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62" r:id="rId6"/>
    <p:sldId id="259" r:id="rId7"/>
    <p:sldId id="260" r:id="rId8"/>
    <p:sldId id="263" r:id="rId9"/>
    <p:sldId id="264" r:id="rId10"/>
    <p:sldId id="265" r:id="rId11"/>
    <p:sldId id="266" r:id="rId12"/>
    <p:sldId id="267" r:id="rId13"/>
    <p:sldId id="268" r:id="rId14"/>
    <p:sldId id="278" r:id="rId15"/>
    <p:sldId id="269" r:id="rId16"/>
    <p:sldId id="279" r:id="rId17"/>
    <p:sldId id="270" r:id="rId18"/>
    <p:sldId id="271" r:id="rId19"/>
    <p:sldId id="277" r:id="rId20"/>
    <p:sldId id="272" r:id="rId21"/>
    <p:sldId id="273" r:id="rId22"/>
    <p:sldId id="274" r:id="rId23"/>
    <p:sldId id="276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A34DE-4910-4462-9477-2EC8B1E20B4D}" type="datetimeFigureOut">
              <a:rPr lang="en-GB" smtClean="0"/>
              <a:t>27/05/2014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E9693AC-FF49-47B9-A777-C5482F0EA5D3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A34DE-4910-4462-9477-2EC8B1E20B4D}" type="datetimeFigureOut">
              <a:rPr lang="en-GB" smtClean="0"/>
              <a:t>27/05/2014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693AC-FF49-47B9-A777-C5482F0EA5D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A34DE-4910-4462-9477-2EC8B1E20B4D}" type="datetimeFigureOut">
              <a:rPr lang="en-GB" smtClean="0"/>
              <a:t>27/05/2014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693AC-FF49-47B9-A777-C5482F0EA5D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A34DE-4910-4462-9477-2EC8B1E20B4D}" type="datetimeFigureOut">
              <a:rPr lang="en-GB" smtClean="0"/>
              <a:t>27/05/2014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693AC-FF49-47B9-A777-C5482F0EA5D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A34DE-4910-4462-9477-2EC8B1E20B4D}" type="datetimeFigureOut">
              <a:rPr lang="en-GB" smtClean="0"/>
              <a:t>27/05/2014</a:t>
            </a:fld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693AC-FF49-47B9-A777-C5482F0EA5D3}" type="slidenum">
              <a:rPr lang="en-GB" smtClean="0"/>
              <a:t>‹#›</a:t>
            </a:fld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A34DE-4910-4462-9477-2EC8B1E20B4D}" type="datetimeFigureOut">
              <a:rPr lang="en-GB" smtClean="0"/>
              <a:t>27/05/2014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693AC-FF49-47B9-A777-C5482F0EA5D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A34DE-4910-4462-9477-2EC8B1E20B4D}" type="datetimeFigureOut">
              <a:rPr lang="en-GB" smtClean="0"/>
              <a:t>27/05/2014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693AC-FF49-47B9-A777-C5482F0EA5D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A34DE-4910-4462-9477-2EC8B1E20B4D}" type="datetimeFigureOut">
              <a:rPr lang="en-GB" smtClean="0"/>
              <a:t>27/05/2014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693AC-FF49-47B9-A777-C5482F0EA5D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A34DE-4910-4462-9477-2EC8B1E20B4D}" type="datetimeFigureOut">
              <a:rPr lang="en-GB" smtClean="0"/>
              <a:t>27/05/2014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693AC-FF49-47B9-A777-C5482F0EA5D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A34DE-4910-4462-9477-2EC8B1E20B4D}" type="datetimeFigureOut">
              <a:rPr lang="en-GB" smtClean="0"/>
              <a:t>27/05/2014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693AC-FF49-47B9-A777-C5482F0EA5D3}" type="slidenum">
              <a:rPr lang="en-GB" smtClean="0"/>
              <a:t>‹#›</a:t>
            </a:fld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A34DE-4910-4462-9477-2EC8B1E20B4D}" type="datetimeFigureOut">
              <a:rPr lang="en-GB" smtClean="0"/>
              <a:t>27/05/2014</a:t>
            </a:fld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693AC-FF49-47B9-A777-C5482F0EA5D3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CDEA34DE-4910-4462-9477-2EC8B1E20B4D}" type="datetimeFigureOut">
              <a:rPr lang="en-GB" smtClean="0"/>
              <a:t>27/05/2014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1E9693AC-FF49-47B9-A777-C5482F0EA5D3}" type="slidenum">
              <a:rPr lang="en-GB" smtClean="0"/>
              <a:t>‹#›</a:t>
            </a:fld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4648200"/>
            <a:ext cx="6553200" cy="990600"/>
          </a:xfrm>
        </p:spPr>
        <p:txBody>
          <a:bodyPr>
            <a:normAutofit lnSpcReduction="10000"/>
          </a:bodyPr>
          <a:lstStyle/>
          <a:p>
            <a:r>
              <a:rPr lang="en-US" dirty="0" err="1" smtClean="0">
                <a:solidFill>
                  <a:schemeClr val="tx1"/>
                </a:solidFill>
              </a:rPr>
              <a:t>Hamza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Zafar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err="1" smtClean="0">
                <a:solidFill>
                  <a:schemeClr val="tx1"/>
                </a:solidFill>
              </a:rPr>
              <a:t>Kashif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Mujeeb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Muhammad </a:t>
            </a:r>
            <a:r>
              <a:rPr lang="en-US" dirty="0" err="1" smtClean="0">
                <a:solidFill>
                  <a:schemeClr val="tx1"/>
                </a:solidFill>
              </a:rPr>
              <a:t>Farooq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Project Presentation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9252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Multiple Views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Three view of System Engineering is kept in mind</a:t>
            </a:r>
          </a:p>
          <a:p>
            <a:pPr lvl="1"/>
            <a:r>
              <a:rPr lang="en-US" dirty="0" smtClean="0"/>
              <a:t>The Ontology  and CPN Super Page shows the System view</a:t>
            </a:r>
          </a:p>
          <a:p>
            <a:pPr lvl="2"/>
            <a:r>
              <a:rPr lang="en-US" dirty="0" smtClean="0"/>
              <a:t>The Sub Pages and Object properties are made; That represents Operational view</a:t>
            </a:r>
          </a:p>
          <a:p>
            <a:pPr lvl="3"/>
            <a:r>
              <a:rPr lang="en-US" dirty="0" smtClean="0"/>
              <a:t>Sub pages of sub pages are made for the Technical views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65034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View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99" y="1219200"/>
            <a:ext cx="8521005" cy="5029200"/>
          </a:xfrm>
        </p:spPr>
      </p:pic>
    </p:spTree>
    <p:extLst>
      <p:ext uri="{BB962C8B-B14F-4D97-AF65-F5344CB8AC3E}">
        <p14:creationId xmlns:p14="http://schemas.microsoft.com/office/powerpoint/2010/main" val="3289112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Operational View</a:t>
            </a:r>
            <a:endParaRPr lang="en-GB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219200"/>
            <a:ext cx="8824312" cy="5181600"/>
          </a:xfrm>
        </p:spPr>
      </p:pic>
    </p:spTree>
    <p:extLst>
      <p:ext uri="{BB962C8B-B14F-4D97-AF65-F5344CB8AC3E}">
        <p14:creationId xmlns:p14="http://schemas.microsoft.com/office/powerpoint/2010/main" val="1580645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Operational View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600200"/>
            <a:ext cx="8534400" cy="4876800"/>
          </a:xfrm>
        </p:spPr>
      </p:pic>
    </p:spTree>
    <p:extLst>
      <p:ext uri="{BB962C8B-B14F-4D97-AF65-F5344CB8AC3E}">
        <p14:creationId xmlns:p14="http://schemas.microsoft.com/office/powerpoint/2010/main" val="1206233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Operational View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752600"/>
            <a:ext cx="8534400" cy="4724400"/>
          </a:xfrm>
        </p:spPr>
      </p:pic>
    </p:spTree>
    <p:extLst>
      <p:ext uri="{BB962C8B-B14F-4D97-AF65-F5344CB8AC3E}">
        <p14:creationId xmlns:p14="http://schemas.microsoft.com/office/powerpoint/2010/main" val="2969271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Operational View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447800"/>
            <a:ext cx="7908727" cy="5105400"/>
          </a:xfrm>
        </p:spPr>
      </p:pic>
    </p:spTree>
    <p:extLst>
      <p:ext uri="{BB962C8B-B14F-4D97-AF65-F5344CB8AC3E}">
        <p14:creationId xmlns:p14="http://schemas.microsoft.com/office/powerpoint/2010/main" val="155570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Operational View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676400"/>
            <a:ext cx="8534400" cy="4953000"/>
          </a:xfrm>
        </p:spPr>
      </p:pic>
    </p:spTree>
    <p:extLst>
      <p:ext uri="{BB962C8B-B14F-4D97-AF65-F5344CB8AC3E}">
        <p14:creationId xmlns:p14="http://schemas.microsoft.com/office/powerpoint/2010/main" val="2842134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View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219200"/>
            <a:ext cx="8663462" cy="5334000"/>
          </a:xfrm>
        </p:spPr>
      </p:pic>
    </p:spTree>
    <p:extLst>
      <p:ext uri="{BB962C8B-B14F-4D97-AF65-F5344CB8AC3E}">
        <p14:creationId xmlns:p14="http://schemas.microsoft.com/office/powerpoint/2010/main" val="1903504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View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99" y="1219200"/>
            <a:ext cx="8708217" cy="5105400"/>
          </a:xfrm>
        </p:spPr>
      </p:pic>
    </p:spTree>
    <p:extLst>
      <p:ext uri="{BB962C8B-B14F-4D97-AF65-F5344CB8AC3E}">
        <p14:creationId xmlns:p14="http://schemas.microsoft.com/office/powerpoint/2010/main" val="3001183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View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524000"/>
            <a:ext cx="8534400" cy="5029200"/>
          </a:xfrm>
        </p:spPr>
      </p:pic>
    </p:spTree>
    <p:extLst>
      <p:ext uri="{BB962C8B-B14F-4D97-AF65-F5344CB8AC3E}">
        <p14:creationId xmlns:p14="http://schemas.microsoft.com/office/powerpoint/2010/main" val="328776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Container Terminal Management</a:t>
            </a:r>
          </a:p>
          <a:p>
            <a:r>
              <a:rPr lang="en-US" dirty="0" smtClean="0"/>
              <a:t>Interesting issue because the cost per day may be $65000 of Container Ship.</a:t>
            </a:r>
          </a:p>
          <a:p>
            <a:r>
              <a:rPr lang="en-US" dirty="0" smtClean="0"/>
              <a:t>Whole domain is divided into three parts</a:t>
            </a:r>
          </a:p>
          <a:p>
            <a:pPr lvl="1"/>
            <a:r>
              <a:rPr lang="en-US" dirty="0" smtClean="0"/>
              <a:t>Land System</a:t>
            </a:r>
          </a:p>
          <a:p>
            <a:pPr lvl="1"/>
            <a:r>
              <a:rPr lang="en-US" dirty="0" smtClean="0"/>
              <a:t>Sea System</a:t>
            </a:r>
          </a:p>
          <a:p>
            <a:pPr lvl="1"/>
            <a:r>
              <a:rPr lang="en-US" dirty="0" smtClean="0"/>
              <a:t>Container Terminal System</a:t>
            </a:r>
          </a:p>
          <a:p>
            <a:r>
              <a:rPr lang="en-US" dirty="0" smtClean="0"/>
              <a:t>Focus on Container Terminal Resource Management.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770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Concepts Mapping</a:t>
            </a:r>
          </a:p>
          <a:p>
            <a:r>
              <a:rPr lang="en-US" dirty="0" smtClean="0"/>
              <a:t>Object Properties </a:t>
            </a:r>
          </a:p>
          <a:p>
            <a:r>
              <a:rPr lang="en-US" dirty="0" smtClean="0"/>
              <a:t>Data Type Properties</a:t>
            </a:r>
          </a:p>
          <a:p>
            <a:endParaRPr lang="en-GB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200400"/>
            <a:ext cx="67818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60157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SWRL AND IF Condition</a:t>
            </a:r>
            <a:endParaRPr lang="en-GB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2650547"/>
            <a:ext cx="3819525" cy="877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4876800"/>
            <a:ext cx="3238500" cy="867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526473" y="2512047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 smtClean="0"/>
              <a:t>Cargo(?c)  ∧</a:t>
            </a:r>
          </a:p>
          <a:p>
            <a:r>
              <a:rPr lang="en-GB" dirty="0" smtClean="0"/>
              <a:t>Transport(?t)  ∧</a:t>
            </a:r>
          </a:p>
          <a:p>
            <a:r>
              <a:rPr lang="en-GB" dirty="0" err="1" smtClean="0">
                <a:solidFill>
                  <a:srgbClr val="FF0000"/>
                </a:solidFill>
              </a:rPr>
              <a:t>allowToGo</a:t>
            </a:r>
            <a:r>
              <a:rPr lang="en-GB" dirty="0" smtClean="0"/>
              <a:t>(?t, ?c)  ∧</a:t>
            </a:r>
          </a:p>
          <a:p>
            <a:r>
              <a:rPr lang="en-GB" dirty="0" err="1" smtClean="0"/>
              <a:t>swrlb:equal</a:t>
            </a:r>
            <a:r>
              <a:rPr lang="en-GB" dirty="0" smtClean="0"/>
              <a:t>(?c, "Imp1")  ∧</a:t>
            </a:r>
          </a:p>
          <a:p>
            <a:r>
              <a:rPr lang="en-GB" dirty="0" err="1" smtClean="0"/>
              <a:t>swrlb:equal</a:t>
            </a:r>
            <a:r>
              <a:rPr lang="en-GB" dirty="0" smtClean="0"/>
              <a:t>(?t, "Truck") </a:t>
            </a:r>
          </a:p>
          <a:p>
            <a:r>
              <a:rPr lang="en-GB" dirty="0" smtClean="0"/>
              <a:t>  → </a:t>
            </a:r>
            <a:r>
              <a:rPr lang="en-GB" dirty="0" err="1" smtClean="0"/>
              <a:t>abox:setValue</a:t>
            </a:r>
            <a:r>
              <a:rPr lang="en-GB" dirty="0" smtClean="0"/>
              <a:t>(?t, "Truck")  ∧</a:t>
            </a:r>
          </a:p>
          <a:p>
            <a:r>
              <a:rPr lang="en-GB" dirty="0" err="1" smtClean="0"/>
              <a:t>abox:setValue</a:t>
            </a:r>
            <a:r>
              <a:rPr lang="en-GB" dirty="0" smtClean="0"/>
              <a:t>(?c, "Imp1")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526473" y="4867275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 smtClean="0"/>
              <a:t>Cargo(?c)  ∧</a:t>
            </a:r>
          </a:p>
          <a:p>
            <a:r>
              <a:rPr lang="en-GB" dirty="0" smtClean="0"/>
              <a:t>Transport(?t)  ∧</a:t>
            </a:r>
          </a:p>
          <a:p>
            <a:r>
              <a:rPr lang="en-GB" dirty="0" err="1" smtClean="0">
                <a:solidFill>
                  <a:srgbClr val="FF0000"/>
                </a:solidFill>
              </a:rPr>
              <a:t>checksCargo</a:t>
            </a:r>
            <a:r>
              <a:rPr lang="en-GB" dirty="0" smtClean="0"/>
              <a:t> (?t, ?c)  ∧</a:t>
            </a:r>
          </a:p>
          <a:p>
            <a:r>
              <a:rPr lang="en-GB" dirty="0" err="1" smtClean="0"/>
              <a:t>swrlb:equal</a:t>
            </a:r>
            <a:r>
              <a:rPr lang="en-GB" dirty="0" smtClean="0"/>
              <a:t>(?c, "Exp1") </a:t>
            </a:r>
          </a:p>
          <a:p>
            <a:r>
              <a:rPr lang="en-GB" dirty="0" smtClean="0"/>
              <a:t>  → </a:t>
            </a:r>
            <a:r>
              <a:rPr lang="en-GB" dirty="0" err="1" smtClean="0"/>
              <a:t>abox:setValue</a:t>
            </a:r>
            <a:r>
              <a:rPr lang="en-GB" dirty="0" smtClean="0"/>
              <a:t>(?t, "Truck")  ∧</a:t>
            </a:r>
          </a:p>
          <a:p>
            <a:r>
              <a:rPr lang="en-GB" dirty="0" err="1" smtClean="0"/>
              <a:t>abox:setValue</a:t>
            </a:r>
            <a:r>
              <a:rPr lang="en-GB" dirty="0" smtClean="0"/>
              <a:t>(?c, "Exp1"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83401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Mapping (Instances)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295400"/>
            <a:ext cx="8534400" cy="5105400"/>
          </a:xfrm>
        </p:spPr>
      </p:pic>
    </p:spTree>
    <p:extLst>
      <p:ext uri="{BB962C8B-B14F-4D97-AF65-F5344CB8AC3E}">
        <p14:creationId xmlns:p14="http://schemas.microsoft.com/office/powerpoint/2010/main" val="2735830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 and Future Work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1999"/>
          </a:xfrm>
        </p:spPr>
        <p:txBody>
          <a:bodyPr>
            <a:normAutofit/>
          </a:bodyPr>
          <a:lstStyle/>
          <a:p>
            <a:r>
              <a:rPr lang="en-US" dirty="0" smtClean="0"/>
              <a:t>Time is used but can not be evaluated.</a:t>
            </a:r>
          </a:p>
          <a:p>
            <a:r>
              <a:rPr lang="en-US" dirty="0" smtClean="0"/>
              <a:t>Technical view may be described more; having more </a:t>
            </a:r>
            <a:r>
              <a:rPr lang="en-US" dirty="0" err="1" smtClean="0"/>
              <a:t>swrl</a:t>
            </a:r>
            <a:r>
              <a:rPr lang="en-US" dirty="0" smtClean="0"/>
              <a:t> and if (guard) condition.</a:t>
            </a:r>
          </a:p>
          <a:p>
            <a:r>
              <a:rPr lang="en-US" dirty="0" smtClean="0"/>
              <a:t>The Resource </a:t>
            </a:r>
            <a:r>
              <a:rPr lang="en-US" dirty="0" err="1" smtClean="0"/>
              <a:t>e.g</a:t>
            </a:r>
            <a:r>
              <a:rPr lang="en-US" dirty="0" smtClean="0"/>
              <a:t> Cranes, Security Staff and Terminal Capacity may be simulated very well.</a:t>
            </a:r>
          </a:p>
        </p:txBody>
      </p:sp>
    </p:spTree>
    <p:extLst>
      <p:ext uri="{BB962C8B-B14F-4D97-AF65-F5344CB8AC3E}">
        <p14:creationId xmlns:p14="http://schemas.microsoft.com/office/powerpoint/2010/main" val="2556403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Diagram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GB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98625"/>
            <a:ext cx="8610600" cy="47021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69208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Karachi International Container Terminal 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4324372"/>
              </p:ext>
            </p:extLst>
          </p:nvPr>
        </p:nvGraphicFramePr>
        <p:xfrm>
          <a:off x="533400" y="1371591"/>
          <a:ext cx="8153398" cy="5029208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971100"/>
                <a:gridCol w="461513"/>
                <a:gridCol w="701884"/>
                <a:gridCol w="701884"/>
                <a:gridCol w="461513"/>
                <a:gridCol w="538432"/>
                <a:gridCol w="605736"/>
                <a:gridCol w="605736"/>
                <a:gridCol w="759574"/>
                <a:gridCol w="759574"/>
                <a:gridCol w="759574"/>
                <a:gridCol w="826878"/>
              </a:tblGrid>
              <a:tr h="31498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1" u="none" strike="noStrike" dirty="0" smtClean="0">
                          <a:effectLst/>
                        </a:rPr>
                        <a:t>Vessel</a:t>
                      </a:r>
                      <a:endParaRPr lang="en-GB" sz="800" b="1" i="0" u="none" strike="noStrike" dirty="0">
                        <a:solidFill>
                          <a:srgbClr val="2C49A1"/>
                        </a:solidFill>
                        <a:effectLst/>
                        <a:latin typeface="Verdana"/>
                      </a:endParaRPr>
                    </a:p>
                  </a:txBody>
                  <a:tcPr marL="7279" marR="7279" marT="72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1" u="none" strike="noStrike">
                          <a:effectLst/>
                        </a:rPr>
                        <a:t>Voyage</a:t>
                      </a:r>
                      <a:endParaRPr lang="en-GB" sz="800" b="1" i="0" u="none" strike="noStrike">
                        <a:solidFill>
                          <a:srgbClr val="2C49A1"/>
                        </a:solidFill>
                        <a:effectLst/>
                        <a:latin typeface="Verdana"/>
                      </a:endParaRPr>
                    </a:p>
                  </a:txBody>
                  <a:tcPr marL="7279" marR="7279" marT="72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1" u="none" strike="noStrike">
                          <a:effectLst/>
                        </a:rPr>
                        <a:t>ETA</a:t>
                      </a:r>
                      <a:endParaRPr lang="en-GB" sz="800" b="1" i="0" u="none" strike="noStrike">
                        <a:solidFill>
                          <a:srgbClr val="2C49A1"/>
                        </a:solidFill>
                        <a:effectLst/>
                        <a:latin typeface="Verdana"/>
                      </a:endParaRPr>
                    </a:p>
                  </a:txBody>
                  <a:tcPr marL="7279" marR="7279" marT="72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1" u="none" strike="noStrike">
                          <a:effectLst/>
                        </a:rPr>
                        <a:t>ETD</a:t>
                      </a:r>
                      <a:endParaRPr lang="en-GB" sz="800" b="1" i="0" u="none" strike="noStrike">
                        <a:solidFill>
                          <a:srgbClr val="2C49A1"/>
                        </a:solidFill>
                        <a:effectLst/>
                        <a:latin typeface="Verdana"/>
                      </a:endParaRPr>
                    </a:p>
                  </a:txBody>
                  <a:tcPr marL="7279" marR="7279" marT="72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1" u="none" strike="noStrike">
                          <a:effectLst/>
                        </a:rPr>
                        <a:t>Type</a:t>
                      </a:r>
                      <a:endParaRPr lang="en-GB" sz="800" b="1" i="0" u="none" strike="noStrike">
                        <a:solidFill>
                          <a:srgbClr val="2C49A1"/>
                        </a:solidFill>
                        <a:effectLst/>
                        <a:latin typeface="Verdana"/>
                      </a:endParaRPr>
                    </a:p>
                  </a:txBody>
                  <a:tcPr marL="7279" marR="7279" marT="72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1" u="none" strike="noStrike">
                          <a:effectLst/>
                        </a:rPr>
                        <a:t>Load</a:t>
                      </a:r>
                      <a:endParaRPr lang="en-GB" sz="800" b="1" i="0" u="none" strike="noStrike">
                        <a:solidFill>
                          <a:srgbClr val="2C49A1"/>
                        </a:solidFill>
                        <a:effectLst/>
                        <a:latin typeface="Verdana"/>
                      </a:endParaRPr>
                    </a:p>
                  </a:txBody>
                  <a:tcPr marL="7279" marR="7279" marT="72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1" u="none" strike="noStrike">
                          <a:effectLst/>
                        </a:rPr>
                        <a:t>Discharge</a:t>
                      </a:r>
                      <a:endParaRPr lang="en-GB" sz="800" b="1" i="0" u="none" strike="noStrike">
                        <a:solidFill>
                          <a:srgbClr val="2C49A1"/>
                        </a:solidFill>
                        <a:effectLst/>
                        <a:latin typeface="Verdana"/>
                      </a:endParaRPr>
                    </a:p>
                  </a:txBody>
                  <a:tcPr marL="7279" marR="7279" marT="72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1" u="none" strike="noStrike">
                          <a:effectLst/>
                        </a:rPr>
                        <a:t>ImporterID</a:t>
                      </a:r>
                      <a:endParaRPr lang="en-GB" sz="800" b="1" i="0" u="none" strike="noStrike">
                        <a:solidFill>
                          <a:srgbClr val="2C49A1"/>
                        </a:solidFill>
                        <a:effectLst/>
                        <a:latin typeface="Verdana"/>
                      </a:endParaRPr>
                    </a:p>
                  </a:txBody>
                  <a:tcPr marL="7279" marR="7279" marT="72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1" u="none" strike="noStrike">
                          <a:effectLst/>
                        </a:rPr>
                        <a:t>Importers</a:t>
                      </a:r>
                      <a:endParaRPr lang="en-GB" sz="800" b="1" i="0" u="none" strike="noStrike">
                        <a:solidFill>
                          <a:srgbClr val="2C49A1"/>
                        </a:solidFill>
                        <a:effectLst/>
                        <a:latin typeface="Verdana"/>
                      </a:endParaRPr>
                    </a:p>
                  </a:txBody>
                  <a:tcPr marL="7279" marR="7279" marT="72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1" u="none" strike="noStrike">
                          <a:effectLst/>
                        </a:rPr>
                        <a:t>ExporterID</a:t>
                      </a:r>
                      <a:endParaRPr lang="en-GB" sz="800" b="1" i="0" u="none" strike="noStrike">
                        <a:solidFill>
                          <a:srgbClr val="2C49A1"/>
                        </a:solidFill>
                        <a:effectLst/>
                        <a:latin typeface="Verdana"/>
                      </a:endParaRPr>
                    </a:p>
                  </a:txBody>
                  <a:tcPr marL="7279" marR="7279" marT="72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1" u="none" strike="noStrike">
                          <a:effectLst/>
                        </a:rPr>
                        <a:t>ExporterDistance</a:t>
                      </a:r>
                      <a:endParaRPr lang="en-GB" sz="800" b="1" i="0" u="none" strike="noStrike">
                        <a:solidFill>
                          <a:srgbClr val="2C49A1"/>
                        </a:solidFill>
                        <a:effectLst/>
                        <a:latin typeface="Verdana"/>
                      </a:endParaRPr>
                    </a:p>
                  </a:txBody>
                  <a:tcPr marL="7279" marR="7279" marT="72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1" u="none" strike="noStrike" dirty="0">
                          <a:effectLst/>
                        </a:rPr>
                        <a:t>Exporters</a:t>
                      </a:r>
                      <a:endParaRPr lang="en-GB" sz="800" b="1" i="0" u="none" strike="noStrike" dirty="0">
                        <a:solidFill>
                          <a:srgbClr val="2C49A1"/>
                        </a:solidFill>
                        <a:effectLst/>
                        <a:latin typeface="Verdana"/>
                      </a:endParaRPr>
                    </a:p>
                  </a:txBody>
                  <a:tcPr marL="7279" marR="7279" marT="7279" marB="0" anchor="ctr"/>
                </a:tc>
              </a:tr>
              <a:tr h="209988">
                <a:tc>
                  <a:txBody>
                    <a:bodyPr/>
                    <a:lstStyle/>
                    <a:p>
                      <a:pPr algn="l" fontAlgn="ctr"/>
                      <a:r>
                        <a:rPr lang="en-GB" sz="600" u="none" strike="noStrike">
                          <a:effectLst/>
                        </a:rPr>
                        <a:t>HYUNDAI BANGKOK</a:t>
                      </a:r>
                      <a:endParaRPr lang="en-GB" sz="600" b="0" i="0" u="none" strike="noStrike">
                        <a:solidFill>
                          <a:srgbClr val="333333"/>
                        </a:solidFill>
                        <a:effectLst/>
                        <a:latin typeface="Verdana"/>
                      </a:endParaRPr>
                    </a:p>
                  </a:txBody>
                  <a:tcPr marL="7279" marR="7279" marT="72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045E</a:t>
                      </a:r>
                      <a:endParaRPr lang="en-GB" sz="600" b="0" i="0" u="none" strike="noStrike">
                        <a:solidFill>
                          <a:srgbClr val="333333"/>
                        </a:solidFill>
                        <a:effectLst/>
                        <a:latin typeface="Verdana"/>
                      </a:endParaRPr>
                    </a:p>
                  </a:txBody>
                  <a:tcPr marL="7279" marR="7279" marT="727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600" u="none" strike="noStrike">
                          <a:effectLst/>
                        </a:rPr>
                        <a:t>07-05-14 4:12</a:t>
                      </a:r>
                      <a:endParaRPr lang="en-GB" sz="600" b="0" i="0" u="none" strike="noStrike">
                        <a:solidFill>
                          <a:srgbClr val="333333"/>
                        </a:solidFill>
                        <a:effectLst/>
                        <a:latin typeface="Verdana"/>
                      </a:endParaRPr>
                    </a:p>
                  </a:txBody>
                  <a:tcPr marL="7279" marR="7279" marT="727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600" u="none" strike="noStrike">
                          <a:effectLst/>
                        </a:rPr>
                        <a:t>07-05-14 9:00</a:t>
                      </a:r>
                      <a:endParaRPr lang="en-GB" sz="600" b="0" i="0" u="none" strike="noStrike">
                        <a:solidFill>
                          <a:srgbClr val="333333"/>
                        </a:solidFill>
                        <a:effectLst/>
                        <a:latin typeface="Verdana"/>
                      </a:endParaRPr>
                    </a:p>
                  </a:txBody>
                  <a:tcPr marL="7279" marR="7279" marT="727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u="none" strike="noStrike">
                          <a:effectLst/>
                        </a:rPr>
                        <a:t>F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279" marR="7279" marT="72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232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279" marR="7279" marT="72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344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279" marR="7279" marT="727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u="none" strike="noStrike">
                          <a:effectLst/>
                        </a:rPr>
                        <a:t>imp1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279" marR="7279" marT="72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2035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279" marR="7279" marT="727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u="none" strike="noStrike">
                          <a:effectLst/>
                        </a:rPr>
                        <a:t>exp1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279" marR="7279" marT="72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13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279" marR="7279" marT="72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9224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279" marR="7279" marT="7279" marB="0" anchor="b"/>
                </a:tc>
              </a:tr>
              <a:tr h="209988">
                <a:tc>
                  <a:txBody>
                    <a:bodyPr/>
                    <a:lstStyle/>
                    <a:p>
                      <a:pPr algn="l" fontAlgn="ctr"/>
                      <a:r>
                        <a:rPr lang="en-GB" sz="600" u="none" strike="noStrike">
                          <a:effectLst/>
                        </a:rPr>
                        <a:t>SAGAMORE</a:t>
                      </a:r>
                      <a:endParaRPr lang="en-GB" sz="600" b="0" i="0" u="none" strike="noStrike">
                        <a:solidFill>
                          <a:srgbClr val="333333"/>
                        </a:solidFill>
                        <a:effectLst/>
                        <a:latin typeface="Verdana"/>
                      </a:endParaRPr>
                    </a:p>
                  </a:txBody>
                  <a:tcPr marL="7279" marR="7279" marT="72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440</a:t>
                      </a:r>
                      <a:endParaRPr lang="en-GB" sz="600" b="0" i="0" u="none" strike="noStrike">
                        <a:solidFill>
                          <a:srgbClr val="333333"/>
                        </a:solidFill>
                        <a:effectLst/>
                        <a:latin typeface="Verdana"/>
                      </a:endParaRPr>
                    </a:p>
                  </a:txBody>
                  <a:tcPr marL="7279" marR="7279" marT="727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600" u="none" strike="noStrike">
                          <a:effectLst/>
                        </a:rPr>
                        <a:t>06-05-14 11:00</a:t>
                      </a:r>
                      <a:endParaRPr lang="en-GB" sz="600" b="0" i="0" u="none" strike="noStrike">
                        <a:solidFill>
                          <a:srgbClr val="333333"/>
                        </a:solidFill>
                        <a:effectLst/>
                        <a:latin typeface="Verdana"/>
                      </a:endParaRPr>
                    </a:p>
                  </a:txBody>
                  <a:tcPr marL="7279" marR="7279" marT="727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600" u="none" strike="noStrike">
                          <a:effectLst/>
                        </a:rPr>
                        <a:t>07-05-14 11:00</a:t>
                      </a:r>
                      <a:endParaRPr lang="en-GB" sz="600" b="0" i="0" u="none" strike="noStrike">
                        <a:solidFill>
                          <a:srgbClr val="333333"/>
                        </a:solidFill>
                        <a:effectLst/>
                        <a:latin typeface="Verdana"/>
                      </a:endParaRPr>
                    </a:p>
                  </a:txBody>
                  <a:tcPr marL="7279" marR="7279" marT="727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u="none" strike="noStrike">
                          <a:effectLst/>
                        </a:rPr>
                        <a:t>F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279" marR="7279" marT="72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275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279" marR="7279" marT="72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167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279" marR="7279" marT="727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u="none" strike="noStrike">
                          <a:effectLst/>
                        </a:rPr>
                        <a:t>imp2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279" marR="7279" marT="72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3881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279" marR="7279" marT="727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u="none" strike="noStrike">
                          <a:effectLst/>
                        </a:rPr>
                        <a:t>exp2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279" marR="7279" marT="72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14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279" marR="7279" marT="72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4609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279" marR="7279" marT="7279" marB="0" anchor="b"/>
                </a:tc>
              </a:tr>
              <a:tr h="209988">
                <a:tc>
                  <a:txBody>
                    <a:bodyPr/>
                    <a:lstStyle/>
                    <a:p>
                      <a:pPr algn="l" fontAlgn="ctr"/>
                      <a:r>
                        <a:rPr lang="en-GB" sz="600" u="none" strike="noStrike">
                          <a:effectLst/>
                        </a:rPr>
                        <a:t>Y M OAKLAND</a:t>
                      </a:r>
                      <a:endParaRPr lang="en-GB" sz="600" b="0" i="0" u="none" strike="noStrike">
                        <a:solidFill>
                          <a:srgbClr val="333333"/>
                        </a:solidFill>
                        <a:effectLst/>
                        <a:latin typeface="Verdana"/>
                      </a:endParaRPr>
                    </a:p>
                  </a:txBody>
                  <a:tcPr marL="7279" marR="7279" marT="72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042E</a:t>
                      </a:r>
                      <a:endParaRPr lang="en-GB" sz="600" b="0" i="0" u="none" strike="noStrike">
                        <a:solidFill>
                          <a:srgbClr val="333333"/>
                        </a:solidFill>
                        <a:effectLst/>
                        <a:latin typeface="Verdana"/>
                      </a:endParaRPr>
                    </a:p>
                  </a:txBody>
                  <a:tcPr marL="7279" marR="7279" marT="727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600" u="none" strike="noStrike">
                          <a:effectLst/>
                        </a:rPr>
                        <a:t>04-05-14 16:18</a:t>
                      </a:r>
                      <a:endParaRPr lang="en-GB" sz="600" b="0" i="0" u="none" strike="noStrike">
                        <a:solidFill>
                          <a:srgbClr val="333333"/>
                        </a:solidFill>
                        <a:effectLst/>
                        <a:latin typeface="Verdana"/>
                      </a:endParaRPr>
                    </a:p>
                  </a:txBody>
                  <a:tcPr marL="7279" marR="7279" marT="727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600" u="none" strike="noStrike">
                          <a:effectLst/>
                        </a:rPr>
                        <a:t>06-05-14 14:30</a:t>
                      </a:r>
                      <a:endParaRPr lang="en-GB" sz="600" b="0" i="0" u="none" strike="noStrike">
                        <a:solidFill>
                          <a:srgbClr val="333333"/>
                        </a:solidFill>
                        <a:effectLst/>
                        <a:latin typeface="Verdana"/>
                      </a:endParaRPr>
                    </a:p>
                  </a:txBody>
                  <a:tcPr marL="7279" marR="7279" marT="727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u="none" strike="noStrike">
                          <a:effectLst/>
                        </a:rPr>
                        <a:t>F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279" marR="7279" marT="72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362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279" marR="7279" marT="72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279" marR="7279" marT="727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u="none" strike="noStrike">
                          <a:effectLst/>
                        </a:rPr>
                        <a:t>imp3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279" marR="7279" marT="72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2256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279" marR="7279" marT="727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u="none" strike="noStrike">
                          <a:effectLst/>
                        </a:rPr>
                        <a:t>exp3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279" marR="7279" marT="72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21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279" marR="7279" marT="72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5603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279" marR="7279" marT="7279" marB="0" anchor="b"/>
                </a:tc>
              </a:tr>
              <a:tr h="209988">
                <a:tc>
                  <a:txBody>
                    <a:bodyPr/>
                    <a:lstStyle/>
                    <a:p>
                      <a:pPr algn="l" fontAlgn="ctr"/>
                      <a:r>
                        <a:rPr lang="en-GB" sz="600" u="none" strike="noStrike">
                          <a:effectLst/>
                        </a:rPr>
                        <a:t>HYUNDAI GENERAL</a:t>
                      </a:r>
                      <a:endParaRPr lang="en-GB" sz="600" b="0" i="0" u="none" strike="noStrike">
                        <a:solidFill>
                          <a:srgbClr val="333333"/>
                        </a:solidFill>
                        <a:effectLst/>
                        <a:latin typeface="Verdana"/>
                      </a:endParaRPr>
                    </a:p>
                  </a:txBody>
                  <a:tcPr marL="7279" marR="7279" marT="72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555E</a:t>
                      </a:r>
                      <a:endParaRPr lang="en-GB" sz="600" b="0" i="0" u="none" strike="noStrike">
                        <a:solidFill>
                          <a:srgbClr val="333333"/>
                        </a:solidFill>
                        <a:effectLst/>
                        <a:latin typeface="Verdana"/>
                      </a:endParaRPr>
                    </a:p>
                  </a:txBody>
                  <a:tcPr marL="7279" marR="7279" marT="727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600" u="none" strike="noStrike">
                          <a:effectLst/>
                        </a:rPr>
                        <a:t>01-05-14 0:30</a:t>
                      </a:r>
                      <a:endParaRPr lang="en-GB" sz="600" b="0" i="0" u="none" strike="noStrike">
                        <a:solidFill>
                          <a:srgbClr val="333333"/>
                        </a:solidFill>
                        <a:effectLst/>
                        <a:latin typeface="Verdana"/>
                      </a:endParaRPr>
                    </a:p>
                  </a:txBody>
                  <a:tcPr marL="7279" marR="7279" marT="727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600" u="none" strike="noStrike">
                          <a:effectLst/>
                        </a:rPr>
                        <a:t>02-05-14 15:24</a:t>
                      </a:r>
                      <a:endParaRPr lang="en-GB" sz="600" b="0" i="0" u="none" strike="noStrike">
                        <a:solidFill>
                          <a:srgbClr val="333333"/>
                        </a:solidFill>
                        <a:effectLst/>
                        <a:latin typeface="Verdana"/>
                      </a:endParaRPr>
                    </a:p>
                  </a:txBody>
                  <a:tcPr marL="7279" marR="7279" marT="727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u="none" strike="noStrike">
                          <a:effectLst/>
                        </a:rPr>
                        <a:t>F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279" marR="7279" marT="72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121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279" marR="7279" marT="72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292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279" marR="7279" marT="727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u="none" strike="noStrike" dirty="0">
                          <a:effectLst/>
                        </a:rPr>
                        <a:t>imp4</a:t>
                      </a:r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279" marR="7279" marT="72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2714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279" marR="7279" marT="727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u="none" strike="noStrike">
                          <a:effectLst/>
                        </a:rPr>
                        <a:t>exp3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279" marR="7279" marT="72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47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279" marR="7279" marT="72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1348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279" marR="7279" marT="7279" marB="0" anchor="b"/>
                </a:tc>
              </a:tr>
              <a:tr h="209988">
                <a:tc>
                  <a:txBody>
                    <a:bodyPr/>
                    <a:lstStyle/>
                    <a:p>
                      <a:pPr algn="l" fontAlgn="ctr"/>
                      <a:r>
                        <a:rPr lang="en-GB" sz="600" u="none" strike="noStrike">
                          <a:effectLst/>
                        </a:rPr>
                        <a:t>NORTHERN PRELUDE</a:t>
                      </a:r>
                      <a:endParaRPr lang="en-GB" sz="600" b="0" i="0" u="none" strike="noStrike">
                        <a:solidFill>
                          <a:srgbClr val="333333"/>
                        </a:solidFill>
                        <a:effectLst/>
                        <a:latin typeface="Verdana"/>
                      </a:endParaRPr>
                    </a:p>
                  </a:txBody>
                  <a:tcPr marL="7279" marR="7279" marT="72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38</a:t>
                      </a:r>
                      <a:endParaRPr lang="en-GB" sz="600" b="0" i="0" u="none" strike="noStrike">
                        <a:solidFill>
                          <a:srgbClr val="333333"/>
                        </a:solidFill>
                        <a:effectLst/>
                        <a:latin typeface="Verdana"/>
                      </a:endParaRPr>
                    </a:p>
                  </a:txBody>
                  <a:tcPr marL="7279" marR="7279" marT="727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600" u="none" strike="noStrike">
                          <a:effectLst/>
                        </a:rPr>
                        <a:t>30-04-14 13:00</a:t>
                      </a:r>
                      <a:endParaRPr lang="en-GB" sz="600" b="0" i="0" u="none" strike="noStrike">
                        <a:solidFill>
                          <a:srgbClr val="333333"/>
                        </a:solidFill>
                        <a:effectLst/>
                        <a:latin typeface="Verdana"/>
                      </a:endParaRPr>
                    </a:p>
                  </a:txBody>
                  <a:tcPr marL="7279" marR="7279" marT="727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600" u="none" strike="noStrike">
                          <a:effectLst/>
                        </a:rPr>
                        <a:t>01-05-14 19:00</a:t>
                      </a:r>
                      <a:endParaRPr lang="en-GB" sz="600" b="0" i="0" u="none" strike="noStrike">
                        <a:solidFill>
                          <a:srgbClr val="333333"/>
                        </a:solidFill>
                        <a:effectLst/>
                        <a:latin typeface="Verdana"/>
                      </a:endParaRPr>
                    </a:p>
                  </a:txBody>
                  <a:tcPr marL="7279" marR="7279" marT="727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u="none" strike="noStrike">
                          <a:effectLst/>
                        </a:rPr>
                        <a:t>F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279" marR="7279" marT="72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468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279" marR="7279" marT="72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279" marR="7279" marT="727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u="none" strike="noStrike">
                          <a:effectLst/>
                        </a:rPr>
                        <a:t>imp5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279" marR="7279" marT="72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1785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279" marR="7279" marT="727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u="none" strike="noStrike">
                          <a:effectLst/>
                        </a:rPr>
                        <a:t>exp4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279" marR="7279" marT="72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28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279" marR="7279" marT="72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8776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279" marR="7279" marT="7279" marB="0" anchor="b"/>
                </a:tc>
              </a:tr>
              <a:tr h="209988">
                <a:tc>
                  <a:txBody>
                    <a:bodyPr/>
                    <a:lstStyle/>
                    <a:p>
                      <a:pPr algn="l" fontAlgn="ctr"/>
                      <a:r>
                        <a:rPr lang="en-GB" sz="600" u="none" strike="noStrike">
                          <a:effectLst/>
                        </a:rPr>
                        <a:t>PAC ARIES</a:t>
                      </a:r>
                      <a:endParaRPr lang="en-GB" sz="600" b="0" i="0" u="none" strike="noStrike">
                        <a:solidFill>
                          <a:srgbClr val="333333"/>
                        </a:solidFill>
                        <a:effectLst/>
                        <a:latin typeface="Verdana"/>
                      </a:endParaRPr>
                    </a:p>
                  </a:txBody>
                  <a:tcPr marL="7279" marR="7279" marT="72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20</a:t>
                      </a:r>
                      <a:endParaRPr lang="en-GB" sz="600" b="0" i="0" u="none" strike="noStrike">
                        <a:solidFill>
                          <a:srgbClr val="333333"/>
                        </a:solidFill>
                        <a:effectLst/>
                        <a:latin typeface="Verdana"/>
                      </a:endParaRPr>
                    </a:p>
                  </a:txBody>
                  <a:tcPr marL="7279" marR="7279" marT="727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600" u="none" strike="noStrike">
                          <a:effectLst/>
                        </a:rPr>
                        <a:t>30-04-14 9:24</a:t>
                      </a:r>
                      <a:endParaRPr lang="en-GB" sz="600" b="0" i="0" u="none" strike="noStrike">
                        <a:solidFill>
                          <a:srgbClr val="333333"/>
                        </a:solidFill>
                        <a:effectLst/>
                        <a:latin typeface="Verdana"/>
                      </a:endParaRPr>
                    </a:p>
                  </a:txBody>
                  <a:tcPr marL="7279" marR="7279" marT="727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600" u="none" strike="noStrike">
                          <a:effectLst/>
                        </a:rPr>
                        <a:t>01-05-14 5:12</a:t>
                      </a:r>
                      <a:endParaRPr lang="en-GB" sz="600" b="0" i="0" u="none" strike="noStrike">
                        <a:solidFill>
                          <a:srgbClr val="333333"/>
                        </a:solidFill>
                        <a:effectLst/>
                        <a:latin typeface="Verdana"/>
                      </a:endParaRPr>
                    </a:p>
                  </a:txBody>
                  <a:tcPr marL="7279" marR="7279" marT="727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u="none" strike="noStrike">
                          <a:effectLst/>
                        </a:rPr>
                        <a:t>F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279" marR="7279" marT="72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279" marR="7279" marT="72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201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279" marR="7279" marT="72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279" marR="7279" marT="72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279" marR="7279" marT="727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u="none" strike="noStrike">
                          <a:effectLst/>
                        </a:rPr>
                        <a:t>exp5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279" marR="7279" marT="72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49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279" marR="7279" marT="72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3592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279" marR="7279" marT="7279" marB="0" anchor="b"/>
                </a:tc>
              </a:tr>
              <a:tr h="209988">
                <a:tc>
                  <a:txBody>
                    <a:bodyPr/>
                    <a:lstStyle/>
                    <a:p>
                      <a:pPr algn="l" fontAlgn="ctr"/>
                      <a:r>
                        <a:rPr lang="en-GB" sz="600" u="none" strike="noStrike" dirty="0">
                          <a:effectLst/>
                        </a:rPr>
                        <a:t>OOCL NEW YORK</a:t>
                      </a:r>
                      <a:endParaRPr lang="en-GB" sz="600" b="0" i="0" u="none" strike="noStrike" dirty="0">
                        <a:solidFill>
                          <a:srgbClr val="333333"/>
                        </a:solidFill>
                        <a:effectLst/>
                        <a:latin typeface="Verdana"/>
                      </a:endParaRPr>
                    </a:p>
                  </a:txBody>
                  <a:tcPr marL="7279" marR="7279" marT="72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004E</a:t>
                      </a:r>
                      <a:endParaRPr lang="en-GB" sz="600" b="0" i="0" u="none" strike="noStrike">
                        <a:solidFill>
                          <a:srgbClr val="333333"/>
                        </a:solidFill>
                        <a:effectLst/>
                        <a:latin typeface="Verdana"/>
                      </a:endParaRPr>
                    </a:p>
                  </a:txBody>
                  <a:tcPr marL="7279" marR="7279" marT="727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600" u="none" strike="noStrike">
                          <a:effectLst/>
                        </a:rPr>
                        <a:t>27-04-14 22:24</a:t>
                      </a:r>
                      <a:endParaRPr lang="en-GB" sz="600" b="0" i="0" u="none" strike="noStrike">
                        <a:solidFill>
                          <a:srgbClr val="333333"/>
                        </a:solidFill>
                        <a:effectLst/>
                        <a:latin typeface="Verdana"/>
                      </a:endParaRPr>
                    </a:p>
                  </a:txBody>
                  <a:tcPr marL="7279" marR="7279" marT="727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600" u="none" strike="noStrike">
                          <a:effectLst/>
                        </a:rPr>
                        <a:t>30-04-14 5:30</a:t>
                      </a:r>
                      <a:endParaRPr lang="en-GB" sz="600" b="0" i="0" u="none" strike="noStrike">
                        <a:solidFill>
                          <a:srgbClr val="333333"/>
                        </a:solidFill>
                        <a:effectLst/>
                        <a:latin typeface="Verdana"/>
                      </a:endParaRPr>
                    </a:p>
                  </a:txBody>
                  <a:tcPr marL="7279" marR="7279" marT="727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u="none" strike="noStrike">
                          <a:effectLst/>
                        </a:rPr>
                        <a:t>F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279" marR="7279" marT="72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460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279" marR="7279" marT="72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245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279" marR="7279" marT="72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279" marR="7279" marT="72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279" marR="7279" marT="727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u="none" strike="noStrike">
                          <a:effectLst/>
                        </a:rPr>
                        <a:t>exp6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279" marR="7279" marT="72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23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279" marR="7279" marT="72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7685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279" marR="7279" marT="7279" marB="0" anchor="b"/>
                </a:tc>
              </a:tr>
              <a:tr h="209988">
                <a:tc>
                  <a:txBody>
                    <a:bodyPr/>
                    <a:lstStyle/>
                    <a:p>
                      <a:pPr algn="l" fontAlgn="ctr"/>
                      <a:r>
                        <a:rPr lang="en-GB" sz="600" u="none" strike="noStrike">
                          <a:effectLst/>
                        </a:rPr>
                        <a:t>NORTHERN POWER</a:t>
                      </a:r>
                      <a:endParaRPr lang="en-GB" sz="600" b="0" i="0" u="none" strike="noStrike">
                        <a:solidFill>
                          <a:srgbClr val="333333"/>
                        </a:solidFill>
                        <a:effectLst/>
                        <a:latin typeface="Verdana"/>
                      </a:endParaRPr>
                    </a:p>
                  </a:txBody>
                  <a:tcPr marL="7279" marR="7279" marT="72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022E</a:t>
                      </a:r>
                      <a:endParaRPr lang="en-GB" sz="600" b="0" i="0" u="none" strike="noStrike">
                        <a:solidFill>
                          <a:srgbClr val="333333"/>
                        </a:solidFill>
                        <a:effectLst/>
                        <a:latin typeface="Verdana"/>
                      </a:endParaRPr>
                    </a:p>
                  </a:txBody>
                  <a:tcPr marL="7279" marR="7279" marT="727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600" u="none" strike="noStrike">
                          <a:effectLst/>
                        </a:rPr>
                        <a:t>27-04-14 20:30</a:t>
                      </a:r>
                      <a:endParaRPr lang="en-GB" sz="600" b="0" i="0" u="none" strike="noStrike">
                        <a:solidFill>
                          <a:srgbClr val="333333"/>
                        </a:solidFill>
                        <a:effectLst/>
                        <a:latin typeface="Verdana"/>
                      </a:endParaRPr>
                    </a:p>
                  </a:txBody>
                  <a:tcPr marL="7279" marR="7279" marT="727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600" u="none" strike="noStrike">
                          <a:effectLst/>
                        </a:rPr>
                        <a:t>29-04-14 8:42</a:t>
                      </a:r>
                      <a:endParaRPr lang="en-GB" sz="600" b="0" i="0" u="none" strike="noStrike">
                        <a:solidFill>
                          <a:srgbClr val="333333"/>
                        </a:solidFill>
                        <a:effectLst/>
                        <a:latin typeface="Verdana"/>
                      </a:endParaRPr>
                    </a:p>
                  </a:txBody>
                  <a:tcPr marL="7279" marR="7279" marT="727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u="none" strike="noStrike">
                          <a:effectLst/>
                        </a:rPr>
                        <a:t>F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279" marR="7279" marT="72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250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279" marR="7279" marT="72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310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279" marR="7279" marT="72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279" marR="7279" marT="72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279" marR="7279" marT="727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u="none" strike="noStrike">
                          <a:effectLst/>
                        </a:rPr>
                        <a:t>exp7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279" marR="7279" marT="72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40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279" marR="7279" marT="72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8799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279" marR="7279" marT="7279" marB="0" anchor="b"/>
                </a:tc>
              </a:tr>
              <a:tr h="209988">
                <a:tc>
                  <a:txBody>
                    <a:bodyPr/>
                    <a:lstStyle/>
                    <a:p>
                      <a:pPr algn="l" fontAlgn="ctr"/>
                      <a:r>
                        <a:rPr lang="en-GB" sz="600" u="none" strike="noStrike">
                          <a:effectLst/>
                        </a:rPr>
                        <a:t>APL SEATTLE</a:t>
                      </a:r>
                      <a:endParaRPr lang="en-GB" sz="600" b="0" i="0" u="none" strike="noStrike">
                        <a:solidFill>
                          <a:srgbClr val="333333"/>
                        </a:solidFill>
                        <a:effectLst/>
                        <a:latin typeface="Verdana"/>
                      </a:endParaRPr>
                    </a:p>
                  </a:txBody>
                  <a:tcPr marL="7279" marR="7279" marT="72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86</a:t>
                      </a:r>
                      <a:endParaRPr lang="en-GB" sz="600" b="0" i="0" u="none" strike="noStrike">
                        <a:solidFill>
                          <a:srgbClr val="333333"/>
                        </a:solidFill>
                        <a:effectLst/>
                        <a:latin typeface="Verdana"/>
                      </a:endParaRPr>
                    </a:p>
                  </a:txBody>
                  <a:tcPr marL="7279" marR="7279" marT="727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600" u="none" strike="noStrike">
                          <a:effectLst/>
                        </a:rPr>
                        <a:t>24-04-14 20:12</a:t>
                      </a:r>
                      <a:endParaRPr lang="en-GB" sz="600" b="0" i="0" u="none" strike="noStrike">
                        <a:solidFill>
                          <a:srgbClr val="333333"/>
                        </a:solidFill>
                        <a:effectLst/>
                        <a:latin typeface="Verdana"/>
                      </a:endParaRPr>
                    </a:p>
                  </a:txBody>
                  <a:tcPr marL="7279" marR="7279" marT="727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600" u="none" strike="noStrike">
                          <a:effectLst/>
                        </a:rPr>
                        <a:t>26-04-14 7:18</a:t>
                      </a:r>
                      <a:endParaRPr lang="en-GB" sz="600" b="0" i="0" u="none" strike="noStrike">
                        <a:solidFill>
                          <a:srgbClr val="333333"/>
                        </a:solidFill>
                        <a:effectLst/>
                        <a:latin typeface="Verdana"/>
                      </a:endParaRPr>
                    </a:p>
                  </a:txBody>
                  <a:tcPr marL="7279" marR="7279" marT="727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u="none" strike="noStrike">
                          <a:effectLst/>
                        </a:rPr>
                        <a:t>F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279" marR="7279" marT="72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279" marR="7279" marT="72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80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279" marR="7279" marT="72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279" marR="7279" marT="72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279" marR="7279" marT="727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u="none" strike="noStrike">
                          <a:effectLst/>
                        </a:rPr>
                        <a:t>exp8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279" marR="7279" marT="72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43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279" marR="7279" marT="72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3573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279" marR="7279" marT="7279" marB="0" anchor="b"/>
                </a:tc>
              </a:tr>
              <a:tr h="209988">
                <a:tc>
                  <a:txBody>
                    <a:bodyPr/>
                    <a:lstStyle/>
                    <a:p>
                      <a:pPr algn="l" fontAlgn="ctr"/>
                      <a:r>
                        <a:rPr lang="en-GB" sz="600" u="none" strike="noStrike">
                          <a:effectLst/>
                        </a:rPr>
                        <a:t>PAC ARIES</a:t>
                      </a:r>
                      <a:endParaRPr lang="en-GB" sz="600" b="0" i="0" u="none" strike="noStrike">
                        <a:solidFill>
                          <a:srgbClr val="333333"/>
                        </a:solidFill>
                        <a:effectLst/>
                        <a:latin typeface="Verdana"/>
                      </a:endParaRPr>
                    </a:p>
                  </a:txBody>
                  <a:tcPr marL="7279" marR="7279" marT="72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19</a:t>
                      </a:r>
                      <a:endParaRPr lang="en-GB" sz="600" b="0" i="0" u="none" strike="noStrike">
                        <a:solidFill>
                          <a:srgbClr val="333333"/>
                        </a:solidFill>
                        <a:effectLst/>
                        <a:latin typeface="Verdana"/>
                      </a:endParaRPr>
                    </a:p>
                  </a:txBody>
                  <a:tcPr marL="7279" marR="7279" marT="727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600" u="none" strike="noStrike">
                          <a:effectLst/>
                        </a:rPr>
                        <a:t>23-04-14 14:30</a:t>
                      </a:r>
                      <a:endParaRPr lang="en-GB" sz="600" b="0" i="0" u="none" strike="noStrike">
                        <a:solidFill>
                          <a:srgbClr val="333333"/>
                        </a:solidFill>
                        <a:effectLst/>
                        <a:latin typeface="Verdana"/>
                      </a:endParaRPr>
                    </a:p>
                  </a:txBody>
                  <a:tcPr marL="7279" marR="7279" marT="727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600" u="none" strike="noStrike">
                          <a:effectLst/>
                        </a:rPr>
                        <a:t>24-04-14 11:18</a:t>
                      </a:r>
                      <a:endParaRPr lang="en-GB" sz="600" b="0" i="0" u="none" strike="noStrike">
                        <a:solidFill>
                          <a:srgbClr val="333333"/>
                        </a:solidFill>
                        <a:effectLst/>
                        <a:latin typeface="Verdana"/>
                      </a:endParaRPr>
                    </a:p>
                  </a:txBody>
                  <a:tcPr marL="7279" marR="7279" marT="727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u="none" strike="noStrike">
                          <a:effectLst/>
                        </a:rPr>
                        <a:t>F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279" marR="7279" marT="72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127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279" marR="7279" marT="72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279" marR="7279" marT="72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279" marR="7279" marT="72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279" marR="7279" marT="727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u="none" strike="noStrike">
                          <a:effectLst/>
                        </a:rPr>
                        <a:t>exp9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279" marR="7279" marT="72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47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279" marR="7279" marT="72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5556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279" marR="7279" marT="7279" marB="0" anchor="b"/>
                </a:tc>
              </a:tr>
              <a:tr h="209988">
                <a:tc>
                  <a:txBody>
                    <a:bodyPr/>
                    <a:lstStyle/>
                    <a:p>
                      <a:pPr algn="l" fontAlgn="ctr"/>
                      <a:r>
                        <a:rPr lang="en-GB" sz="600" u="none" strike="noStrike">
                          <a:effectLst/>
                        </a:rPr>
                        <a:t>COSCO KAWASAKI</a:t>
                      </a:r>
                      <a:endParaRPr lang="en-GB" sz="600" b="0" i="0" u="none" strike="noStrike">
                        <a:solidFill>
                          <a:srgbClr val="333333"/>
                        </a:solidFill>
                        <a:effectLst/>
                        <a:latin typeface="Verdana"/>
                      </a:endParaRPr>
                    </a:p>
                  </a:txBody>
                  <a:tcPr marL="7279" marR="7279" marT="72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021E</a:t>
                      </a:r>
                      <a:endParaRPr lang="en-GB" sz="600" b="0" i="0" u="none" strike="noStrike">
                        <a:solidFill>
                          <a:srgbClr val="333333"/>
                        </a:solidFill>
                        <a:effectLst/>
                        <a:latin typeface="Verdana"/>
                      </a:endParaRPr>
                    </a:p>
                  </a:txBody>
                  <a:tcPr marL="7279" marR="7279" marT="727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600" u="none" strike="noStrike">
                          <a:effectLst/>
                        </a:rPr>
                        <a:t>23-04-14 6:18</a:t>
                      </a:r>
                      <a:endParaRPr lang="en-GB" sz="600" b="0" i="0" u="none" strike="noStrike">
                        <a:solidFill>
                          <a:srgbClr val="333333"/>
                        </a:solidFill>
                        <a:effectLst/>
                        <a:latin typeface="Verdana"/>
                      </a:endParaRPr>
                    </a:p>
                  </a:txBody>
                  <a:tcPr marL="7279" marR="7279" marT="727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600" u="none" strike="noStrike">
                          <a:effectLst/>
                        </a:rPr>
                        <a:t>24-04-14 16:30</a:t>
                      </a:r>
                      <a:endParaRPr lang="en-GB" sz="600" b="0" i="0" u="none" strike="noStrike">
                        <a:solidFill>
                          <a:srgbClr val="333333"/>
                        </a:solidFill>
                        <a:effectLst/>
                        <a:latin typeface="Verdana"/>
                      </a:endParaRPr>
                    </a:p>
                  </a:txBody>
                  <a:tcPr marL="7279" marR="7279" marT="727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u="none" strike="noStrike">
                          <a:effectLst/>
                        </a:rPr>
                        <a:t>F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279" marR="7279" marT="72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155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279" marR="7279" marT="72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279" marR="7279" marT="72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279" marR="7279" marT="72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279" marR="7279" marT="727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u="none" strike="noStrike">
                          <a:effectLst/>
                        </a:rPr>
                        <a:t>exp10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279" marR="7279" marT="72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12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279" marR="7279" marT="72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8181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279" marR="7279" marT="7279" marB="0" anchor="b"/>
                </a:tc>
              </a:tr>
              <a:tr h="209988">
                <a:tc>
                  <a:txBody>
                    <a:bodyPr/>
                    <a:lstStyle/>
                    <a:p>
                      <a:pPr algn="l" fontAlgn="ctr"/>
                      <a:r>
                        <a:rPr lang="en-GB" sz="600" u="none" strike="noStrike">
                          <a:effectLst/>
                        </a:rPr>
                        <a:t>SAGAMORE</a:t>
                      </a:r>
                      <a:endParaRPr lang="en-GB" sz="600" b="0" i="0" u="none" strike="noStrike">
                        <a:solidFill>
                          <a:srgbClr val="333333"/>
                        </a:solidFill>
                        <a:effectLst/>
                        <a:latin typeface="Verdana"/>
                      </a:endParaRPr>
                    </a:p>
                  </a:txBody>
                  <a:tcPr marL="7279" marR="7279" marT="72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439</a:t>
                      </a:r>
                      <a:endParaRPr lang="en-GB" sz="600" b="0" i="0" u="none" strike="noStrike">
                        <a:solidFill>
                          <a:srgbClr val="333333"/>
                        </a:solidFill>
                        <a:effectLst/>
                        <a:latin typeface="Verdana"/>
                      </a:endParaRPr>
                    </a:p>
                  </a:txBody>
                  <a:tcPr marL="7279" marR="7279" marT="727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600" u="none" strike="noStrike">
                          <a:effectLst/>
                        </a:rPr>
                        <a:t>22-04-14 11:48</a:t>
                      </a:r>
                      <a:endParaRPr lang="en-GB" sz="600" b="0" i="0" u="none" strike="noStrike">
                        <a:solidFill>
                          <a:srgbClr val="333333"/>
                        </a:solidFill>
                        <a:effectLst/>
                        <a:latin typeface="Verdana"/>
                      </a:endParaRPr>
                    </a:p>
                  </a:txBody>
                  <a:tcPr marL="7279" marR="7279" marT="727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600" u="none" strike="noStrike">
                          <a:effectLst/>
                        </a:rPr>
                        <a:t>23-04-14 3:12</a:t>
                      </a:r>
                      <a:endParaRPr lang="en-GB" sz="600" b="0" i="0" u="none" strike="noStrike">
                        <a:solidFill>
                          <a:srgbClr val="333333"/>
                        </a:solidFill>
                        <a:effectLst/>
                        <a:latin typeface="Verdana"/>
                      </a:endParaRPr>
                    </a:p>
                  </a:txBody>
                  <a:tcPr marL="7279" marR="7279" marT="727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u="none" strike="noStrike">
                          <a:effectLst/>
                        </a:rPr>
                        <a:t>F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279" marR="7279" marT="72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106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279" marR="7279" marT="72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357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279" marR="7279" marT="72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279" marR="7279" marT="72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279" marR="7279" marT="72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279" marR="7279" marT="72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279" marR="7279" marT="72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279" marR="7279" marT="7279" marB="0" anchor="b"/>
                </a:tc>
              </a:tr>
              <a:tr h="209988">
                <a:tc>
                  <a:txBody>
                    <a:bodyPr/>
                    <a:lstStyle/>
                    <a:p>
                      <a:pPr algn="l" fontAlgn="ctr"/>
                      <a:r>
                        <a:rPr lang="en-GB" sz="600" u="none" strike="noStrike">
                          <a:effectLst/>
                        </a:rPr>
                        <a:t>MOL DIGNITY</a:t>
                      </a:r>
                      <a:endParaRPr lang="en-GB" sz="600" b="0" i="0" u="none" strike="noStrike">
                        <a:solidFill>
                          <a:srgbClr val="333333"/>
                        </a:solidFill>
                        <a:effectLst/>
                        <a:latin typeface="Verdana"/>
                      </a:endParaRPr>
                    </a:p>
                  </a:txBody>
                  <a:tcPr marL="7279" marR="7279" marT="72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030E</a:t>
                      </a:r>
                      <a:endParaRPr lang="en-GB" sz="600" b="0" i="0" u="none" strike="noStrike">
                        <a:solidFill>
                          <a:srgbClr val="333333"/>
                        </a:solidFill>
                        <a:effectLst/>
                        <a:latin typeface="Verdana"/>
                      </a:endParaRPr>
                    </a:p>
                  </a:txBody>
                  <a:tcPr marL="7279" marR="7279" marT="727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600" u="none" strike="noStrike">
                          <a:effectLst/>
                        </a:rPr>
                        <a:t>20-04-14 19:30</a:t>
                      </a:r>
                      <a:endParaRPr lang="en-GB" sz="600" b="0" i="0" u="none" strike="noStrike">
                        <a:solidFill>
                          <a:srgbClr val="333333"/>
                        </a:solidFill>
                        <a:effectLst/>
                        <a:latin typeface="Verdana"/>
                      </a:endParaRPr>
                    </a:p>
                  </a:txBody>
                  <a:tcPr marL="7279" marR="7279" marT="727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600" u="none" strike="noStrike">
                          <a:effectLst/>
                        </a:rPr>
                        <a:t>22-04-14 8:06</a:t>
                      </a:r>
                      <a:endParaRPr lang="en-GB" sz="600" b="0" i="0" u="none" strike="noStrike">
                        <a:solidFill>
                          <a:srgbClr val="333333"/>
                        </a:solidFill>
                        <a:effectLst/>
                        <a:latin typeface="Verdana"/>
                      </a:endParaRPr>
                    </a:p>
                  </a:txBody>
                  <a:tcPr marL="7279" marR="7279" marT="727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u="none" strike="noStrike">
                          <a:effectLst/>
                        </a:rPr>
                        <a:t>F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279" marR="7279" marT="72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492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279" marR="7279" marT="72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37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279" marR="7279" marT="72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279" marR="7279" marT="72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279" marR="7279" marT="72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279" marR="7279" marT="72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279" marR="7279" marT="72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279" marR="7279" marT="7279" marB="0" anchor="b"/>
                </a:tc>
              </a:tr>
              <a:tr h="209988">
                <a:tc>
                  <a:txBody>
                    <a:bodyPr/>
                    <a:lstStyle/>
                    <a:p>
                      <a:pPr algn="l" fontAlgn="ctr"/>
                      <a:r>
                        <a:rPr lang="en-GB" sz="600" u="none" strike="noStrike">
                          <a:effectLst/>
                        </a:rPr>
                        <a:t>YM EMINENCE</a:t>
                      </a:r>
                      <a:endParaRPr lang="en-GB" sz="600" b="0" i="0" u="none" strike="noStrike">
                        <a:solidFill>
                          <a:srgbClr val="333333"/>
                        </a:solidFill>
                        <a:effectLst/>
                        <a:latin typeface="Verdana"/>
                      </a:endParaRPr>
                    </a:p>
                  </a:txBody>
                  <a:tcPr marL="7279" marR="7279" marT="72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043E</a:t>
                      </a:r>
                      <a:endParaRPr lang="en-GB" sz="600" b="0" i="0" u="none" strike="noStrike">
                        <a:solidFill>
                          <a:srgbClr val="333333"/>
                        </a:solidFill>
                        <a:effectLst/>
                        <a:latin typeface="Verdana"/>
                      </a:endParaRPr>
                    </a:p>
                  </a:txBody>
                  <a:tcPr marL="7279" marR="7279" marT="727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600" u="none" strike="noStrike">
                          <a:effectLst/>
                        </a:rPr>
                        <a:t>20-04-14 15:10</a:t>
                      </a:r>
                      <a:endParaRPr lang="en-GB" sz="600" b="0" i="0" u="none" strike="noStrike">
                        <a:solidFill>
                          <a:srgbClr val="333333"/>
                        </a:solidFill>
                        <a:effectLst/>
                        <a:latin typeface="Verdana"/>
                      </a:endParaRPr>
                    </a:p>
                  </a:txBody>
                  <a:tcPr marL="7279" marR="7279" marT="727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600" u="none" strike="noStrike">
                          <a:effectLst/>
                        </a:rPr>
                        <a:t>22-04-14 21:54</a:t>
                      </a:r>
                      <a:endParaRPr lang="en-GB" sz="600" b="0" i="0" u="none" strike="noStrike">
                        <a:solidFill>
                          <a:srgbClr val="333333"/>
                        </a:solidFill>
                        <a:effectLst/>
                        <a:latin typeface="Verdana"/>
                      </a:endParaRPr>
                    </a:p>
                  </a:txBody>
                  <a:tcPr marL="7279" marR="7279" marT="727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u="none" strike="noStrike">
                          <a:effectLst/>
                        </a:rPr>
                        <a:t>F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279" marR="7279" marT="72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386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279" marR="7279" marT="72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205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279" marR="7279" marT="72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279" marR="7279" marT="72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279" marR="7279" marT="72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279" marR="7279" marT="72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279" marR="7279" marT="72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279" marR="7279" marT="7279" marB="0" anchor="b"/>
                </a:tc>
              </a:tr>
              <a:tr h="220486">
                <a:tc>
                  <a:txBody>
                    <a:bodyPr/>
                    <a:lstStyle/>
                    <a:p>
                      <a:pPr algn="l" fontAlgn="ctr"/>
                      <a:r>
                        <a:rPr lang="en-GB" sz="600" u="none" strike="noStrike">
                          <a:effectLst/>
                        </a:rPr>
                        <a:t>APL SOKHNA</a:t>
                      </a:r>
                      <a:endParaRPr lang="en-GB" sz="600" b="0" i="0" u="none" strike="noStrike">
                        <a:solidFill>
                          <a:srgbClr val="333333"/>
                        </a:solidFill>
                        <a:effectLst/>
                        <a:latin typeface="Verdana"/>
                      </a:endParaRPr>
                    </a:p>
                  </a:txBody>
                  <a:tcPr marL="7279" marR="7279" marT="72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75</a:t>
                      </a:r>
                      <a:endParaRPr lang="en-GB" sz="600" b="0" i="0" u="none" strike="noStrike">
                        <a:solidFill>
                          <a:srgbClr val="333333"/>
                        </a:solidFill>
                        <a:effectLst/>
                        <a:latin typeface="Verdana"/>
                      </a:endParaRPr>
                    </a:p>
                  </a:txBody>
                  <a:tcPr marL="7279" marR="7279" marT="727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600" u="none" strike="noStrike">
                          <a:effectLst/>
                        </a:rPr>
                        <a:t>17-04-14 13:30</a:t>
                      </a:r>
                      <a:endParaRPr lang="en-GB" sz="600" b="0" i="0" u="none" strike="noStrike">
                        <a:solidFill>
                          <a:srgbClr val="333333"/>
                        </a:solidFill>
                        <a:effectLst/>
                        <a:latin typeface="Verdana"/>
                      </a:endParaRPr>
                    </a:p>
                  </a:txBody>
                  <a:tcPr marL="7279" marR="7279" marT="727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600" u="none" strike="noStrike">
                          <a:effectLst/>
                        </a:rPr>
                        <a:t>19-04-14 7:54</a:t>
                      </a:r>
                      <a:endParaRPr lang="en-GB" sz="600" b="0" i="0" u="none" strike="noStrike">
                        <a:solidFill>
                          <a:srgbClr val="333333"/>
                        </a:solidFill>
                        <a:effectLst/>
                        <a:latin typeface="Verdana"/>
                      </a:endParaRPr>
                    </a:p>
                  </a:txBody>
                  <a:tcPr marL="7279" marR="7279" marT="727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u="none" strike="noStrike">
                          <a:effectLst/>
                        </a:rPr>
                        <a:t>F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279" marR="7279" marT="72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279" marR="7279" marT="72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212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279" marR="7279" marT="72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279" marR="7279" marT="72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279" marR="7279" marT="72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279" marR="7279" marT="72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279" marR="7279" marT="72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279" marR="7279" marT="7279" marB="0" anchor="b"/>
                </a:tc>
              </a:tr>
              <a:tr h="209988">
                <a:tc>
                  <a:txBody>
                    <a:bodyPr/>
                    <a:lstStyle/>
                    <a:p>
                      <a:pPr algn="l" fontAlgn="ctr"/>
                      <a:r>
                        <a:rPr lang="en-GB" sz="600" u="none" strike="noStrike">
                          <a:effectLst/>
                        </a:rPr>
                        <a:t>APL SOKHNA</a:t>
                      </a:r>
                      <a:endParaRPr lang="en-GB" sz="600" b="0" i="0" u="none" strike="noStrike">
                        <a:solidFill>
                          <a:srgbClr val="333333"/>
                        </a:solidFill>
                        <a:effectLst/>
                        <a:latin typeface="Verdana"/>
                      </a:endParaRPr>
                    </a:p>
                  </a:txBody>
                  <a:tcPr marL="7279" marR="7279" marT="72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76</a:t>
                      </a:r>
                      <a:endParaRPr lang="en-GB" sz="600" b="0" i="0" u="none" strike="noStrike">
                        <a:solidFill>
                          <a:srgbClr val="333333"/>
                        </a:solidFill>
                        <a:effectLst/>
                        <a:latin typeface="Verdana"/>
                      </a:endParaRPr>
                    </a:p>
                  </a:txBody>
                  <a:tcPr marL="7279" marR="7279" marT="727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600" u="none" strike="noStrike">
                          <a:effectLst/>
                        </a:rPr>
                        <a:t>08-05-14 10:00</a:t>
                      </a:r>
                      <a:endParaRPr lang="en-GB" sz="600" b="0" i="0" u="none" strike="noStrike">
                        <a:solidFill>
                          <a:srgbClr val="333333"/>
                        </a:solidFill>
                        <a:effectLst/>
                        <a:latin typeface="Verdana"/>
                      </a:endParaRPr>
                    </a:p>
                  </a:txBody>
                  <a:tcPr marL="7279" marR="7279" marT="727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600" u="none" strike="noStrike">
                          <a:effectLst/>
                        </a:rPr>
                        <a:t>10-05-14 1:00</a:t>
                      </a:r>
                      <a:endParaRPr lang="en-GB" sz="600" b="0" i="0" u="none" strike="noStrike">
                        <a:solidFill>
                          <a:srgbClr val="333333"/>
                        </a:solidFill>
                        <a:effectLst/>
                        <a:latin typeface="Verdana"/>
                      </a:endParaRPr>
                    </a:p>
                  </a:txBody>
                  <a:tcPr marL="7279" marR="7279" marT="727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u="none" strike="noStrike">
                          <a:effectLst/>
                        </a:rPr>
                        <a:t>M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279" marR="7279" marT="72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9800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279" marR="7279" marT="72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6410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279" marR="7279" marT="72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279" marR="7279" marT="72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279" marR="7279" marT="72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279" marR="7279" marT="72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279" marR="7279" marT="72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279" marR="7279" marT="7279" marB="0" anchor="b"/>
                </a:tc>
              </a:tr>
              <a:tr h="209988">
                <a:tc>
                  <a:txBody>
                    <a:bodyPr/>
                    <a:lstStyle/>
                    <a:p>
                      <a:pPr algn="l" fontAlgn="ctr"/>
                      <a:r>
                        <a:rPr lang="en-GB" sz="600" u="none" strike="noStrike">
                          <a:effectLst/>
                        </a:rPr>
                        <a:t>EVER RESULT</a:t>
                      </a:r>
                      <a:endParaRPr lang="en-GB" sz="600" b="0" i="0" u="none" strike="noStrike">
                        <a:solidFill>
                          <a:srgbClr val="333333"/>
                        </a:solidFill>
                        <a:effectLst/>
                        <a:latin typeface="Verdana"/>
                      </a:endParaRPr>
                    </a:p>
                  </a:txBody>
                  <a:tcPr marL="7279" marR="7279" marT="72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039E</a:t>
                      </a:r>
                      <a:endParaRPr lang="en-GB" sz="600" b="0" i="0" u="none" strike="noStrike">
                        <a:solidFill>
                          <a:srgbClr val="333333"/>
                        </a:solidFill>
                        <a:effectLst/>
                        <a:latin typeface="Verdana"/>
                      </a:endParaRPr>
                    </a:p>
                  </a:txBody>
                  <a:tcPr marL="7279" marR="7279" marT="727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600" u="none" strike="noStrike">
                          <a:effectLst/>
                        </a:rPr>
                        <a:t>07-05-14 18:12</a:t>
                      </a:r>
                      <a:endParaRPr lang="en-GB" sz="600" b="0" i="0" u="none" strike="noStrike">
                        <a:solidFill>
                          <a:srgbClr val="333333"/>
                        </a:solidFill>
                        <a:effectLst/>
                        <a:latin typeface="Verdana"/>
                      </a:endParaRPr>
                    </a:p>
                  </a:txBody>
                  <a:tcPr marL="7279" marR="7279" marT="727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600" u="none" strike="noStrike">
                          <a:effectLst/>
                        </a:rPr>
                        <a:t>08-05-14 21:00</a:t>
                      </a:r>
                      <a:endParaRPr lang="en-GB" sz="600" b="0" i="0" u="none" strike="noStrike">
                        <a:solidFill>
                          <a:srgbClr val="333333"/>
                        </a:solidFill>
                        <a:effectLst/>
                        <a:latin typeface="Verdana"/>
                      </a:endParaRPr>
                    </a:p>
                  </a:txBody>
                  <a:tcPr marL="7279" marR="7279" marT="727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u="none" strike="noStrike">
                          <a:effectLst/>
                        </a:rPr>
                        <a:t>M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279" marR="7279" marT="72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2976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279" marR="7279" marT="72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11311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279" marR="7279" marT="72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279" marR="7279" marT="72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279" marR="7279" marT="72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279" marR="7279" marT="72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279" marR="7279" marT="72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279" marR="7279" marT="7279" marB="0" anchor="b"/>
                </a:tc>
              </a:tr>
              <a:tr h="209988">
                <a:tc>
                  <a:txBody>
                    <a:bodyPr/>
                    <a:lstStyle/>
                    <a:p>
                      <a:pPr algn="l" fontAlgn="ctr"/>
                      <a:r>
                        <a:rPr lang="en-GB" sz="600" u="none" strike="noStrike">
                          <a:effectLst/>
                        </a:rPr>
                        <a:t>PAC ARIES</a:t>
                      </a:r>
                      <a:endParaRPr lang="en-GB" sz="600" b="0" i="0" u="none" strike="noStrike">
                        <a:solidFill>
                          <a:srgbClr val="333333"/>
                        </a:solidFill>
                        <a:effectLst/>
                        <a:latin typeface="Verdana"/>
                      </a:endParaRPr>
                    </a:p>
                  </a:txBody>
                  <a:tcPr marL="7279" marR="7279" marT="72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21</a:t>
                      </a:r>
                      <a:endParaRPr lang="en-GB" sz="600" b="0" i="0" u="none" strike="noStrike">
                        <a:solidFill>
                          <a:srgbClr val="333333"/>
                        </a:solidFill>
                        <a:effectLst/>
                        <a:latin typeface="Verdana"/>
                      </a:endParaRPr>
                    </a:p>
                  </a:txBody>
                  <a:tcPr marL="7279" marR="7279" marT="727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600" u="none" strike="noStrike">
                          <a:effectLst/>
                        </a:rPr>
                        <a:t>07-05-14 15:50</a:t>
                      </a:r>
                      <a:endParaRPr lang="en-GB" sz="600" b="0" i="0" u="none" strike="noStrike">
                        <a:solidFill>
                          <a:srgbClr val="333333"/>
                        </a:solidFill>
                        <a:effectLst/>
                        <a:latin typeface="Verdana"/>
                      </a:endParaRPr>
                    </a:p>
                  </a:txBody>
                  <a:tcPr marL="7279" marR="7279" marT="727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600" u="none" strike="noStrike">
                          <a:effectLst/>
                        </a:rPr>
                        <a:t>08-05-14 6:00</a:t>
                      </a:r>
                      <a:endParaRPr lang="en-GB" sz="600" b="0" i="0" u="none" strike="noStrike">
                        <a:solidFill>
                          <a:srgbClr val="333333"/>
                        </a:solidFill>
                        <a:effectLst/>
                        <a:latin typeface="Verdana"/>
                      </a:endParaRPr>
                    </a:p>
                  </a:txBody>
                  <a:tcPr marL="7279" marR="7279" marT="727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u="none" strike="noStrike">
                          <a:effectLst/>
                        </a:rPr>
                        <a:t>M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279" marR="7279" marT="72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3672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279" marR="7279" marT="72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6280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279" marR="7279" marT="72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279" marR="7279" marT="72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279" marR="7279" marT="72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279" marR="7279" marT="72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279" marR="7279" marT="72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279" marR="7279" marT="7279" marB="0" anchor="b"/>
                </a:tc>
              </a:tr>
              <a:tr h="209988">
                <a:tc>
                  <a:txBody>
                    <a:bodyPr/>
                    <a:lstStyle/>
                    <a:p>
                      <a:pPr algn="l" fontAlgn="ctr"/>
                      <a:r>
                        <a:rPr lang="en-GB" sz="600" u="none" strike="noStrike">
                          <a:effectLst/>
                        </a:rPr>
                        <a:t>MOL DIRECTION</a:t>
                      </a:r>
                      <a:endParaRPr lang="en-GB" sz="600" b="0" i="0" u="none" strike="noStrike">
                        <a:solidFill>
                          <a:srgbClr val="333333"/>
                        </a:solidFill>
                        <a:effectLst/>
                        <a:latin typeface="Verdana"/>
                      </a:endParaRPr>
                    </a:p>
                  </a:txBody>
                  <a:tcPr marL="7279" marR="7279" marT="72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028E</a:t>
                      </a:r>
                      <a:endParaRPr lang="en-GB" sz="600" b="0" i="0" u="none" strike="noStrike">
                        <a:solidFill>
                          <a:srgbClr val="333333"/>
                        </a:solidFill>
                        <a:effectLst/>
                        <a:latin typeface="Verdana"/>
                      </a:endParaRPr>
                    </a:p>
                  </a:txBody>
                  <a:tcPr marL="7279" marR="7279" marT="727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600" u="none" strike="noStrike">
                          <a:effectLst/>
                        </a:rPr>
                        <a:t>04-05-14 17:48</a:t>
                      </a:r>
                      <a:endParaRPr lang="en-GB" sz="600" b="0" i="0" u="none" strike="noStrike">
                        <a:solidFill>
                          <a:srgbClr val="333333"/>
                        </a:solidFill>
                        <a:effectLst/>
                        <a:latin typeface="Verdana"/>
                      </a:endParaRPr>
                    </a:p>
                  </a:txBody>
                  <a:tcPr marL="7279" marR="7279" marT="727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600" u="none" strike="noStrike">
                          <a:effectLst/>
                        </a:rPr>
                        <a:t>05-05-14 23:12</a:t>
                      </a:r>
                      <a:endParaRPr lang="en-GB" sz="600" b="0" i="0" u="none" strike="noStrike">
                        <a:solidFill>
                          <a:srgbClr val="333333"/>
                        </a:solidFill>
                        <a:effectLst/>
                        <a:latin typeface="Verdana"/>
                      </a:endParaRPr>
                    </a:p>
                  </a:txBody>
                  <a:tcPr marL="7279" marR="7279" marT="727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u="none" strike="noStrike">
                          <a:effectLst/>
                        </a:rPr>
                        <a:t>M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279" marR="7279" marT="72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14800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279" marR="7279" marT="72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14785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279" marR="7279" marT="72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279" marR="7279" marT="72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279" marR="7279" marT="72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279" marR="7279" marT="72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279" marR="7279" marT="72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279" marR="7279" marT="7279" marB="0" anchor="b"/>
                </a:tc>
              </a:tr>
              <a:tr h="209988">
                <a:tc>
                  <a:txBody>
                    <a:bodyPr/>
                    <a:lstStyle/>
                    <a:p>
                      <a:pPr algn="l" fontAlgn="ctr"/>
                      <a:r>
                        <a:rPr lang="en-GB" sz="600" u="none" strike="noStrike">
                          <a:effectLst/>
                        </a:rPr>
                        <a:t>APL SYDNEY</a:t>
                      </a:r>
                      <a:endParaRPr lang="en-GB" sz="600" b="0" i="0" u="none" strike="noStrike">
                        <a:solidFill>
                          <a:srgbClr val="333333"/>
                        </a:solidFill>
                        <a:effectLst/>
                        <a:latin typeface="Verdana"/>
                      </a:endParaRPr>
                    </a:p>
                  </a:txBody>
                  <a:tcPr marL="7279" marR="7279" marT="72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177</a:t>
                      </a:r>
                      <a:endParaRPr lang="en-GB" sz="600" b="0" i="0" u="none" strike="noStrike">
                        <a:solidFill>
                          <a:srgbClr val="333333"/>
                        </a:solidFill>
                        <a:effectLst/>
                        <a:latin typeface="Verdana"/>
                      </a:endParaRPr>
                    </a:p>
                  </a:txBody>
                  <a:tcPr marL="7279" marR="7279" marT="727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600" u="none" strike="noStrike">
                          <a:effectLst/>
                        </a:rPr>
                        <a:t>01-05-14 13:42</a:t>
                      </a:r>
                      <a:endParaRPr lang="en-GB" sz="600" b="0" i="0" u="none" strike="noStrike">
                        <a:solidFill>
                          <a:srgbClr val="333333"/>
                        </a:solidFill>
                        <a:effectLst/>
                        <a:latin typeface="Verdana"/>
                      </a:endParaRPr>
                    </a:p>
                  </a:txBody>
                  <a:tcPr marL="7279" marR="7279" marT="727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600" u="none" strike="noStrike">
                          <a:effectLst/>
                        </a:rPr>
                        <a:t>03-05-14 11:12</a:t>
                      </a:r>
                      <a:endParaRPr lang="en-GB" sz="600" b="0" i="0" u="none" strike="noStrike">
                        <a:solidFill>
                          <a:srgbClr val="333333"/>
                        </a:solidFill>
                        <a:effectLst/>
                        <a:latin typeface="Verdana"/>
                      </a:endParaRPr>
                    </a:p>
                  </a:txBody>
                  <a:tcPr marL="7279" marR="7279" marT="727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u="none" strike="noStrike">
                          <a:effectLst/>
                        </a:rPr>
                        <a:t>M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279" marR="7279" marT="72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6910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279" marR="7279" marT="72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14131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279" marR="7279" marT="72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279" marR="7279" marT="72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279" marR="7279" marT="72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279" marR="7279" marT="72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279" marR="7279" marT="72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279" marR="7279" marT="7279" marB="0" anchor="b"/>
                </a:tc>
              </a:tr>
              <a:tr h="209988">
                <a:tc>
                  <a:txBody>
                    <a:bodyPr/>
                    <a:lstStyle/>
                    <a:p>
                      <a:pPr algn="l" fontAlgn="ctr"/>
                      <a:r>
                        <a:rPr lang="en-GB" sz="600" u="none" strike="noStrike">
                          <a:effectLst/>
                        </a:rPr>
                        <a:t>NORTHERN PRELUDE</a:t>
                      </a:r>
                      <a:endParaRPr lang="en-GB" sz="600" b="0" i="0" u="none" strike="noStrike">
                        <a:solidFill>
                          <a:srgbClr val="333333"/>
                        </a:solidFill>
                        <a:effectLst/>
                        <a:latin typeface="Verdana"/>
                      </a:endParaRPr>
                    </a:p>
                  </a:txBody>
                  <a:tcPr marL="7279" marR="7279" marT="72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038E</a:t>
                      </a:r>
                      <a:endParaRPr lang="en-GB" sz="600" b="0" i="0" u="none" strike="noStrike">
                        <a:solidFill>
                          <a:srgbClr val="333333"/>
                        </a:solidFill>
                        <a:effectLst/>
                        <a:latin typeface="Verdana"/>
                      </a:endParaRPr>
                    </a:p>
                  </a:txBody>
                  <a:tcPr marL="7279" marR="7279" marT="727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600" u="none" strike="noStrike">
                          <a:effectLst/>
                        </a:rPr>
                        <a:t>30-04-14 15:00</a:t>
                      </a:r>
                      <a:endParaRPr lang="en-GB" sz="600" b="0" i="0" u="none" strike="noStrike">
                        <a:solidFill>
                          <a:srgbClr val="333333"/>
                        </a:solidFill>
                        <a:effectLst/>
                        <a:latin typeface="Verdana"/>
                      </a:endParaRPr>
                    </a:p>
                  </a:txBody>
                  <a:tcPr marL="7279" marR="7279" marT="727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600" u="none" strike="noStrike">
                          <a:effectLst/>
                        </a:rPr>
                        <a:t>01-05-14 21:00</a:t>
                      </a:r>
                      <a:endParaRPr lang="en-GB" sz="600" b="0" i="0" u="none" strike="noStrike">
                        <a:solidFill>
                          <a:srgbClr val="333333"/>
                        </a:solidFill>
                        <a:effectLst/>
                        <a:latin typeface="Verdana"/>
                      </a:endParaRPr>
                    </a:p>
                  </a:txBody>
                  <a:tcPr marL="7279" marR="7279" marT="727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u="none" strike="noStrike">
                          <a:effectLst/>
                        </a:rPr>
                        <a:t>M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279" marR="7279" marT="72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7034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279" marR="7279" marT="72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5652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279" marR="7279" marT="72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279" marR="7279" marT="72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279" marR="7279" marT="72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279" marR="7279" marT="72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279" marR="7279" marT="72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279" marR="7279" marT="7279" marB="0" anchor="b"/>
                </a:tc>
              </a:tr>
              <a:tr h="293982">
                <a:tc>
                  <a:txBody>
                    <a:bodyPr/>
                    <a:lstStyle/>
                    <a:p>
                      <a:pPr algn="l" fontAlgn="ctr"/>
                      <a:r>
                        <a:rPr lang="en-GB" sz="600" u="none" strike="noStrike">
                          <a:effectLst/>
                        </a:rPr>
                        <a:t>HYUNDAI CONFIDENCE</a:t>
                      </a:r>
                      <a:endParaRPr lang="en-GB" sz="600" b="0" i="0" u="none" strike="noStrike">
                        <a:solidFill>
                          <a:srgbClr val="333333"/>
                        </a:solidFill>
                        <a:effectLst/>
                        <a:latin typeface="Verdana"/>
                      </a:endParaRPr>
                    </a:p>
                  </a:txBody>
                  <a:tcPr marL="7279" marR="7279" marT="72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527E</a:t>
                      </a:r>
                      <a:endParaRPr lang="en-GB" sz="600" b="0" i="0" u="none" strike="noStrike">
                        <a:solidFill>
                          <a:srgbClr val="333333"/>
                        </a:solidFill>
                        <a:effectLst/>
                        <a:latin typeface="Verdana"/>
                      </a:endParaRPr>
                    </a:p>
                  </a:txBody>
                  <a:tcPr marL="7279" marR="7279" marT="727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600" u="none" strike="noStrike">
                          <a:effectLst/>
                        </a:rPr>
                        <a:t>21-04-14 16:54</a:t>
                      </a:r>
                      <a:endParaRPr lang="en-GB" sz="600" b="0" i="0" u="none" strike="noStrike">
                        <a:solidFill>
                          <a:srgbClr val="333333"/>
                        </a:solidFill>
                        <a:effectLst/>
                        <a:latin typeface="Verdana"/>
                      </a:endParaRPr>
                    </a:p>
                  </a:txBody>
                  <a:tcPr marL="7279" marR="7279" marT="727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600" u="none" strike="noStrike">
                          <a:effectLst/>
                        </a:rPr>
                        <a:t>23-04-14 19:12</a:t>
                      </a:r>
                      <a:endParaRPr lang="en-GB" sz="600" b="0" i="0" u="none" strike="noStrike">
                        <a:solidFill>
                          <a:srgbClr val="333333"/>
                        </a:solidFill>
                        <a:effectLst/>
                        <a:latin typeface="Verdana"/>
                      </a:endParaRPr>
                    </a:p>
                  </a:txBody>
                  <a:tcPr marL="7279" marR="7279" marT="727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u="none" strike="noStrike">
                          <a:effectLst/>
                        </a:rPr>
                        <a:t>M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279" marR="7279" marT="72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 dirty="0">
                          <a:effectLst/>
                        </a:rPr>
                        <a:t>9916</a:t>
                      </a:r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279" marR="7279" marT="72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14173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279" marR="7279" marT="72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279" marR="7279" marT="72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279" marR="7279" marT="72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279" marR="7279" marT="72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279" marR="7279" marT="727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279" marR="7279" marT="7279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0718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 Available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Resources Available AT KITC</a:t>
            </a:r>
          </a:p>
          <a:p>
            <a:pPr lvl="1"/>
            <a:r>
              <a:rPr lang="en-US" dirty="0" smtClean="0"/>
              <a:t>Berths</a:t>
            </a:r>
            <a:r>
              <a:rPr lang="en-US" dirty="0" smtClean="0">
                <a:sym typeface="Wingdings" pitchFamily="2" charset="2"/>
              </a:rPr>
              <a:t>--&gt; 3</a:t>
            </a:r>
          </a:p>
          <a:p>
            <a:pPr lvl="2"/>
            <a:r>
              <a:rPr lang="en-US" dirty="0" smtClean="0"/>
              <a:t>Mother Container </a:t>
            </a:r>
            <a:r>
              <a:rPr lang="en-US" dirty="0" smtClean="0">
                <a:sym typeface="Wingdings" pitchFamily="2" charset="2"/>
              </a:rPr>
              <a:t>--&gt; 2</a:t>
            </a:r>
          </a:p>
          <a:p>
            <a:pPr lvl="2"/>
            <a:r>
              <a:rPr lang="en-US" dirty="0" smtClean="0">
                <a:sym typeface="Wingdings" pitchFamily="2" charset="2"/>
              </a:rPr>
              <a:t>Feeder Container --&gt; 1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Quay Side Cranes --&gt; 11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Yard Tractors (</a:t>
            </a:r>
            <a:r>
              <a:rPr lang="en-US" dirty="0" err="1" smtClean="0">
                <a:sym typeface="Wingdings" pitchFamily="2" charset="2"/>
              </a:rPr>
              <a:t>inTransport</a:t>
            </a:r>
            <a:r>
              <a:rPr lang="en-US" dirty="0" smtClean="0">
                <a:sym typeface="Wingdings" pitchFamily="2" charset="2"/>
              </a:rPr>
              <a:t>) --&gt; 68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Stack Cranes --&gt; 39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Container Capacity --&gt; 38576 TEU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Tugs --&gt; 10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71220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Ontology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99" y="1295400"/>
            <a:ext cx="8512705" cy="5334000"/>
          </a:xfrm>
        </p:spPr>
      </p:pic>
    </p:spTree>
    <p:extLst>
      <p:ext uri="{BB962C8B-B14F-4D97-AF65-F5344CB8AC3E}">
        <p14:creationId xmlns:p14="http://schemas.microsoft.com/office/powerpoint/2010/main" val="1161574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Ontology (Protégé)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752600"/>
            <a:ext cx="8229600" cy="3863371"/>
          </a:xfrm>
        </p:spPr>
      </p:pic>
    </p:spTree>
    <p:extLst>
      <p:ext uri="{BB962C8B-B14F-4D97-AF65-F5344CB8AC3E}">
        <p14:creationId xmlns:p14="http://schemas.microsoft.com/office/powerpoint/2010/main" val="1781403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Diagram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447800"/>
            <a:ext cx="8885864" cy="5181600"/>
          </a:xfrm>
        </p:spPr>
      </p:pic>
    </p:spTree>
    <p:extLst>
      <p:ext uri="{BB962C8B-B14F-4D97-AF65-F5344CB8AC3E}">
        <p14:creationId xmlns:p14="http://schemas.microsoft.com/office/powerpoint/2010/main" val="1521905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 Diagram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600200"/>
            <a:ext cx="8610600" cy="4953000"/>
          </a:xfrm>
        </p:spPr>
      </p:pic>
    </p:spTree>
    <p:extLst>
      <p:ext uri="{BB962C8B-B14F-4D97-AF65-F5344CB8AC3E}">
        <p14:creationId xmlns:p14="http://schemas.microsoft.com/office/powerpoint/2010/main" val="713948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othecary">
  <a:themeElements>
    <a:clrScheme name="Apothecary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Apothecary">
      <a:majorFont>
        <a:latin typeface="Book Antiqua"/>
        <a:ea typeface=""/>
        <a:cs typeface=""/>
        <a:font script="Jpan" typeface="HGS明朝B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ecar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</Template>
  <TotalTime>239</TotalTime>
  <Words>593</Words>
  <Application>Microsoft Office PowerPoint</Application>
  <PresentationFormat>On-screen Show (4:3)</PresentationFormat>
  <Paragraphs>269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Apothecary</vt:lpstr>
      <vt:lpstr>Project Presentation</vt:lpstr>
      <vt:lpstr>Introduction</vt:lpstr>
      <vt:lpstr>System Diagram</vt:lpstr>
      <vt:lpstr>Karachi International Container Terminal </vt:lpstr>
      <vt:lpstr>Resources Available</vt:lpstr>
      <vt:lpstr>Ontology</vt:lpstr>
      <vt:lpstr>Ontology (Protégé)</vt:lpstr>
      <vt:lpstr>Class Diagram</vt:lpstr>
      <vt:lpstr>Activity Diagram</vt:lpstr>
      <vt:lpstr>System Multiple Views</vt:lpstr>
      <vt:lpstr>System View</vt:lpstr>
      <vt:lpstr>Operational View</vt:lpstr>
      <vt:lpstr>Operational View</vt:lpstr>
      <vt:lpstr>Operational View</vt:lpstr>
      <vt:lpstr>Operational View</vt:lpstr>
      <vt:lpstr>Operational View</vt:lpstr>
      <vt:lpstr>Technical View</vt:lpstr>
      <vt:lpstr>Technical View</vt:lpstr>
      <vt:lpstr>Technical View</vt:lpstr>
      <vt:lpstr>Mapping</vt:lpstr>
      <vt:lpstr>Mapping</vt:lpstr>
      <vt:lpstr>Mapping (Instances)</vt:lpstr>
      <vt:lpstr>Conclusion and Future Work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Presentation</dc:title>
  <dc:creator>Hamza</dc:creator>
  <cp:lastModifiedBy>Hamza</cp:lastModifiedBy>
  <cp:revision>126</cp:revision>
  <dcterms:created xsi:type="dcterms:W3CDTF">2014-05-15T18:14:02Z</dcterms:created>
  <dcterms:modified xsi:type="dcterms:W3CDTF">2014-05-27T17:34:29Z</dcterms:modified>
</cp:coreProperties>
</file>