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5829CE7A-577D-442C-BD37-F44A99C3EC4F}" type="datetimeFigureOut">
              <a:rPr lang="fr-FR" smtClean="0"/>
              <a:t>01/03/2020</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A2E61F18-3377-4606-A94F-EA88E84581F4}"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829CE7A-577D-442C-BD37-F44A99C3EC4F}" type="datetimeFigureOut">
              <a:rPr lang="fr-FR" smtClean="0"/>
              <a:t>01/03/2020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2E61F18-3377-4606-A94F-EA88E84581F4}"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829CE7A-577D-442C-BD37-F44A99C3EC4F}" type="datetimeFigureOut">
              <a:rPr lang="fr-FR" smtClean="0"/>
              <a:t>01/03/2020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2E61F18-3377-4606-A94F-EA88E84581F4}"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829CE7A-577D-442C-BD37-F44A99C3EC4F}" type="datetimeFigureOut">
              <a:rPr lang="fr-FR" smtClean="0"/>
              <a:t>01/03/2020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2E61F18-3377-4606-A94F-EA88E84581F4}"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5829CE7A-577D-442C-BD37-F44A99C3EC4F}" type="datetimeFigureOut">
              <a:rPr lang="fr-FR" smtClean="0"/>
              <a:t>01/03/2020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2E61F18-3377-4606-A94F-EA88E84581F4}"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829CE7A-577D-442C-BD37-F44A99C3EC4F}" type="datetimeFigureOut">
              <a:rPr lang="fr-FR" smtClean="0"/>
              <a:t>01/03/2020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2E61F18-3377-4606-A94F-EA88E84581F4}"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5829CE7A-577D-442C-BD37-F44A99C3EC4F}" type="datetimeFigureOut">
              <a:rPr lang="fr-FR" smtClean="0"/>
              <a:t>01/03/2020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2E61F18-3377-4606-A94F-EA88E84581F4}"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5829CE7A-577D-442C-BD37-F44A99C3EC4F}" type="datetimeFigureOut">
              <a:rPr lang="fr-FR" smtClean="0"/>
              <a:t>01/03/2020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2E61F18-3377-4606-A94F-EA88E84581F4}"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829CE7A-577D-442C-BD37-F44A99C3EC4F}" type="datetimeFigureOut">
              <a:rPr lang="fr-FR" smtClean="0"/>
              <a:t>01/03/2020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2E61F18-3377-4606-A94F-EA88E84581F4}"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829CE7A-577D-442C-BD37-F44A99C3EC4F}" type="datetimeFigureOut">
              <a:rPr lang="fr-FR" smtClean="0"/>
              <a:t>01/03/2020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2E61F18-3377-4606-A94F-EA88E84581F4}"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5829CE7A-577D-442C-BD37-F44A99C3EC4F}" type="datetimeFigureOut">
              <a:rPr lang="fr-FR" smtClean="0"/>
              <a:t>01/03/2020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A2E61F18-3377-4606-A94F-EA88E84581F4}" type="slidenum">
              <a:rPr lang="fr-FR" smtClean="0"/>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829CE7A-577D-442C-BD37-F44A99C3EC4F}" type="datetimeFigureOut">
              <a:rPr lang="fr-FR" smtClean="0"/>
              <a:t>01/03/2020</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E61F18-3377-4606-A94F-EA88E84581F4}" type="slidenum">
              <a:rPr lang="fr-FR" smtClean="0"/>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fr.wikipedia.org/wiki/Hypertext_Markup_Language" TargetMode="External"/><Relationship Id="rId13" Type="http://schemas.openxmlformats.org/officeDocument/2006/relationships/hyperlink" Target="https://fr.wikipedia.org/wiki/Feuilles_de_style_en_cascade" TargetMode="External"/><Relationship Id="rId3" Type="http://schemas.openxmlformats.org/officeDocument/2006/relationships/hyperlink" Target="https://fr.wikipedia.org/wiki/Organisme_de_normalisation" TargetMode="External"/><Relationship Id="rId7" Type="http://schemas.openxmlformats.org/officeDocument/2006/relationships/hyperlink" Target="https://fr.wikipedia.org/wiki/HTML5" TargetMode="External"/><Relationship Id="rId12" Type="http://schemas.openxmlformats.org/officeDocument/2006/relationships/hyperlink" Target="https://fr.wikipedia.org/wiki/SPARQL" TargetMode="External"/><Relationship Id="rId17" Type="http://schemas.openxmlformats.org/officeDocument/2006/relationships/hyperlink" Target="https://fr.wikipedia.org/wiki/SOAP" TargetMode="External"/><Relationship Id="rId2" Type="http://schemas.openxmlformats.org/officeDocument/2006/relationships/hyperlink" Target="https://fr.wikipedia.org/wiki/Sigle" TargetMode="External"/><Relationship Id="rId16" Type="http://schemas.openxmlformats.org/officeDocument/2006/relationships/hyperlink" Target="https://fr.wikipedia.org/wiki/Scalable_Vector_Graphics" TargetMode="External"/><Relationship Id="rId1" Type="http://schemas.openxmlformats.org/officeDocument/2006/relationships/slideLayout" Target="../slideLayouts/slideLayout2.xml"/><Relationship Id="rId6" Type="http://schemas.openxmlformats.org/officeDocument/2006/relationships/hyperlink" Target="https://fr.wikipedia.org/wiki/World_Wide_Web" TargetMode="External"/><Relationship Id="rId11" Type="http://schemas.openxmlformats.org/officeDocument/2006/relationships/hyperlink" Target="https://fr.wikipedia.org/wiki/Resource_Description_Framework" TargetMode="External"/><Relationship Id="rId5" Type="http://schemas.openxmlformats.org/officeDocument/2006/relationships/hyperlink" Target="https://fr.wikipedia.org/wiki/1994_en_informatique" TargetMode="External"/><Relationship Id="rId15" Type="http://schemas.openxmlformats.org/officeDocument/2006/relationships/hyperlink" Target="https://fr.wikipedia.org/wiki/Portable_Network_Graphics" TargetMode="External"/><Relationship Id="rId10" Type="http://schemas.openxmlformats.org/officeDocument/2006/relationships/hyperlink" Target="https://fr.wikipedia.org/wiki/Extensible_Markup_Language" TargetMode="External"/><Relationship Id="rId4" Type="http://schemas.openxmlformats.org/officeDocument/2006/relationships/hyperlink" Target="https://fr.wikipedia.org/wiki/Octobre_1994" TargetMode="External"/><Relationship Id="rId9" Type="http://schemas.openxmlformats.org/officeDocument/2006/relationships/hyperlink" Target="https://fr.wikipedia.org/wiki/XHTML" TargetMode="External"/><Relationship Id="rId14" Type="http://schemas.openxmlformats.org/officeDocument/2006/relationships/hyperlink" Target="https://fr.wikipedia.org/wiki/XS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journaldunet.fr/web-tech/dictionnaire-du-webmastering/1203239-w3c-world-wide-web-consortium-definition-tradu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www.journaldune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ournaldunet.com/" TargetMode="External"/><Relationship Id="rId2" Type="http://schemas.openxmlformats.org/officeDocument/2006/relationships/hyperlink" Target="https://www.journaldunet.fr/web-tech/dictionnaire-du-webmastering/1203255-html-hypertext-markup-langage-definition-tradu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3school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14348" y="1285860"/>
            <a:ext cx="7772400" cy="1470025"/>
          </a:xfrm>
        </p:spPr>
        <p:txBody>
          <a:bodyPr>
            <a:noAutofit/>
          </a:bodyPr>
          <a:lstStyle/>
          <a:p>
            <a:pPr algn="ctr"/>
            <a:r>
              <a:rPr lang="en-US" sz="6000" dirty="0" err="1" smtClean="0">
                <a:solidFill>
                  <a:schemeClr val="tx1"/>
                </a:solidFill>
              </a:rPr>
              <a:t>Projet</a:t>
            </a:r>
            <a:r>
              <a:rPr lang="en-US" sz="6000" dirty="0" smtClean="0">
                <a:solidFill>
                  <a:schemeClr val="tx1"/>
                </a:solidFill>
              </a:rPr>
              <a:t>  </a:t>
            </a:r>
            <a:r>
              <a:rPr lang="en-US" sz="6000" dirty="0" err="1" smtClean="0">
                <a:solidFill>
                  <a:schemeClr val="tx1"/>
                </a:solidFill>
              </a:rPr>
              <a:t>sur</a:t>
            </a:r>
            <a:r>
              <a:rPr lang="en-US" sz="6000" dirty="0" smtClean="0">
                <a:solidFill>
                  <a:schemeClr val="tx1"/>
                </a:solidFill>
              </a:rPr>
              <a:t> le language </a:t>
            </a:r>
            <a:br>
              <a:rPr lang="en-US" sz="6000" dirty="0" smtClean="0">
                <a:solidFill>
                  <a:schemeClr val="tx1"/>
                </a:solidFill>
              </a:rPr>
            </a:br>
            <a:r>
              <a:rPr lang="en-US" sz="6000" dirty="0" smtClean="0">
                <a:solidFill>
                  <a:schemeClr val="tx1"/>
                </a:solidFill>
              </a:rPr>
              <a:t>XML</a:t>
            </a:r>
            <a:endParaRPr lang="fr-FR" sz="6000" dirty="0">
              <a:solidFill>
                <a:schemeClr val="tx1"/>
              </a:solidFill>
            </a:endParaRPr>
          </a:p>
        </p:txBody>
      </p:sp>
      <p:sp>
        <p:nvSpPr>
          <p:cNvPr id="3" name="Sous-titre 2"/>
          <p:cNvSpPr>
            <a:spLocks noGrp="1"/>
          </p:cNvSpPr>
          <p:nvPr>
            <p:ph type="subTitle" idx="1"/>
          </p:nvPr>
        </p:nvSpPr>
        <p:spPr/>
        <p:txBody>
          <a:bodyPr>
            <a:normAutofit fontScale="32500" lnSpcReduction="20000"/>
          </a:bodyPr>
          <a:lstStyle/>
          <a:p>
            <a:pPr algn="l"/>
            <a:r>
              <a:rPr lang="en-US" sz="15000" dirty="0" err="1" smtClean="0">
                <a:solidFill>
                  <a:schemeClr val="tx1"/>
                </a:solidFill>
              </a:rPr>
              <a:t>Préparer</a:t>
            </a:r>
            <a:r>
              <a:rPr lang="en-US" sz="15000" dirty="0" smtClean="0">
                <a:solidFill>
                  <a:schemeClr val="tx1"/>
                </a:solidFill>
              </a:rPr>
              <a:t> par:</a:t>
            </a:r>
          </a:p>
          <a:p>
            <a:pPr algn="l">
              <a:buFont typeface="Wingdings" pitchFamily="2" charset="2"/>
              <a:buChar char="Ø"/>
            </a:pPr>
            <a:r>
              <a:rPr lang="en-US" sz="10100" dirty="0" err="1" smtClean="0">
                <a:solidFill>
                  <a:schemeClr val="bg1"/>
                </a:solidFill>
              </a:rPr>
              <a:t>Ghnimi</a:t>
            </a:r>
            <a:r>
              <a:rPr lang="en-US" sz="10100" dirty="0" smtClean="0">
                <a:solidFill>
                  <a:schemeClr val="bg1"/>
                </a:solidFill>
              </a:rPr>
              <a:t> </a:t>
            </a:r>
            <a:r>
              <a:rPr lang="en-US" sz="10100" dirty="0" err="1" smtClean="0">
                <a:solidFill>
                  <a:schemeClr val="bg1"/>
                </a:solidFill>
              </a:rPr>
              <a:t>Hamza</a:t>
            </a:r>
            <a:endParaRPr lang="en-US" sz="10100" dirty="0" smtClean="0">
              <a:solidFill>
                <a:schemeClr val="bg1"/>
              </a:solidFill>
            </a:endParaRPr>
          </a:p>
          <a:p>
            <a:pPr algn="l">
              <a:buFont typeface="Wingdings" pitchFamily="2" charset="2"/>
              <a:buChar char="Ø"/>
            </a:pPr>
            <a:r>
              <a:rPr lang="en-US" sz="10100" dirty="0" err="1" smtClean="0">
                <a:solidFill>
                  <a:schemeClr val="bg1"/>
                </a:solidFill>
              </a:rPr>
              <a:t>Hammami</a:t>
            </a:r>
            <a:r>
              <a:rPr lang="en-US" sz="10100" dirty="0" smtClean="0">
                <a:solidFill>
                  <a:schemeClr val="bg1"/>
                </a:solidFill>
              </a:rPr>
              <a:t> </a:t>
            </a:r>
            <a:r>
              <a:rPr lang="en-US" sz="10100" dirty="0" err="1" smtClean="0">
                <a:solidFill>
                  <a:schemeClr val="bg1"/>
                </a:solidFill>
              </a:rPr>
              <a:t>Hsan</a:t>
            </a:r>
            <a:endParaRPr lang="fr-FR" sz="101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en-US" b="1" dirty="0" smtClean="0">
                <a:solidFill>
                  <a:srgbClr val="0070C0"/>
                </a:solidFill>
              </a:rPr>
              <a:t>III-</a:t>
            </a:r>
            <a:r>
              <a:rPr lang="en-US" b="1" dirty="0" err="1" smtClean="0">
                <a:solidFill>
                  <a:srgbClr val="0070C0"/>
                </a:solidFill>
              </a:rPr>
              <a:t>Historique</a:t>
            </a:r>
            <a:r>
              <a:rPr lang="en-US" b="1" dirty="0">
                <a:solidFill>
                  <a:srgbClr val="0070C0"/>
                </a:solidFill>
              </a:rPr>
              <a:t>:</a:t>
            </a:r>
            <a:endParaRPr lang="fr-FR" dirty="0"/>
          </a:p>
        </p:txBody>
      </p:sp>
      <p:sp>
        <p:nvSpPr>
          <p:cNvPr id="3" name="Espace réservé du contenu 2"/>
          <p:cNvSpPr>
            <a:spLocks noGrp="1"/>
          </p:cNvSpPr>
          <p:nvPr>
            <p:ph idx="1"/>
          </p:nvPr>
        </p:nvSpPr>
        <p:spPr/>
        <p:txBody>
          <a:bodyPr>
            <a:normAutofit/>
          </a:bodyPr>
          <a:lstStyle/>
          <a:p>
            <a:pPr>
              <a:buNone/>
            </a:pPr>
            <a:r>
              <a:rPr lang="fr-FR" dirty="0"/>
              <a:t> </a:t>
            </a:r>
            <a:r>
              <a:rPr lang="fr-FR" dirty="0" smtClean="0"/>
              <a:t>XML est créer par l’organisme </a:t>
            </a:r>
            <a:r>
              <a:rPr lang="fr-FR" b="1" dirty="0" smtClean="0"/>
              <a:t>World </a:t>
            </a:r>
            <a:r>
              <a:rPr lang="fr-FR" b="1" dirty="0" err="1"/>
              <a:t>Wide</a:t>
            </a:r>
            <a:r>
              <a:rPr lang="fr-FR" b="1" dirty="0"/>
              <a:t> Web Consortium</a:t>
            </a:r>
            <a:r>
              <a:rPr lang="fr-FR" dirty="0"/>
              <a:t>, abrégé par le </a:t>
            </a:r>
            <a:r>
              <a:rPr lang="fr-FR" dirty="0">
                <a:hlinkClick r:id="rId2" tooltip="Sigle"/>
              </a:rPr>
              <a:t>sigle</a:t>
            </a:r>
            <a:r>
              <a:rPr lang="fr-FR" dirty="0"/>
              <a:t> </a:t>
            </a:r>
            <a:r>
              <a:rPr lang="fr-FR" b="1" dirty="0"/>
              <a:t>W3C</a:t>
            </a:r>
            <a:r>
              <a:rPr lang="fr-FR" dirty="0"/>
              <a:t>, est un </a:t>
            </a:r>
            <a:r>
              <a:rPr lang="fr-FR" dirty="0">
                <a:hlinkClick r:id="rId3" tooltip="Organisme de normalisation"/>
              </a:rPr>
              <a:t>organisme de standardisation</a:t>
            </a:r>
            <a:r>
              <a:rPr lang="fr-FR" dirty="0"/>
              <a:t> à but non lucratif, fondé en </a:t>
            </a:r>
            <a:r>
              <a:rPr lang="fr-FR" dirty="0">
                <a:hlinkClick r:id="rId4" tooltip="Octobre 1994"/>
              </a:rPr>
              <a:t>octobre</a:t>
            </a:r>
            <a:r>
              <a:rPr lang="fr-FR" dirty="0" smtClean="0"/>
              <a:t> </a:t>
            </a:r>
            <a:r>
              <a:rPr lang="fr-FR" dirty="0">
                <a:hlinkClick r:id="rId5" tooltip="1994 en informatique"/>
              </a:rPr>
              <a:t>1994</a:t>
            </a:r>
            <a:r>
              <a:rPr lang="fr-FR" dirty="0"/>
              <a:t> chargé de promouvoir la compatibilité des technologies du </a:t>
            </a:r>
            <a:r>
              <a:rPr lang="fr-FR" dirty="0">
                <a:hlinkClick r:id="rId6" tooltip="World Wide Web"/>
              </a:rPr>
              <a:t>World </a:t>
            </a:r>
            <a:r>
              <a:rPr lang="fr-FR" dirty="0" err="1">
                <a:hlinkClick r:id="rId6" tooltip="World Wide Web"/>
              </a:rPr>
              <a:t>Wide</a:t>
            </a:r>
            <a:r>
              <a:rPr lang="fr-FR" dirty="0">
                <a:hlinkClick r:id="rId6" tooltip="World Wide Web"/>
              </a:rPr>
              <a:t> Web</a:t>
            </a:r>
            <a:r>
              <a:rPr lang="fr-FR" dirty="0"/>
              <a:t> telles que </a:t>
            </a:r>
            <a:r>
              <a:rPr lang="fr-FR" dirty="0">
                <a:hlinkClick r:id="rId7" tooltip="HTML5"/>
              </a:rPr>
              <a:t>HTML5</a:t>
            </a:r>
            <a:r>
              <a:rPr lang="fr-FR" dirty="0"/>
              <a:t>, </a:t>
            </a:r>
            <a:r>
              <a:rPr lang="fr-FR" dirty="0">
                <a:hlinkClick r:id="rId8" tooltip="Hypertext Markup Language"/>
              </a:rPr>
              <a:t>HTML</a:t>
            </a:r>
            <a:r>
              <a:rPr lang="fr-FR" dirty="0"/>
              <a:t>, </a:t>
            </a:r>
            <a:r>
              <a:rPr lang="fr-FR" dirty="0">
                <a:hlinkClick r:id="rId9" tooltip="XHTML"/>
              </a:rPr>
              <a:t>XHTML</a:t>
            </a:r>
            <a:r>
              <a:rPr lang="fr-FR" dirty="0"/>
              <a:t>, </a:t>
            </a:r>
            <a:r>
              <a:rPr lang="fr-FR" dirty="0">
                <a:hlinkClick r:id="rId10" tooltip="Extensible Markup Language"/>
              </a:rPr>
              <a:t>XML</a:t>
            </a:r>
            <a:r>
              <a:rPr lang="fr-FR" dirty="0"/>
              <a:t>, </a:t>
            </a:r>
            <a:r>
              <a:rPr lang="fr-FR" dirty="0">
                <a:hlinkClick r:id="rId11" tooltip="Resource Description Framework"/>
              </a:rPr>
              <a:t>RDF</a:t>
            </a:r>
            <a:r>
              <a:rPr lang="fr-FR" dirty="0"/>
              <a:t>, </a:t>
            </a:r>
            <a:r>
              <a:rPr lang="fr-FR" dirty="0">
                <a:hlinkClick r:id="rId12" tooltip="SPARQL"/>
              </a:rPr>
              <a:t>SPARQL</a:t>
            </a:r>
            <a:r>
              <a:rPr lang="fr-FR" dirty="0"/>
              <a:t>, </a:t>
            </a:r>
            <a:r>
              <a:rPr lang="fr-FR" dirty="0">
                <a:hlinkClick r:id="rId13" tooltip="Feuilles de style en cascade"/>
              </a:rPr>
              <a:t>CSS</a:t>
            </a:r>
            <a:r>
              <a:rPr lang="fr-FR" dirty="0"/>
              <a:t>, </a:t>
            </a:r>
            <a:r>
              <a:rPr lang="fr-FR" dirty="0">
                <a:hlinkClick r:id="rId14" tooltip="XSL"/>
              </a:rPr>
              <a:t>XSL</a:t>
            </a:r>
            <a:r>
              <a:rPr lang="fr-FR" dirty="0"/>
              <a:t>, </a:t>
            </a:r>
            <a:r>
              <a:rPr lang="fr-FR" dirty="0">
                <a:hlinkClick r:id="rId15" tooltip="Portable Network Graphics"/>
              </a:rPr>
              <a:t>PNG</a:t>
            </a:r>
            <a:r>
              <a:rPr lang="fr-FR" dirty="0"/>
              <a:t>, </a:t>
            </a:r>
            <a:r>
              <a:rPr lang="fr-FR" dirty="0">
                <a:hlinkClick r:id="rId16" tooltip="Scalable Vector Graphics"/>
              </a:rPr>
              <a:t>SVG</a:t>
            </a:r>
            <a:r>
              <a:rPr lang="fr-FR" dirty="0"/>
              <a:t> et </a:t>
            </a:r>
            <a:r>
              <a:rPr lang="fr-FR" dirty="0" smtClean="0">
                <a:hlinkClick r:id="rId17" tooltip="SOAP"/>
              </a:rPr>
              <a:t>SOAP</a:t>
            </a:r>
            <a:r>
              <a:rPr lang="fr-FR" dirty="0" smtClean="0"/>
              <a:t>.</a:t>
            </a:r>
            <a:endParaRPr lang="fr-FR" dirty="0"/>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714356"/>
            <a:ext cx="8229600" cy="5357850"/>
          </a:xfrm>
        </p:spPr>
        <p:txBody>
          <a:bodyPr/>
          <a:lstStyle/>
          <a:p>
            <a:pPr>
              <a:buNone/>
            </a:pPr>
            <a:r>
              <a:rPr lang="fr-FR" dirty="0" smtClean="0"/>
              <a:t>  Comme </a:t>
            </a:r>
            <a:r>
              <a:rPr lang="fr-FR" dirty="0"/>
              <a:t>le langage HTML, le </a:t>
            </a:r>
            <a:r>
              <a:rPr lang="fr-FR" b="1" dirty="0"/>
              <a:t>XML</a:t>
            </a:r>
            <a:r>
              <a:rPr lang="fr-FR" dirty="0"/>
              <a:t> permet la mise en forme de documents via l'utilisation de balises. Développé et standardisé par le </a:t>
            </a:r>
            <a:r>
              <a:rPr lang="fr-FR" u="sng" dirty="0">
                <a:hlinkClick r:id="rId2" tooltip="W3C"/>
              </a:rPr>
              <a:t>World </a:t>
            </a:r>
            <a:r>
              <a:rPr lang="fr-FR" u="sng" dirty="0" err="1">
                <a:hlinkClick r:id="rId2" tooltip="W3C"/>
              </a:rPr>
              <a:t>Wide</a:t>
            </a:r>
            <a:r>
              <a:rPr lang="fr-FR" u="sng" dirty="0">
                <a:hlinkClick r:id="rId2" tooltip="W3C"/>
              </a:rPr>
              <a:t> Web Consortium</a:t>
            </a:r>
            <a:r>
              <a:rPr lang="fr-FR" dirty="0"/>
              <a:t> à la fin des années </a:t>
            </a:r>
            <a:r>
              <a:rPr lang="fr-FR" dirty="0" smtClean="0"/>
              <a:t>1998</a:t>
            </a:r>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0070C0"/>
                </a:solidFill>
              </a:rPr>
              <a:t>IV-</a:t>
            </a:r>
            <a:r>
              <a:rPr lang="en-US" b="1" dirty="0" err="1" smtClean="0">
                <a:solidFill>
                  <a:srgbClr val="0070C0"/>
                </a:solidFill>
              </a:rPr>
              <a:t>Bibliographie</a:t>
            </a:r>
            <a:endParaRPr lang="fr-FR" dirty="0"/>
          </a:p>
        </p:txBody>
      </p:sp>
      <p:sp>
        <p:nvSpPr>
          <p:cNvPr id="3" name="Espace réservé du contenu 2"/>
          <p:cNvSpPr>
            <a:spLocks noGrp="1"/>
          </p:cNvSpPr>
          <p:nvPr>
            <p:ph idx="1"/>
          </p:nvPr>
        </p:nvSpPr>
        <p:spPr/>
        <p:txBody>
          <a:bodyPr/>
          <a:lstStyle/>
          <a:p>
            <a:r>
              <a:rPr lang="fr-FR" dirty="0" smtClean="0">
                <a:solidFill>
                  <a:schemeClr val="tx1">
                    <a:lumMod val="85000"/>
                    <a:lumOff val="15000"/>
                  </a:schemeClr>
                </a:solidFill>
                <a:hlinkClick r:id="rId2"/>
              </a:rPr>
              <a:t>https://www.journaldunet.com</a:t>
            </a:r>
            <a:r>
              <a:rPr lang="fr-FR" dirty="0" smtClean="0">
                <a:solidFill>
                  <a:schemeClr val="tx1">
                    <a:lumMod val="85000"/>
                    <a:lumOff val="15000"/>
                  </a:schemeClr>
                </a:solidFill>
                <a:hlinkClick r:id="rId2"/>
              </a:rPr>
              <a:t>/</a:t>
            </a:r>
            <a:endParaRPr lang="fr-FR" dirty="0" smtClean="0">
              <a:solidFill>
                <a:schemeClr val="tx1">
                  <a:lumMod val="85000"/>
                  <a:lumOff val="15000"/>
                </a:schemeClr>
              </a:solidFill>
            </a:endParaRPr>
          </a:p>
          <a:p>
            <a:r>
              <a:rPr lang="fr-FR" smtClean="0">
                <a:hlinkClick r:id="rId3"/>
              </a:rPr>
              <a:t>https://www.w3schools.com/</a:t>
            </a:r>
            <a:endParaRPr lang="fr-FR" smtClean="0"/>
          </a:p>
          <a:p>
            <a:endParaRPr lang="fr-FR" dirty="0" smtClean="0">
              <a:solidFill>
                <a:schemeClr val="tx1">
                  <a:lumMod val="85000"/>
                  <a:lumOff val="15000"/>
                </a:schemeClr>
              </a:solidFill>
            </a:endParaRPr>
          </a:p>
          <a:p>
            <a:endParaRPr lang="en-US" dirty="0" smtClean="0">
              <a:solidFill>
                <a:schemeClr val="tx1">
                  <a:lumMod val="85000"/>
                  <a:lumOff val="1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l"/>
            <a:r>
              <a:rPr lang="en-US" sz="8000" dirty="0" smtClean="0"/>
              <a:t>plan</a:t>
            </a:r>
            <a:endParaRPr lang="fr-FR" sz="8000" dirty="0"/>
          </a:p>
        </p:txBody>
      </p:sp>
      <p:sp>
        <p:nvSpPr>
          <p:cNvPr id="3" name="Espace réservé du contenu 2"/>
          <p:cNvSpPr>
            <a:spLocks noGrp="1"/>
          </p:cNvSpPr>
          <p:nvPr>
            <p:ph idx="1"/>
          </p:nvPr>
        </p:nvSpPr>
        <p:spPr/>
        <p:txBody>
          <a:bodyPr/>
          <a:lstStyle/>
          <a:p>
            <a:pPr marL="514350" indent="-514350">
              <a:buNone/>
            </a:pPr>
            <a:r>
              <a:rPr lang="en-US" b="1" dirty="0" smtClean="0">
                <a:solidFill>
                  <a:srgbClr val="0070C0"/>
                </a:solidFill>
              </a:rPr>
              <a:t>I-Definition</a:t>
            </a:r>
          </a:p>
          <a:p>
            <a:pPr marL="514350" indent="-514350">
              <a:buNone/>
            </a:pPr>
            <a:r>
              <a:rPr lang="en-US" b="1" dirty="0" smtClean="0">
                <a:solidFill>
                  <a:srgbClr val="0070C0"/>
                </a:solidFill>
              </a:rPr>
              <a:t>II-</a:t>
            </a:r>
            <a:r>
              <a:rPr lang="en-US" b="1" dirty="0" err="1" smtClean="0">
                <a:solidFill>
                  <a:srgbClr val="0070C0"/>
                </a:solidFill>
              </a:rPr>
              <a:t>spécification</a:t>
            </a:r>
            <a:r>
              <a:rPr lang="en-US" b="1" dirty="0" smtClean="0">
                <a:solidFill>
                  <a:srgbClr val="0070C0"/>
                </a:solidFill>
              </a:rPr>
              <a:t> de L’XML:</a:t>
            </a:r>
          </a:p>
          <a:p>
            <a:pPr marL="914400" lvl="1" indent="-514350">
              <a:buFont typeface="+mj-lt"/>
              <a:buAutoNum type="arabicPeriod"/>
            </a:pPr>
            <a:r>
              <a:rPr lang="fr-FR" b="1" dirty="0" smtClean="0">
                <a:solidFill>
                  <a:srgbClr val="00B050"/>
                </a:solidFill>
              </a:rPr>
              <a:t>La différence entre XML et HTML:</a:t>
            </a:r>
          </a:p>
          <a:p>
            <a:pPr marL="914400" lvl="1" indent="-514350">
              <a:buFont typeface="+mj-lt"/>
              <a:buAutoNum type="arabicPeriod"/>
            </a:pPr>
            <a:r>
              <a:rPr lang="fr-FR" b="1" dirty="0" smtClean="0">
                <a:solidFill>
                  <a:srgbClr val="00B050"/>
                </a:solidFill>
              </a:rPr>
              <a:t>XML n'utilise pas de balises prédéfinies</a:t>
            </a:r>
          </a:p>
          <a:p>
            <a:pPr marL="914400" lvl="1" indent="-514350">
              <a:buFont typeface="+mj-lt"/>
              <a:buAutoNum type="arabicPeriod"/>
            </a:pPr>
            <a:r>
              <a:rPr lang="en-US" b="1" dirty="0" smtClean="0">
                <a:solidFill>
                  <a:srgbClr val="00B050"/>
                </a:solidFill>
              </a:rPr>
              <a:t>XML </a:t>
            </a:r>
            <a:r>
              <a:rPr lang="en-US" b="1" dirty="0" err="1" smtClean="0">
                <a:solidFill>
                  <a:srgbClr val="00B050"/>
                </a:solidFill>
              </a:rPr>
              <a:t>est</a:t>
            </a:r>
            <a:r>
              <a:rPr lang="en-US" b="1" dirty="0" smtClean="0">
                <a:solidFill>
                  <a:srgbClr val="00B050"/>
                </a:solidFill>
              </a:rPr>
              <a:t> extensible</a:t>
            </a:r>
          </a:p>
          <a:p>
            <a:pPr marL="514350" indent="-514350">
              <a:buNone/>
            </a:pPr>
            <a:r>
              <a:rPr lang="en-US" b="1" dirty="0" smtClean="0">
                <a:solidFill>
                  <a:srgbClr val="0070C0"/>
                </a:solidFill>
              </a:rPr>
              <a:t>III-</a:t>
            </a:r>
            <a:r>
              <a:rPr lang="en-US" b="1" dirty="0" err="1" smtClean="0">
                <a:solidFill>
                  <a:srgbClr val="0070C0"/>
                </a:solidFill>
              </a:rPr>
              <a:t>Historique</a:t>
            </a:r>
            <a:endParaRPr lang="en-US" b="1" dirty="0" smtClean="0">
              <a:solidFill>
                <a:srgbClr val="0070C0"/>
              </a:solidFill>
            </a:endParaRPr>
          </a:p>
          <a:p>
            <a:pPr marL="514350" indent="-514350">
              <a:buNone/>
            </a:pPr>
            <a:r>
              <a:rPr lang="en-US" b="1" dirty="0" smtClean="0">
                <a:solidFill>
                  <a:srgbClr val="0070C0"/>
                </a:solidFill>
              </a:rPr>
              <a:t>IV-</a:t>
            </a:r>
            <a:r>
              <a:rPr lang="en-US" b="1" dirty="0" err="1" smtClean="0">
                <a:solidFill>
                  <a:srgbClr val="0070C0"/>
                </a:solidFill>
              </a:rPr>
              <a:t>Bibliographie</a:t>
            </a:r>
            <a:endParaRPr lang="en-US" b="1" dirty="0" smtClean="0">
              <a:solidFill>
                <a:srgbClr val="0070C0"/>
              </a:solidFill>
            </a:endParaRPr>
          </a:p>
          <a:p>
            <a:pPr marL="514350" indent="-514350">
              <a:buNone/>
            </a:pPr>
            <a:endParaRPr lang="en-US" b="1" dirty="0" smtClean="0"/>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en-US" dirty="0" smtClean="0">
                <a:solidFill>
                  <a:srgbClr val="0070C0"/>
                </a:solidFill>
              </a:rPr>
              <a:t>I-Definition</a:t>
            </a:r>
            <a:endParaRPr lang="fr-FR" dirty="0"/>
          </a:p>
        </p:txBody>
      </p:sp>
      <p:sp>
        <p:nvSpPr>
          <p:cNvPr id="3" name="Espace réservé du contenu 2"/>
          <p:cNvSpPr>
            <a:spLocks noGrp="1"/>
          </p:cNvSpPr>
          <p:nvPr>
            <p:ph idx="1"/>
          </p:nvPr>
        </p:nvSpPr>
        <p:spPr/>
        <p:txBody>
          <a:bodyPr>
            <a:normAutofit fontScale="70000" lnSpcReduction="20000"/>
          </a:bodyPr>
          <a:lstStyle/>
          <a:p>
            <a:pPr>
              <a:buNone/>
            </a:pPr>
            <a:r>
              <a:rPr lang="fr-FR" sz="4400" b="1" dirty="0" smtClean="0">
                <a:solidFill>
                  <a:srgbClr val="FF0000"/>
                </a:solidFill>
              </a:rPr>
              <a:t>XML est un outil indépendant du logiciel et </a:t>
            </a:r>
          </a:p>
          <a:p>
            <a:pPr>
              <a:buNone/>
            </a:pPr>
            <a:r>
              <a:rPr lang="fr-FR" sz="4400" b="1" dirty="0" smtClean="0">
                <a:solidFill>
                  <a:srgbClr val="FF0000"/>
                </a:solidFill>
              </a:rPr>
              <a:t>du matériel pour le stockage et le transport </a:t>
            </a:r>
          </a:p>
          <a:p>
            <a:pPr>
              <a:buNone/>
            </a:pPr>
            <a:r>
              <a:rPr lang="fr-FR" sz="4400" b="1" dirty="0" smtClean="0">
                <a:solidFill>
                  <a:srgbClr val="FF0000"/>
                </a:solidFill>
              </a:rPr>
              <a:t>de données</a:t>
            </a:r>
          </a:p>
          <a:p>
            <a:pPr>
              <a:buNone/>
            </a:pPr>
            <a:r>
              <a:rPr lang="fr-FR" sz="4400" b="1" dirty="0" smtClean="0">
                <a:solidFill>
                  <a:srgbClr val="00B050"/>
                </a:solidFill>
              </a:rPr>
              <a:t>Qu'est-ce que XML:</a:t>
            </a:r>
            <a:endParaRPr lang="fr-FR" b="1" dirty="0" smtClean="0"/>
          </a:p>
          <a:p>
            <a:r>
              <a:rPr lang="fr-FR" dirty="0" smtClean="0"/>
              <a:t>Le </a:t>
            </a:r>
            <a:r>
              <a:rPr lang="fr-FR" b="1" dirty="0" smtClean="0"/>
              <a:t>XML</a:t>
            </a:r>
            <a:r>
              <a:rPr lang="fr-FR" dirty="0" smtClean="0"/>
              <a:t>, pour Extensible Markup Language, désigne un langage informatique (ou métalangage pour être plus précis) utilisé, entre autres, dans la conception des sites Web et pour faciliter les échanges d'informations sur Internet. Ce langage de description a pour mission de formaliser des données textuelles. Il s'agit, en quelque sorte, d'une version améliorée du </a:t>
            </a:r>
            <a:r>
              <a:rPr lang="fr-FR" u="sng" dirty="0" smtClean="0">
                <a:hlinkClick r:id="rId2"/>
              </a:rPr>
              <a:t>langage HTML</a:t>
            </a:r>
            <a:r>
              <a:rPr lang="fr-FR" dirty="0" smtClean="0"/>
              <a:t> avec la création illimitée de nouvelles balises.</a:t>
            </a:r>
          </a:p>
          <a:p>
            <a:pPr>
              <a:buNone/>
            </a:pPr>
            <a:r>
              <a:rPr lang="fr-FR" dirty="0" smtClean="0">
                <a:hlinkClick r:id="rId3"/>
              </a:rPr>
              <a:t>https://www.journaldunet.com/</a:t>
            </a:r>
            <a:endParaRPr lang="fr-FR"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571480"/>
            <a:ext cx="8715436" cy="5500726"/>
          </a:xfrm>
        </p:spPr>
        <p:txBody>
          <a:bodyPr>
            <a:normAutofit fontScale="85000" lnSpcReduction="20000"/>
          </a:bodyPr>
          <a:lstStyle/>
          <a:p>
            <a:pPr>
              <a:buNone/>
            </a:pPr>
            <a:endParaRPr lang="fr-FR" b="1" dirty="0" smtClean="0"/>
          </a:p>
          <a:p>
            <a:r>
              <a:rPr lang="fr-FR" sz="3600" dirty="0" smtClean="0"/>
              <a:t>XML signifie extensible Markup Language</a:t>
            </a:r>
          </a:p>
          <a:p>
            <a:r>
              <a:rPr lang="fr-FR" sz="3600" dirty="0" smtClean="0"/>
              <a:t>XML est un langage de balisage un peu comme HTML</a:t>
            </a:r>
          </a:p>
          <a:p>
            <a:r>
              <a:rPr lang="fr-FR" sz="3600" dirty="0" smtClean="0"/>
              <a:t>XML a été conçu pour stocker et transporter des données</a:t>
            </a:r>
          </a:p>
          <a:p>
            <a:r>
              <a:rPr lang="fr-FR" sz="3600" dirty="0" smtClean="0"/>
              <a:t>XML a été conçu pour être auto-descriptif</a:t>
            </a:r>
          </a:p>
          <a:p>
            <a:r>
              <a:rPr lang="fr-FR" sz="3600" dirty="0" smtClean="0"/>
              <a:t>XML est une recommandation du W3C</a:t>
            </a:r>
          </a:p>
          <a:p>
            <a:r>
              <a:rPr lang="fr-FR" sz="3600" dirty="0" smtClean="0"/>
              <a:t>XML ne fait rien</a:t>
            </a:r>
          </a:p>
          <a:p>
            <a:r>
              <a:rPr lang="fr-FR" sz="3600" dirty="0" smtClean="0"/>
              <a:t>C'est peut-être un peu difficile à comprendre, mais XML ne fait rien.</a:t>
            </a:r>
          </a:p>
          <a:p>
            <a:pPr>
              <a:buNone/>
            </a:pPr>
            <a:r>
              <a:rPr lang="fr-FR" dirty="0" smtClean="0">
                <a:hlinkClick r:id="rId2"/>
              </a:rPr>
              <a:t>https://www.w3schools.com/</a:t>
            </a:r>
            <a:endParaRPr lang="fr-FR" dirty="0" smtClean="0"/>
          </a:p>
        </p:txBody>
      </p:sp>
    </p:spTree>
  </p:cSld>
  <p:clrMapOvr>
    <a:masterClrMapping/>
  </p:clrMapOvr>
  <p:transition>
    <p:cut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642918"/>
            <a:ext cx="8229600" cy="5715040"/>
          </a:xfrm>
        </p:spPr>
        <p:txBody>
          <a:bodyPr>
            <a:normAutofit/>
          </a:bodyPr>
          <a:lstStyle/>
          <a:p>
            <a:pPr>
              <a:buNone/>
            </a:pPr>
            <a:r>
              <a:rPr lang="fr-FR" dirty="0" smtClean="0">
                <a:solidFill>
                  <a:srgbClr val="00B050"/>
                </a:solidFill>
              </a:rPr>
              <a:t>1-La différence entre XML et HTML:</a:t>
            </a:r>
          </a:p>
          <a:p>
            <a:r>
              <a:rPr lang="fr-FR" sz="2800" dirty="0" smtClean="0"/>
              <a:t>XML a été conçu pour transporter des données - en mettant l'accent sur ce que sont les données</a:t>
            </a:r>
          </a:p>
          <a:p>
            <a:r>
              <a:rPr lang="fr-FR" sz="2800" dirty="0" smtClean="0"/>
              <a:t>HTML a été conçu pour afficher les données - en mettant l'accent sur l'apparence des données</a:t>
            </a:r>
          </a:p>
          <a:p>
            <a:r>
              <a:rPr lang="fr-FR" sz="2800" dirty="0" smtClean="0"/>
              <a:t>Les balises XML ne sont pas prédéfinies comme les balises HTML.</a:t>
            </a:r>
            <a:endParaRPr lang="fr-FR" sz="2800" dirty="0"/>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785794"/>
            <a:ext cx="8229600" cy="5072098"/>
          </a:xfrm>
        </p:spPr>
        <p:txBody>
          <a:bodyPr>
            <a:normAutofit fontScale="85000" lnSpcReduction="20000"/>
          </a:bodyPr>
          <a:lstStyle/>
          <a:p>
            <a:pPr marL="514350" lvl="1" indent="-514350">
              <a:buNone/>
            </a:pPr>
            <a:r>
              <a:rPr lang="fr-FR" sz="4600" b="1" dirty="0" smtClean="0">
                <a:solidFill>
                  <a:srgbClr val="00B050"/>
                </a:solidFill>
              </a:rPr>
              <a:t>2-XML n'utilise pas de balises prédéfinies</a:t>
            </a:r>
          </a:p>
          <a:p>
            <a:endParaRPr lang="fr-FR" dirty="0" smtClean="0"/>
          </a:p>
          <a:p>
            <a:r>
              <a:rPr lang="fr-FR" dirty="0" smtClean="0"/>
              <a:t>Le langage XML n'a pas de balises prédéfinies.</a:t>
            </a:r>
          </a:p>
          <a:p>
            <a:endParaRPr lang="fr-FR" dirty="0" smtClean="0"/>
          </a:p>
          <a:p>
            <a:r>
              <a:rPr lang="fr-FR" dirty="0" smtClean="0"/>
              <a:t>Les balises dans l'exemple ci-dessus (comme &lt;to&gt; et &lt;</a:t>
            </a:r>
            <a:r>
              <a:rPr lang="fr-FR" dirty="0" err="1" smtClean="0"/>
              <a:t>from</a:t>
            </a:r>
            <a:r>
              <a:rPr lang="fr-FR" dirty="0" smtClean="0"/>
              <a:t>&gt;) ne sont définies dans aucune norme XML. Ces balises sont "inventées" par l'auteur du document XML.</a:t>
            </a:r>
          </a:p>
          <a:p>
            <a:endParaRPr lang="fr-FR" dirty="0" smtClean="0"/>
          </a:p>
          <a:p>
            <a:r>
              <a:rPr lang="fr-FR" dirty="0" smtClean="0"/>
              <a:t>HTML fonctionne avec des balises prédéfinies comme &lt;p&gt;, &lt;h1&gt;, &lt;table&gt;, etc.</a:t>
            </a:r>
          </a:p>
          <a:p>
            <a:endParaRPr lang="fr-FR" dirty="0" smtClean="0"/>
          </a:p>
          <a:p>
            <a:r>
              <a:rPr lang="fr-FR" dirty="0" smtClean="0"/>
              <a:t>Avec XML, l'auteur doit définir à la fois les balises et la structure du document.</a:t>
            </a:r>
            <a:endParaRPr lang="fr-FR"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00042"/>
            <a:ext cx="8229600" cy="5626121"/>
          </a:xfrm>
        </p:spPr>
        <p:txBody>
          <a:bodyPr>
            <a:normAutofit fontScale="92500" lnSpcReduction="20000"/>
          </a:bodyPr>
          <a:lstStyle/>
          <a:p>
            <a:pPr marL="342900" lvl="1" indent="-342900">
              <a:buNone/>
            </a:pPr>
            <a:r>
              <a:rPr lang="en-US" sz="4100" dirty="0" smtClean="0">
                <a:solidFill>
                  <a:srgbClr val="00B050"/>
                </a:solidFill>
              </a:rPr>
              <a:t>3-</a:t>
            </a:r>
            <a:r>
              <a:rPr lang="en-US" sz="4100" b="1" dirty="0" smtClean="0">
                <a:solidFill>
                  <a:srgbClr val="00B050"/>
                </a:solidFill>
              </a:rPr>
              <a:t>XML </a:t>
            </a:r>
            <a:r>
              <a:rPr lang="en-US" sz="4100" b="1" dirty="0" err="1" smtClean="0">
                <a:solidFill>
                  <a:srgbClr val="00B050"/>
                </a:solidFill>
              </a:rPr>
              <a:t>est</a:t>
            </a:r>
            <a:r>
              <a:rPr lang="en-US" sz="4100" b="1" dirty="0" smtClean="0">
                <a:solidFill>
                  <a:srgbClr val="00B050"/>
                </a:solidFill>
              </a:rPr>
              <a:t> extensible:</a:t>
            </a:r>
            <a:endParaRPr lang="fr-FR" dirty="0" smtClean="0"/>
          </a:p>
          <a:p>
            <a:pPr>
              <a:buNone/>
            </a:pPr>
            <a:r>
              <a:rPr lang="fr-FR" dirty="0" smtClean="0"/>
              <a:t>La plupart des applications XML fonctionneront comme </a:t>
            </a:r>
          </a:p>
          <a:p>
            <a:pPr>
              <a:buNone/>
            </a:pPr>
            <a:r>
              <a:rPr lang="fr-FR" dirty="0" smtClean="0"/>
              <a:t>prévu même si de nouvelles données sont ajoutées (ou </a:t>
            </a:r>
          </a:p>
          <a:p>
            <a:pPr>
              <a:buNone/>
            </a:pPr>
            <a:r>
              <a:rPr lang="fr-FR" dirty="0" smtClean="0"/>
              <a:t>supprimées).</a:t>
            </a:r>
          </a:p>
          <a:p>
            <a:pPr>
              <a:buNone/>
            </a:pPr>
            <a:endParaRPr lang="fr-FR" dirty="0" smtClean="0"/>
          </a:p>
          <a:p>
            <a:pPr>
              <a:buNone/>
            </a:pPr>
            <a:r>
              <a:rPr lang="fr-FR" dirty="0" smtClean="0"/>
              <a:t>Imaginez une application conçue pour afficher la version </a:t>
            </a:r>
          </a:p>
          <a:p>
            <a:pPr>
              <a:buNone/>
            </a:pPr>
            <a:r>
              <a:rPr lang="fr-FR" dirty="0" smtClean="0"/>
              <a:t>originale de note.xml (&lt;to&gt; &lt;</a:t>
            </a:r>
            <a:r>
              <a:rPr lang="fr-FR" dirty="0" err="1" smtClean="0"/>
              <a:t>from</a:t>
            </a:r>
            <a:r>
              <a:rPr lang="fr-FR" dirty="0" smtClean="0"/>
              <a:t>&gt; &lt;</a:t>
            </a:r>
            <a:r>
              <a:rPr lang="fr-FR" dirty="0" err="1" smtClean="0"/>
              <a:t>heading</a:t>
            </a:r>
            <a:r>
              <a:rPr lang="fr-FR" dirty="0" smtClean="0"/>
              <a:t>&gt; &lt;body&gt;).</a:t>
            </a:r>
          </a:p>
          <a:p>
            <a:pPr>
              <a:buNone/>
            </a:pPr>
            <a:endParaRPr lang="fr-FR" dirty="0" smtClean="0"/>
          </a:p>
          <a:p>
            <a:pPr>
              <a:buNone/>
            </a:pPr>
            <a:r>
              <a:rPr lang="fr-FR" dirty="0" smtClean="0"/>
              <a:t>Imaginez ensuite une version plus récente de note.xml </a:t>
            </a:r>
          </a:p>
          <a:p>
            <a:pPr>
              <a:buNone/>
            </a:pPr>
            <a:r>
              <a:rPr lang="fr-FR" dirty="0" smtClean="0"/>
              <a:t>avec des éléments &lt;date&gt; et &lt;</a:t>
            </a:r>
            <a:r>
              <a:rPr lang="fr-FR" dirty="0" err="1" smtClean="0"/>
              <a:t>hour</a:t>
            </a:r>
            <a:r>
              <a:rPr lang="fr-FR" dirty="0" smtClean="0"/>
              <a:t>&gt; ajoutés, et un &lt;</a:t>
            </a:r>
            <a:r>
              <a:rPr lang="fr-FR" dirty="0" err="1" smtClean="0"/>
              <a:t>heading</a:t>
            </a:r>
            <a:r>
              <a:rPr lang="fr-FR" dirty="0" smtClean="0"/>
              <a:t>&gt; </a:t>
            </a:r>
          </a:p>
          <a:p>
            <a:pPr>
              <a:buNone/>
            </a:pPr>
            <a:r>
              <a:rPr lang="fr-FR" dirty="0" smtClean="0"/>
              <a:t>supprimé.</a:t>
            </a:r>
          </a:p>
          <a:p>
            <a:pPr>
              <a:buNone/>
            </a:pPr>
            <a:endParaRPr lang="fr-FR" dirty="0" smtClean="0"/>
          </a:p>
          <a:p>
            <a:pPr>
              <a:buNone/>
            </a:pPr>
            <a:r>
              <a:rPr lang="fr-FR" dirty="0" smtClean="0"/>
              <a:t>La façon dont XML est construit, une ancienne version de </a:t>
            </a:r>
          </a:p>
          <a:p>
            <a:pPr>
              <a:buNone/>
            </a:pPr>
            <a:r>
              <a:rPr lang="fr-FR" dirty="0" smtClean="0"/>
              <a:t>l'application peut toujours fonctionner:</a:t>
            </a:r>
            <a:endParaRPr lang="fr-FR" dirty="0"/>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28604"/>
            <a:ext cx="8229600" cy="5697559"/>
          </a:xfrm>
        </p:spPr>
        <p:txBody>
          <a:bodyPr>
            <a:normAutofit/>
          </a:bodyPr>
          <a:lstStyle/>
          <a:p>
            <a:pPr>
              <a:buNone/>
            </a:pPr>
            <a:r>
              <a:rPr lang="en-US" dirty="0" err="1" smtClean="0">
                <a:solidFill>
                  <a:srgbClr val="FF0000"/>
                </a:solidFill>
              </a:rPr>
              <a:t>Exemple</a:t>
            </a:r>
            <a:r>
              <a:rPr lang="en-US" dirty="0">
                <a:solidFill>
                  <a:srgbClr val="FF0000"/>
                </a:solidFill>
              </a:rPr>
              <a:t> </a:t>
            </a:r>
            <a:r>
              <a:rPr lang="en-US" dirty="0" smtClean="0">
                <a:solidFill>
                  <a:srgbClr val="FF0000"/>
                </a:solidFill>
              </a:rPr>
              <a:t>de code source de xml:</a:t>
            </a:r>
          </a:p>
          <a:p>
            <a:pPr>
              <a:buNone/>
            </a:pPr>
            <a:endParaRPr lang="en-US" sz="2800" dirty="0"/>
          </a:p>
          <a:p>
            <a:pPr>
              <a:buNone/>
            </a:pPr>
            <a:r>
              <a:rPr lang="en-US" sz="2800" dirty="0" smtClean="0"/>
              <a:t>&lt;</a:t>
            </a:r>
            <a:r>
              <a:rPr lang="en-US" sz="2800" dirty="0"/>
              <a:t>note&gt;</a:t>
            </a:r>
            <a:r>
              <a:rPr lang="en-US" sz="2800" dirty="0" smtClean="0"/>
              <a:t/>
            </a:r>
            <a:br>
              <a:rPr lang="en-US" sz="2800" dirty="0" smtClean="0"/>
            </a:br>
            <a:r>
              <a:rPr lang="en-US" sz="2800" dirty="0"/>
              <a:t>  &lt;date&gt;2015-09-01&lt;/date&gt;</a:t>
            </a:r>
            <a:r>
              <a:rPr lang="en-US" sz="2800" dirty="0" smtClean="0"/>
              <a:t/>
            </a:r>
            <a:br>
              <a:rPr lang="en-US" sz="2800" dirty="0" smtClean="0"/>
            </a:br>
            <a:r>
              <a:rPr lang="en-US" sz="2800" dirty="0"/>
              <a:t>  &lt;hour&gt;08:30&lt;/hour&gt;</a:t>
            </a:r>
            <a:r>
              <a:rPr lang="en-US" sz="2800" dirty="0" smtClean="0"/>
              <a:t/>
            </a:r>
            <a:br>
              <a:rPr lang="en-US" sz="2800" dirty="0" smtClean="0"/>
            </a:br>
            <a:r>
              <a:rPr lang="en-US" sz="2800" dirty="0"/>
              <a:t>  &lt;to&gt;</a:t>
            </a:r>
            <a:r>
              <a:rPr lang="en-US" sz="2800" dirty="0" err="1"/>
              <a:t>Tove</a:t>
            </a:r>
            <a:r>
              <a:rPr lang="en-US" sz="2800" dirty="0"/>
              <a:t>&lt;/to&gt;</a:t>
            </a:r>
            <a:r>
              <a:rPr lang="en-US" sz="2800" dirty="0" smtClean="0"/>
              <a:t/>
            </a:r>
            <a:br>
              <a:rPr lang="en-US" sz="2800" dirty="0" smtClean="0"/>
            </a:br>
            <a:r>
              <a:rPr lang="en-US" sz="2800" dirty="0"/>
              <a:t>  &lt;from&gt;</a:t>
            </a:r>
            <a:r>
              <a:rPr lang="en-US" sz="2800" dirty="0" err="1"/>
              <a:t>Jani</a:t>
            </a:r>
            <a:r>
              <a:rPr lang="en-US" sz="2800" dirty="0"/>
              <a:t>&lt;/from&gt;</a:t>
            </a:r>
            <a:r>
              <a:rPr lang="en-US" sz="2800" dirty="0" smtClean="0"/>
              <a:t/>
            </a:r>
            <a:br>
              <a:rPr lang="en-US" sz="2800" dirty="0" smtClean="0"/>
            </a:br>
            <a:r>
              <a:rPr lang="en-US" sz="2800" dirty="0"/>
              <a:t>  &lt;body&gt;Don't forget me this weekend!&lt;/body</a:t>
            </a:r>
            <a:r>
              <a:rPr lang="en-US" sz="2800" dirty="0" smtClean="0"/>
              <a:t>&gt;</a:t>
            </a:r>
            <a:endParaRPr lang="en-US" sz="2800" dirty="0"/>
          </a:p>
          <a:p>
            <a:pPr>
              <a:buNone/>
            </a:pPr>
            <a:r>
              <a:rPr lang="en-US" sz="2800" dirty="0" smtClean="0"/>
              <a:t>&lt;/</a:t>
            </a:r>
            <a:r>
              <a:rPr lang="en-US" sz="2800" dirty="0"/>
              <a:t>note&gt;</a:t>
            </a:r>
            <a:endParaRPr lang="fr-FR" sz="2800" dirty="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err="1" smtClean="0"/>
              <a:t>Comparaison</a:t>
            </a:r>
            <a:r>
              <a:rPr lang="en-US" dirty="0" smtClean="0"/>
              <a:t> entre l’</a:t>
            </a:r>
            <a:r>
              <a:rPr lang="en-US" dirty="0" smtClean="0"/>
              <a:t> </a:t>
            </a:r>
            <a:r>
              <a:rPr lang="en-US" dirty="0" err="1" smtClean="0"/>
              <a:t>Ancienne</a:t>
            </a:r>
            <a:r>
              <a:rPr lang="en-US" dirty="0" smtClean="0"/>
              <a:t> version</a:t>
            </a:r>
            <a:br>
              <a:rPr lang="en-US" dirty="0" smtClean="0"/>
            </a:br>
            <a:r>
              <a:rPr lang="en-US" dirty="0" smtClean="0"/>
              <a:t>et </a:t>
            </a:r>
            <a:r>
              <a:rPr lang="fr-FR" dirty="0" smtClean="0"/>
              <a:t>Nouvelle version</a:t>
            </a:r>
            <a:endParaRPr lang="fr-FR" dirty="0"/>
          </a:p>
        </p:txBody>
      </p:sp>
      <p:sp>
        <p:nvSpPr>
          <p:cNvPr id="3" name="Espace réservé du texte 2"/>
          <p:cNvSpPr>
            <a:spLocks noGrp="1"/>
          </p:cNvSpPr>
          <p:nvPr>
            <p:ph type="body" idx="1"/>
          </p:nvPr>
        </p:nvSpPr>
        <p:spPr/>
        <p:txBody>
          <a:bodyPr/>
          <a:lstStyle/>
          <a:p>
            <a:r>
              <a:rPr lang="en-US" dirty="0" err="1" smtClean="0"/>
              <a:t>Ancienne</a:t>
            </a:r>
            <a:r>
              <a:rPr lang="en-US" dirty="0" smtClean="0"/>
              <a:t> version</a:t>
            </a:r>
          </a:p>
        </p:txBody>
      </p:sp>
      <p:sp>
        <p:nvSpPr>
          <p:cNvPr id="5" name="Espace réservé du texte 4"/>
          <p:cNvSpPr>
            <a:spLocks noGrp="1"/>
          </p:cNvSpPr>
          <p:nvPr>
            <p:ph type="body" sz="half" idx="3"/>
          </p:nvPr>
        </p:nvSpPr>
        <p:spPr/>
        <p:txBody>
          <a:bodyPr/>
          <a:lstStyle/>
          <a:p>
            <a:r>
              <a:rPr lang="fr-FR" dirty="0" smtClean="0"/>
              <a:t>Nouvelle version</a:t>
            </a:r>
            <a:endParaRPr lang="fr-FR" dirty="0"/>
          </a:p>
        </p:txBody>
      </p:sp>
      <p:sp>
        <p:nvSpPr>
          <p:cNvPr id="4" name="Espace réservé du contenu 3"/>
          <p:cNvSpPr>
            <a:spLocks noGrp="1"/>
          </p:cNvSpPr>
          <p:nvPr>
            <p:ph sz="quarter" idx="2"/>
          </p:nvPr>
        </p:nvSpPr>
        <p:spPr/>
        <p:txBody>
          <a:bodyPr>
            <a:normAutofit/>
          </a:bodyPr>
          <a:lstStyle/>
          <a:p>
            <a:pPr>
              <a:buNone/>
            </a:pPr>
            <a:r>
              <a:rPr lang="en-US" sz="2800" dirty="0" smtClean="0"/>
              <a:t>Note</a:t>
            </a:r>
            <a:endParaRPr lang="en-US" sz="2800" dirty="0"/>
          </a:p>
          <a:p>
            <a:pPr>
              <a:buNone/>
            </a:pPr>
            <a:r>
              <a:rPr lang="en-US" sz="2800" dirty="0"/>
              <a:t>To: </a:t>
            </a:r>
            <a:r>
              <a:rPr lang="en-US" sz="2800" dirty="0" err="1"/>
              <a:t>Tove</a:t>
            </a:r>
            <a:endParaRPr lang="en-US" sz="2800" dirty="0"/>
          </a:p>
          <a:p>
            <a:pPr>
              <a:buNone/>
            </a:pPr>
            <a:r>
              <a:rPr lang="en-US" sz="2800" dirty="0"/>
              <a:t>From: </a:t>
            </a:r>
            <a:r>
              <a:rPr lang="en-US" sz="2800" dirty="0" err="1"/>
              <a:t>Jani</a:t>
            </a:r>
            <a:endParaRPr lang="en-US" sz="2800" dirty="0"/>
          </a:p>
          <a:p>
            <a:pPr>
              <a:buNone/>
            </a:pPr>
            <a:r>
              <a:rPr lang="en-US" sz="2800" dirty="0"/>
              <a:t>Reminder</a:t>
            </a:r>
          </a:p>
          <a:p>
            <a:pPr>
              <a:buNone/>
            </a:pPr>
            <a:r>
              <a:rPr lang="en-US" sz="2800" dirty="0"/>
              <a:t>Don't forget me this weekend!</a:t>
            </a:r>
          </a:p>
          <a:p>
            <a:pPr>
              <a:buNone/>
            </a:pPr>
            <a:endParaRPr lang="fr-FR" sz="2800" dirty="0"/>
          </a:p>
        </p:txBody>
      </p:sp>
      <p:sp>
        <p:nvSpPr>
          <p:cNvPr id="6" name="Espace réservé du contenu 5"/>
          <p:cNvSpPr>
            <a:spLocks noGrp="1"/>
          </p:cNvSpPr>
          <p:nvPr>
            <p:ph sz="quarter" idx="4"/>
          </p:nvPr>
        </p:nvSpPr>
        <p:spPr/>
        <p:txBody>
          <a:bodyPr>
            <a:normAutofit/>
          </a:bodyPr>
          <a:lstStyle/>
          <a:p>
            <a:pPr>
              <a:buNone/>
            </a:pPr>
            <a:r>
              <a:rPr lang="en-US" sz="2800" dirty="0" smtClean="0"/>
              <a:t>Note</a:t>
            </a:r>
            <a:endParaRPr lang="en-US" sz="2800" dirty="0"/>
          </a:p>
          <a:p>
            <a:pPr>
              <a:buNone/>
            </a:pPr>
            <a:r>
              <a:rPr lang="en-US" sz="2800" dirty="0"/>
              <a:t>To: </a:t>
            </a:r>
            <a:r>
              <a:rPr lang="en-US" sz="2800" dirty="0" err="1"/>
              <a:t>Tove</a:t>
            </a:r>
            <a:endParaRPr lang="en-US" sz="2800" dirty="0"/>
          </a:p>
          <a:p>
            <a:pPr>
              <a:buNone/>
            </a:pPr>
            <a:r>
              <a:rPr lang="en-US" sz="2800" dirty="0"/>
              <a:t>From: </a:t>
            </a:r>
            <a:r>
              <a:rPr lang="en-US" sz="2800" dirty="0" err="1"/>
              <a:t>Jani</a:t>
            </a:r>
            <a:endParaRPr lang="en-US" sz="2800" dirty="0"/>
          </a:p>
          <a:p>
            <a:pPr>
              <a:buNone/>
            </a:pPr>
            <a:r>
              <a:rPr lang="en-US" sz="2800" dirty="0"/>
              <a:t>Date: 2015-09-01 08:30</a:t>
            </a:r>
          </a:p>
          <a:p>
            <a:pPr>
              <a:buNone/>
            </a:pPr>
            <a:r>
              <a:rPr lang="en-US" sz="2800" dirty="0"/>
              <a:t>Don't forget me this weekend!</a:t>
            </a:r>
          </a:p>
          <a:p>
            <a:pPr>
              <a:buNone/>
            </a:pPr>
            <a:endParaRPr lang="fr-FR" sz="2800" dirty="0"/>
          </a:p>
        </p:txBody>
      </p:sp>
    </p:spTree>
  </p:cSld>
  <p:clrMapOvr>
    <a:masterClrMapping/>
  </p:clrMapOvr>
  <p:transition>
    <p:wipe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77</TotalTime>
  <Words>414</Words>
  <Application>Microsoft Office PowerPoint</Application>
  <PresentationFormat>Affichage à l'écran (4:3)</PresentationFormat>
  <Paragraphs>78</Paragraphs>
  <Slides>12</Slides>
  <Notes>0</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Débit</vt:lpstr>
      <vt:lpstr>Projet  sur le language  XML</vt:lpstr>
      <vt:lpstr>plan</vt:lpstr>
      <vt:lpstr>I-Definition</vt:lpstr>
      <vt:lpstr>Diapositive 4</vt:lpstr>
      <vt:lpstr>Diapositive 5</vt:lpstr>
      <vt:lpstr>Diapositive 6</vt:lpstr>
      <vt:lpstr>Diapositive 7</vt:lpstr>
      <vt:lpstr>Diapositive 8</vt:lpstr>
      <vt:lpstr>Comparaison entre l’ Ancienne version et Nouvelle version</vt:lpstr>
      <vt:lpstr>III-Historique:</vt:lpstr>
      <vt:lpstr>Diapositive 11</vt:lpstr>
      <vt:lpstr>IV-Bibliographie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sur le language  XML</dc:title>
  <dc:creator>ham za</dc:creator>
  <cp:lastModifiedBy>ham za</cp:lastModifiedBy>
  <cp:revision>9</cp:revision>
  <dcterms:created xsi:type="dcterms:W3CDTF">2020-03-01T15:17:28Z</dcterms:created>
  <dcterms:modified xsi:type="dcterms:W3CDTF">2020-03-01T16:34:36Z</dcterms:modified>
</cp:coreProperties>
</file>