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 id="2147483673" r:id="rId3"/>
  </p:sldMasterIdLst>
  <p:notesMasterIdLst>
    <p:notesMasterId r:id="rId35"/>
  </p:notesMasterIdLst>
  <p:sldIdLst>
    <p:sldId id="256" r:id="rId4"/>
    <p:sldId id="257" r:id="rId5"/>
    <p:sldId id="287" r:id="rId6"/>
    <p:sldId id="258" r:id="rId7"/>
    <p:sldId id="274" r:id="rId8"/>
    <p:sldId id="275" r:id="rId9"/>
    <p:sldId id="276" r:id="rId10"/>
    <p:sldId id="277" r:id="rId11"/>
    <p:sldId id="286" r:id="rId12"/>
    <p:sldId id="259" r:id="rId13"/>
    <p:sldId id="278" r:id="rId14"/>
    <p:sldId id="260" r:id="rId15"/>
    <p:sldId id="288" r:id="rId16"/>
    <p:sldId id="262" r:id="rId17"/>
    <p:sldId id="289" r:id="rId18"/>
    <p:sldId id="263" r:id="rId19"/>
    <p:sldId id="279" r:id="rId20"/>
    <p:sldId id="290" r:id="rId21"/>
    <p:sldId id="264" r:id="rId22"/>
    <p:sldId id="280" r:id="rId23"/>
    <p:sldId id="281" r:id="rId24"/>
    <p:sldId id="282" r:id="rId25"/>
    <p:sldId id="283" r:id="rId26"/>
    <p:sldId id="291" r:id="rId27"/>
    <p:sldId id="265" r:id="rId28"/>
    <p:sldId id="284" r:id="rId29"/>
    <p:sldId id="285" r:id="rId30"/>
    <p:sldId id="293" r:id="rId31"/>
    <p:sldId id="292" r:id="rId32"/>
    <p:sldId id="270" r:id="rId33"/>
    <p:sldId id="269"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D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13FD79-EF23-C7ED-D9E5-A6E6DC32D7E2}" v="1755" dt="2022-03-28T20:00:43.677"/>
    <p1510:client id="{9660B446-0AC9-499C-9F3D-FD4933A9AD46}" v="3224" dt="2022-03-28T12:25:57.122"/>
    <p1510:client id="{A1556FDF-CBD3-930A-1BF6-9E44AF5ED761}" v="1970" dt="2022-03-30T23:38:18.939"/>
    <p1510:client id="{C85C1406-9A5B-F530-7734-E29720993DCE}" v="407" dt="2022-03-30T19:20:27.762"/>
    <p1510:client id="{DD28E671-6D7D-ED5A-4D7E-46199B0E6570}" v="3807" dt="2022-03-30T15:38:19.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C82FF-0771-4E40-A303-BA3EDBC3B736}" type="datetimeFigureOut">
              <a:t>3/31/2022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6C8DC1-FC79-46D2-893B-23248521AC8C}" type="slidenum">
              <a:t>‹#›</a:t>
            </a:fld>
            <a:endParaRPr lang="en-US"/>
          </a:p>
        </p:txBody>
      </p:sp>
    </p:spTree>
    <p:extLst>
      <p:ext uri="{BB962C8B-B14F-4D97-AF65-F5344CB8AC3E}">
        <p14:creationId xmlns:p14="http://schemas.microsoft.com/office/powerpoint/2010/main" val="1862737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kubernetes-up-and-running/kuar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novencia.com/SkillCenter/entre-dev"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Tour de table avec </a:t>
            </a:r>
            <a:r>
              <a:rPr lang="en-US" err="1"/>
              <a:t>demande</a:t>
            </a:r>
            <a:r>
              <a:rPr lang="en-US"/>
              <a:t> </a:t>
            </a:r>
            <a:r>
              <a:rPr lang="en-US" err="1"/>
              <a:t>niveau</a:t>
            </a:r>
            <a:r>
              <a:rPr lang="en-US"/>
              <a:t> k8s/docker</a:t>
            </a:r>
          </a:p>
          <a:p>
            <a:r>
              <a:rPr lang="en-US"/>
              <a:t>- </a:t>
            </a:r>
            <a:r>
              <a:rPr lang="en-US" err="1"/>
              <a:t>Expliquer</a:t>
            </a:r>
            <a:r>
              <a:rPr lang="en-US"/>
              <a:t> le but de la formation et </a:t>
            </a:r>
            <a:r>
              <a:rPr lang="en-US" err="1"/>
              <a:t>capables</a:t>
            </a:r>
            <a:r>
              <a:rPr lang="en-US"/>
              <a:t> de faire à la fin</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36C8DC1-FC79-46D2-893B-23248521AC8C}" type="slidenum">
              <a:rPr lang="en-US"/>
              <a:t>1</a:t>
            </a:fld>
            <a:endParaRPr lang="en-US"/>
          </a:p>
        </p:txBody>
      </p:sp>
    </p:spTree>
    <p:extLst>
      <p:ext uri="{BB962C8B-B14F-4D97-AF65-F5344CB8AC3E}">
        <p14:creationId xmlns:p14="http://schemas.microsoft.com/office/powerpoint/2010/main" val="2230588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1- </a:t>
            </a:r>
            <a:r>
              <a:rPr lang="en-US" err="1">
                <a:ea typeface="Calibri"/>
                <a:cs typeface="Calibri"/>
              </a:rPr>
              <a:t>Expliquer</a:t>
            </a:r>
            <a:r>
              <a:rPr lang="en-US">
                <a:ea typeface="Calibri"/>
                <a:cs typeface="Calibri"/>
              </a:rPr>
              <a:t> </a:t>
            </a:r>
            <a:r>
              <a:rPr lang="en-US" err="1">
                <a:ea typeface="Calibri"/>
                <a:cs typeface="Calibri"/>
              </a:rPr>
              <a:t>qu'on</a:t>
            </a:r>
            <a:r>
              <a:rPr lang="en-US">
                <a:ea typeface="Calibri"/>
                <a:cs typeface="Calibri"/>
              </a:rPr>
              <a:t> </a:t>
            </a:r>
            <a:r>
              <a:rPr lang="en-US" err="1">
                <a:ea typeface="Calibri"/>
                <a:cs typeface="Calibri"/>
              </a:rPr>
              <a:t>va</a:t>
            </a:r>
            <a:r>
              <a:rPr lang="en-US">
                <a:ea typeface="Calibri"/>
                <a:cs typeface="Calibri"/>
              </a:rPr>
              <a:t> </a:t>
            </a:r>
            <a:r>
              <a:rPr lang="en-US" err="1">
                <a:ea typeface="Calibri"/>
                <a:cs typeface="Calibri"/>
              </a:rPr>
              <a:t>déployer</a:t>
            </a:r>
            <a:r>
              <a:rPr lang="en-US">
                <a:ea typeface="Calibri"/>
                <a:cs typeface="Calibri"/>
              </a:rPr>
              <a:t> KUARD </a:t>
            </a:r>
            <a:r>
              <a:rPr lang="en-US" err="1">
                <a:ea typeface="Calibri"/>
                <a:cs typeface="Calibri"/>
              </a:rPr>
              <a:t>comme</a:t>
            </a:r>
            <a:r>
              <a:rPr lang="en-US">
                <a:ea typeface="Calibri"/>
                <a:cs typeface="Calibri"/>
              </a:rPr>
              <a:t> application </a:t>
            </a:r>
            <a:r>
              <a:rPr lang="en-US">
                <a:hlinkClick r:id="rId3"/>
              </a:rPr>
              <a:t>GitHub - kubernetes-up-and-running/kuard: Demo app for Kubernetes Up and Running book</a:t>
            </a:r>
            <a:endParaRPr lang="en-US">
              <a:ea typeface="Calibri"/>
              <a:cs typeface="Calibri"/>
            </a:endParaRPr>
          </a:p>
          <a:p>
            <a:endParaRPr lang="en-US">
              <a:ea typeface="Calibri"/>
              <a:cs typeface="Calibri"/>
            </a:endParaRPr>
          </a:p>
          <a:p>
            <a:r>
              <a:rPr lang="en-US">
                <a:ea typeface="Calibri"/>
                <a:cs typeface="Calibri"/>
              </a:rPr>
              <a:t>============================== </a:t>
            </a:r>
            <a:r>
              <a:rPr lang="en-US" err="1">
                <a:ea typeface="Calibri"/>
                <a:cs typeface="Calibri"/>
              </a:rPr>
              <a:t>pod.yml</a:t>
            </a:r>
          </a:p>
          <a:p>
            <a:r>
              <a:rPr lang="en-US">
                <a:ea typeface="Calibri"/>
                <a:cs typeface="Calibri"/>
              </a:rPr>
              <a:t>2- Afficher le manifest du pod et </a:t>
            </a:r>
            <a:r>
              <a:rPr lang="en-US" err="1">
                <a:ea typeface="Calibri"/>
                <a:cs typeface="Calibri"/>
              </a:rPr>
              <a:t>kubectl</a:t>
            </a:r>
            <a:r>
              <a:rPr lang="en-US">
                <a:ea typeface="Calibri"/>
                <a:cs typeface="Calibri"/>
              </a:rPr>
              <a:t> apply –f</a:t>
            </a:r>
          </a:p>
          <a:p>
            <a:r>
              <a:rPr lang="en-US">
                <a:ea typeface="Calibri"/>
                <a:cs typeface="Calibri"/>
              </a:rPr>
              <a:t>3- Check </a:t>
            </a:r>
            <a:r>
              <a:rPr lang="en-US" err="1">
                <a:ea typeface="Calibri"/>
                <a:cs typeface="Calibri"/>
              </a:rPr>
              <a:t>kubeview</a:t>
            </a:r>
            <a:r>
              <a:rPr lang="en-US">
                <a:ea typeface="Calibri"/>
                <a:cs typeface="Calibri"/>
              </a:rPr>
              <a:t> UI pour </a:t>
            </a:r>
            <a:r>
              <a:rPr lang="en-US" err="1">
                <a:ea typeface="Calibri"/>
                <a:cs typeface="Calibri"/>
              </a:rPr>
              <a:t>voir</a:t>
            </a:r>
            <a:r>
              <a:rPr lang="en-US">
                <a:ea typeface="Calibri"/>
                <a:cs typeface="Calibri"/>
              </a:rPr>
              <a:t> le pod et </a:t>
            </a:r>
            <a:r>
              <a:rPr lang="en-US" err="1">
                <a:ea typeface="Calibri"/>
                <a:cs typeface="Calibri"/>
              </a:rPr>
              <a:t>montrer</a:t>
            </a:r>
            <a:r>
              <a:rPr lang="en-US">
                <a:ea typeface="Calibri"/>
                <a:cs typeface="Calibri"/>
              </a:rPr>
              <a:t> </a:t>
            </a:r>
            <a:r>
              <a:rPr lang="en-US" err="1">
                <a:ea typeface="Calibri"/>
                <a:cs typeface="Calibri"/>
              </a:rPr>
              <a:t>kubectl</a:t>
            </a:r>
            <a:r>
              <a:rPr lang="en-US">
                <a:ea typeface="Calibri"/>
                <a:cs typeface="Calibri"/>
              </a:rPr>
              <a:t> get pods –watch</a:t>
            </a:r>
          </a:p>
          <a:p>
            <a:r>
              <a:rPr lang="en-US">
                <a:ea typeface="Calibri"/>
                <a:cs typeface="Calibri"/>
              </a:rPr>
              <a:t>4- </a:t>
            </a:r>
            <a:r>
              <a:rPr lang="en-US" err="1">
                <a:ea typeface="Calibri"/>
                <a:cs typeface="Calibri"/>
              </a:rPr>
              <a:t>Kubectl</a:t>
            </a:r>
            <a:r>
              <a:rPr lang="en-US">
                <a:ea typeface="Calibri"/>
                <a:cs typeface="Calibri"/>
              </a:rPr>
              <a:t> describe pod pour </a:t>
            </a:r>
            <a:r>
              <a:rPr lang="en-US" err="1">
                <a:ea typeface="Calibri"/>
                <a:cs typeface="Calibri"/>
              </a:rPr>
              <a:t>voir</a:t>
            </a:r>
            <a:r>
              <a:rPr lang="en-US">
                <a:ea typeface="Calibri"/>
                <a:cs typeface="Calibri"/>
              </a:rPr>
              <a:t> </a:t>
            </a:r>
            <a:r>
              <a:rPr lang="en-US" err="1">
                <a:ea typeface="Calibri"/>
                <a:cs typeface="Calibri"/>
              </a:rPr>
              <a:t>l'adresse</a:t>
            </a:r>
            <a:r>
              <a:rPr lang="en-US">
                <a:ea typeface="Calibri"/>
                <a:cs typeface="Calibri"/>
              </a:rPr>
              <a:t> IP</a:t>
            </a:r>
          </a:p>
          <a:p>
            <a:r>
              <a:rPr lang="en-US">
                <a:ea typeface="Calibri"/>
                <a:cs typeface="Calibri"/>
              </a:rPr>
              <a:t>5- </a:t>
            </a:r>
            <a:r>
              <a:rPr lang="en-US" err="1">
                <a:ea typeface="Calibri"/>
                <a:cs typeface="Calibri"/>
              </a:rPr>
              <a:t>kubectl</a:t>
            </a:r>
            <a:r>
              <a:rPr lang="en-US">
                <a:ea typeface="Calibri"/>
                <a:cs typeface="Calibri"/>
              </a:rPr>
              <a:t> logs pour </a:t>
            </a:r>
            <a:r>
              <a:rPr lang="en-US" err="1">
                <a:ea typeface="Calibri"/>
                <a:cs typeface="Calibri"/>
              </a:rPr>
              <a:t>voir</a:t>
            </a:r>
            <a:r>
              <a:rPr lang="en-US">
                <a:ea typeface="Calibri"/>
                <a:cs typeface="Calibri"/>
              </a:rPr>
              <a:t> les logs du pod</a:t>
            </a:r>
          </a:p>
          <a:p>
            <a:r>
              <a:rPr lang="en-US">
                <a:ea typeface="Calibri"/>
                <a:cs typeface="Calibri"/>
              </a:rPr>
              <a:t>6- </a:t>
            </a:r>
            <a:r>
              <a:rPr lang="en-US" err="1">
                <a:ea typeface="Calibri"/>
                <a:cs typeface="Calibri"/>
              </a:rPr>
              <a:t>kubectl</a:t>
            </a:r>
            <a:r>
              <a:rPr lang="en-US">
                <a:ea typeface="Calibri"/>
                <a:cs typeface="Calibri"/>
              </a:rPr>
              <a:t> port-forward pour </a:t>
            </a:r>
            <a:r>
              <a:rPr lang="en-US" err="1">
                <a:ea typeface="Calibri"/>
                <a:cs typeface="Calibri"/>
              </a:rPr>
              <a:t>voir</a:t>
            </a:r>
            <a:r>
              <a:rPr lang="en-US">
                <a:ea typeface="Calibri"/>
                <a:cs typeface="Calibri"/>
              </a:rPr>
              <a:t> la </a:t>
            </a:r>
            <a:r>
              <a:rPr lang="en-US" err="1">
                <a:ea typeface="Calibri"/>
                <a:cs typeface="Calibri"/>
              </a:rPr>
              <a:t>réponse</a:t>
            </a:r>
            <a:r>
              <a:rPr lang="en-US">
                <a:ea typeface="Calibri"/>
                <a:cs typeface="Calibri"/>
              </a:rPr>
              <a:t> du pod</a:t>
            </a:r>
          </a:p>
          <a:p>
            <a:r>
              <a:rPr lang="en-US">
                <a:ea typeface="Calibri"/>
                <a:cs typeface="Calibri"/>
              </a:rPr>
              <a:t>================================ better-</a:t>
            </a:r>
            <a:r>
              <a:rPr lang="en-US" err="1">
                <a:ea typeface="Calibri"/>
                <a:cs typeface="Calibri"/>
              </a:rPr>
              <a:t>pod.yml</a:t>
            </a:r>
          </a:p>
          <a:p>
            <a:r>
              <a:rPr lang="en-US">
                <a:ea typeface="Calibri"/>
                <a:cs typeface="Calibri"/>
              </a:rPr>
              <a:t>7- Afficher le manifest du pod et </a:t>
            </a:r>
            <a:r>
              <a:rPr lang="en-US" err="1">
                <a:ea typeface="Calibri"/>
                <a:cs typeface="Calibri"/>
              </a:rPr>
              <a:t>kubectl</a:t>
            </a:r>
            <a:r>
              <a:rPr lang="en-US">
                <a:ea typeface="Calibri"/>
                <a:cs typeface="Calibri"/>
              </a:rPr>
              <a:t> apply –f </a:t>
            </a:r>
          </a:p>
          <a:p>
            <a:r>
              <a:rPr lang="en-US">
                <a:ea typeface="Calibri"/>
                <a:cs typeface="Calibri"/>
              </a:rPr>
              <a:t>8- </a:t>
            </a:r>
            <a:r>
              <a:rPr lang="en-US" err="1">
                <a:ea typeface="Calibri"/>
                <a:cs typeface="Calibri"/>
              </a:rPr>
              <a:t>Voir</a:t>
            </a:r>
            <a:r>
              <a:rPr lang="en-US">
                <a:ea typeface="Calibri"/>
                <a:cs typeface="Calibri"/>
              </a:rPr>
              <a:t> le pod dans </a:t>
            </a:r>
            <a:r>
              <a:rPr lang="en-US" err="1">
                <a:ea typeface="Calibri"/>
                <a:cs typeface="Calibri"/>
              </a:rPr>
              <a:t>kubeview</a:t>
            </a:r>
            <a:endParaRPr lang="en-US">
              <a:ea typeface="Calibri"/>
              <a:cs typeface="Calibri"/>
            </a:endParaRPr>
          </a:p>
          <a:p>
            <a:r>
              <a:rPr lang="en-US">
                <a:ea typeface="Calibri"/>
                <a:cs typeface="Calibri"/>
              </a:rPr>
              <a:t>9- </a:t>
            </a:r>
            <a:r>
              <a:rPr lang="en-US" err="1">
                <a:ea typeface="Calibri"/>
                <a:cs typeface="Calibri"/>
              </a:rPr>
              <a:t>Kubectl</a:t>
            </a:r>
            <a:r>
              <a:rPr lang="en-US">
                <a:ea typeface="Calibri"/>
                <a:cs typeface="Calibri"/>
              </a:rPr>
              <a:t> describe pour </a:t>
            </a:r>
            <a:r>
              <a:rPr lang="en-US" err="1">
                <a:ea typeface="Calibri"/>
                <a:cs typeface="Calibri"/>
              </a:rPr>
              <a:t>montrer</a:t>
            </a:r>
            <a:r>
              <a:rPr lang="en-US">
                <a:ea typeface="Calibri"/>
                <a:cs typeface="Calibri"/>
              </a:rPr>
              <a:t> le readiness et liveness probes et le limit et </a:t>
            </a:r>
            <a:r>
              <a:rPr lang="en-US" err="1">
                <a:ea typeface="Calibri"/>
                <a:cs typeface="Calibri"/>
              </a:rPr>
              <a:t>requets</a:t>
            </a:r>
            <a:r>
              <a:rPr lang="en-US">
                <a:ea typeface="Calibri"/>
                <a:cs typeface="Calibri"/>
              </a:rPr>
              <a:t> =&gt; </a:t>
            </a:r>
            <a:r>
              <a:rPr lang="en-US" err="1">
                <a:ea typeface="Calibri"/>
                <a:cs typeface="Calibri"/>
              </a:rPr>
              <a:t>différence</a:t>
            </a:r>
            <a:r>
              <a:rPr lang="en-US">
                <a:ea typeface="Calibri"/>
                <a:cs typeface="Calibri"/>
              </a:rPr>
              <a:t> entre readiness et liveness probes  et entre limits et requests</a:t>
            </a:r>
          </a:p>
          <a:p>
            <a:r>
              <a:rPr lang="en-US">
                <a:ea typeface="Calibri"/>
                <a:cs typeface="Calibri"/>
              </a:rPr>
              <a:t>=&gt; </a:t>
            </a:r>
            <a:r>
              <a:rPr lang="en-US" err="1">
                <a:ea typeface="Calibri"/>
                <a:cs typeface="Calibri"/>
              </a:rPr>
              <a:t>utiliser</a:t>
            </a:r>
            <a:r>
              <a:rPr lang="en-US">
                <a:ea typeface="Calibri"/>
                <a:cs typeface="Calibri"/>
              </a:rPr>
              <a:t> </a:t>
            </a:r>
            <a:r>
              <a:rPr lang="en-US" err="1">
                <a:ea typeface="Calibri"/>
                <a:cs typeface="Calibri"/>
              </a:rPr>
              <a:t>kuard</a:t>
            </a:r>
            <a:r>
              <a:rPr lang="en-US">
                <a:ea typeface="Calibri"/>
                <a:cs typeface="Calibri"/>
              </a:rPr>
              <a:t> pour faire fail le pod et le forcer à </a:t>
            </a:r>
            <a:r>
              <a:rPr lang="en-US" err="1">
                <a:ea typeface="Calibri"/>
                <a:cs typeface="Calibri"/>
              </a:rPr>
              <a:t>redémarrer</a:t>
            </a:r>
            <a:r>
              <a:rPr lang="en-US">
                <a:ea typeface="Calibri"/>
                <a:cs typeface="Calibri"/>
              </a:rPr>
              <a:t> </a:t>
            </a:r>
            <a:r>
              <a:rPr lang="en-US" err="1">
                <a:ea typeface="Calibri"/>
                <a:cs typeface="Calibri"/>
              </a:rPr>
              <a:t>en</a:t>
            </a:r>
            <a:r>
              <a:rPr lang="en-US">
                <a:ea typeface="Calibri"/>
                <a:cs typeface="Calibri"/>
              </a:rPr>
              <a:t> </a:t>
            </a:r>
            <a:r>
              <a:rPr lang="en-US" err="1">
                <a:ea typeface="Calibri"/>
                <a:cs typeface="Calibri"/>
              </a:rPr>
              <a:t>cas</a:t>
            </a:r>
            <a:r>
              <a:rPr lang="en-US">
                <a:ea typeface="Calibri"/>
                <a:cs typeface="Calibri"/>
              </a:rPr>
              <a:t> de fail de readiness et de liveness et </a:t>
            </a:r>
            <a:r>
              <a:rPr lang="en-US" err="1">
                <a:ea typeface="Calibri"/>
                <a:cs typeface="Calibri"/>
              </a:rPr>
              <a:t>en</a:t>
            </a:r>
            <a:r>
              <a:rPr lang="en-US">
                <a:ea typeface="Calibri"/>
                <a:cs typeface="Calibri"/>
              </a:rPr>
              <a:t> </a:t>
            </a:r>
            <a:r>
              <a:rPr lang="en-US" err="1">
                <a:ea typeface="Calibri"/>
                <a:cs typeface="Calibri"/>
              </a:rPr>
              <a:t>cas</a:t>
            </a:r>
            <a:r>
              <a:rPr lang="en-US">
                <a:ea typeface="Calibri"/>
                <a:cs typeface="Calibri"/>
              </a:rPr>
              <a:t> de </a:t>
            </a:r>
            <a:r>
              <a:rPr lang="en-US" err="1">
                <a:ea typeface="Calibri"/>
                <a:cs typeface="Calibri"/>
              </a:rPr>
              <a:t>dépassement</a:t>
            </a:r>
            <a:r>
              <a:rPr lang="en-US">
                <a:ea typeface="Calibri"/>
                <a:cs typeface="Calibri"/>
              </a:rPr>
              <a:t> de limit et de request</a:t>
            </a:r>
          </a:p>
          <a:p>
            <a:endParaRPr lang="en-US">
              <a:ea typeface="Calibri"/>
              <a:cs typeface="Calibri"/>
            </a:endParaRPr>
          </a:p>
          <a:p>
            <a:r>
              <a:rPr lang="en-US">
                <a:ea typeface="Calibri"/>
                <a:cs typeface="Calibri"/>
              </a:rPr>
              <a:t>================================</a:t>
            </a:r>
          </a:p>
          <a:p>
            <a:r>
              <a:rPr lang="en-US">
                <a:ea typeface="Calibri"/>
                <a:cs typeface="Calibri"/>
              </a:rPr>
              <a:t>- Parler de label =&gt; </a:t>
            </a:r>
            <a:r>
              <a:rPr lang="en-US" err="1"/>
              <a:t>kubectl</a:t>
            </a:r>
            <a:r>
              <a:rPr lang="en-US"/>
              <a:t> get pods -l "app=</a:t>
            </a:r>
            <a:r>
              <a:rPr lang="en-US" err="1"/>
              <a:t>kuard</a:t>
            </a:r>
            <a:r>
              <a:rPr lang="en-US"/>
              <a:t>"</a:t>
            </a:r>
            <a:endParaRPr lang="en-US">
              <a:ea typeface="Calibri"/>
              <a:cs typeface="Calibri"/>
            </a:endParaRPr>
          </a:p>
          <a:p>
            <a:r>
              <a:rPr lang="en-US">
                <a:cs typeface="Calibri"/>
              </a:rPr>
              <a:t>- </a:t>
            </a:r>
            <a:r>
              <a:rPr lang="en-US" err="1"/>
              <a:t>kubectl</a:t>
            </a:r>
            <a:r>
              <a:rPr lang="en-US"/>
              <a:t> get pods -l "app in (</a:t>
            </a:r>
            <a:r>
              <a:rPr lang="en-US" err="1"/>
              <a:t>kuard</a:t>
            </a:r>
            <a:r>
              <a:rPr lang="en-US"/>
              <a:t>, </a:t>
            </a:r>
            <a:r>
              <a:rPr lang="en-US" err="1"/>
              <a:t>kuard</a:t>
            </a:r>
            <a:r>
              <a:rPr lang="en-US"/>
              <a:t>-better)"</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36C8DC1-FC79-46D2-893B-23248521AC8C}" type="slidenum">
              <a:rPr lang="en-US"/>
              <a:t>14</a:t>
            </a:fld>
            <a:endParaRPr lang="en-US"/>
          </a:p>
        </p:txBody>
      </p:sp>
    </p:spTree>
    <p:extLst>
      <p:ext uri="{BB962C8B-B14F-4D97-AF65-F5344CB8AC3E}">
        <p14:creationId xmlns:p14="http://schemas.microsoft.com/office/powerpoint/2010/main" val="3354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Ce </a:t>
            </a:r>
            <a:r>
              <a:rPr lang="en-US" err="1">
                <a:cs typeface="Calibri"/>
              </a:rPr>
              <a:t>composant</a:t>
            </a:r>
            <a:r>
              <a:rPr lang="en-US">
                <a:cs typeface="Calibri"/>
              </a:rPr>
              <a:t> </a:t>
            </a:r>
            <a:r>
              <a:rPr lang="en-US" err="1">
                <a:cs typeface="Calibri"/>
              </a:rPr>
              <a:t>permet</a:t>
            </a:r>
            <a:r>
              <a:rPr lang="en-US">
                <a:cs typeface="Calibri"/>
              </a:rPr>
              <a:t> </a:t>
            </a:r>
            <a:r>
              <a:rPr lang="en-US" err="1">
                <a:cs typeface="Calibri"/>
              </a:rPr>
              <a:t>d'assurer</a:t>
            </a:r>
            <a:r>
              <a:rPr lang="en-US">
                <a:cs typeface="Calibri"/>
              </a:rPr>
              <a:t> la haute </a:t>
            </a:r>
            <a:r>
              <a:rPr lang="en-US" err="1">
                <a:cs typeface="Calibri"/>
              </a:rPr>
              <a:t>disponibilité</a:t>
            </a:r>
          </a:p>
          <a:p>
            <a:endParaRPr lang="en-US">
              <a:cs typeface="Calibri"/>
            </a:endParaRPr>
          </a:p>
          <a:p>
            <a:r>
              <a:rPr lang="en-US">
                <a:cs typeface="Calibri"/>
              </a:rPr>
              <a:t>- </a:t>
            </a:r>
            <a:r>
              <a:rPr lang="en-US" err="1">
                <a:cs typeface="Calibri"/>
              </a:rPr>
              <a:t>Suivre</a:t>
            </a:r>
            <a:r>
              <a:rPr lang="en-US">
                <a:cs typeface="Calibri"/>
              </a:rPr>
              <a:t> les étapes dans le README</a:t>
            </a:r>
            <a:endParaRPr lang="en-US"/>
          </a:p>
        </p:txBody>
      </p:sp>
      <p:sp>
        <p:nvSpPr>
          <p:cNvPr id="4" name="Slide Number Placeholder 3"/>
          <p:cNvSpPr>
            <a:spLocks noGrp="1"/>
          </p:cNvSpPr>
          <p:nvPr>
            <p:ph type="sldNum" sz="quarter" idx="5"/>
          </p:nvPr>
        </p:nvSpPr>
        <p:spPr/>
        <p:txBody>
          <a:bodyPr/>
          <a:lstStyle/>
          <a:p>
            <a:fld id="{536C8DC1-FC79-46D2-893B-23248521AC8C}" type="slidenum">
              <a:rPr lang="en-US"/>
              <a:t>16</a:t>
            </a:fld>
            <a:endParaRPr lang="en-US"/>
          </a:p>
        </p:txBody>
      </p:sp>
    </p:spTree>
    <p:extLst>
      <p:ext uri="{BB962C8B-B14F-4D97-AF65-F5344CB8AC3E}">
        <p14:creationId xmlns:p14="http://schemas.microsoft.com/office/powerpoint/2010/main" val="520303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1-pod-with-volume.yaml</a:t>
            </a:r>
          </a:p>
        </p:txBody>
      </p:sp>
      <p:sp>
        <p:nvSpPr>
          <p:cNvPr id="4" name="Slide Number Placeholder 3"/>
          <p:cNvSpPr>
            <a:spLocks noGrp="1"/>
          </p:cNvSpPr>
          <p:nvPr>
            <p:ph type="sldNum" sz="quarter" idx="5"/>
          </p:nvPr>
        </p:nvSpPr>
        <p:spPr/>
        <p:txBody>
          <a:bodyPr/>
          <a:lstStyle/>
          <a:p>
            <a:fld id="{536C8DC1-FC79-46D2-893B-23248521AC8C}" type="slidenum">
              <a:rPr lang="en-US"/>
              <a:t>25</a:t>
            </a:fld>
            <a:endParaRPr lang="en-US"/>
          </a:p>
        </p:txBody>
      </p:sp>
    </p:spTree>
    <p:extLst>
      <p:ext uri="{BB962C8B-B14F-4D97-AF65-F5344CB8AC3E}">
        <p14:creationId xmlns:p14="http://schemas.microsoft.com/office/powerpoint/2010/main" val="477821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err="1">
                <a:cs typeface="Calibri"/>
              </a:rPr>
              <a:t>Exemple</a:t>
            </a:r>
            <a:r>
              <a:rPr lang="en-US">
                <a:cs typeface="Calibri"/>
              </a:rPr>
              <a:t> diff entre Volume et </a:t>
            </a:r>
            <a:r>
              <a:rPr lang="en-US" err="1">
                <a:cs typeface="Calibri"/>
              </a:rPr>
              <a:t>PersistentVolume</a:t>
            </a:r>
            <a:endParaRPr lang="en-US"/>
          </a:p>
          <a:p>
            <a:r>
              <a:rPr lang="en-US">
                <a:cs typeface="Calibri"/>
              </a:rPr>
              <a:t>=========================</a:t>
            </a:r>
            <a:endParaRPr lang="en-US"/>
          </a:p>
          <a:p>
            <a:r>
              <a:rPr lang="en-US"/>
              <a:t>All the persistent volume types we’ve explored so far have required the developer of the pod to have knowledge of the actual network storage infrastructure available in the cluster. For example, to create a NFS-backed volume, the developer has to know the actual server the NFS export is located on. This is against the basic idea of Kubernetes, which aims to hide the actual infrastructure from both the application and its developer, leaving them free from worrying about the specifics of the infrastructure and making apps portable across a wide array of cloud providers and on-premises datacenters.</a:t>
            </a:r>
            <a:endParaRPr lang="en-US">
              <a:cs typeface="Calibri" panose="020F0502020204030204"/>
            </a:endParaRPr>
          </a:p>
          <a:p>
            <a:r>
              <a:rPr lang="en-US"/>
              <a:t>Ideally, a developer deploying their apps on Kubernetes should never have to know what kind of storage technology is used underneath, the same way they don’t have to know what type of physical servers are being used to run their pods. Infrastructure-related dealings should be the sole domain of the cluster administrator.</a:t>
            </a:r>
            <a:endParaRPr lang="en-US">
              <a:cs typeface="Calibri" panose="020F0502020204030204"/>
            </a:endParaRPr>
          </a:p>
          <a:p>
            <a:r>
              <a:rPr lang="en-US"/>
              <a:t>When a developer needs a certain amount of persistent storage for their application, they can request it from Kubernetes, the same way they can request CPU, memory, and other resources when creating a pod. The system administrator can configure the cluster so it can give the apps what they request.</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36C8DC1-FC79-46D2-893B-23248521AC8C}" type="slidenum">
              <a:rPr lang="en-US"/>
              <a:t>26</a:t>
            </a:fld>
            <a:endParaRPr lang="en-US"/>
          </a:p>
        </p:txBody>
      </p:sp>
    </p:spTree>
    <p:extLst>
      <p:ext uri="{BB962C8B-B14F-4D97-AF65-F5344CB8AC3E}">
        <p14:creationId xmlns:p14="http://schemas.microsoft.com/office/powerpoint/2010/main" val="970319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how using this indirect method of obtaining storage from the infrastructure is much simpler for the application developer (or cluster user). Yes, it does require the additional steps of creating the </a:t>
            </a:r>
            <a:r>
              <a:rPr lang="en-US" dirty="0" err="1"/>
              <a:t>PersistentVolume</a:t>
            </a:r>
            <a:r>
              <a:rPr lang="en-US" dirty="0"/>
              <a:t> and the Persistent-</a:t>
            </a:r>
            <a:r>
              <a:rPr lang="en-US" dirty="0" err="1"/>
              <a:t>VolumeClaim</a:t>
            </a:r>
            <a:r>
              <a:rPr lang="en-US" dirty="0"/>
              <a:t>, but the developer doesn’t have to know anything about the actual storage technology used underneath.</a:t>
            </a:r>
          </a:p>
          <a:p>
            <a:r>
              <a:rPr lang="en-US" dirty="0"/>
              <a:t>Additionally, the same pod and claim manifests can now be used on many different Kubernetes clusters, because they don’t refer to anything infrastructure-specific. The claim states, “I need </a:t>
            </a:r>
            <a:r>
              <a:rPr lang="en-US" i="1" dirty="0"/>
              <a:t>x</a:t>
            </a:r>
            <a:r>
              <a:rPr lang="en-US" dirty="0"/>
              <a:t> amount of storage and I need to be able to read and write to it by a single client at once,” and then the pod references the claim by name in one of its volumes.</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536C8DC1-FC79-46D2-893B-23248521AC8C}" type="slidenum">
              <a:rPr lang="en-US"/>
              <a:t>27</a:t>
            </a:fld>
            <a:endParaRPr lang="en-US"/>
          </a:p>
        </p:txBody>
      </p:sp>
    </p:spTree>
    <p:extLst>
      <p:ext uri="{BB962C8B-B14F-4D97-AF65-F5344CB8AC3E}">
        <p14:creationId xmlns:p14="http://schemas.microsoft.com/office/powerpoint/2010/main" val="2257376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36C8DC1-FC79-46D2-893B-23248521AC8C}" type="slidenum">
              <a:rPr lang="en-US"/>
              <a:t>28</a:t>
            </a:fld>
            <a:endParaRPr lang="en-US"/>
          </a:p>
        </p:txBody>
      </p:sp>
    </p:spTree>
    <p:extLst>
      <p:ext uri="{BB962C8B-B14F-4D97-AF65-F5344CB8AC3E}">
        <p14:creationId xmlns:p14="http://schemas.microsoft.com/office/powerpoint/2010/main" val="609596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Kubernetes </a:t>
            </a:r>
            <a:r>
              <a:rPr lang="en-US" err="1"/>
              <a:t>est</a:t>
            </a:r>
            <a:r>
              <a:rPr lang="en-US"/>
              <a:t> un </a:t>
            </a:r>
            <a:r>
              <a:rPr lang="en-US" err="1"/>
              <a:t>orchestrateur</a:t>
            </a:r>
            <a:r>
              <a:rPr lang="en-US"/>
              <a:t> de </a:t>
            </a:r>
            <a:r>
              <a:rPr lang="en-US" err="1"/>
              <a:t>conteneur</a:t>
            </a:r>
            <a:r>
              <a:rPr lang="en-US"/>
              <a:t>. Pour </a:t>
            </a:r>
            <a:r>
              <a:rPr lang="en-US" err="1"/>
              <a:t>aborder</a:t>
            </a:r>
            <a:r>
              <a:rPr lang="en-US"/>
              <a:t> le </a:t>
            </a:r>
            <a:r>
              <a:rPr lang="en-US" err="1"/>
              <a:t>sujet</a:t>
            </a:r>
            <a:r>
              <a:rPr lang="en-US"/>
              <a:t>, nous </a:t>
            </a:r>
            <a:r>
              <a:rPr lang="en-US" err="1"/>
              <a:t>devons</a:t>
            </a:r>
            <a:r>
              <a:rPr lang="en-US"/>
              <a:t> commencer par </a:t>
            </a:r>
            <a:r>
              <a:rPr lang="en-US" err="1"/>
              <a:t>expliquer</a:t>
            </a:r>
            <a:r>
              <a:rPr lang="en-US"/>
              <a:t> </a:t>
            </a:r>
            <a:r>
              <a:rPr lang="en-US" err="1"/>
              <a:t>ce</a:t>
            </a:r>
            <a:r>
              <a:rPr lang="en-US"/>
              <a:t> </a:t>
            </a:r>
            <a:r>
              <a:rPr lang="en-US" err="1"/>
              <a:t>qu'est</a:t>
            </a:r>
            <a:r>
              <a:rPr lang="en-US"/>
              <a:t> un </a:t>
            </a:r>
            <a:r>
              <a:rPr lang="en-US" err="1"/>
              <a:t>conteneur</a:t>
            </a:r>
            <a:r>
              <a:rPr lang="en-US"/>
              <a:t> et la </a:t>
            </a:r>
            <a:r>
              <a:rPr lang="en-US" err="1"/>
              <a:t>conteneurisation</a:t>
            </a:r>
            <a:r>
              <a:rPr lang="en-US"/>
              <a:t> de manière </a:t>
            </a:r>
            <a:r>
              <a:rPr lang="en-US" err="1"/>
              <a:t>générale</a:t>
            </a:r>
            <a:r>
              <a:rPr lang="en-US"/>
              <a:t>.</a:t>
            </a:r>
          </a:p>
        </p:txBody>
      </p:sp>
      <p:sp>
        <p:nvSpPr>
          <p:cNvPr id="4" name="Slide Number Placeholder 3"/>
          <p:cNvSpPr>
            <a:spLocks noGrp="1"/>
          </p:cNvSpPr>
          <p:nvPr>
            <p:ph type="sldNum" sz="quarter" idx="5"/>
          </p:nvPr>
        </p:nvSpPr>
        <p:spPr/>
        <p:txBody>
          <a:bodyPr/>
          <a:lstStyle/>
          <a:p>
            <a:fld id="{536C8DC1-FC79-46D2-893B-23248521AC8C}" type="slidenum">
              <a:rPr lang="en-US"/>
              <a:t>3</a:t>
            </a:fld>
            <a:endParaRPr lang="en-US"/>
          </a:p>
        </p:txBody>
      </p:sp>
    </p:spTree>
    <p:extLst>
      <p:ext uri="{BB962C8B-B14F-4D97-AF65-F5344CB8AC3E}">
        <p14:creationId xmlns:p14="http://schemas.microsoft.com/office/powerpoint/2010/main" val="16751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Quand je dis </a:t>
            </a:r>
            <a:r>
              <a:rPr lang="en-US" err="1"/>
              <a:t>conteneurisation</a:t>
            </a:r>
            <a:r>
              <a:rPr lang="en-US"/>
              <a:t> </a:t>
            </a:r>
            <a:r>
              <a:rPr lang="en-US" err="1"/>
              <a:t>ou</a:t>
            </a:r>
            <a:r>
              <a:rPr lang="en-US"/>
              <a:t> </a:t>
            </a:r>
            <a:r>
              <a:rPr lang="en-US" err="1"/>
              <a:t>conteneur</a:t>
            </a:r>
            <a:r>
              <a:rPr lang="en-US"/>
              <a:t> les gens on tendance à </a:t>
            </a:r>
            <a:r>
              <a:rPr lang="en-US" err="1"/>
              <a:t>directement</a:t>
            </a:r>
            <a:r>
              <a:rPr lang="en-US"/>
              <a:t> </a:t>
            </a:r>
            <a:r>
              <a:rPr lang="en-US" err="1"/>
              <a:t>penser</a:t>
            </a:r>
            <a:r>
              <a:rPr lang="en-US"/>
              <a:t> à Docker </a:t>
            </a:r>
            <a:r>
              <a:rPr lang="en-US" err="1"/>
              <a:t>ou</a:t>
            </a:r>
            <a:r>
              <a:rPr lang="en-US"/>
              <a:t> à Kubernetes. Mais </a:t>
            </a:r>
            <a:r>
              <a:rPr lang="en-US" err="1"/>
              <a:t>en</a:t>
            </a:r>
            <a:r>
              <a:rPr lang="en-US"/>
              <a:t> </a:t>
            </a:r>
            <a:r>
              <a:rPr lang="en-US" err="1"/>
              <a:t>réalité</a:t>
            </a:r>
            <a:r>
              <a:rPr lang="en-US"/>
              <a:t>, la </a:t>
            </a:r>
            <a:r>
              <a:rPr lang="en-US" err="1"/>
              <a:t>conteneurisation</a:t>
            </a:r>
            <a:r>
              <a:rPr lang="en-US"/>
              <a:t> </a:t>
            </a:r>
            <a:r>
              <a:rPr lang="en-US" err="1"/>
              <a:t>existait</a:t>
            </a:r>
            <a:r>
              <a:rPr lang="en-US"/>
              <a:t> bien </a:t>
            </a:r>
            <a:r>
              <a:rPr lang="en-US" err="1"/>
              <a:t>avant</a:t>
            </a:r>
            <a:r>
              <a:rPr lang="en-US"/>
              <a:t> </a:t>
            </a:r>
            <a:r>
              <a:rPr lang="en-US" err="1"/>
              <a:t>ces</a:t>
            </a:r>
            <a:r>
              <a:rPr lang="en-US"/>
              <a:t> technologies, et pour </a:t>
            </a:r>
            <a:r>
              <a:rPr lang="en-US" err="1"/>
              <a:t>expliquer</a:t>
            </a:r>
            <a:r>
              <a:rPr lang="en-US"/>
              <a:t> le concept</a:t>
            </a:r>
            <a:endParaRPr lang="en-US">
              <a:cs typeface="Calibri"/>
            </a:endParaRPr>
          </a:p>
          <a:p>
            <a:r>
              <a:rPr lang="en-US"/>
              <a:t>on </a:t>
            </a:r>
            <a:r>
              <a:rPr lang="en-US" err="1"/>
              <a:t>va</a:t>
            </a:r>
            <a:r>
              <a:rPr lang="en-US"/>
              <a:t> prendre un </a:t>
            </a:r>
            <a:r>
              <a:rPr lang="en-US" err="1"/>
              <a:t>exemple</a:t>
            </a:r>
            <a:r>
              <a:rPr lang="en-US"/>
              <a:t>. </a:t>
            </a:r>
            <a:endParaRPr lang="en-US">
              <a:cs typeface="Calibri"/>
            </a:endParaRPr>
          </a:p>
          <a:p>
            <a:endParaRPr lang="en-US"/>
          </a:p>
        </p:txBody>
      </p:sp>
      <p:sp>
        <p:nvSpPr>
          <p:cNvPr id="4" name="Slide Number Placeholder 3"/>
          <p:cNvSpPr>
            <a:spLocks noGrp="1"/>
          </p:cNvSpPr>
          <p:nvPr>
            <p:ph type="sldNum" sz="quarter" idx="5"/>
          </p:nvPr>
        </p:nvSpPr>
        <p:spPr/>
        <p:txBody>
          <a:bodyPr/>
          <a:lstStyle/>
          <a:p>
            <a:fld id="{536C8DC1-FC79-46D2-893B-23248521AC8C}" type="slidenum">
              <a:t>4</a:t>
            </a:fld>
            <a:endParaRPr lang="en-US"/>
          </a:p>
        </p:txBody>
      </p:sp>
    </p:spTree>
    <p:extLst>
      <p:ext uri="{BB962C8B-B14F-4D97-AF65-F5344CB8AC3E}">
        <p14:creationId xmlns:p14="http://schemas.microsoft.com/office/powerpoint/2010/main" val="3240959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Supposons</a:t>
            </a:r>
            <a:r>
              <a:rPr lang="en-US"/>
              <a:t> que </a:t>
            </a:r>
            <a:r>
              <a:rPr lang="en-US" err="1"/>
              <a:t>j'ai</a:t>
            </a:r>
            <a:r>
              <a:rPr lang="en-US"/>
              <a:t> </a:t>
            </a:r>
            <a:r>
              <a:rPr lang="en-US" err="1"/>
              <a:t>une</a:t>
            </a:r>
            <a:r>
              <a:rPr lang="en-US"/>
              <a:t> application que je </a:t>
            </a:r>
            <a:r>
              <a:rPr lang="en-US" err="1"/>
              <a:t>veux</a:t>
            </a:r>
            <a:r>
              <a:rPr lang="en-US"/>
              <a:t> </a:t>
            </a:r>
            <a:r>
              <a:rPr lang="en-US" err="1"/>
              <a:t>déployer</a:t>
            </a:r>
            <a:r>
              <a:rPr lang="en-US"/>
              <a:t>. On </a:t>
            </a:r>
            <a:r>
              <a:rPr lang="en-US" err="1"/>
              <a:t>va</a:t>
            </a:r>
            <a:r>
              <a:rPr lang="en-US"/>
              <a:t> </a:t>
            </a:r>
            <a:r>
              <a:rPr lang="en-US" err="1"/>
              <a:t>voir</a:t>
            </a:r>
            <a:r>
              <a:rPr lang="en-US"/>
              <a:t> deux </a:t>
            </a:r>
            <a:r>
              <a:rPr lang="en-US" err="1"/>
              <a:t>environnement</a:t>
            </a:r>
            <a:r>
              <a:rPr lang="en-US"/>
              <a:t> de </a:t>
            </a:r>
            <a:r>
              <a:rPr lang="en-US" err="1"/>
              <a:t>deploiement</a:t>
            </a:r>
            <a:r>
              <a:rPr lang="en-US"/>
              <a:t> </a:t>
            </a:r>
            <a:r>
              <a:rPr lang="en-US" err="1"/>
              <a:t>cible</a:t>
            </a:r>
            <a:r>
              <a:rPr lang="en-US"/>
              <a:t>: Les Machines </a:t>
            </a:r>
            <a:r>
              <a:rPr lang="en-US" err="1"/>
              <a:t>Virtuelles</a:t>
            </a:r>
            <a:r>
              <a:rPr lang="en-US"/>
              <a:t> et les </a:t>
            </a:r>
            <a:r>
              <a:rPr lang="en-US" err="1"/>
              <a:t>Conteneurs</a:t>
            </a:r>
            <a:r>
              <a:rPr lang="en-US"/>
              <a:t> et on </a:t>
            </a:r>
            <a:r>
              <a:rPr lang="en-US" err="1"/>
              <a:t>va</a:t>
            </a:r>
            <a:r>
              <a:rPr lang="en-US"/>
              <a:t> comparer les deux.</a:t>
            </a:r>
          </a:p>
          <a:p>
            <a:r>
              <a:rPr lang="en-US" err="1">
                <a:cs typeface="Calibri"/>
              </a:rPr>
              <a:t>Commençons</a:t>
            </a:r>
            <a:r>
              <a:rPr lang="en-US">
                <a:cs typeface="Calibri"/>
              </a:rPr>
              <a:t> par les VM. On a:</a:t>
            </a:r>
          </a:p>
          <a:p>
            <a:r>
              <a:rPr lang="en-US">
                <a:cs typeface="Calibri"/>
              </a:rPr>
              <a:t>Le hardware </a:t>
            </a:r>
            <a:r>
              <a:rPr lang="en-US" err="1">
                <a:cs typeface="Calibri"/>
              </a:rPr>
              <a:t>surlequel</a:t>
            </a:r>
            <a:r>
              <a:rPr lang="en-US">
                <a:cs typeface="Calibri"/>
              </a:rPr>
              <a:t> note OS </a:t>
            </a:r>
            <a:r>
              <a:rPr lang="en-US" err="1">
                <a:cs typeface="Calibri"/>
              </a:rPr>
              <a:t>va</a:t>
            </a:r>
            <a:r>
              <a:rPr lang="en-US">
                <a:cs typeface="Calibri"/>
              </a:rPr>
              <a:t> vivre et </a:t>
            </a:r>
            <a:r>
              <a:rPr lang="en-US" err="1">
                <a:cs typeface="Calibri"/>
              </a:rPr>
              <a:t>l'hyperviseur</a:t>
            </a:r>
            <a:r>
              <a:rPr lang="en-US">
                <a:cs typeface="Calibri"/>
              </a:rPr>
              <a:t> </a:t>
            </a:r>
            <a:r>
              <a:rPr lang="en-US" err="1">
                <a:cs typeface="Calibri"/>
              </a:rPr>
              <a:t>nécessaire</a:t>
            </a:r>
            <a:r>
              <a:rPr lang="en-US">
                <a:cs typeface="Calibri"/>
              </a:rPr>
              <a:t> pour </a:t>
            </a:r>
            <a:r>
              <a:rPr lang="en-US" err="1">
                <a:cs typeface="Calibri"/>
              </a:rPr>
              <a:t>créer</a:t>
            </a:r>
            <a:r>
              <a:rPr lang="en-US">
                <a:cs typeface="Calibri"/>
              </a:rPr>
              <a:t> des VMs. Cela </a:t>
            </a:r>
            <a:r>
              <a:rPr lang="en-US" err="1">
                <a:cs typeface="Calibri"/>
              </a:rPr>
              <a:t>consomme</a:t>
            </a:r>
            <a:r>
              <a:rPr lang="en-US">
                <a:cs typeface="Calibri"/>
              </a:rPr>
              <a:t> déjà des </a:t>
            </a:r>
            <a:r>
              <a:rPr lang="en-US" err="1">
                <a:cs typeface="Calibri"/>
              </a:rPr>
              <a:t>ressources</a:t>
            </a:r>
            <a:endParaRPr lang="en-US">
              <a:cs typeface="Calibri"/>
            </a:endParaRPr>
          </a:p>
          <a:p>
            <a:r>
              <a:rPr lang="en-US">
                <a:cs typeface="Calibri"/>
              </a:rPr>
              <a:t>Dans le </a:t>
            </a:r>
            <a:r>
              <a:rPr lang="en-US" err="1">
                <a:cs typeface="Calibri"/>
              </a:rPr>
              <a:t>cas</a:t>
            </a:r>
            <a:r>
              <a:rPr lang="en-US">
                <a:cs typeface="Calibri"/>
              </a:rPr>
              <a:t> des </a:t>
            </a:r>
            <a:r>
              <a:rPr lang="en-US" err="1">
                <a:cs typeface="Calibri"/>
              </a:rPr>
              <a:t>conteneurs</a:t>
            </a:r>
            <a:r>
              <a:rPr lang="en-US">
                <a:cs typeface="Calibri"/>
              </a:rPr>
              <a:t>, on aura </a:t>
            </a:r>
            <a:r>
              <a:rPr lang="en-US" err="1">
                <a:cs typeface="Calibri"/>
              </a:rPr>
              <a:t>besoin</a:t>
            </a:r>
            <a:r>
              <a:rPr lang="en-US">
                <a:cs typeface="Calibri"/>
              </a:rPr>
              <a:t> de la </a:t>
            </a:r>
            <a:r>
              <a:rPr lang="en-US" err="1">
                <a:cs typeface="Calibri"/>
              </a:rPr>
              <a:t>même</a:t>
            </a:r>
            <a:r>
              <a:rPr lang="en-US">
                <a:cs typeface="Calibri"/>
              </a:rPr>
              <a:t> chose </a:t>
            </a:r>
            <a:r>
              <a:rPr lang="en-US" err="1">
                <a:cs typeface="Calibri"/>
              </a:rPr>
              <a:t>mais</a:t>
            </a:r>
            <a:r>
              <a:rPr lang="en-US">
                <a:cs typeface="Calibri"/>
              </a:rPr>
              <a:t> on </a:t>
            </a:r>
            <a:r>
              <a:rPr lang="en-US" err="1">
                <a:cs typeface="Calibri"/>
              </a:rPr>
              <a:t>utilise</a:t>
            </a:r>
            <a:r>
              <a:rPr lang="en-US">
                <a:cs typeface="Calibri"/>
              </a:rPr>
              <a:t> un </a:t>
            </a:r>
            <a:r>
              <a:rPr lang="en-US" err="1">
                <a:cs typeface="Calibri"/>
              </a:rPr>
              <a:t>environement</a:t>
            </a:r>
            <a:r>
              <a:rPr lang="en-US">
                <a:cs typeface="Calibri"/>
              </a:rPr>
              <a:t> </a:t>
            </a:r>
            <a:r>
              <a:rPr lang="en-US" err="1">
                <a:cs typeface="Calibri"/>
              </a:rPr>
              <a:t>d'execution</a:t>
            </a:r>
            <a:r>
              <a:rPr lang="en-US">
                <a:cs typeface="Calibri"/>
              </a:rPr>
              <a:t> de </a:t>
            </a:r>
            <a:r>
              <a:rPr lang="en-US" err="1">
                <a:cs typeface="Calibri"/>
              </a:rPr>
              <a:t>conteneurs</a:t>
            </a:r>
            <a:r>
              <a:rPr lang="en-US">
                <a:cs typeface="Calibri"/>
              </a:rPr>
              <a:t> (Container Runtime) pour </a:t>
            </a:r>
            <a:r>
              <a:rPr lang="en-US" err="1">
                <a:cs typeface="Calibri"/>
              </a:rPr>
              <a:t>qu'on</a:t>
            </a:r>
            <a:r>
              <a:rPr lang="en-US">
                <a:cs typeface="Calibri"/>
              </a:rPr>
              <a:t> </a:t>
            </a:r>
            <a:r>
              <a:rPr lang="en-US" err="1">
                <a:cs typeface="Calibri"/>
              </a:rPr>
              <a:t>puisse</a:t>
            </a:r>
            <a:r>
              <a:rPr lang="en-US">
                <a:cs typeface="Calibri"/>
              </a:rPr>
              <a:t> </a:t>
            </a:r>
            <a:r>
              <a:rPr lang="en-US" err="1">
                <a:cs typeface="Calibri"/>
              </a:rPr>
              <a:t>Créer</a:t>
            </a:r>
            <a:r>
              <a:rPr lang="en-US">
                <a:cs typeface="Calibri"/>
              </a:rPr>
              <a:t> et executer des </a:t>
            </a:r>
            <a:r>
              <a:rPr lang="en-US" err="1">
                <a:cs typeface="Calibri"/>
              </a:rPr>
              <a:t>conteneurs</a:t>
            </a:r>
            <a:r>
              <a:rPr lang="en-US">
                <a:cs typeface="Calibri"/>
              </a:rPr>
              <a:t>.</a:t>
            </a:r>
          </a:p>
          <a:p>
            <a:r>
              <a:rPr lang="en-US">
                <a:cs typeface="Calibri"/>
              </a:rPr>
              <a:t>Ici on </a:t>
            </a:r>
            <a:r>
              <a:rPr lang="en-US" err="1">
                <a:cs typeface="Calibri"/>
              </a:rPr>
              <a:t>va</a:t>
            </a:r>
            <a:r>
              <a:rPr lang="en-US">
                <a:cs typeface="Calibri"/>
              </a:rPr>
              <a:t> assumer </a:t>
            </a:r>
            <a:r>
              <a:rPr lang="en-US" err="1">
                <a:cs typeface="Calibri"/>
              </a:rPr>
              <a:t>qu'on</a:t>
            </a:r>
            <a:r>
              <a:rPr lang="en-US">
                <a:cs typeface="Calibri"/>
              </a:rPr>
              <a:t> a </a:t>
            </a:r>
            <a:r>
              <a:rPr lang="en-US" err="1">
                <a:cs typeface="Calibri"/>
              </a:rPr>
              <a:t>une</a:t>
            </a:r>
            <a:r>
              <a:rPr lang="en-US">
                <a:cs typeface="Calibri"/>
              </a:rPr>
              <a:t> </a:t>
            </a:r>
            <a:r>
              <a:rPr lang="en-US" err="1">
                <a:cs typeface="Calibri"/>
              </a:rPr>
              <a:t>consommation</a:t>
            </a:r>
            <a:r>
              <a:rPr lang="en-US">
                <a:cs typeface="Calibri"/>
              </a:rPr>
              <a:t> de </a:t>
            </a:r>
            <a:r>
              <a:rPr lang="en-US" err="1">
                <a:cs typeface="Calibri"/>
              </a:rPr>
              <a:t>ressources</a:t>
            </a:r>
            <a:r>
              <a:rPr lang="en-US">
                <a:cs typeface="Calibri"/>
              </a:rPr>
              <a:t> </a:t>
            </a:r>
            <a:r>
              <a:rPr lang="en-US" err="1">
                <a:cs typeface="Calibri"/>
              </a:rPr>
              <a:t>égale</a:t>
            </a:r>
            <a:r>
              <a:rPr lang="en-US">
                <a:cs typeface="Calibri"/>
              </a:rPr>
              <a:t>.</a:t>
            </a:r>
          </a:p>
        </p:txBody>
      </p:sp>
      <p:sp>
        <p:nvSpPr>
          <p:cNvPr id="4" name="Slide Number Placeholder 3"/>
          <p:cNvSpPr>
            <a:spLocks noGrp="1"/>
          </p:cNvSpPr>
          <p:nvPr>
            <p:ph type="sldNum" sz="quarter" idx="5"/>
          </p:nvPr>
        </p:nvSpPr>
        <p:spPr/>
        <p:txBody>
          <a:bodyPr/>
          <a:lstStyle/>
          <a:p>
            <a:fld id="{536C8DC1-FC79-46D2-893B-23248521AC8C}" type="slidenum">
              <a:t>5</a:t>
            </a:fld>
            <a:endParaRPr lang="en-US"/>
          </a:p>
        </p:txBody>
      </p:sp>
    </p:spTree>
    <p:extLst>
      <p:ext uri="{BB962C8B-B14F-4D97-AF65-F5344CB8AC3E}">
        <p14:creationId xmlns:p14="http://schemas.microsoft.com/office/powerpoint/2010/main" val="3562386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Maintenant</a:t>
            </a:r>
            <a:r>
              <a:rPr lang="en-US">
                <a:cs typeface="Calibri"/>
              </a:rPr>
              <a:t> on </a:t>
            </a:r>
            <a:r>
              <a:rPr lang="en-US" err="1">
                <a:cs typeface="Calibri"/>
              </a:rPr>
              <a:t>va</a:t>
            </a:r>
            <a:r>
              <a:rPr lang="en-US">
                <a:cs typeface="Calibri"/>
              </a:rPr>
              <a:t> </a:t>
            </a:r>
            <a:r>
              <a:rPr lang="en-US" err="1">
                <a:cs typeface="Calibri"/>
              </a:rPr>
              <a:t>déployer</a:t>
            </a:r>
            <a:r>
              <a:rPr lang="en-US">
                <a:cs typeface="Calibri"/>
              </a:rPr>
              <a:t> </a:t>
            </a:r>
            <a:r>
              <a:rPr lang="en-US" err="1">
                <a:cs typeface="Calibri"/>
              </a:rPr>
              <a:t>notre</a:t>
            </a:r>
            <a:r>
              <a:rPr lang="en-US">
                <a:cs typeface="Calibri"/>
              </a:rPr>
              <a:t> application sur </a:t>
            </a:r>
            <a:r>
              <a:rPr lang="en-US" err="1">
                <a:cs typeface="Calibri"/>
              </a:rPr>
              <a:t>une</a:t>
            </a:r>
            <a:r>
              <a:rPr lang="en-US">
                <a:cs typeface="Calibri"/>
              </a:rPr>
              <a:t> VM.</a:t>
            </a:r>
          </a:p>
          <a:p>
            <a:r>
              <a:rPr lang="en-US">
                <a:cs typeface="Calibri"/>
              </a:rPr>
              <a:t>Dans </a:t>
            </a:r>
            <a:r>
              <a:rPr lang="en-US" err="1">
                <a:cs typeface="Calibri"/>
              </a:rPr>
              <a:t>cette</a:t>
            </a:r>
            <a:r>
              <a:rPr lang="en-US">
                <a:cs typeface="Calibri"/>
              </a:rPr>
              <a:t> VM, on aura </a:t>
            </a:r>
            <a:r>
              <a:rPr lang="en-US" err="1">
                <a:cs typeface="Calibri"/>
              </a:rPr>
              <a:t>besoin</a:t>
            </a:r>
            <a:r>
              <a:rPr lang="en-US">
                <a:cs typeface="Calibri"/>
              </a:rPr>
              <a:t> d'un OS </a:t>
            </a:r>
            <a:r>
              <a:rPr lang="en-US" err="1">
                <a:cs typeface="Calibri"/>
              </a:rPr>
              <a:t>Invité</a:t>
            </a:r>
            <a:r>
              <a:rPr lang="en-US">
                <a:cs typeface="Calibri"/>
              </a:rPr>
              <a:t> à part </a:t>
            </a:r>
            <a:r>
              <a:rPr lang="en-US" err="1">
                <a:cs typeface="Calibri"/>
              </a:rPr>
              <a:t>l'OS</a:t>
            </a:r>
            <a:r>
              <a:rPr lang="en-US">
                <a:cs typeface="Calibri"/>
              </a:rPr>
              <a:t> </a:t>
            </a:r>
            <a:r>
              <a:rPr lang="en-US" err="1">
                <a:cs typeface="Calibri"/>
              </a:rPr>
              <a:t>hôte</a:t>
            </a:r>
            <a:r>
              <a:rPr lang="en-US">
                <a:cs typeface="Calibri"/>
              </a:rPr>
              <a:t> et un </a:t>
            </a:r>
            <a:r>
              <a:rPr lang="en-US" err="1">
                <a:cs typeface="Calibri"/>
              </a:rPr>
              <a:t>environnement</a:t>
            </a:r>
            <a:r>
              <a:rPr lang="en-US">
                <a:cs typeface="Calibri"/>
              </a:rPr>
              <a:t> par dessus qui </a:t>
            </a:r>
            <a:r>
              <a:rPr lang="en-US" err="1">
                <a:cs typeface="Calibri"/>
              </a:rPr>
              <a:t>contient</a:t>
            </a:r>
            <a:r>
              <a:rPr lang="en-US">
                <a:cs typeface="Calibri"/>
              </a:rPr>
              <a:t> les </a:t>
            </a:r>
            <a:r>
              <a:rPr lang="en-US" err="1">
                <a:cs typeface="Calibri"/>
              </a:rPr>
              <a:t>fichiers</a:t>
            </a:r>
            <a:r>
              <a:rPr lang="en-US">
                <a:cs typeface="Calibri"/>
              </a:rPr>
              <a:t> </a:t>
            </a:r>
            <a:r>
              <a:rPr lang="en-US" err="1">
                <a:cs typeface="Calibri"/>
              </a:rPr>
              <a:t>binaires</a:t>
            </a:r>
            <a:r>
              <a:rPr lang="en-US">
                <a:cs typeface="Calibri"/>
              </a:rPr>
              <a:t> et les </a:t>
            </a:r>
            <a:r>
              <a:rPr lang="en-US" err="1">
                <a:cs typeface="Calibri"/>
              </a:rPr>
              <a:t>librairies</a:t>
            </a:r>
            <a:r>
              <a:rPr lang="en-US">
                <a:cs typeface="Calibri"/>
              </a:rPr>
              <a:t> </a:t>
            </a:r>
            <a:r>
              <a:rPr lang="en-US" err="1">
                <a:cs typeface="Calibri"/>
              </a:rPr>
              <a:t>nécessaires</a:t>
            </a:r>
            <a:r>
              <a:rPr lang="en-US">
                <a:cs typeface="Calibri"/>
              </a:rPr>
              <a:t> à </a:t>
            </a:r>
            <a:r>
              <a:rPr lang="en-US" err="1">
                <a:cs typeface="Calibri"/>
              </a:rPr>
              <a:t>l'execution</a:t>
            </a:r>
            <a:r>
              <a:rPr lang="en-US">
                <a:cs typeface="Calibri"/>
              </a:rPr>
              <a:t> de </a:t>
            </a:r>
            <a:r>
              <a:rPr lang="en-US" err="1">
                <a:cs typeface="Calibri"/>
              </a:rPr>
              <a:t>notre</a:t>
            </a:r>
            <a:r>
              <a:rPr lang="en-US">
                <a:cs typeface="Calibri"/>
              </a:rPr>
              <a:t> application (JVM pour Java, Python pour les app python </a:t>
            </a:r>
            <a:r>
              <a:rPr lang="en-US" err="1">
                <a:cs typeface="Calibri"/>
              </a:rPr>
              <a:t>etc</a:t>
            </a:r>
            <a:r>
              <a:rPr lang="en-US">
                <a:cs typeface="Calibri"/>
              </a:rPr>
              <a:t> …)</a:t>
            </a:r>
          </a:p>
          <a:p>
            <a:r>
              <a:rPr lang="en-US">
                <a:cs typeface="Calibri"/>
              </a:rPr>
              <a:t>On remarque </a:t>
            </a:r>
            <a:r>
              <a:rPr lang="en-US" err="1">
                <a:cs typeface="Calibri"/>
              </a:rPr>
              <a:t>là</a:t>
            </a:r>
            <a:r>
              <a:rPr lang="en-US">
                <a:cs typeface="Calibri"/>
              </a:rPr>
              <a:t> que pour </a:t>
            </a:r>
            <a:r>
              <a:rPr lang="en-US" err="1">
                <a:cs typeface="Calibri"/>
              </a:rPr>
              <a:t>créer</a:t>
            </a:r>
            <a:r>
              <a:rPr lang="en-US">
                <a:cs typeface="Calibri"/>
              </a:rPr>
              <a:t> la VM il nous faut un </a:t>
            </a:r>
            <a:r>
              <a:rPr lang="en-US" err="1">
                <a:cs typeface="Calibri"/>
              </a:rPr>
              <a:t>autre</a:t>
            </a:r>
            <a:r>
              <a:rPr lang="en-US">
                <a:cs typeface="Calibri"/>
              </a:rPr>
              <a:t> OS. </a:t>
            </a:r>
            <a:r>
              <a:rPr lang="en-US" err="1">
                <a:cs typeface="Calibri"/>
              </a:rPr>
              <a:t>Donc</a:t>
            </a:r>
            <a:r>
              <a:rPr lang="en-US">
                <a:cs typeface="Calibri"/>
              </a:rPr>
              <a:t> </a:t>
            </a:r>
            <a:r>
              <a:rPr lang="en-US" err="1">
                <a:cs typeface="Calibri"/>
              </a:rPr>
              <a:t>même</a:t>
            </a:r>
            <a:r>
              <a:rPr lang="en-US">
                <a:cs typeface="Calibri"/>
              </a:rPr>
              <a:t> </a:t>
            </a:r>
            <a:r>
              <a:rPr lang="en-US" err="1">
                <a:cs typeface="Calibri"/>
              </a:rPr>
              <a:t>si</a:t>
            </a:r>
            <a:r>
              <a:rPr lang="en-US">
                <a:cs typeface="Calibri"/>
              </a:rPr>
              <a:t> on a </a:t>
            </a:r>
            <a:r>
              <a:rPr lang="en-US" err="1">
                <a:cs typeface="Calibri"/>
              </a:rPr>
              <a:t>une</a:t>
            </a:r>
            <a:r>
              <a:rPr lang="en-US">
                <a:cs typeface="Calibri"/>
              </a:rPr>
              <a:t> application qui </a:t>
            </a:r>
            <a:r>
              <a:rPr lang="en-US" err="1">
                <a:cs typeface="Calibri"/>
              </a:rPr>
              <a:t>est</a:t>
            </a:r>
            <a:r>
              <a:rPr lang="en-US">
                <a:cs typeface="Calibri"/>
              </a:rPr>
              <a:t> très </a:t>
            </a:r>
            <a:r>
              <a:rPr lang="en-US" err="1">
                <a:cs typeface="Calibri"/>
              </a:rPr>
              <a:t>légère</a:t>
            </a:r>
            <a:r>
              <a:rPr lang="en-US">
                <a:cs typeface="Calibri"/>
              </a:rPr>
              <a:t> on doit </a:t>
            </a:r>
            <a:r>
              <a:rPr lang="en-US" err="1">
                <a:cs typeface="Calibri"/>
              </a:rPr>
              <a:t>quand</a:t>
            </a:r>
            <a:r>
              <a:rPr lang="en-US">
                <a:cs typeface="Calibri"/>
              </a:rPr>
              <a:t> </a:t>
            </a:r>
            <a:r>
              <a:rPr lang="en-US" err="1">
                <a:cs typeface="Calibri"/>
              </a:rPr>
              <a:t>même</a:t>
            </a:r>
            <a:r>
              <a:rPr lang="en-US">
                <a:cs typeface="Calibri"/>
              </a:rPr>
              <a:t> prendre </a:t>
            </a:r>
            <a:r>
              <a:rPr lang="en-US" err="1">
                <a:cs typeface="Calibri"/>
              </a:rPr>
              <a:t>en</a:t>
            </a:r>
            <a:r>
              <a:rPr lang="en-US">
                <a:cs typeface="Calibri"/>
              </a:rPr>
              <a:t> </a:t>
            </a:r>
            <a:r>
              <a:rPr lang="en-US" err="1">
                <a:cs typeface="Calibri"/>
              </a:rPr>
              <a:t>compte</a:t>
            </a:r>
            <a:r>
              <a:rPr lang="en-US">
                <a:cs typeface="Calibri"/>
              </a:rPr>
              <a:t> les </a:t>
            </a:r>
            <a:r>
              <a:rPr lang="en-US" err="1">
                <a:cs typeface="Calibri"/>
              </a:rPr>
              <a:t>ressources</a:t>
            </a:r>
            <a:r>
              <a:rPr lang="en-US">
                <a:cs typeface="Calibri"/>
              </a:rPr>
              <a:t> que </a:t>
            </a:r>
            <a:r>
              <a:rPr lang="en-US" err="1">
                <a:cs typeface="Calibri"/>
              </a:rPr>
              <a:t>consomment</a:t>
            </a:r>
            <a:r>
              <a:rPr lang="en-US">
                <a:cs typeface="Calibri"/>
              </a:rPr>
              <a:t> </a:t>
            </a:r>
            <a:r>
              <a:rPr lang="en-US" err="1">
                <a:cs typeface="Calibri"/>
              </a:rPr>
              <a:t>cet</a:t>
            </a:r>
            <a:r>
              <a:rPr lang="en-US">
                <a:cs typeface="Calibri"/>
              </a:rPr>
              <a:t> OS </a:t>
            </a:r>
            <a:r>
              <a:rPr lang="en-US" err="1">
                <a:cs typeface="Calibri"/>
              </a:rPr>
              <a:t>en</a:t>
            </a:r>
            <a:r>
              <a:rPr lang="en-US">
                <a:cs typeface="Calibri"/>
              </a:rPr>
              <a:t> </a:t>
            </a:r>
            <a:r>
              <a:rPr lang="en-US" err="1">
                <a:cs typeface="Calibri"/>
              </a:rPr>
              <a:t>terme</a:t>
            </a:r>
            <a:r>
              <a:rPr lang="en-US">
                <a:cs typeface="Calibri"/>
              </a:rPr>
              <a:t> de </a:t>
            </a:r>
            <a:r>
              <a:rPr lang="en-US" err="1">
                <a:cs typeface="Calibri"/>
              </a:rPr>
              <a:t>mémoire</a:t>
            </a:r>
            <a:r>
              <a:rPr lang="en-US">
                <a:cs typeface="Calibri"/>
              </a:rPr>
              <a:t> et de CPU.</a:t>
            </a:r>
          </a:p>
        </p:txBody>
      </p:sp>
      <p:sp>
        <p:nvSpPr>
          <p:cNvPr id="4" name="Slide Number Placeholder 3"/>
          <p:cNvSpPr>
            <a:spLocks noGrp="1"/>
          </p:cNvSpPr>
          <p:nvPr>
            <p:ph type="sldNum" sz="quarter" idx="5"/>
          </p:nvPr>
        </p:nvSpPr>
        <p:spPr/>
        <p:txBody>
          <a:bodyPr/>
          <a:lstStyle/>
          <a:p>
            <a:fld id="{536C8DC1-FC79-46D2-893B-23248521AC8C}" type="slidenum">
              <a:t>6</a:t>
            </a:fld>
            <a:endParaRPr lang="en-US"/>
          </a:p>
        </p:txBody>
      </p:sp>
    </p:spTree>
    <p:extLst>
      <p:ext uri="{BB962C8B-B14F-4D97-AF65-F5344CB8AC3E}">
        <p14:creationId xmlns:p14="http://schemas.microsoft.com/office/powerpoint/2010/main" val="3562386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Maintenant</a:t>
            </a:r>
            <a:r>
              <a:rPr lang="en-US">
                <a:cs typeface="Calibri"/>
              </a:rPr>
              <a:t>, on </a:t>
            </a:r>
            <a:r>
              <a:rPr lang="en-US" err="1">
                <a:cs typeface="Calibri"/>
              </a:rPr>
              <a:t>veux</a:t>
            </a:r>
            <a:r>
              <a:rPr lang="en-US">
                <a:cs typeface="Calibri"/>
              </a:rPr>
              <a:t> </a:t>
            </a:r>
            <a:r>
              <a:rPr lang="en-US" err="1">
                <a:cs typeface="Calibri"/>
              </a:rPr>
              <a:t>avoir</a:t>
            </a:r>
            <a:r>
              <a:rPr lang="en-US">
                <a:cs typeface="Calibri"/>
              </a:rPr>
              <a:t> </a:t>
            </a:r>
            <a:r>
              <a:rPr lang="en-US" err="1">
                <a:cs typeface="Calibri"/>
              </a:rPr>
              <a:t>plusieurs</a:t>
            </a:r>
            <a:r>
              <a:rPr lang="en-US">
                <a:cs typeface="Calibri"/>
              </a:rPr>
              <a:t> instances de </a:t>
            </a:r>
            <a:r>
              <a:rPr lang="en-US" err="1">
                <a:cs typeface="Calibri"/>
              </a:rPr>
              <a:t>notre</a:t>
            </a:r>
            <a:r>
              <a:rPr lang="en-US">
                <a:cs typeface="Calibri"/>
              </a:rPr>
              <a:t> application pour </a:t>
            </a:r>
            <a:r>
              <a:rPr lang="en-US" err="1">
                <a:cs typeface="Calibri"/>
              </a:rPr>
              <a:t>avoir</a:t>
            </a:r>
            <a:r>
              <a:rPr lang="en-US">
                <a:cs typeface="Calibri"/>
              </a:rPr>
              <a:t> de la Haute </a:t>
            </a:r>
            <a:r>
              <a:rPr lang="en-US" err="1">
                <a:cs typeface="Calibri"/>
              </a:rPr>
              <a:t>disponibilité</a:t>
            </a:r>
            <a:r>
              <a:rPr lang="en-US">
                <a:cs typeface="Calibri"/>
              </a:rPr>
              <a:t> </a:t>
            </a:r>
            <a:r>
              <a:rPr lang="en-US" err="1">
                <a:cs typeface="Calibri"/>
              </a:rPr>
              <a:t>ou</a:t>
            </a:r>
            <a:r>
              <a:rPr lang="en-US">
                <a:cs typeface="Calibri"/>
              </a:rPr>
              <a:t> faire du Load Balancing.</a:t>
            </a:r>
          </a:p>
          <a:p>
            <a:r>
              <a:rPr lang="en-US">
                <a:cs typeface="Calibri"/>
              </a:rPr>
              <a:t>On </a:t>
            </a:r>
            <a:r>
              <a:rPr lang="en-US" err="1">
                <a:cs typeface="Calibri"/>
              </a:rPr>
              <a:t>va</a:t>
            </a:r>
            <a:r>
              <a:rPr lang="en-US">
                <a:cs typeface="Calibri"/>
              </a:rPr>
              <a:t> </a:t>
            </a:r>
            <a:r>
              <a:rPr lang="en-US" err="1">
                <a:cs typeface="Calibri"/>
              </a:rPr>
              <a:t>créer</a:t>
            </a:r>
            <a:r>
              <a:rPr lang="en-US">
                <a:cs typeface="Calibri"/>
              </a:rPr>
              <a:t> </a:t>
            </a:r>
            <a:r>
              <a:rPr lang="en-US" err="1">
                <a:cs typeface="Calibri"/>
              </a:rPr>
              <a:t>d'autres</a:t>
            </a:r>
            <a:r>
              <a:rPr lang="en-US">
                <a:cs typeface="Calibri"/>
              </a:rPr>
              <a:t> copies de </a:t>
            </a:r>
            <a:r>
              <a:rPr lang="en-US" err="1">
                <a:cs typeface="Calibri"/>
              </a:rPr>
              <a:t>notre</a:t>
            </a:r>
            <a:r>
              <a:rPr lang="en-US">
                <a:cs typeface="Calibri"/>
              </a:rPr>
              <a:t> VM. Et à </a:t>
            </a:r>
            <a:r>
              <a:rPr lang="en-US" err="1">
                <a:cs typeface="Calibri"/>
              </a:rPr>
              <a:t>chaque</a:t>
            </a:r>
            <a:r>
              <a:rPr lang="en-US">
                <a:cs typeface="Calibri"/>
              </a:rPr>
              <a:t> </a:t>
            </a:r>
            <a:r>
              <a:rPr lang="en-US" err="1">
                <a:cs typeface="Calibri"/>
              </a:rPr>
              <a:t>copie</a:t>
            </a:r>
            <a:r>
              <a:rPr lang="en-US">
                <a:cs typeface="Calibri"/>
              </a:rPr>
              <a:t>, on </a:t>
            </a:r>
            <a:r>
              <a:rPr lang="en-US" err="1">
                <a:cs typeface="Calibri"/>
              </a:rPr>
              <a:t>réplique</a:t>
            </a:r>
            <a:r>
              <a:rPr lang="en-US">
                <a:cs typeface="Calibri"/>
              </a:rPr>
              <a:t> </a:t>
            </a:r>
            <a:r>
              <a:rPr lang="en-US" err="1">
                <a:cs typeface="Calibri"/>
              </a:rPr>
              <a:t>aussi</a:t>
            </a:r>
            <a:r>
              <a:rPr lang="en-US">
                <a:cs typeface="Calibri"/>
              </a:rPr>
              <a:t> </a:t>
            </a:r>
            <a:r>
              <a:rPr lang="en-US" err="1">
                <a:cs typeface="Calibri"/>
              </a:rPr>
              <a:t>l'OS</a:t>
            </a:r>
            <a:r>
              <a:rPr lang="en-US">
                <a:cs typeface="Calibri"/>
              </a:rPr>
              <a:t> et </a:t>
            </a:r>
            <a:r>
              <a:rPr lang="en-US" err="1">
                <a:cs typeface="Calibri"/>
              </a:rPr>
              <a:t>l'environment</a:t>
            </a:r>
            <a:r>
              <a:rPr lang="en-US">
                <a:cs typeface="Calibri"/>
              </a:rPr>
              <a:t>. On </a:t>
            </a:r>
            <a:r>
              <a:rPr lang="en-US" err="1">
                <a:cs typeface="Calibri"/>
              </a:rPr>
              <a:t>voit</a:t>
            </a:r>
            <a:r>
              <a:rPr lang="en-US">
                <a:cs typeface="Calibri"/>
              </a:rPr>
              <a:t> bien que la </a:t>
            </a:r>
            <a:r>
              <a:rPr lang="en-US" err="1">
                <a:cs typeface="Calibri"/>
              </a:rPr>
              <a:t>consommation</a:t>
            </a:r>
            <a:r>
              <a:rPr lang="en-US">
                <a:cs typeface="Calibri"/>
              </a:rPr>
              <a:t> de </a:t>
            </a:r>
            <a:r>
              <a:rPr lang="en-US" err="1">
                <a:cs typeface="Calibri"/>
              </a:rPr>
              <a:t>ressources</a:t>
            </a:r>
            <a:r>
              <a:rPr lang="en-US">
                <a:cs typeface="Calibri"/>
              </a:rPr>
              <a:t> </a:t>
            </a:r>
            <a:r>
              <a:rPr lang="en-US" err="1">
                <a:cs typeface="Calibri"/>
              </a:rPr>
              <a:t>s'accumule</a:t>
            </a:r>
            <a:r>
              <a:rPr lang="en-US">
                <a:cs typeface="Calibri"/>
              </a:rPr>
              <a:t> bien que </a:t>
            </a:r>
            <a:r>
              <a:rPr lang="en-US" err="1">
                <a:cs typeface="Calibri"/>
              </a:rPr>
              <a:t>notre</a:t>
            </a:r>
            <a:r>
              <a:rPr lang="en-US">
                <a:cs typeface="Calibri"/>
              </a:rPr>
              <a:t> application ne change pas de taille.</a:t>
            </a:r>
          </a:p>
          <a:p>
            <a:r>
              <a:rPr lang="en-US">
                <a:cs typeface="Calibri"/>
              </a:rPr>
              <a:t>Une </a:t>
            </a:r>
            <a:r>
              <a:rPr lang="en-US" err="1">
                <a:cs typeface="Calibri"/>
              </a:rPr>
              <a:t>autre</a:t>
            </a:r>
            <a:r>
              <a:rPr lang="en-US">
                <a:cs typeface="Calibri"/>
              </a:rPr>
              <a:t> chose à noter </a:t>
            </a:r>
            <a:r>
              <a:rPr lang="en-US" err="1">
                <a:cs typeface="Calibri"/>
              </a:rPr>
              <a:t>c'est</a:t>
            </a:r>
            <a:r>
              <a:rPr lang="en-US">
                <a:cs typeface="Calibri"/>
              </a:rPr>
              <a:t> que </a:t>
            </a:r>
            <a:r>
              <a:rPr lang="en-US" err="1">
                <a:cs typeface="Calibri"/>
              </a:rPr>
              <a:t>l'application</a:t>
            </a:r>
            <a:r>
              <a:rPr lang="en-US">
                <a:cs typeface="Calibri"/>
              </a:rPr>
              <a:t> a </a:t>
            </a:r>
            <a:r>
              <a:rPr lang="en-US" err="1">
                <a:cs typeface="Calibri"/>
              </a:rPr>
              <a:t>été</a:t>
            </a:r>
            <a:r>
              <a:rPr lang="en-US">
                <a:cs typeface="Calibri"/>
              </a:rPr>
              <a:t> </a:t>
            </a:r>
            <a:r>
              <a:rPr lang="en-US" err="1">
                <a:cs typeface="Calibri"/>
              </a:rPr>
              <a:t>développée</a:t>
            </a:r>
            <a:r>
              <a:rPr lang="en-US">
                <a:cs typeface="Calibri"/>
              </a:rPr>
              <a:t> sur Ma machine par </a:t>
            </a:r>
            <a:r>
              <a:rPr lang="en-US" err="1">
                <a:cs typeface="Calibri"/>
              </a:rPr>
              <a:t>exemple</a:t>
            </a:r>
            <a:r>
              <a:rPr lang="en-US">
                <a:cs typeface="Calibri"/>
              </a:rPr>
              <a:t> et </a:t>
            </a:r>
            <a:r>
              <a:rPr lang="en-US" err="1">
                <a:cs typeface="Calibri"/>
              </a:rPr>
              <a:t>donc</a:t>
            </a:r>
            <a:r>
              <a:rPr lang="en-US">
                <a:cs typeface="Calibri"/>
              </a:rPr>
              <a:t> dans des conditions </a:t>
            </a:r>
            <a:r>
              <a:rPr lang="en-US" err="1">
                <a:cs typeface="Calibri"/>
              </a:rPr>
              <a:t>différentes</a:t>
            </a:r>
            <a:r>
              <a:rPr lang="en-US">
                <a:cs typeface="Calibri"/>
              </a:rPr>
              <a:t> de </a:t>
            </a:r>
            <a:r>
              <a:rPr lang="en-US" err="1">
                <a:cs typeface="Calibri"/>
              </a:rPr>
              <a:t>l'environment</a:t>
            </a:r>
            <a:r>
              <a:rPr lang="en-US">
                <a:cs typeface="Calibri"/>
              </a:rPr>
              <a:t> de </a:t>
            </a:r>
            <a:r>
              <a:rPr lang="en-US" err="1">
                <a:cs typeface="Calibri"/>
              </a:rPr>
              <a:t>déploiement</a:t>
            </a:r>
            <a:r>
              <a:rPr lang="en-US">
                <a:cs typeface="Calibri"/>
              </a:rPr>
              <a:t>. Cela </a:t>
            </a:r>
            <a:r>
              <a:rPr lang="en-US" err="1">
                <a:cs typeface="Calibri"/>
              </a:rPr>
              <a:t>peux</a:t>
            </a:r>
            <a:r>
              <a:rPr lang="en-US">
                <a:cs typeface="Calibri"/>
              </a:rPr>
              <a:t> causer des </a:t>
            </a:r>
            <a:r>
              <a:rPr lang="en-US" err="1">
                <a:cs typeface="Calibri"/>
              </a:rPr>
              <a:t>problèmes</a:t>
            </a:r>
            <a:r>
              <a:rPr lang="en-US">
                <a:cs typeface="Calibri"/>
              </a:rPr>
              <a:t> </a:t>
            </a:r>
            <a:r>
              <a:rPr lang="en-US" err="1">
                <a:cs typeface="Calibri"/>
              </a:rPr>
              <a:t>d'incompatibilité</a:t>
            </a:r>
            <a:r>
              <a:rPr lang="en-US">
                <a:cs typeface="Calibri"/>
              </a:rPr>
              <a:t> </a:t>
            </a:r>
            <a:r>
              <a:rPr lang="en-US" err="1">
                <a:cs typeface="Calibri"/>
              </a:rPr>
              <a:t>ou</a:t>
            </a:r>
            <a:r>
              <a:rPr lang="en-US">
                <a:cs typeface="Calibri"/>
              </a:rPr>
              <a:t> de </a:t>
            </a:r>
            <a:r>
              <a:rPr lang="en-US" err="1">
                <a:cs typeface="Calibri"/>
              </a:rPr>
              <a:t>conflits</a:t>
            </a:r>
            <a:r>
              <a:rPr lang="en-US">
                <a:cs typeface="Calibri"/>
              </a:rPr>
              <a:t> au moment du </a:t>
            </a:r>
            <a:r>
              <a:rPr lang="en-US" err="1">
                <a:cs typeface="Calibri"/>
              </a:rPr>
              <a:t>déploiement</a:t>
            </a:r>
            <a:r>
              <a:rPr lang="en-US">
                <a:cs typeface="Calibri"/>
              </a:rPr>
              <a:t>.</a:t>
            </a:r>
          </a:p>
          <a:p>
            <a:r>
              <a:rPr lang="en-US">
                <a:cs typeface="Calibri"/>
              </a:rPr>
              <a:t>Ce </a:t>
            </a:r>
            <a:r>
              <a:rPr lang="en-US" err="1">
                <a:cs typeface="Calibri"/>
              </a:rPr>
              <a:t>problème</a:t>
            </a:r>
            <a:r>
              <a:rPr lang="en-US">
                <a:cs typeface="Calibri"/>
              </a:rPr>
              <a:t> ne se pose pas dans le </a:t>
            </a:r>
            <a:r>
              <a:rPr lang="en-US" err="1">
                <a:cs typeface="Calibri"/>
              </a:rPr>
              <a:t>cas</a:t>
            </a:r>
            <a:r>
              <a:rPr lang="en-US">
                <a:cs typeface="Calibri"/>
              </a:rPr>
              <a:t> de </a:t>
            </a:r>
            <a:r>
              <a:rPr lang="en-US" err="1">
                <a:cs typeface="Calibri"/>
              </a:rPr>
              <a:t>conteneur</a:t>
            </a:r>
            <a:r>
              <a:rPr lang="en-US">
                <a:cs typeface="Calibri"/>
              </a:rPr>
              <a:t> </a:t>
            </a:r>
            <a:r>
              <a:rPr lang="en-US" err="1">
                <a:cs typeface="Calibri"/>
              </a:rPr>
              <a:t>parce</a:t>
            </a:r>
            <a:r>
              <a:rPr lang="en-US">
                <a:cs typeface="Calibri"/>
              </a:rPr>
              <a:t> que </a:t>
            </a:r>
            <a:r>
              <a:rPr lang="en-US" err="1">
                <a:cs typeface="Calibri"/>
              </a:rPr>
              <a:t>l'application</a:t>
            </a:r>
            <a:r>
              <a:rPr lang="en-US">
                <a:cs typeface="Calibri"/>
              </a:rPr>
              <a:t> </a:t>
            </a:r>
            <a:r>
              <a:rPr lang="en-US" err="1">
                <a:cs typeface="Calibri"/>
              </a:rPr>
              <a:t>s'execute</a:t>
            </a:r>
            <a:r>
              <a:rPr lang="en-US">
                <a:cs typeface="Calibri"/>
              </a:rPr>
              <a:t> dans le </a:t>
            </a:r>
            <a:r>
              <a:rPr lang="en-US" err="1">
                <a:cs typeface="Calibri"/>
              </a:rPr>
              <a:t>même</a:t>
            </a:r>
            <a:r>
              <a:rPr lang="en-US">
                <a:cs typeface="Calibri"/>
              </a:rPr>
              <a:t> environment </a:t>
            </a:r>
            <a:r>
              <a:rPr lang="en-US" err="1">
                <a:cs typeface="Calibri"/>
              </a:rPr>
              <a:t>encapsulé</a:t>
            </a:r>
            <a:r>
              <a:rPr lang="en-US">
                <a:cs typeface="Calibri"/>
              </a:rPr>
              <a:t> dans un </a:t>
            </a:r>
            <a:r>
              <a:rPr lang="en-US" err="1">
                <a:cs typeface="Calibri"/>
              </a:rPr>
              <a:t>conteneur</a:t>
            </a:r>
            <a:r>
              <a:rPr lang="en-US">
                <a:cs typeface="Calibri"/>
              </a:rPr>
              <a:t> </a:t>
            </a:r>
            <a:r>
              <a:rPr lang="en-US" err="1">
                <a:cs typeface="Calibri"/>
              </a:rPr>
              <a:t>quelque</a:t>
            </a:r>
            <a:r>
              <a:rPr lang="en-US">
                <a:cs typeface="Calibri"/>
              </a:rPr>
              <a:t> </a:t>
            </a:r>
            <a:r>
              <a:rPr lang="en-US" err="1">
                <a:cs typeface="Calibri"/>
              </a:rPr>
              <a:t>soit</a:t>
            </a:r>
            <a:r>
              <a:rPr lang="en-US">
                <a:cs typeface="Calibri"/>
              </a:rPr>
              <a:t> la machine </a:t>
            </a:r>
            <a:r>
              <a:rPr lang="en-US" err="1">
                <a:cs typeface="Calibri"/>
              </a:rPr>
              <a:t>ou</a:t>
            </a:r>
            <a:r>
              <a:rPr lang="en-US">
                <a:cs typeface="Calibri"/>
              </a:rPr>
              <a:t> il </a:t>
            </a:r>
            <a:r>
              <a:rPr lang="en-US" err="1">
                <a:cs typeface="Calibri"/>
              </a:rPr>
              <a:t>s'execute</a:t>
            </a:r>
            <a:endParaRPr lang="en-US">
              <a:cs typeface="Calibri"/>
            </a:endParaRPr>
          </a:p>
        </p:txBody>
      </p:sp>
      <p:sp>
        <p:nvSpPr>
          <p:cNvPr id="4" name="Slide Number Placeholder 3"/>
          <p:cNvSpPr>
            <a:spLocks noGrp="1"/>
          </p:cNvSpPr>
          <p:nvPr>
            <p:ph type="sldNum" sz="quarter" idx="5"/>
          </p:nvPr>
        </p:nvSpPr>
        <p:spPr/>
        <p:txBody>
          <a:bodyPr/>
          <a:lstStyle/>
          <a:p>
            <a:fld id="{536C8DC1-FC79-46D2-893B-23248521AC8C}" type="slidenum">
              <a:t>7</a:t>
            </a:fld>
            <a:endParaRPr lang="en-US"/>
          </a:p>
        </p:txBody>
      </p:sp>
    </p:spTree>
    <p:extLst>
      <p:ext uri="{BB962C8B-B14F-4D97-AF65-F5344CB8AC3E}">
        <p14:creationId xmlns:p14="http://schemas.microsoft.com/office/powerpoint/2010/main" val="1246431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Passons </a:t>
            </a:r>
            <a:r>
              <a:rPr lang="en-US" err="1">
                <a:cs typeface="Calibri"/>
              </a:rPr>
              <a:t>maintenant</a:t>
            </a:r>
            <a:r>
              <a:rPr lang="en-US">
                <a:cs typeface="Calibri"/>
              </a:rPr>
              <a:t> aux </a:t>
            </a:r>
            <a:r>
              <a:rPr lang="en-US" err="1">
                <a:cs typeface="Calibri"/>
              </a:rPr>
              <a:t>conteneurs</a:t>
            </a:r>
            <a:r>
              <a:rPr lang="en-US">
                <a:cs typeface="Calibri"/>
              </a:rPr>
              <a:t>. On </a:t>
            </a:r>
            <a:r>
              <a:rPr lang="en-US" err="1">
                <a:cs typeface="Calibri"/>
              </a:rPr>
              <a:t>va</a:t>
            </a:r>
            <a:r>
              <a:rPr lang="en-US">
                <a:cs typeface="Calibri"/>
              </a:rPr>
              <a:t> commencer tout </a:t>
            </a:r>
            <a:r>
              <a:rPr lang="en-US" err="1">
                <a:cs typeface="Calibri"/>
              </a:rPr>
              <a:t>d'abord</a:t>
            </a:r>
            <a:r>
              <a:rPr lang="en-US">
                <a:cs typeface="Calibri"/>
              </a:rPr>
              <a:t> par </a:t>
            </a:r>
            <a:r>
              <a:rPr lang="en-US" err="1">
                <a:cs typeface="Calibri"/>
              </a:rPr>
              <a:t>créer</a:t>
            </a:r>
            <a:r>
              <a:rPr lang="en-US">
                <a:cs typeface="Calibri"/>
              </a:rPr>
              <a:t> un </a:t>
            </a:r>
            <a:r>
              <a:rPr lang="en-US" err="1">
                <a:cs typeface="Calibri"/>
              </a:rPr>
              <a:t>fichier</a:t>
            </a:r>
            <a:r>
              <a:rPr lang="en-US">
                <a:cs typeface="Calibri"/>
              </a:rPr>
              <a:t> qui </a:t>
            </a:r>
            <a:r>
              <a:rPr lang="en-US" err="1">
                <a:cs typeface="Calibri"/>
              </a:rPr>
              <a:t>décrit</a:t>
            </a:r>
            <a:r>
              <a:rPr lang="en-US">
                <a:cs typeface="Calibri"/>
              </a:rPr>
              <a:t> la structure de </a:t>
            </a:r>
            <a:r>
              <a:rPr lang="en-US" err="1">
                <a:cs typeface="Calibri"/>
              </a:rPr>
              <a:t>notre</a:t>
            </a:r>
            <a:r>
              <a:rPr lang="en-US">
                <a:cs typeface="Calibri"/>
              </a:rPr>
              <a:t> </a:t>
            </a:r>
            <a:r>
              <a:rPr lang="en-US" err="1">
                <a:cs typeface="Calibri"/>
              </a:rPr>
              <a:t>conteneur</a:t>
            </a:r>
            <a:r>
              <a:rPr lang="en-US">
                <a:cs typeface="Calibri"/>
              </a:rPr>
              <a:t> (</a:t>
            </a:r>
            <a:r>
              <a:rPr lang="en-US" err="1">
                <a:cs typeface="Calibri"/>
              </a:rPr>
              <a:t>Librairie</a:t>
            </a:r>
            <a:r>
              <a:rPr lang="en-US">
                <a:cs typeface="Calibri"/>
              </a:rPr>
              <a:t>, </a:t>
            </a:r>
            <a:r>
              <a:rPr lang="en-US" err="1">
                <a:cs typeface="Calibri"/>
              </a:rPr>
              <a:t>Dépendences</a:t>
            </a:r>
            <a:r>
              <a:rPr lang="en-US">
                <a:cs typeface="Calibri"/>
              </a:rPr>
              <a:t>, …) dans le </a:t>
            </a:r>
            <a:r>
              <a:rPr lang="en-US" err="1">
                <a:cs typeface="Calibri"/>
              </a:rPr>
              <a:t>cas</a:t>
            </a:r>
            <a:r>
              <a:rPr lang="en-US">
                <a:cs typeface="Calibri"/>
              </a:rPr>
              <a:t> de Docker par </a:t>
            </a:r>
            <a:r>
              <a:rPr lang="en-US" err="1">
                <a:cs typeface="Calibri"/>
              </a:rPr>
              <a:t>exemple</a:t>
            </a:r>
            <a:r>
              <a:rPr lang="en-US">
                <a:cs typeface="Calibri"/>
              </a:rPr>
              <a:t> </a:t>
            </a:r>
            <a:r>
              <a:rPr lang="en-US" err="1">
                <a:cs typeface="Calibri"/>
              </a:rPr>
              <a:t>c'est</a:t>
            </a:r>
            <a:r>
              <a:rPr lang="en-US">
                <a:cs typeface="Calibri"/>
              </a:rPr>
              <a:t> un </a:t>
            </a:r>
            <a:r>
              <a:rPr lang="en-US" err="1">
                <a:cs typeface="Calibri"/>
              </a:rPr>
              <a:t>Dockerfile</a:t>
            </a:r>
            <a:r>
              <a:rPr lang="en-US">
                <a:cs typeface="Calibri"/>
              </a:rPr>
              <a:t>.</a:t>
            </a:r>
          </a:p>
          <a:p>
            <a:r>
              <a:rPr lang="en-US">
                <a:cs typeface="Calibri"/>
              </a:rPr>
              <a:t>Ce manifest nous </a:t>
            </a:r>
            <a:r>
              <a:rPr lang="en-US" err="1">
                <a:cs typeface="Calibri"/>
              </a:rPr>
              <a:t>permet</a:t>
            </a:r>
            <a:r>
              <a:rPr lang="en-US">
                <a:cs typeface="Calibri"/>
              </a:rPr>
              <a:t> de </a:t>
            </a:r>
            <a:r>
              <a:rPr lang="en-US" err="1">
                <a:cs typeface="Calibri"/>
              </a:rPr>
              <a:t>construire</a:t>
            </a:r>
            <a:r>
              <a:rPr lang="en-US">
                <a:cs typeface="Calibri"/>
              </a:rPr>
              <a:t> </a:t>
            </a:r>
            <a:r>
              <a:rPr lang="en-US" err="1">
                <a:cs typeface="Calibri"/>
              </a:rPr>
              <a:t>une</a:t>
            </a:r>
            <a:r>
              <a:rPr lang="en-US">
                <a:cs typeface="Calibri"/>
              </a:rPr>
              <a:t> image. Une image par rapport à un </a:t>
            </a:r>
            <a:r>
              <a:rPr lang="en-US" err="1">
                <a:cs typeface="Calibri"/>
              </a:rPr>
              <a:t>conteneur</a:t>
            </a:r>
            <a:r>
              <a:rPr lang="en-US">
                <a:cs typeface="Calibri"/>
              </a:rPr>
              <a:t> </a:t>
            </a:r>
            <a:r>
              <a:rPr lang="en-US" err="1">
                <a:cs typeface="Calibri"/>
              </a:rPr>
              <a:t>est</a:t>
            </a:r>
            <a:r>
              <a:rPr lang="en-US">
                <a:cs typeface="Calibri"/>
              </a:rPr>
              <a:t> </a:t>
            </a:r>
            <a:r>
              <a:rPr lang="en-US" err="1">
                <a:cs typeface="Calibri"/>
              </a:rPr>
              <a:t>ce</a:t>
            </a:r>
            <a:r>
              <a:rPr lang="en-US">
                <a:cs typeface="Calibri"/>
              </a:rPr>
              <a:t> </a:t>
            </a:r>
            <a:r>
              <a:rPr lang="en-US" err="1">
                <a:cs typeface="Calibri"/>
              </a:rPr>
              <a:t>qu'est</a:t>
            </a:r>
            <a:r>
              <a:rPr lang="en-US">
                <a:cs typeface="Calibri"/>
              </a:rPr>
              <a:t> </a:t>
            </a:r>
            <a:r>
              <a:rPr lang="en-US" err="1">
                <a:cs typeface="Calibri"/>
              </a:rPr>
              <a:t>une</a:t>
            </a:r>
            <a:r>
              <a:rPr lang="en-US">
                <a:cs typeface="Calibri"/>
              </a:rPr>
              <a:t> </a:t>
            </a:r>
            <a:r>
              <a:rPr lang="en-US" err="1">
                <a:cs typeface="Calibri"/>
              </a:rPr>
              <a:t>classe</a:t>
            </a:r>
            <a:r>
              <a:rPr lang="en-US">
                <a:cs typeface="Calibri"/>
              </a:rPr>
              <a:t> pour </a:t>
            </a:r>
            <a:r>
              <a:rPr lang="en-US" err="1">
                <a:cs typeface="Calibri"/>
              </a:rPr>
              <a:t>objet</a:t>
            </a:r>
            <a:r>
              <a:rPr lang="en-US">
                <a:cs typeface="Calibri"/>
              </a:rPr>
              <a:t> dans un </a:t>
            </a:r>
            <a:r>
              <a:rPr lang="en-US" err="1">
                <a:cs typeface="Calibri"/>
              </a:rPr>
              <a:t>contexte</a:t>
            </a:r>
            <a:r>
              <a:rPr lang="en-US">
                <a:cs typeface="Calibri"/>
              </a:rPr>
              <a:t> de </a:t>
            </a:r>
            <a:r>
              <a:rPr lang="en-US" err="1">
                <a:cs typeface="Calibri"/>
              </a:rPr>
              <a:t>programmation</a:t>
            </a:r>
            <a:r>
              <a:rPr lang="en-US">
                <a:cs typeface="Calibri"/>
              </a:rPr>
              <a:t> </a:t>
            </a:r>
            <a:r>
              <a:rPr lang="en-US" err="1">
                <a:cs typeface="Calibri"/>
              </a:rPr>
              <a:t>orientée</a:t>
            </a:r>
            <a:r>
              <a:rPr lang="en-US">
                <a:cs typeface="Calibri"/>
              </a:rPr>
              <a:t> </a:t>
            </a:r>
            <a:r>
              <a:rPr lang="en-US" err="1">
                <a:cs typeface="Calibri"/>
              </a:rPr>
              <a:t>objet</a:t>
            </a:r>
            <a:r>
              <a:rPr lang="en-US">
                <a:cs typeface="Calibri"/>
              </a:rPr>
              <a:t>.</a:t>
            </a:r>
          </a:p>
          <a:p>
            <a:r>
              <a:rPr lang="en-US">
                <a:cs typeface="Calibri"/>
              </a:rPr>
              <a:t>Une </a:t>
            </a:r>
            <a:r>
              <a:rPr lang="en-US" err="1">
                <a:cs typeface="Calibri"/>
              </a:rPr>
              <a:t>fois</a:t>
            </a:r>
            <a:r>
              <a:rPr lang="en-US">
                <a:cs typeface="Calibri"/>
              </a:rPr>
              <a:t> </a:t>
            </a:r>
            <a:r>
              <a:rPr lang="en-US" err="1">
                <a:cs typeface="Calibri"/>
              </a:rPr>
              <a:t>notre</a:t>
            </a:r>
            <a:r>
              <a:rPr lang="en-US">
                <a:cs typeface="Calibri"/>
              </a:rPr>
              <a:t> </a:t>
            </a:r>
            <a:r>
              <a:rPr lang="en-US" err="1">
                <a:cs typeface="Calibri"/>
              </a:rPr>
              <a:t>conteneur</a:t>
            </a:r>
            <a:r>
              <a:rPr lang="en-US">
                <a:cs typeface="Calibri"/>
              </a:rPr>
              <a:t> </a:t>
            </a:r>
            <a:r>
              <a:rPr lang="en-US" err="1">
                <a:cs typeface="Calibri"/>
              </a:rPr>
              <a:t>instancié</a:t>
            </a:r>
            <a:r>
              <a:rPr lang="en-US">
                <a:cs typeface="Calibri"/>
              </a:rPr>
              <a:t>, il </a:t>
            </a:r>
            <a:r>
              <a:rPr lang="en-US" err="1">
                <a:cs typeface="Calibri"/>
              </a:rPr>
              <a:t>s'executera</a:t>
            </a:r>
            <a:r>
              <a:rPr lang="en-US">
                <a:cs typeface="Calibri"/>
              </a:rPr>
              <a:t> sur un </a:t>
            </a:r>
            <a:r>
              <a:rPr lang="en-US" err="1">
                <a:cs typeface="Calibri"/>
              </a:rPr>
              <a:t>environement</a:t>
            </a:r>
            <a:r>
              <a:rPr lang="en-US">
                <a:cs typeface="Calibri"/>
              </a:rPr>
              <a:t> </a:t>
            </a:r>
            <a:r>
              <a:rPr lang="en-US" err="1">
                <a:cs typeface="Calibri"/>
              </a:rPr>
              <a:t>d'execution</a:t>
            </a:r>
            <a:r>
              <a:rPr lang="en-US">
                <a:cs typeface="Calibri"/>
              </a:rPr>
              <a:t> de </a:t>
            </a:r>
            <a:r>
              <a:rPr lang="en-US" err="1">
                <a:cs typeface="Calibri"/>
              </a:rPr>
              <a:t>conteneur</a:t>
            </a:r>
            <a:r>
              <a:rPr lang="en-US">
                <a:cs typeface="Calibri"/>
              </a:rPr>
              <a:t> </a:t>
            </a:r>
            <a:r>
              <a:rPr lang="en-US" err="1">
                <a:cs typeface="Calibri"/>
              </a:rPr>
              <a:t>comme</a:t>
            </a:r>
            <a:r>
              <a:rPr lang="en-US">
                <a:cs typeface="Calibri"/>
              </a:rPr>
              <a:t> Docker par </a:t>
            </a:r>
            <a:r>
              <a:rPr lang="en-US" err="1">
                <a:cs typeface="Calibri"/>
              </a:rPr>
              <a:t>exemple</a:t>
            </a:r>
            <a:r>
              <a:rPr lang="en-US">
                <a:cs typeface="Calibri"/>
              </a:rPr>
              <a:t>.</a:t>
            </a:r>
          </a:p>
          <a:p>
            <a:endParaRPr lang="en-US">
              <a:cs typeface="Calibri"/>
            </a:endParaRPr>
          </a:p>
          <a:p>
            <a:r>
              <a:rPr lang="en-US">
                <a:cs typeface="Calibri"/>
              </a:rPr>
              <a:t>Nos </a:t>
            </a:r>
            <a:r>
              <a:rPr lang="en-US" err="1">
                <a:cs typeface="Calibri"/>
              </a:rPr>
              <a:t>conteneurs</a:t>
            </a:r>
            <a:r>
              <a:rPr lang="en-US">
                <a:cs typeface="Calibri"/>
              </a:rPr>
              <a:t> </a:t>
            </a:r>
            <a:r>
              <a:rPr lang="en-US" err="1">
                <a:cs typeface="Calibri"/>
              </a:rPr>
              <a:t>seront</a:t>
            </a:r>
            <a:r>
              <a:rPr lang="en-US">
                <a:cs typeface="Calibri"/>
              </a:rPr>
              <a:t> beaucoup plus </a:t>
            </a:r>
            <a:r>
              <a:rPr lang="en-US" err="1">
                <a:cs typeface="Calibri"/>
              </a:rPr>
              <a:t>léger</a:t>
            </a:r>
            <a:r>
              <a:rPr lang="en-US">
                <a:cs typeface="Calibri"/>
              </a:rPr>
              <a:t> que les VMs </a:t>
            </a:r>
            <a:r>
              <a:rPr lang="en-US" err="1">
                <a:cs typeface="Calibri"/>
              </a:rPr>
              <a:t>puisque</a:t>
            </a:r>
            <a:r>
              <a:rPr lang="en-US">
                <a:cs typeface="Calibri"/>
              </a:rPr>
              <a:t> les OS ne </a:t>
            </a:r>
            <a:r>
              <a:rPr lang="en-US" err="1">
                <a:cs typeface="Calibri"/>
              </a:rPr>
              <a:t>seront</a:t>
            </a:r>
            <a:r>
              <a:rPr lang="en-US">
                <a:cs typeface="Calibri"/>
              </a:rPr>
              <a:t> pas </a:t>
            </a:r>
            <a:r>
              <a:rPr lang="en-US" err="1">
                <a:cs typeface="Calibri"/>
              </a:rPr>
              <a:t>dupliqués</a:t>
            </a:r>
            <a:r>
              <a:rPr lang="en-US">
                <a:cs typeface="Calibri"/>
              </a:rPr>
              <a:t>. En </a:t>
            </a:r>
            <a:r>
              <a:rPr lang="en-US" err="1">
                <a:cs typeface="Calibri"/>
              </a:rPr>
              <a:t>conséquence</a:t>
            </a:r>
            <a:r>
              <a:rPr lang="en-US">
                <a:cs typeface="Calibri"/>
              </a:rPr>
              <a:t>, on </a:t>
            </a:r>
            <a:r>
              <a:rPr lang="en-US" err="1">
                <a:cs typeface="Calibri"/>
              </a:rPr>
              <a:t>consommera</a:t>
            </a:r>
            <a:r>
              <a:rPr lang="en-US">
                <a:cs typeface="Calibri"/>
              </a:rPr>
              <a:t> </a:t>
            </a:r>
            <a:r>
              <a:rPr lang="en-US" err="1">
                <a:cs typeface="Calibri"/>
              </a:rPr>
              <a:t>beaucoups</a:t>
            </a:r>
            <a:r>
              <a:rPr lang="en-US">
                <a:cs typeface="Calibri"/>
              </a:rPr>
              <a:t> </a:t>
            </a:r>
            <a:r>
              <a:rPr lang="en-US" err="1">
                <a:cs typeface="Calibri"/>
              </a:rPr>
              <a:t>moins</a:t>
            </a:r>
            <a:r>
              <a:rPr lang="en-US">
                <a:cs typeface="Calibri"/>
              </a:rPr>
              <a:t> de </a:t>
            </a:r>
            <a:r>
              <a:rPr lang="en-US" err="1">
                <a:cs typeface="Calibri"/>
              </a:rPr>
              <a:t>ressources</a:t>
            </a:r>
            <a:r>
              <a:rPr lang="en-US">
                <a:cs typeface="Calibri"/>
              </a:rPr>
              <a:t>.</a:t>
            </a:r>
          </a:p>
        </p:txBody>
      </p:sp>
      <p:sp>
        <p:nvSpPr>
          <p:cNvPr id="4" name="Slide Number Placeholder 3"/>
          <p:cNvSpPr>
            <a:spLocks noGrp="1"/>
          </p:cNvSpPr>
          <p:nvPr>
            <p:ph type="sldNum" sz="quarter" idx="5"/>
          </p:nvPr>
        </p:nvSpPr>
        <p:spPr/>
        <p:txBody>
          <a:bodyPr/>
          <a:lstStyle/>
          <a:p>
            <a:fld id="{536C8DC1-FC79-46D2-893B-23248521AC8C}" type="slidenum">
              <a:t>8</a:t>
            </a:fld>
            <a:endParaRPr lang="en-US"/>
          </a:p>
        </p:txBody>
      </p:sp>
    </p:spTree>
    <p:extLst>
      <p:ext uri="{BB962C8B-B14F-4D97-AF65-F5344CB8AC3E}">
        <p14:creationId xmlns:p14="http://schemas.microsoft.com/office/powerpoint/2010/main" val="1480992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Kubernetes </a:t>
            </a:r>
            <a:r>
              <a:rPr lang="en-US" err="1"/>
              <a:t>est</a:t>
            </a:r>
            <a:r>
              <a:rPr lang="en-US"/>
              <a:t> un </a:t>
            </a:r>
            <a:r>
              <a:rPr lang="en-US" err="1"/>
              <a:t>orchestrateur</a:t>
            </a:r>
            <a:r>
              <a:rPr lang="en-US"/>
              <a:t> de </a:t>
            </a:r>
            <a:r>
              <a:rPr lang="en-US" err="1"/>
              <a:t>conteneurs</a:t>
            </a:r>
            <a:r>
              <a:rPr lang="en-US"/>
              <a:t> open source </a:t>
            </a:r>
            <a:r>
              <a:rPr lang="en-US" err="1"/>
              <a:t>crée</a:t>
            </a:r>
            <a:r>
              <a:rPr lang="en-US"/>
              <a:t> par Google. Il </a:t>
            </a:r>
            <a:r>
              <a:rPr lang="en-US" err="1"/>
              <a:t>permet</a:t>
            </a:r>
            <a:r>
              <a:rPr lang="en-US"/>
              <a:t> </a:t>
            </a:r>
            <a:r>
              <a:rPr lang="en-US" err="1"/>
              <a:t>l'automatisation</a:t>
            </a:r>
            <a:r>
              <a:rPr lang="en-US"/>
              <a:t> du </a:t>
            </a:r>
            <a:r>
              <a:rPr lang="en-US" err="1"/>
              <a:t>déploiement</a:t>
            </a:r>
            <a:r>
              <a:rPr lang="en-US"/>
              <a:t>, de la mise </a:t>
            </a:r>
            <a:r>
              <a:rPr lang="en-US" err="1"/>
              <a:t>en</a:t>
            </a:r>
            <a:r>
              <a:rPr lang="en-US"/>
              <a:t> </a:t>
            </a:r>
            <a:r>
              <a:rPr lang="en-US" err="1"/>
              <a:t>échelle</a:t>
            </a:r>
            <a:r>
              <a:rPr lang="en-US"/>
              <a:t> et la gestion de </a:t>
            </a:r>
            <a:r>
              <a:rPr lang="en-US" err="1"/>
              <a:t>conteneurs</a:t>
            </a:r>
            <a:r>
              <a:rPr lang="en-US"/>
              <a:t>. Cette </a:t>
            </a:r>
            <a:r>
              <a:rPr lang="en-US" err="1"/>
              <a:t>technologie</a:t>
            </a:r>
            <a:r>
              <a:rPr lang="en-US"/>
              <a:t> </a:t>
            </a:r>
            <a:r>
              <a:rPr lang="en-US" err="1"/>
              <a:t>permet</a:t>
            </a:r>
            <a:r>
              <a:rPr lang="en-US"/>
              <a:t> le </a:t>
            </a:r>
            <a:r>
              <a:rPr lang="en-US" err="1"/>
              <a:t>groupement</a:t>
            </a:r>
            <a:r>
              <a:rPr lang="en-US"/>
              <a:t> de </a:t>
            </a:r>
            <a:r>
              <a:rPr lang="en-US" err="1"/>
              <a:t>conteneurs</a:t>
            </a:r>
            <a:r>
              <a:rPr lang="en-US"/>
              <a:t> qui </a:t>
            </a:r>
            <a:r>
              <a:rPr lang="en-US" err="1"/>
              <a:t>composent</a:t>
            </a:r>
            <a:r>
              <a:rPr lang="en-US"/>
              <a:t> </a:t>
            </a:r>
            <a:r>
              <a:rPr lang="en-US" err="1"/>
              <a:t>une</a:t>
            </a:r>
            <a:r>
              <a:rPr lang="en-US"/>
              <a:t> application </a:t>
            </a:r>
            <a:r>
              <a:rPr lang="en-US" err="1"/>
              <a:t>en</a:t>
            </a:r>
            <a:r>
              <a:rPr lang="en-US"/>
              <a:t> </a:t>
            </a:r>
            <a:r>
              <a:rPr lang="en-US" err="1"/>
              <a:t>une</a:t>
            </a:r>
            <a:r>
              <a:rPr lang="en-US"/>
              <a:t> </a:t>
            </a:r>
            <a:r>
              <a:rPr lang="en-US" err="1"/>
              <a:t>seule</a:t>
            </a:r>
            <a:r>
              <a:rPr lang="en-US"/>
              <a:t> </a:t>
            </a:r>
            <a:r>
              <a:rPr lang="en-US" err="1"/>
              <a:t>unité</a:t>
            </a:r>
            <a:r>
              <a:rPr lang="en-US"/>
              <a:t> </a:t>
            </a:r>
            <a:r>
              <a:rPr lang="en-US" err="1"/>
              <a:t>logique</a:t>
            </a:r>
            <a:r>
              <a:rPr lang="en-US"/>
              <a:t> pour </a:t>
            </a:r>
            <a:r>
              <a:rPr lang="en-US" err="1"/>
              <a:t>rendre</a:t>
            </a:r>
            <a:r>
              <a:rPr lang="en-US"/>
              <a:t> la gestion et la </a:t>
            </a:r>
            <a:r>
              <a:rPr lang="en-US" err="1"/>
              <a:t>découverte</a:t>
            </a:r>
            <a:r>
              <a:rPr lang="en-US"/>
              <a:t> de services plus </a:t>
            </a:r>
            <a:r>
              <a:rPr lang="en-US" err="1"/>
              <a:t>aisée</a:t>
            </a:r>
            <a:r>
              <a:rPr lang="en-US"/>
              <a:t>. Cette </a:t>
            </a:r>
            <a:r>
              <a:rPr lang="en-US" err="1"/>
              <a:t>plateforme</a:t>
            </a:r>
            <a:r>
              <a:rPr lang="en-US"/>
              <a:t> </a:t>
            </a:r>
            <a:r>
              <a:rPr lang="en-US" err="1"/>
              <a:t>est</a:t>
            </a:r>
            <a:r>
              <a:rPr lang="en-US"/>
              <a:t> </a:t>
            </a:r>
            <a:r>
              <a:rPr lang="en-US" err="1"/>
              <a:t>conçue</a:t>
            </a:r>
            <a:r>
              <a:rPr lang="en-US"/>
              <a:t> pour supporter des charges </a:t>
            </a:r>
            <a:r>
              <a:rPr lang="en-US" err="1"/>
              <a:t>énormes</a:t>
            </a:r>
            <a:r>
              <a:rPr lang="en-US"/>
              <a:t> </a:t>
            </a:r>
            <a:r>
              <a:rPr lang="en-US" err="1"/>
              <a:t>en</a:t>
            </a:r>
            <a:r>
              <a:rPr lang="en-US"/>
              <a:t> production et </a:t>
            </a:r>
            <a:r>
              <a:rPr lang="en-US" err="1"/>
              <a:t>une</a:t>
            </a:r>
            <a:r>
              <a:rPr lang="en-US"/>
              <a:t> mise </a:t>
            </a:r>
            <a:r>
              <a:rPr lang="en-US" err="1"/>
              <a:t>en</a:t>
            </a:r>
            <a:r>
              <a:rPr lang="en-US"/>
              <a:t> </a:t>
            </a:r>
            <a:r>
              <a:rPr lang="en-US" err="1"/>
              <a:t>échelle</a:t>
            </a:r>
            <a:r>
              <a:rPr lang="en-US"/>
              <a:t> au </a:t>
            </a:r>
            <a:r>
              <a:rPr lang="en-US" err="1"/>
              <a:t>niveau</a:t>
            </a:r>
            <a:r>
              <a:rPr lang="en-US"/>
              <a:t> </a:t>
            </a:r>
            <a:r>
              <a:rPr lang="en-US" err="1"/>
              <a:t>planetaire</a:t>
            </a:r>
            <a:r>
              <a:rPr lang="en-US"/>
              <a:t>.</a:t>
            </a:r>
          </a:p>
          <a:p>
            <a:endParaRPr lang="en-US">
              <a:cs typeface="Calibri"/>
            </a:endParaRPr>
          </a:p>
          <a:p>
            <a:r>
              <a:rPr lang="en-US"/>
              <a:t>Kubernetes </a:t>
            </a:r>
            <a:r>
              <a:rPr lang="en-US" err="1"/>
              <a:t>offre</a:t>
            </a:r>
            <a:r>
              <a:rPr lang="en-US"/>
              <a:t> un </a:t>
            </a:r>
            <a:r>
              <a:rPr lang="en-US" err="1"/>
              <a:t>moyen</a:t>
            </a:r>
            <a:r>
              <a:rPr lang="en-US"/>
              <a:t> de </a:t>
            </a:r>
            <a:r>
              <a:rPr lang="en-US" err="1"/>
              <a:t>déploiement</a:t>
            </a:r>
            <a:r>
              <a:rPr lang="en-US"/>
              <a:t> </a:t>
            </a:r>
            <a:r>
              <a:rPr lang="en-US" err="1"/>
              <a:t>déclaratif</a:t>
            </a:r>
            <a:r>
              <a:rPr lang="en-US"/>
              <a:t>. En </a:t>
            </a:r>
            <a:r>
              <a:rPr lang="en-US" err="1"/>
              <a:t>effet</a:t>
            </a:r>
            <a:r>
              <a:rPr lang="en-US"/>
              <a:t>, </a:t>
            </a:r>
            <a:r>
              <a:rPr lang="en-US" err="1"/>
              <a:t>chaque</a:t>
            </a:r>
            <a:r>
              <a:rPr lang="en-US"/>
              <a:t> </a:t>
            </a:r>
            <a:r>
              <a:rPr lang="en-US" err="1"/>
              <a:t>ressource</a:t>
            </a:r>
            <a:r>
              <a:rPr lang="en-US"/>
              <a:t> </a:t>
            </a:r>
            <a:r>
              <a:rPr lang="en-US" err="1"/>
              <a:t>est</a:t>
            </a:r>
            <a:r>
              <a:rPr lang="en-US"/>
              <a:t> </a:t>
            </a:r>
            <a:r>
              <a:rPr lang="en-US" err="1"/>
              <a:t>déployée</a:t>
            </a:r>
            <a:r>
              <a:rPr lang="en-US"/>
              <a:t> sous </a:t>
            </a:r>
            <a:r>
              <a:rPr lang="en-US" err="1"/>
              <a:t>forme</a:t>
            </a:r>
            <a:r>
              <a:rPr lang="en-US"/>
              <a:t> d'un </a:t>
            </a:r>
            <a:r>
              <a:rPr lang="en-US" err="1"/>
              <a:t>fichier</a:t>
            </a:r>
            <a:r>
              <a:rPr lang="en-US"/>
              <a:t> qui </a:t>
            </a:r>
            <a:r>
              <a:rPr lang="en-US" err="1"/>
              <a:t>indique</a:t>
            </a:r>
            <a:r>
              <a:rPr lang="en-US"/>
              <a:t> à </a:t>
            </a:r>
            <a:r>
              <a:rPr lang="en-US" err="1"/>
              <a:t>l'orchestrateur</a:t>
            </a:r>
            <a:r>
              <a:rPr lang="en-US"/>
              <a:t> </a:t>
            </a:r>
            <a:r>
              <a:rPr lang="en-US" err="1"/>
              <a:t>l'objectif</a:t>
            </a:r>
            <a:r>
              <a:rPr lang="en-US"/>
              <a:t> que nous </a:t>
            </a:r>
            <a:r>
              <a:rPr lang="en-US" err="1"/>
              <a:t>souhaitons</a:t>
            </a:r>
            <a:r>
              <a:rPr lang="en-US"/>
              <a:t> </a:t>
            </a:r>
            <a:r>
              <a:rPr lang="en-US" err="1"/>
              <a:t>atteindre</a:t>
            </a:r>
            <a:r>
              <a:rPr lang="en-US"/>
              <a:t> et il </a:t>
            </a:r>
            <a:r>
              <a:rPr lang="en-US" err="1"/>
              <a:t>s'occupe</a:t>
            </a:r>
            <a:r>
              <a:rPr lang="en-US"/>
              <a:t> </a:t>
            </a:r>
            <a:r>
              <a:rPr lang="en-US" err="1"/>
              <a:t>automatiquement</a:t>
            </a:r>
            <a:r>
              <a:rPr lang="en-US"/>
              <a:t> de </a:t>
            </a:r>
            <a:r>
              <a:rPr lang="en-US" err="1"/>
              <a:t>synchroniser</a:t>
            </a:r>
            <a:r>
              <a:rPr lang="en-US"/>
              <a:t> </a:t>
            </a:r>
            <a:r>
              <a:rPr lang="en-US" err="1"/>
              <a:t>l'état</a:t>
            </a:r>
            <a:r>
              <a:rPr lang="en-US"/>
              <a:t> </a:t>
            </a:r>
            <a:r>
              <a:rPr lang="en-US" err="1"/>
              <a:t>souhaité</a:t>
            </a:r>
            <a:r>
              <a:rPr lang="en-US"/>
              <a:t> avec </a:t>
            </a:r>
            <a:r>
              <a:rPr lang="en-US" err="1"/>
              <a:t>l'état</a:t>
            </a:r>
            <a:r>
              <a:rPr lang="en-US"/>
              <a:t> </a:t>
            </a:r>
            <a:r>
              <a:rPr lang="en-US" err="1"/>
              <a:t>actuel</a:t>
            </a:r>
            <a:r>
              <a:rPr lang="en-US"/>
              <a:t> du cluster. </a:t>
            </a:r>
            <a:r>
              <a:rPr lang="en-US" err="1"/>
              <a:t>Ces</a:t>
            </a:r>
            <a:r>
              <a:rPr lang="en-US"/>
              <a:t> </a:t>
            </a:r>
            <a:r>
              <a:rPr lang="en-US" err="1"/>
              <a:t>principes</a:t>
            </a:r>
            <a:r>
              <a:rPr lang="en-US"/>
              <a:t> d'état </a:t>
            </a:r>
            <a:r>
              <a:rPr lang="en-US" err="1"/>
              <a:t>souhaité</a:t>
            </a:r>
            <a:r>
              <a:rPr lang="en-US"/>
              <a:t> et d'état </a:t>
            </a:r>
            <a:r>
              <a:rPr lang="en-US" err="1"/>
              <a:t>actuel</a:t>
            </a:r>
            <a:r>
              <a:rPr lang="en-US"/>
              <a:t> </a:t>
            </a:r>
            <a:r>
              <a:rPr lang="en-US" err="1"/>
              <a:t>permettent</a:t>
            </a:r>
            <a:r>
              <a:rPr lang="en-US"/>
              <a:t> </a:t>
            </a:r>
            <a:r>
              <a:rPr lang="en-US" err="1"/>
              <a:t>d'enlever</a:t>
            </a:r>
            <a:r>
              <a:rPr lang="en-US"/>
              <a:t> la  charge de gestion de </a:t>
            </a:r>
            <a:r>
              <a:rPr lang="en-US" err="1"/>
              <a:t>conteneurs</a:t>
            </a:r>
            <a:r>
              <a:rPr lang="en-US"/>
              <a:t> des </a:t>
            </a:r>
            <a:r>
              <a:rPr lang="en-US" err="1"/>
              <a:t>épaules</a:t>
            </a:r>
            <a:r>
              <a:rPr lang="en-US"/>
              <a:t> des </a:t>
            </a:r>
            <a:r>
              <a:rPr lang="en-US" err="1"/>
              <a:t>développeurs</a:t>
            </a:r>
            <a:r>
              <a:rPr lang="en-US"/>
              <a:t> </a:t>
            </a:r>
            <a:r>
              <a:rPr lang="en-US" err="1"/>
              <a:t>ainsi</a:t>
            </a:r>
            <a:r>
              <a:rPr lang="en-US"/>
              <a:t> que de la manière </a:t>
            </a:r>
            <a:r>
              <a:rPr lang="en-US" err="1"/>
              <a:t>dont</a:t>
            </a:r>
            <a:r>
              <a:rPr lang="en-US"/>
              <a:t> </a:t>
            </a:r>
            <a:r>
              <a:rPr lang="en-US" err="1"/>
              <a:t>cette</a:t>
            </a:r>
            <a:r>
              <a:rPr lang="en-US"/>
              <a:t> gestion </a:t>
            </a:r>
            <a:r>
              <a:rPr lang="en-US" err="1"/>
              <a:t>est</a:t>
            </a:r>
            <a:r>
              <a:rPr lang="en-US"/>
              <a:t> </a:t>
            </a:r>
            <a:r>
              <a:rPr lang="en-US" err="1"/>
              <a:t>faite</a:t>
            </a:r>
            <a:r>
              <a:rPr lang="en-US"/>
              <a:t> et rend la </a:t>
            </a:r>
            <a:r>
              <a:rPr lang="en-US" err="1"/>
              <a:t>totalité</a:t>
            </a:r>
            <a:r>
              <a:rPr lang="en-US"/>
              <a:t> des </a:t>
            </a:r>
            <a:r>
              <a:rPr lang="en-US" err="1"/>
              <a:t>opérations</a:t>
            </a:r>
            <a:r>
              <a:rPr lang="en-US"/>
              <a:t> </a:t>
            </a:r>
            <a:r>
              <a:rPr lang="en-US" err="1"/>
              <a:t>automatisées</a:t>
            </a:r>
            <a:r>
              <a:rPr lang="en-US"/>
              <a:t> et invisibles.</a:t>
            </a:r>
            <a:endParaRPr lang="en-US">
              <a:cs typeface="Calibri"/>
            </a:endParaRPr>
          </a:p>
          <a:p>
            <a:r>
              <a:rPr lang="en-US"/>
              <a:t>=&gt; Nous </a:t>
            </a:r>
            <a:r>
              <a:rPr lang="en-US" err="1"/>
              <a:t>indiquons</a:t>
            </a:r>
            <a:r>
              <a:rPr lang="en-US"/>
              <a:t> tout </a:t>
            </a:r>
            <a:r>
              <a:rPr lang="en-US" err="1"/>
              <a:t>simplement</a:t>
            </a:r>
            <a:r>
              <a:rPr lang="en-US"/>
              <a:t> </a:t>
            </a:r>
            <a:r>
              <a:rPr lang="en-US" err="1"/>
              <a:t>ce</a:t>
            </a:r>
            <a:r>
              <a:rPr lang="en-US"/>
              <a:t> que nous </a:t>
            </a:r>
            <a:r>
              <a:rPr lang="en-US" err="1"/>
              <a:t>voulons</a:t>
            </a:r>
            <a:r>
              <a:rPr lang="en-US"/>
              <a:t> </a:t>
            </a:r>
            <a:r>
              <a:rPr lang="en-US" err="1"/>
              <a:t>atteindre</a:t>
            </a:r>
            <a:r>
              <a:rPr lang="en-US"/>
              <a:t> et Kubernetes le fait pour nous sans pour </a:t>
            </a:r>
            <a:r>
              <a:rPr lang="en-US" err="1"/>
              <a:t>autant</a:t>
            </a:r>
            <a:r>
              <a:rPr lang="en-US"/>
              <a:t> </a:t>
            </a:r>
            <a:r>
              <a:rPr lang="en-US" err="1"/>
              <a:t>lui</a:t>
            </a:r>
            <a:r>
              <a:rPr lang="en-US"/>
              <a:t> </a:t>
            </a:r>
            <a:r>
              <a:rPr lang="en-US" err="1"/>
              <a:t>indiquer</a:t>
            </a:r>
            <a:r>
              <a:rPr lang="en-US"/>
              <a:t> les étapes </a:t>
            </a:r>
            <a:r>
              <a:rPr lang="en-US" err="1"/>
              <a:t>nécessaire</a:t>
            </a:r>
            <a:r>
              <a:rPr lang="en-US"/>
              <a:t> pour le faire.</a:t>
            </a:r>
            <a:endParaRPr lang="en-US">
              <a:cs typeface="Calibri"/>
            </a:endParaRPr>
          </a:p>
        </p:txBody>
      </p:sp>
      <p:sp>
        <p:nvSpPr>
          <p:cNvPr id="4" name="Slide Number Placeholder 3"/>
          <p:cNvSpPr>
            <a:spLocks noGrp="1"/>
          </p:cNvSpPr>
          <p:nvPr>
            <p:ph type="sldNum" sz="quarter" idx="5"/>
          </p:nvPr>
        </p:nvSpPr>
        <p:spPr/>
        <p:txBody>
          <a:bodyPr/>
          <a:lstStyle/>
          <a:p>
            <a:fld id="{536C8DC1-FC79-46D2-893B-23248521AC8C}" type="slidenum">
              <a:rPr lang="en-US"/>
              <a:t>11</a:t>
            </a:fld>
            <a:endParaRPr lang="en-US"/>
          </a:p>
        </p:txBody>
      </p:sp>
    </p:spTree>
    <p:extLst>
      <p:ext uri="{BB962C8B-B14F-4D97-AF65-F5344CB8AC3E}">
        <p14:creationId xmlns:p14="http://schemas.microsoft.com/office/powerpoint/2010/main" val="358277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Cloner le repo Git (</a:t>
            </a:r>
            <a:r>
              <a:rPr lang="en-US">
                <a:hlinkClick r:id="rId3"/>
              </a:rPr>
              <a:t>https://git.novencia.com/SkillCenter/entre-dev</a:t>
            </a:r>
            <a:r>
              <a:rPr lang="en-US"/>
              <a:t>) </a:t>
            </a:r>
          </a:p>
          <a:p>
            <a:r>
              <a:rPr lang="en-US">
                <a:cs typeface="Calibri"/>
              </a:rPr>
              <a:t>- Ouvrir le dossier setup et executer le script de setup </a:t>
            </a:r>
            <a:r>
              <a:rPr lang="en-US" err="1">
                <a:cs typeface="Calibri"/>
              </a:rPr>
              <a:t>selon</a:t>
            </a:r>
            <a:r>
              <a:rPr lang="en-US">
                <a:cs typeface="Calibri"/>
              </a:rPr>
              <a:t> </a:t>
            </a:r>
            <a:r>
              <a:rPr lang="en-US" err="1">
                <a:cs typeface="Calibri"/>
              </a:rPr>
              <a:t>l'environnement</a:t>
            </a:r>
            <a:r>
              <a:rPr lang="en-US">
                <a:cs typeface="Calibri"/>
              </a:rPr>
              <a:t> des participants pour </a:t>
            </a:r>
            <a:r>
              <a:rPr lang="en-US" err="1">
                <a:cs typeface="Calibri"/>
              </a:rPr>
              <a:t>télécharger</a:t>
            </a:r>
            <a:r>
              <a:rPr lang="en-US">
                <a:cs typeface="Calibri"/>
              </a:rPr>
              <a:t> </a:t>
            </a:r>
            <a:r>
              <a:rPr lang="en-US" err="1">
                <a:cs typeface="Calibri"/>
              </a:rPr>
              <a:t>kubectl</a:t>
            </a:r>
            <a:r>
              <a:rPr lang="en-US">
                <a:cs typeface="Calibri"/>
              </a:rPr>
              <a:t> et </a:t>
            </a:r>
            <a:r>
              <a:rPr lang="en-US" err="1">
                <a:cs typeface="Calibri"/>
              </a:rPr>
              <a:t>kubeconfig</a:t>
            </a:r>
          </a:p>
        </p:txBody>
      </p:sp>
      <p:sp>
        <p:nvSpPr>
          <p:cNvPr id="4" name="Slide Number Placeholder 3"/>
          <p:cNvSpPr>
            <a:spLocks noGrp="1"/>
          </p:cNvSpPr>
          <p:nvPr>
            <p:ph type="sldNum" sz="quarter" idx="5"/>
          </p:nvPr>
        </p:nvSpPr>
        <p:spPr/>
        <p:txBody>
          <a:bodyPr/>
          <a:lstStyle/>
          <a:p>
            <a:fld id="{536C8DC1-FC79-46D2-893B-23248521AC8C}" type="slidenum">
              <a:rPr lang="en-US"/>
              <a:t>12</a:t>
            </a:fld>
            <a:endParaRPr lang="en-US"/>
          </a:p>
        </p:txBody>
      </p:sp>
    </p:spTree>
    <p:extLst>
      <p:ext uri="{BB962C8B-B14F-4D97-AF65-F5344CB8AC3E}">
        <p14:creationId xmlns:p14="http://schemas.microsoft.com/office/powerpoint/2010/main" val="2283851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31/03/2022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31/03/2022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31/03/2022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Disposition personnalisée">
    <p:spTree>
      <p:nvGrpSpPr>
        <p:cNvPr id="1" name=""/>
        <p:cNvGrpSpPr/>
        <p:nvPr/>
      </p:nvGrpSpPr>
      <p:grpSpPr bwMode="auto">
        <a:xfrm>
          <a:off x="0" y="0"/>
          <a:ext cx="0" cy="0"/>
          <a:chOff x="0" y="0"/>
          <a:chExt cx="0" cy="0"/>
        </a:xfrm>
      </p:grpSpPr>
      <p:sp>
        <p:nvSpPr>
          <p:cNvPr id="4" name="Rectangle 2"/>
          <p:cNvSpPr/>
          <p:nvPr userDrawn="1"/>
        </p:nvSpPr>
        <p:spPr bwMode="auto">
          <a:xfrm>
            <a:off x="0" y="0"/>
            <a:ext cx="12192000" cy="6858000"/>
          </a:xfrm>
          <a:prstGeom prst="rect">
            <a:avLst/>
          </a:prstGeom>
          <a:solidFill>
            <a:srgbClr val="000D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nvGrpSpPr>
          <p:cNvPr id="5" name="Groupe 3"/>
          <p:cNvGrpSpPr/>
          <p:nvPr userDrawn="1"/>
        </p:nvGrpSpPr>
        <p:grpSpPr bwMode="auto">
          <a:xfrm>
            <a:off x="-2271616" y="4797547"/>
            <a:ext cx="7554369" cy="5582583"/>
            <a:chOff x="-4265996" y="4205262"/>
            <a:chExt cx="10542564" cy="7790821"/>
          </a:xfrm>
        </p:grpSpPr>
        <p:sp>
          <p:nvSpPr>
            <p:cNvPr id="6" name="object 9"/>
            <p:cNvSpPr/>
            <p:nvPr/>
          </p:nvSpPr>
          <p:spPr bwMode="auto">
            <a:xfrm>
              <a:off x="-4265996" y="4651466"/>
              <a:ext cx="6285296" cy="7344617"/>
            </a:xfrm>
            <a:custGeom>
              <a:avLst/>
              <a:gdLst/>
              <a:ahLst/>
              <a:cxnLst/>
              <a:rect l="l" t="t" r="r" b="b"/>
              <a:pathLst>
                <a:path w="3447415" h="4028440" extrusionOk="0">
                  <a:moveTo>
                    <a:pt x="3291776" y="1355585"/>
                  </a:moveTo>
                  <a:lnTo>
                    <a:pt x="3291598" y="1355445"/>
                  </a:lnTo>
                  <a:lnTo>
                    <a:pt x="3317298" y="1316572"/>
                  </a:lnTo>
                  <a:lnTo>
                    <a:pt x="3340921" y="1276271"/>
                  </a:lnTo>
                  <a:lnTo>
                    <a:pt x="3362389" y="1234619"/>
                  </a:lnTo>
                  <a:lnTo>
                    <a:pt x="3381625" y="1191691"/>
                  </a:lnTo>
                  <a:lnTo>
                    <a:pt x="3398549" y="1147563"/>
                  </a:lnTo>
                  <a:lnTo>
                    <a:pt x="3413085" y="1102309"/>
                  </a:lnTo>
                  <a:lnTo>
                    <a:pt x="3425153" y="1056006"/>
                  </a:lnTo>
                  <a:lnTo>
                    <a:pt x="3434675" y="1008729"/>
                  </a:lnTo>
                  <a:lnTo>
                    <a:pt x="3441573" y="960553"/>
                  </a:lnTo>
                  <a:lnTo>
                    <a:pt x="3445770" y="911555"/>
                  </a:lnTo>
                  <a:lnTo>
                    <a:pt x="3447186" y="861809"/>
                  </a:lnTo>
                  <a:lnTo>
                    <a:pt x="3445822" y="812905"/>
                  </a:lnTo>
                  <a:lnTo>
                    <a:pt x="3441777" y="764717"/>
                  </a:lnTo>
                  <a:lnTo>
                    <a:pt x="3435126" y="717318"/>
                  </a:lnTo>
                  <a:lnTo>
                    <a:pt x="3425940" y="670780"/>
                  </a:lnTo>
                  <a:lnTo>
                    <a:pt x="3414293" y="625175"/>
                  </a:lnTo>
                  <a:lnTo>
                    <a:pt x="3400256" y="580577"/>
                  </a:lnTo>
                  <a:lnTo>
                    <a:pt x="3383903" y="537059"/>
                  </a:lnTo>
                  <a:lnTo>
                    <a:pt x="3365307" y="494692"/>
                  </a:lnTo>
                  <a:lnTo>
                    <a:pt x="3344540" y="453551"/>
                  </a:lnTo>
                  <a:lnTo>
                    <a:pt x="3321675" y="413707"/>
                  </a:lnTo>
                  <a:lnTo>
                    <a:pt x="3296785" y="375234"/>
                  </a:lnTo>
                  <a:lnTo>
                    <a:pt x="3269943" y="338204"/>
                  </a:lnTo>
                  <a:lnTo>
                    <a:pt x="3241220" y="302690"/>
                  </a:lnTo>
                  <a:lnTo>
                    <a:pt x="3210691" y="268764"/>
                  </a:lnTo>
                  <a:lnTo>
                    <a:pt x="3178428" y="236500"/>
                  </a:lnTo>
                  <a:lnTo>
                    <a:pt x="3144503" y="205970"/>
                  </a:lnTo>
                  <a:lnTo>
                    <a:pt x="3108989" y="177247"/>
                  </a:lnTo>
                  <a:lnTo>
                    <a:pt x="3071960" y="150404"/>
                  </a:lnTo>
                  <a:lnTo>
                    <a:pt x="3033487" y="125514"/>
                  </a:lnTo>
                  <a:lnTo>
                    <a:pt x="2993644" y="102648"/>
                  </a:lnTo>
                  <a:lnTo>
                    <a:pt x="2952503" y="81881"/>
                  </a:lnTo>
                  <a:lnTo>
                    <a:pt x="2910137" y="63284"/>
                  </a:lnTo>
                  <a:lnTo>
                    <a:pt x="2866619" y="46931"/>
                  </a:lnTo>
                  <a:lnTo>
                    <a:pt x="2822022" y="32894"/>
                  </a:lnTo>
                  <a:lnTo>
                    <a:pt x="2776418" y="21246"/>
                  </a:lnTo>
                  <a:lnTo>
                    <a:pt x="2729880" y="12060"/>
                  </a:lnTo>
                  <a:lnTo>
                    <a:pt x="2682480" y="5408"/>
                  </a:lnTo>
                  <a:lnTo>
                    <a:pt x="2634293" y="1364"/>
                  </a:lnTo>
                  <a:lnTo>
                    <a:pt x="2585389" y="0"/>
                  </a:lnTo>
                  <a:lnTo>
                    <a:pt x="2533603" y="1531"/>
                  </a:lnTo>
                  <a:lnTo>
                    <a:pt x="2482628" y="6068"/>
                  </a:lnTo>
                  <a:lnTo>
                    <a:pt x="2432551" y="13524"/>
                  </a:lnTo>
                  <a:lnTo>
                    <a:pt x="2383458" y="23812"/>
                  </a:lnTo>
                  <a:lnTo>
                    <a:pt x="2335434" y="36844"/>
                  </a:lnTo>
                  <a:lnTo>
                    <a:pt x="2288566" y="52535"/>
                  </a:lnTo>
                  <a:lnTo>
                    <a:pt x="2242940" y="70797"/>
                  </a:lnTo>
                  <a:lnTo>
                    <a:pt x="2198641" y="91543"/>
                  </a:lnTo>
                  <a:lnTo>
                    <a:pt x="2155756" y="114686"/>
                  </a:lnTo>
                  <a:lnTo>
                    <a:pt x="2114371" y="140140"/>
                  </a:lnTo>
                  <a:lnTo>
                    <a:pt x="2074572" y="167818"/>
                  </a:lnTo>
                  <a:lnTo>
                    <a:pt x="2036444" y="197633"/>
                  </a:lnTo>
                  <a:lnTo>
                    <a:pt x="2000074" y="229498"/>
                  </a:lnTo>
                  <a:lnTo>
                    <a:pt x="1965548" y="263326"/>
                  </a:lnTo>
                  <a:lnTo>
                    <a:pt x="1932951" y="299030"/>
                  </a:lnTo>
                  <a:lnTo>
                    <a:pt x="1902371" y="336524"/>
                  </a:lnTo>
                  <a:lnTo>
                    <a:pt x="1902218" y="336422"/>
                  </a:lnTo>
                  <a:lnTo>
                    <a:pt x="1897291" y="343014"/>
                  </a:lnTo>
                  <a:lnTo>
                    <a:pt x="1895665" y="345147"/>
                  </a:lnTo>
                  <a:lnTo>
                    <a:pt x="1894065" y="347294"/>
                  </a:lnTo>
                  <a:lnTo>
                    <a:pt x="1892477" y="349465"/>
                  </a:lnTo>
                  <a:lnTo>
                    <a:pt x="180594" y="2638526"/>
                  </a:lnTo>
                  <a:lnTo>
                    <a:pt x="180784" y="2638666"/>
                  </a:lnTo>
                  <a:lnTo>
                    <a:pt x="151057" y="2679352"/>
                  </a:lnTo>
                  <a:lnTo>
                    <a:pt x="123692" y="2721785"/>
                  </a:lnTo>
                  <a:lnTo>
                    <a:pt x="98787" y="2765871"/>
                  </a:lnTo>
                  <a:lnTo>
                    <a:pt x="76441" y="2811512"/>
                  </a:lnTo>
                  <a:lnTo>
                    <a:pt x="56754" y="2858613"/>
                  </a:lnTo>
                  <a:lnTo>
                    <a:pt x="39825" y="2907077"/>
                  </a:lnTo>
                  <a:lnTo>
                    <a:pt x="25752" y="2956809"/>
                  </a:lnTo>
                  <a:lnTo>
                    <a:pt x="14633" y="3007712"/>
                  </a:lnTo>
                  <a:lnTo>
                    <a:pt x="6569" y="3059691"/>
                  </a:lnTo>
                  <a:lnTo>
                    <a:pt x="1658" y="3112649"/>
                  </a:lnTo>
                  <a:lnTo>
                    <a:pt x="0" y="3166491"/>
                  </a:lnTo>
                  <a:lnTo>
                    <a:pt x="1364" y="3215394"/>
                  </a:lnTo>
                  <a:lnTo>
                    <a:pt x="5408" y="3263581"/>
                  </a:lnTo>
                  <a:lnTo>
                    <a:pt x="12059" y="3310981"/>
                  </a:lnTo>
                  <a:lnTo>
                    <a:pt x="21245" y="3357518"/>
                  </a:lnTo>
                  <a:lnTo>
                    <a:pt x="32893" y="3403122"/>
                  </a:lnTo>
                  <a:lnTo>
                    <a:pt x="46929" y="3447719"/>
                  </a:lnTo>
                  <a:lnTo>
                    <a:pt x="63282" y="3491237"/>
                  </a:lnTo>
                  <a:lnTo>
                    <a:pt x="81878" y="3533602"/>
                  </a:lnTo>
                  <a:lnTo>
                    <a:pt x="102645" y="3574742"/>
                  </a:lnTo>
                  <a:lnTo>
                    <a:pt x="125510" y="3614585"/>
                  </a:lnTo>
                  <a:lnTo>
                    <a:pt x="150400" y="3653057"/>
                  </a:lnTo>
                  <a:lnTo>
                    <a:pt x="177243" y="3690086"/>
                  </a:lnTo>
                  <a:lnTo>
                    <a:pt x="205965" y="3725599"/>
                  </a:lnTo>
                  <a:lnTo>
                    <a:pt x="236494" y="3759523"/>
                  </a:lnTo>
                  <a:lnTo>
                    <a:pt x="268758" y="3791786"/>
                  </a:lnTo>
                  <a:lnTo>
                    <a:pt x="302682" y="3822314"/>
                  </a:lnTo>
                  <a:lnTo>
                    <a:pt x="338196" y="3851036"/>
                  </a:lnTo>
                  <a:lnTo>
                    <a:pt x="375225" y="3877878"/>
                  </a:lnTo>
                  <a:lnTo>
                    <a:pt x="413698" y="3902767"/>
                  </a:lnTo>
                  <a:lnTo>
                    <a:pt x="453541" y="3925632"/>
                  </a:lnTo>
                  <a:lnTo>
                    <a:pt x="494682" y="3946398"/>
                  </a:lnTo>
                  <a:lnTo>
                    <a:pt x="537048" y="3964994"/>
                  </a:lnTo>
                  <a:lnTo>
                    <a:pt x="580566" y="3981346"/>
                  </a:lnTo>
                  <a:lnTo>
                    <a:pt x="625163" y="3995382"/>
                  </a:lnTo>
                  <a:lnTo>
                    <a:pt x="670768" y="4007029"/>
                  </a:lnTo>
                  <a:lnTo>
                    <a:pt x="717306" y="4016215"/>
                  </a:lnTo>
                  <a:lnTo>
                    <a:pt x="764705" y="4022866"/>
                  </a:lnTo>
                  <a:lnTo>
                    <a:pt x="812893" y="4026910"/>
                  </a:lnTo>
                  <a:lnTo>
                    <a:pt x="861796" y="4028274"/>
                  </a:lnTo>
                  <a:lnTo>
                    <a:pt x="912853" y="4026785"/>
                  </a:lnTo>
                  <a:lnTo>
                    <a:pt x="963123" y="4022374"/>
                  </a:lnTo>
                  <a:lnTo>
                    <a:pt x="1012522" y="4015124"/>
                  </a:lnTo>
                  <a:lnTo>
                    <a:pt x="1060968" y="4005118"/>
                  </a:lnTo>
                  <a:lnTo>
                    <a:pt x="1108380" y="3992439"/>
                  </a:lnTo>
                  <a:lnTo>
                    <a:pt x="1154674" y="3977171"/>
                  </a:lnTo>
                  <a:lnTo>
                    <a:pt x="1199768" y="3959396"/>
                  </a:lnTo>
                  <a:lnTo>
                    <a:pt x="1243580" y="3939199"/>
                  </a:lnTo>
                  <a:lnTo>
                    <a:pt x="1286028" y="3916662"/>
                  </a:lnTo>
                  <a:lnTo>
                    <a:pt x="1327029" y="3891868"/>
                  </a:lnTo>
                  <a:lnTo>
                    <a:pt x="1366501" y="3864901"/>
                  </a:lnTo>
                  <a:lnTo>
                    <a:pt x="1404361" y="3835844"/>
                  </a:lnTo>
                  <a:lnTo>
                    <a:pt x="1440528" y="3804780"/>
                  </a:lnTo>
                  <a:lnTo>
                    <a:pt x="1474918" y="3771793"/>
                  </a:lnTo>
                  <a:lnTo>
                    <a:pt x="1507450" y="3736965"/>
                  </a:lnTo>
                  <a:lnTo>
                    <a:pt x="1538041" y="3700380"/>
                  </a:lnTo>
                  <a:lnTo>
                    <a:pt x="1566608" y="3662121"/>
                  </a:lnTo>
                  <a:lnTo>
                    <a:pt x="1566786" y="3662248"/>
                  </a:lnTo>
                  <a:lnTo>
                    <a:pt x="3264852" y="1391589"/>
                  </a:lnTo>
                  <a:lnTo>
                    <a:pt x="3270350" y="1384474"/>
                  </a:lnTo>
                  <a:lnTo>
                    <a:pt x="3275774" y="1377299"/>
                  </a:lnTo>
                  <a:lnTo>
                    <a:pt x="3281122" y="1370062"/>
                  </a:lnTo>
                  <a:lnTo>
                    <a:pt x="3286391" y="1362760"/>
                  </a:lnTo>
                  <a:lnTo>
                    <a:pt x="3291776" y="1355585"/>
                  </a:lnTo>
                </a:path>
              </a:pathLst>
            </a:custGeom>
            <a:grpFill/>
            <a:ln w="12700">
              <a:solidFill>
                <a:srgbClr val="8E50FC">
                  <a:alpha val="98000"/>
                </a:srgbClr>
              </a:solidFill>
            </a:ln>
          </p:spPr>
          <p:txBody>
            <a:bodyPr wrap="square" lIns="0" tIns="0" rIns="0" bIns="0" rtlCol="0"/>
            <a:lstStyle/>
            <a:p>
              <a:pPr lvl="0">
                <a:defRPr/>
              </a:pPr>
              <a:endParaRPr/>
            </a:p>
          </p:txBody>
        </p:sp>
        <p:sp>
          <p:nvSpPr>
            <p:cNvPr id="7" name="object 12"/>
            <p:cNvSpPr/>
            <p:nvPr/>
          </p:nvSpPr>
          <p:spPr bwMode="auto">
            <a:xfrm>
              <a:off x="-8729" y="4205262"/>
              <a:ext cx="6285297" cy="7344617"/>
            </a:xfrm>
            <a:custGeom>
              <a:avLst/>
              <a:gdLst/>
              <a:ahLst/>
              <a:cxnLst/>
              <a:rect l="l" t="t" r="r" b="b"/>
              <a:pathLst>
                <a:path w="3447415" h="4028440" extrusionOk="0">
                  <a:moveTo>
                    <a:pt x="3291776" y="1355585"/>
                  </a:moveTo>
                  <a:lnTo>
                    <a:pt x="3291611" y="1355445"/>
                  </a:lnTo>
                  <a:lnTo>
                    <a:pt x="3317307" y="1316572"/>
                  </a:lnTo>
                  <a:lnTo>
                    <a:pt x="3340928" y="1276271"/>
                  </a:lnTo>
                  <a:lnTo>
                    <a:pt x="3362394" y="1234619"/>
                  </a:lnTo>
                  <a:lnTo>
                    <a:pt x="3381628" y="1191691"/>
                  </a:lnTo>
                  <a:lnTo>
                    <a:pt x="3398551" y="1147563"/>
                  </a:lnTo>
                  <a:lnTo>
                    <a:pt x="3413086" y="1102309"/>
                  </a:lnTo>
                  <a:lnTo>
                    <a:pt x="3425153" y="1056006"/>
                  </a:lnTo>
                  <a:lnTo>
                    <a:pt x="3434675" y="1008729"/>
                  </a:lnTo>
                  <a:lnTo>
                    <a:pt x="3441573" y="960553"/>
                  </a:lnTo>
                  <a:lnTo>
                    <a:pt x="3445770" y="911555"/>
                  </a:lnTo>
                  <a:lnTo>
                    <a:pt x="3447186" y="861809"/>
                  </a:lnTo>
                  <a:lnTo>
                    <a:pt x="3445822" y="812905"/>
                  </a:lnTo>
                  <a:lnTo>
                    <a:pt x="3441778" y="764717"/>
                  </a:lnTo>
                  <a:lnTo>
                    <a:pt x="3435126" y="717318"/>
                  </a:lnTo>
                  <a:lnTo>
                    <a:pt x="3425941" y="670780"/>
                  </a:lnTo>
                  <a:lnTo>
                    <a:pt x="3414294" y="625175"/>
                  </a:lnTo>
                  <a:lnTo>
                    <a:pt x="3400257" y="580577"/>
                  </a:lnTo>
                  <a:lnTo>
                    <a:pt x="3383905" y="537059"/>
                  </a:lnTo>
                  <a:lnTo>
                    <a:pt x="3365309" y="494692"/>
                  </a:lnTo>
                  <a:lnTo>
                    <a:pt x="3344543" y="453551"/>
                  </a:lnTo>
                  <a:lnTo>
                    <a:pt x="3321678" y="413707"/>
                  </a:lnTo>
                  <a:lnTo>
                    <a:pt x="3296789" y="375234"/>
                  </a:lnTo>
                  <a:lnTo>
                    <a:pt x="3269947" y="338204"/>
                  </a:lnTo>
                  <a:lnTo>
                    <a:pt x="3241225" y="302690"/>
                  </a:lnTo>
                  <a:lnTo>
                    <a:pt x="3210696" y="268764"/>
                  </a:lnTo>
                  <a:lnTo>
                    <a:pt x="3178433" y="236500"/>
                  </a:lnTo>
                  <a:lnTo>
                    <a:pt x="3144508" y="205970"/>
                  </a:lnTo>
                  <a:lnTo>
                    <a:pt x="3108995" y="177247"/>
                  </a:lnTo>
                  <a:lnTo>
                    <a:pt x="3071966" y="150404"/>
                  </a:lnTo>
                  <a:lnTo>
                    <a:pt x="3033493" y="125514"/>
                  </a:lnTo>
                  <a:lnTo>
                    <a:pt x="2993650" y="102648"/>
                  </a:lnTo>
                  <a:lnTo>
                    <a:pt x="2952509" y="81881"/>
                  </a:lnTo>
                  <a:lnTo>
                    <a:pt x="2910143" y="63284"/>
                  </a:lnTo>
                  <a:lnTo>
                    <a:pt x="2866624" y="46931"/>
                  </a:lnTo>
                  <a:lnTo>
                    <a:pt x="2822026" y="32894"/>
                  </a:lnTo>
                  <a:lnTo>
                    <a:pt x="2776422" y="21246"/>
                  </a:lnTo>
                  <a:lnTo>
                    <a:pt x="2729883" y="12060"/>
                  </a:lnTo>
                  <a:lnTo>
                    <a:pt x="2682483" y="5408"/>
                  </a:lnTo>
                  <a:lnTo>
                    <a:pt x="2634294" y="1364"/>
                  </a:lnTo>
                  <a:lnTo>
                    <a:pt x="2585389" y="0"/>
                  </a:lnTo>
                  <a:lnTo>
                    <a:pt x="2533605" y="1531"/>
                  </a:lnTo>
                  <a:lnTo>
                    <a:pt x="2482632" y="6068"/>
                  </a:lnTo>
                  <a:lnTo>
                    <a:pt x="2432556" y="13524"/>
                  </a:lnTo>
                  <a:lnTo>
                    <a:pt x="2383463" y="23812"/>
                  </a:lnTo>
                  <a:lnTo>
                    <a:pt x="2335439" y="36844"/>
                  </a:lnTo>
                  <a:lnTo>
                    <a:pt x="2288571" y="52535"/>
                  </a:lnTo>
                  <a:lnTo>
                    <a:pt x="2242945" y="70797"/>
                  </a:lnTo>
                  <a:lnTo>
                    <a:pt x="2198646" y="91543"/>
                  </a:lnTo>
                  <a:lnTo>
                    <a:pt x="2155760" y="114686"/>
                  </a:lnTo>
                  <a:lnTo>
                    <a:pt x="2114374" y="140140"/>
                  </a:lnTo>
                  <a:lnTo>
                    <a:pt x="2074574" y="167818"/>
                  </a:lnTo>
                  <a:lnTo>
                    <a:pt x="2036446" y="197633"/>
                  </a:lnTo>
                  <a:lnTo>
                    <a:pt x="2000075" y="229498"/>
                  </a:lnTo>
                  <a:lnTo>
                    <a:pt x="1965548" y="263326"/>
                  </a:lnTo>
                  <a:lnTo>
                    <a:pt x="1932951" y="299030"/>
                  </a:lnTo>
                  <a:lnTo>
                    <a:pt x="1902371" y="336524"/>
                  </a:lnTo>
                  <a:lnTo>
                    <a:pt x="1902218" y="336422"/>
                  </a:lnTo>
                  <a:lnTo>
                    <a:pt x="1897291" y="343014"/>
                  </a:lnTo>
                  <a:lnTo>
                    <a:pt x="1895665" y="345147"/>
                  </a:lnTo>
                  <a:lnTo>
                    <a:pt x="1894065" y="347294"/>
                  </a:lnTo>
                  <a:lnTo>
                    <a:pt x="1892477" y="349465"/>
                  </a:lnTo>
                  <a:lnTo>
                    <a:pt x="180606" y="2638526"/>
                  </a:lnTo>
                  <a:lnTo>
                    <a:pt x="180784" y="2638666"/>
                  </a:lnTo>
                  <a:lnTo>
                    <a:pt x="151057" y="2679352"/>
                  </a:lnTo>
                  <a:lnTo>
                    <a:pt x="123692" y="2721785"/>
                  </a:lnTo>
                  <a:lnTo>
                    <a:pt x="98787" y="2765871"/>
                  </a:lnTo>
                  <a:lnTo>
                    <a:pt x="76441" y="2811512"/>
                  </a:lnTo>
                  <a:lnTo>
                    <a:pt x="56754" y="2858613"/>
                  </a:lnTo>
                  <a:lnTo>
                    <a:pt x="39825" y="2907077"/>
                  </a:lnTo>
                  <a:lnTo>
                    <a:pt x="25752" y="2956809"/>
                  </a:lnTo>
                  <a:lnTo>
                    <a:pt x="14633" y="3007712"/>
                  </a:lnTo>
                  <a:lnTo>
                    <a:pt x="6569" y="3059691"/>
                  </a:lnTo>
                  <a:lnTo>
                    <a:pt x="1658" y="3112649"/>
                  </a:lnTo>
                  <a:lnTo>
                    <a:pt x="0" y="3166491"/>
                  </a:lnTo>
                  <a:lnTo>
                    <a:pt x="1364" y="3215394"/>
                  </a:lnTo>
                  <a:lnTo>
                    <a:pt x="5408" y="3263581"/>
                  </a:lnTo>
                  <a:lnTo>
                    <a:pt x="12059" y="3310981"/>
                  </a:lnTo>
                  <a:lnTo>
                    <a:pt x="21245" y="3357518"/>
                  </a:lnTo>
                  <a:lnTo>
                    <a:pt x="32893" y="3403122"/>
                  </a:lnTo>
                  <a:lnTo>
                    <a:pt x="46929" y="3447719"/>
                  </a:lnTo>
                  <a:lnTo>
                    <a:pt x="63282" y="3491237"/>
                  </a:lnTo>
                  <a:lnTo>
                    <a:pt x="81878" y="3533602"/>
                  </a:lnTo>
                  <a:lnTo>
                    <a:pt x="102645" y="3574742"/>
                  </a:lnTo>
                  <a:lnTo>
                    <a:pt x="125510" y="3614585"/>
                  </a:lnTo>
                  <a:lnTo>
                    <a:pt x="150400" y="3653057"/>
                  </a:lnTo>
                  <a:lnTo>
                    <a:pt x="177243" y="3690086"/>
                  </a:lnTo>
                  <a:lnTo>
                    <a:pt x="205965" y="3725599"/>
                  </a:lnTo>
                  <a:lnTo>
                    <a:pt x="236494" y="3759523"/>
                  </a:lnTo>
                  <a:lnTo>
                    <a:pt x="268758" y="3791786"/>
                  </a:lnTo>
                  <a:lnTo>
                    <a:pt x="302682" y="3822314"/>
                  </a:lnTo>
                  <a:lnTo>
                    <a:pt x="338196" y="3851036"/>
                  </a:lnTo>
                  <a:lnTo>
                    <a:pt x="375225" y="3877878"/>
                  </a:lnTo>
                  <a:lnTo>
                    <a:pt x="413698" y="3902767"/>
                  </a:lnTo>
                  <a:lnTo>
                    <a:pt x="453541" y="3925632"/>
                  </a:lnTo>
                  <a:lnTo>
                    <a:pt x="494682" y="3946398"/>
                  </a:lnTo>
                  <a:lnTo>
                    <a:pt x="537048" y="3964994"/>
                  </a:lnTo>
                  <a:lnTo>
                    <a:pt x="580566" y="3981346"/>
                  </a:lnTo>
                  <a:lnTo>
                    <a:pt x="625163" y="3995382"/>
                  </a:lnTo>
                  <a:lnTo>
                    <a:pt x="670768" y="4007029"/>
                  </a:lnTo>
                  <a:lnTo>
                    <a:pt x="717306" y="4016215"/>
                  </a:lnTo>
                  <a:lnTo>
                    <a:pt x="764705" y="4022866"/>
                  </a:lnTo>
                  <a:lnTo>
                    <a:pt x="812893" y="4026910"/>
                  </a:lnTo>
                  <a:lnTo>
                    <a:pt x="861796" y="4028274"/>
                  </a:lnTo>
                  <a:lnTo>
                    <a:pt x="912851" y="4026785"/>
                  </a:lnTo>
                  <a:lnTo>
                    <a:pt x="963119" y="4022374"/>
                  </a:lnTo>
                  <a:lnTo>
                    <a:pt x="1012517" y="4015124"/>
                  </a:lnTo>
                  <a:lnTo>
                    <a:pt x="1060963" y="4005118"/>
                  </a:lnTo>
                  <a:lnTo>
                    <a:pt x="1108374" y="3992439"/>
                  </a:lnTo>
                  <a:lnTo>
                    <a:pt x="1154668" y="3977171"/>
                  </a:lnTo>
                  <a:lnTo>
                    <a:pt x="1199763" y="3959396"/>
                  </a:lnTo>
                  <a:lnTo>
                    <a:pt x="1243575" y="3939199"/>
                  </a:lnTo>
                  <a:lnTo>
                    <a:pt x="1286024" y="3916662"/>
                  </a:lnTo>
                  <a:lnTo>
                    <a:pt x="1327025" y="3891868"/>
                  </a:lnTo>
                  <a:lnTo>
                    <a:pt x="1366498" y="3864901"/>
                  </a:lnTo>
                  <a:lnTo>
                    <a:pt x="1404359" y="3835844"/>
                  </a:lnTo>
                  <a:lnTo>
                    <a:pt x="1440526" y="3804780"/>
                  </a:lnTo>
                  <a:lnTo>
                    <a:pt x="1474917" y="3771793"/>
                  </a:lnTo>
                  <a:lnTo>
                    <a:pt x="1507449" y="3736965"/>
                  </a:lnTo>
                  <a:lnTo>
                    <a:pt x="1538040" y="3700380"/>
                  </a:lnTo>
                  <a:lnTo>
                    <a:pt x="1566608" y="3662121"/>
                  </a:lnTo>
                  <a:lnTo>
                    <a:pt x="1566786" y="3662248"/>
                  </a:lnTo>
                  <a:lnTo>
                    <a:pt x="3264852" y="1391589"/>
                  </a:lnTo>
                  <a:lnTo>
                    <a:pt x="3270354" y="1384474"/>
                  </a:lnTo>
                  <a:lnTo>
                    <a:pt x="3275776" y="1377299"/>
                  </a:lnTo>
                  <a:lnTo>
                    <a:pt x="3281124" y="1370062"/>
                  </a:lnTo>
                  <a:lnTo>
                    <a:pt x="3286404" y="1362760"/>
                  </a:lnTo>
                  <a:lnTo>
                    <a:pt x="3291776" y="1355585"/>
                  </a:lnTo>
                </a:path>
              </a:pathLst>
            </a:custGeom>
            <a:grpFill/>
            <a:ln w="12700">
              <a:solidFill>
                <a:srgbClr val="8E50FC">
                  <a:alpha val="98000"/>
                </a:srgbClr>
              </a:solidFill>
            </a:ln>
          </p:spPr>
          <p:txBody>
            <a:bodyPr wrap="square" lIns="0" tIns="0" rIns="0" bIns="0" rtlCol="0"/>
            <a:lstStyle/>
            <a:p>
              <a:pPr>
                <a:defRPr/>
              </a:pPr>
              <a:endParaRPr/>
            </a:p>
          </p:txBody>
        </p:sp>
      </p:grpSp>
      <p:grpSp>
        <p:nvGrpSpPr>
          <p:cNvPr id="8" name="Groupe 6"/>
          <p:cNvGrpSpPr/>
          <p:nvPr userDrawn="1"/>
        </p:nvGrpSpPr>
        <p:grpSpPr bwMode="auto">
          <a:xfrm>
            <a:off x="6427932" y="-3753551"/>
            <a:ext cx="7867529" cy="5814004"/>
            <a:chOff x="6489895" y="-4805248"/>
            <a:chExt cx="10542564" cy="7790821"/>
          </a:xfrm>
        </p:grpSpPr>
        <p:sp>
          <p:nvSpPr>
            <p:cNvPr id="9" name="object 9"/>
            <p:cNvSpPr/>
            <p:nvPr/>
          </p:nvSpPr>
          <p:spPr bwMode="auto">
            <a:xfrm>
              <a:off x="6489895" y="-4359044"/>
              <a:ext cx="6285296" cy="7344617"/>
            </a:xfrm>
            <a:custGeom>
              <a:avLst/>
              <a:gdLst/>
              <a:ahLst/>
              <a:cxnLst/>
              <a:rect l="l" t="t" r="r" b="b"/>
              <a:pathLst>
                <a:path w="3447415" h="4028440" extrusionOk="0">
                  <a:moveTo>
                    <a:pt x="3291776" y="1355585"/>
                  </a:moveTo>
                  <a:lnTo>
                    <a:pt x="3291598" y="1355445"/>
                  </a:lnTo>
                  <a:lnTo>
                    <a:pt x="3317298" y="1316572"/>
                  </a:lnTo>
                  <a:lnTo>
                    <a:pt x="3340921" y="1276271"/>
                  </a:lnTo>
                  <a:lnTo>
                    <a:pt x="3362389" y="1234619"/>
                  </a:lnTo>
                  <a:lnTo>
                    <a:pt x="3381625" y="1191691"/>
                  </a:lnTo>
                  <a:lnTo>
                    <a:pt x="3398549" y="1147563"/>
                  </a:lnTo>
                  <a:lnTo>
                    <a:pt x="3413085" y="1102309"/>
                  </a:lnTo>
                  <a:lnTo>
                    <a:pt x="3425153" y="1056006"/>
                  </a:lnTo>
                  <a:lnTo>
                    <a:pt x="3434675" y="1008729"/>
                  </a:lnTo>
                  <a:lnTo>
                    <a:pt x="3441573" y="960553"/>
                  </a:lnTo>
                  <a:lnTo>
                    <a:pt x="3445770" y="911555"/>
                  </a:lnTo>
                  <a:lnTo>
                    <a:pt x="3447186" y="861809"/>
                  </a:lnTo>
                  <a:lnTo>
                    <a:pt x="3445822" y="812905"/>
                  </a:lnTo>
                  <a:lnTo>
                    <a:pt x="3441777" y="764717"/>
                  </a:lnTo>
                  <a:lnTo>
                    <a:pt x="3435126" y="717318"/>
                  </a:lnTo>
                  <a:lnTo>
                    <a:pt x="3425940" y="670780"/>
                  </a:lnTo>
                  <a:lnTo>
                    <a:pt x="3414293" y="625175"/>
                  </a:lnTo>
                  <a:lnTo>
                    <a:pt x="3400256" y="580577"/>
                  </a:lnTo>
                  <a:lnTo>
                    <a:pt x="3383903" y="537059"/>
                  </a:lnTo>
                  <a:lnTo>
                    <a:pt x="3365307" y="494692"/>
                  </a:lnTo>
                  <a:lnTo>
                    <a:pt x="3344540" y="453551"/>
                  </a:lnTo>
                  <a:lnTo>
                    <a:pt x="3321675" y="413707"/>
                  </a:lnTo>
                  <a:lnTo>
                    <a:pt x="3296785" y="375234"/>
                  </a:lnTo>
                  <a:lnTo>
                    <a:pt x="3269943" y="338204"/>
                  </a:lnTo>
                  <a:lnTo>
                    <a:pt x="3241220" y="302690"/>
                  </a:lnTo>
                  <a:lnTo>
                    <a:pt x="3210691" y="268764"/>
                  </a:lnTo>
                  <a:lnTo>
                    <a:pt x="3178428" y="236500"/>
                  </a:lnTo>
                  <a:lnTo>
                    <a:pt x="3144503" y="205970"/>
                  </a:lnTo>
                  <a:lnTo>
                    <a:pt x="3108989" y="177247"/>
                  </a:lnTo>
                  <a:lnTo>
                    <a:pt x="3071960" y="150404"/>
                  </a:lnTo>
                  <a:lnTo>
                    <a:pt x="3033487" y="125514"/>
                  </a:lnTo>
                  <a:lnTo>
                    <a:pt x="2993644" y="102648"/>
                  </a:lnTo>
                  <a:lnTo>
                    <a:pt x="2952503" y="81881"/>
                  </a:lnTo>
                  <a:lnTo>
                    <a:pt x="2910137" y="63284"/>
                  </a:lnTo>
                  <a:lnTo>
                    <a:pt x="2866619" y="46931"/>
                  </a:lnTo>
                  <a:lnTo>
                    <a:pt x="2822022" y="32894"/>
                  </a:lnTo>
                  <a:lnTo>
                    <a:pt x="2776418" y="21246"/>
                  </a:lnTo>
                  <a:lnTo>
                    <a:pt x="2729880" y="12060"/>
                  </a:lnTo>
                  <a:lnTo>
                    <a:pt x="2682480" y="5408"/>
                  </a:lnTo>
                  <a:lnTo>
                    <a:pt x="2634293" y="1364"/>
                  </a:lnTo>
                  <a:lnTo>
                    <a:pt x="2585389" y="0"/>
                  </a:lnTo>
                  <a:lnTo>
                    <a:pt x="2533603" y="1531"/>
                  </a:lnTo>
                  <a:lnTo>
                    <a:pt x="2482628" y="6068"/>
                  </a:lnTo>
                  <a:lnTo>
                    <a:pt x="2432551" y="13524"/>
                  </a:lnTo>
                  <a:lnTo>
                    <a:pt x="2383458" y="23812"/>
                  </a:lnTo>
                  <a:lnTo>
                    <a:pt x="2335434" y="36844"/>
                  </a:lnTo>
                  <a:lnTo>
                    <a:pt x="2288566" y="52535"/>
                  </a:lnTo>
                  <a:lnTo>
                    <a:pt x="2242940" y="70797"/>
                  </a:lnTo>
                  <a:lnTo>
                    <a:pt x="2198641" y="91543"/>
                  </a:lnTo>
                  <a:lnTo>
                    <a:pt x="2155756" y="114686"/>
                  </a:lnTo>
                  <a:lnTo>
                    <a:pt x="2114371" y="140140"/>
                  </a:lnTo>
                  <a:lnTo>
                    <a:pt x="2074572" y="167818"/>
                  </a:lnTo>
                  <a:lnTo>
                    <a:pt x="2036444" y="197633"/>
                  </a:lnTo>
                  <a:lnTo>
                    <a:pt x="2000074" y="229498"/>
                  </a:lnTo>
                  <a:lnTo>
                    <a:pt x="1965548" y="263326"/>
                  </a:lnTo>
                  <a:lnTo>
                    <a:pt x="1932951" y="299030"/>
                  </a:lnTo>
                  <a:lnTo>
                    <a:pt x="1902371" y="336524"/>
                  </a:lnTo>
                  <a:lnTo>
                    <a:pt x="1902218" y="336422"/>
                  </a:lnTo>
                  <a:lnTo>
                    <a:pt x="1897291" y="343014"/>
                  </a:lnTo>
                  <a:lnTo>
                    <a:pt x="1895665" y="345147"/>
                  </a:lnTo>
                  <a:lnTo>
                    <a:pt x="1894065" y="347294"/>
                  </a:lnTo>
                  <a:lnTo>
                    <a:pt x="1892477" y="349465"/>
                  </a:lnTo>
                  <a:lnTo>
                    <a:pt x="180594" y="2638526"/>
                  </a:lnTo>
                  <a:lnTo>
                    <a:pt x="180784" y="2638666"/>
                  </a:lnTo>
                  <a:lnTo>
                    <a:pt x="151057" y="2679352"/>
                  </a:lnTo>
                  <a:lnTo>
                    <a:pt x="123692" y="2721785"/>
                  </a:lnTo>
                  <a:lnTo>
                    <a:pt x="98787" y="2765871"/>
                  </a:lnTo>
                  <a:lnTo>
                    <a:pt x="76441" y="2811512"/>
                  </a:lnTo>
                  <a:lnTo>
                    <a:pt x="56754" y="2858613"/>
                  </a:lnTo>
                  <a:lnTo>
                    <a:pt x="39825" y="2907077"/>
                  </a:lnTo>
                  <a:lnTo>
                    <a:pt x="25752" y="2956809"/>
                  </a:lnTo>
                  <a:lnTo>
                    <a:pt x="14633" y="3007712"/>
                  </a:lnTo>
                  <a:lnTo>
                    <a:pt x="6569" y="3059691"/>
                  </a:lnTo>
                  <a:lnTo>
                    <a:pt x="1658" y="3112649"/>
                  </a:lnTo>
                  <a:lnTo>
                    <a:pt x="0" y="3166491"/>
                  </a:lnTo>
                  <a:lnTo>
                    <a:pt x="1364" y="3215394"/>
                  </a:lnTo>
                  <a:lnTo>
                    <a:pt x="5408" y="3263581"/>
                  </a:lnTo>
                  <a:lnTo>
                    <a:pt x="12059" y="3310981"/>
                  </a:lnTo>
                  <a:lnTo>
                    <a:pt x="21245" y="3357518"/>
                  </a:lnTo>
                  <a:lnTo>
                    <a:pt x="32893" y="3403122"/>
                  </a:lnTo>
                  <a:lnTo>
                    <a:pt x="46929" y="3447719"/>
                  </a:lnTo>
                  <a:lnTo>
                    <a:pt x="63282" y="3491237"/>
                  </a:lnTo>
                  <a:lnTo>
                    <a:pt x="81878" y="3533602"/>
                  </a:lnTo>
                  <a:lnTo>
                    <a:pt x="102645" y="3574742"/>
                  </a:lnTo>
                  <a:lnTo>
                    <a:pt x="125510" y="3614585"/>
                  </a:lnTo>
                  <a:lnTo>
                    <a:pt x="150400" y="3653057"/>
                  </a:lnTo>
                  <a:lnTo>
                    <a:pt x="177243" y="3690086"/>
                  </a:lnTo>
                  <a:lnTo>
                    <a:pt x="205965" y="3725599"/>
                  </a:lnTo>
                  <a:lnTo>
                    <a:pt x="236494" y="3759523"/>
                  </a:lnTo>
                  <a:lnTo>
                    <a:pt x="268758" y="3791786"/>
                  </a:lnTo>
                  <a:lnTo>
                    <a:pt x="302682" y="3822314"/>
                  </a:lnTo>
                  <a:lnTo>
                    <a:pt x="338196" y="3851036"/>
                  </a:lnTo>
                  <a:lnTo>
                    <a:pt x="375225" y="3877878"/>
                  </a:lnTo>
                  <a:lnTo>
                    <a:pt x="413698" y="3902767"/>
                  </a:lnTo>
                  <a:lnTo>
                    <a:pt x="453541" y="3925632"/>
                  </a:lnTo>
                  <a:lnTo>
                    <a:pt x="494682" y="3946398"/>
                  </a:lnTo>
                  <a:lnTo>
                    <a:pt x="537048" y="3964994"/>
                  </a:lnTo>
                  <a:lnTo>
                    <a:pt x="580566" y="3981346"/>
                  </a:lnTo>
                  <a:lnTo>
                    <a:pt x="625163" y="3995382"/>
                  </a:lnTo>
                  <a:lnTo>
                    <a:pt x="670768" y="4007029"/>
                  </a:lnTo>
                  <a:lnTo>
                    <a:pt x="717306" y="4016215"/>
                  </a:lnTo>
                  <a:lnTo>
                    <a:pt x="764705" y="4022866"/>
                  </a:lnTo>
                  <a:lnTo>
                    <a:pt x="812893" y="4026910"/>
                  </a:lnTo>
                  <a:lnTo>
                    <a:pt x="861796" y="4028274"/>
                  </a:lnTo>
                  <a:lnTo>
                    <a:pt x="912853" y="4026785"/>
                  </a:lnTo>
                  <a:lnTo>
                    <a:pt x="963123" y="4022374"/>
                  </a:lnTo>
                  <a:lnTo>
                    <a:pt x="1012522" y="4015124"/>
                  </a:lnTo>
                  <a:lnTo>
                    <a:pt x="1060968" y="4005118"/>
                  </a:lnTo>
                  <a:lnTo>
                    <a:pt x="1108380" y="3992439"/>
                  </a:lnTo>
                  <a:lnTo>
                    <a:pt x="1154674" y="3977171"/>
                  </a:lnTo>
                  <a:lnTo>
                    <a:pt x="1199768" y="3959396"/>
                  </a:lnTo>
                  <a:lnTo>
                    <a:pt x="1243580" y="3939199"/>
                  </a:lnTo>
                  <a:lnTo>
                    <a:pt x="1286028" y="3916662"/>
                  </a:lnTo>
                  <a:lnTo>
                    <a:pt x="1327029" y="3891868"/>
                  </a:lnTo>
                  <a:lnTo>
                    <a:pt x="1366501" y="3864901"/>
                  </a:lnTo>
                  <a:lnTo>
                    <a:pt x="1404361" y="3835844"/>
                  </a:lnTo>
                  <a:lnTo>
                    <a:pt x="1440528" y="3804780"/>
                  </a:lnTo>
                  <a:lnTo>
                    <a:pt x="1474918" y="3771793"/>
                  </a:lnTo>
                  <a:lnTo>
                    <a:pt x="1507450" y="3736965"/>
                  </a:lnTo>
                  <a:lnTo>
                    <a:pt x="1538041" y="3700380"/>
                  </a:lnTo>
                  <a:lnTo>
                    <a:pt x="1566608" y="3662121"/>
                  </a:lnTo>
                  <a:lnTo>
                    <a:pt x="1566786" y="3662248"/>
                  </a:lnTo>
                  <a:lnTo>
                    <a:pt x="3264852" y="1391589"/>
                  </a:lnTo>
                  <a:lnTo>
                    <a:pt x="3270350" y="1384474"/>
                  </a:lnTo>
                  <a:lnTo>
                    <a:pt x="3275774" y="1377299"/>
                  </a:lnTo>
                  <a:lnTo>
                    <a:pt x="3281122" y="1370062"/>
                  </a:lnTo>
                  <a:lnTo>
                    <a:pt x="3286391" y="1362760"/>
                  </a:lnTo>
                  <a:lnTo>
                    <a:pt x="3291776" y="1355585"/>
                  </a:lnTo>
                </a:path>
              </a:pathLst>
            </a:custGeom>
            <a:grpFill/>
            <a:ln w="12700">
              <a:solidFill>
                <a:srgbClr val="8E50FC">
                  <a:alpha val="98000"/>
                </a:srgbClr>
              </a:solidFill>
            </a:ln>
          </p:spPr>
          <p:txBody>
            <a:bodyPr wrap="square" lIns="0" tIns="0" rIns="0" bIns="0" rtlCol="0"/>
            <a:lstStyle/>
            <a:p>
              <a:pPr lvl="0">
                <a:defRPr/>
              </a:pPr>
              <a:endParaRPr/>
            </a:p>
          </p:txBody>
        </p:sp>
        <p:sp>
          <p:nvSpPr>
            <p:cNvPr id="10" name="object 12"/>
            <p:cNvSpPr/>
            <p:nvPr/>
          </p:nvSpPr>
          <p:spPr bwMode="auto">
            <a:xfrm>
              <a:off x="10747162" y="-4805248"/>
              <a:ext cx="6285297" cy="7344617"/>
            </a:xfrm>
            <a:custGeom>
              <a:avLst/>
              <a:gdLst/>
              <a:ahLst/>
              <a:cxnLst/>
              <a:rect l="l" t="t" r="r" b="b"/>
              <a:pathLst>
                <a:path w="3447415" h="4028440" extrusionOk="0">
                  <a:moveTo>
                    <a:pt x="3291776" y="1355585"/>
                  </a:moveTo>
                  <a:lnTo>
                    <a:pt x="3291611" y="1355445"/>
                  </a:lnTo>
                  <a:lnTo>
                    <a:pt x="3317307" y="1316572"/>
                  </a:lnTo>
                  <a:lnTo>
                    <a:pt x="3340928" y="1276271"/>
                  </a:lnTo>
                  <a:lnTo>
                    <a:pt x="3362394" y="1234619"/>
                  </a:lnTo>
                  <a:lnTo>
                    <a:pt x="3381628" y="1191691"/>
                  </a:lnTo>
                  <a:lnTo>
                    <a:pt x="3398551" y="1147563"/>
                  </a:lnTo>
                  <a:lnTo>
                    <a:pt x="3413086" y="1102309"/>
                  </a:lnTo>
                  <a:lnTo>
                    <a:pt x="3425153" y="1056006"/>
                  </a:lnTo>
                  <a:lnTo>
                    <a:pt x="3434675" y="1008729"/>
                  </a:lnTo>
                  <a:lnTo>
                    <a:pt x="3441573" y="960553"/>
                  </a:lnTo>
                  <a:lnTo>
                    <a:pt x="3445770" y="911555"/>
                  </a:lnTo>
                  <a:lnTo>
                    <a:pt x="3447186" y="861809"/>
                  </a:lnTo>
                  <a:lnTo>
                    <a:pt x="3445822" y="812905"/>
                  </a:lnTo>
                  <a:lnTo>
                    <a:pt x="3441778" y="764717"/>
                  </a:lnTo>
                  <a:lnTo>
                    <a:pt x="3435126" y="717318"/>
                  </a:lnTo>
                  <a:lnTo>
                    <a:pt x="3425941" y="670780"/>
                  </a:lnTo>
                  <a:lnTo>
                    <a:pt x="3414294" y="625175"/>
                  </a:lnTo>
                  <a:lnTo>
                    <a:pt x="3400257" y="580577"/>
                  </a:lnTo>
                  <a:lnTo>
                    <a:pt x="3383905" y="537059"/>
                  </a:lnTo>
                  <a:lnTo>
                    <a:pt x="3365309" y="494692"/>
                  </a:lnTo>
                  <a:lnTo>
                    <a:pt x="3344543" y="453551"/>
                  </a:lnTo>
                  <a:lnTo>
                    <a:pt x="3321678" y="413707"/>
                  </a:lnTo>
                  <a:lnTo>
                    <a:pt x="3296789" y="375234"/>
                  </a:lnTo>
                  <a:lnTo>
                    <a:pt x="3269947" y="338204"/>
                  </a:lnTo>
                  <a:lnTo>
                    <a:pt x="3241225" y="302690"/>
                  </a:lnTo>
                  <a:lnTo>
                    <a:pt x="3210696" y="268764"/>
                  </a:lnTo>
                  <a:lnTo>
                    <a:pt x="3178433" y="236500"/>
                  </a:lnTo>
                  <a:lnTo>
                    <a:pt x="3144508" y="205970"/>
                  </a:lnTo>
                  <a:lnTo>
                    <a:pt x="3108995" y="177247"/>
                  </a:lnTo>
                  <a:lnTo>
                    <a:pt x="3071966" y="150404"/>
                  </a:lnTo>
                  <a:lnTo>
                    <a:pt x="3033493" y="125514"/>
                  </a:lnTo>
                  <a:lnTo>
                    <a:pt x="2993650" y="102648"/>
                  </a:lnTo>
                  <a:lnTo>
                    <a:pt x="2952509" y="81881"/>
                  </a:lnTo>
                  <a:lnTo>
                    <a:pt x="2910143" y="63284"/>
                  </a:lnTo>
                  <a:lnTo>
                    <a:pt x="2866624" y="46931"/>
                  </a:lnTo>
                  <a:lnTo>
                    <a:pt x="2822026" y="32894"/>
                  </a:lnTo>
                  <a:lnTo>
                    <a:pt x="2776422" y="21246"/>
                  </a:lnTo>
                  <a:lnTo>
                    <a:pt x="2729883" y="12060"/>
                  </a:lnTo>
                  <a:lnTo>
                    <a:pt x="2682483" y="5408"/>
                  </a:lnTo>
                  <a:lnTo>
                    <a:pt x="2634294" y="1364"/>
                  </a:lnTo>
                  <a:lnTo>
                    <a:pt x="2585389" y="0"/>
                  </a:lnTo>
                  <a:lnTo>
                    <a:pt x="2533605" y="1531"/>
                  </a:lnTo>
                  <a:lnTo>
                    <a:pt x="2482632" y="6068"/>
                  </a:lnTo>
                  <a:lnTo>
                    <a:pt x="2432556" y="13524"/>
                  </a:lnTo>
                  <a:lnTo>
                    <a:pt x="2383463" y="23812"/>
                  </a:lnTo>
                  <a:lnTo>
                    <a:pt x="2335439" y="36844"/>
                  </a:lnTo>
                  <a:lnTo>
                    <a:pt x="2288571" y="52535"/>
                  </a:lnTo>
                  <a:lnTo>
                    <a:pt x="2242945" y="70797"/>
                  </a:lnTo>
                  <a:lnTo>
                    <a:pt x="2198646" y="91543"/>
                  </a:lnTo>
                  <a:lnTo>
                    <a:pt x="2155760" y="114686"/>
                  </a:lnTo>
                  <a:lnTo>
                    <a:pt x="2114374" y="140140"/>
                  </a:lnTo>
                  <a:lnTo>
                    <a:pt x="2074574" y="167818"/>
                  </a:lnTo>
                  <a:lnTo>
                    <a:pt x="2036446" y="197633"/>
                  </a:lnTo>
                  <a:lnTo>
                    <a:pt x="2000075" y="229498"/>
                  </a:lnTo>
                  <a:lnTo>
                    <a:pt x="1965548" y="263326"/>
                  </a:lnTo>
                  <a:lnTo>
                    <a:pt x="1932951" y="299030"/>
                  </a:lnTo>
                  <a:lnTo>
                    <a:pt x="1902371" y="336524"/>
                  </a:lnTo>
                  <a:lnTo>
                    <a:pt x="1902218" y="336422"/>
                  </a:lnTo>
                  <a:lnTo>
                    <a:pt x="1897291" y="343014"/>
                  </a:lnTo>
                  <a:lnTo>
                    <a:pt x="1895665" y="345147"/>
                  </a:lnTo>
                  <a:lnTo>
                    <a:pt x="1894065" y="347294"/>
                  </a:lnTo>
                  <a:lnTo>
                    <a:pt x="1892477" y="349465"/>
                  </a:lnTo>
                  <a:lnTo>
                    <a:pt x="180606" y="2638526"/>
                  </a:lnTo>
                  <a:lnTo>
                    <a:pt x="180784" y="2638666"/>
                  </a:lnTo>
                  <a:lnTo>
                    <a:pt x="151057" y="2679352"/>
                  </a:lnTo>
                  <a:lnTo>
                    <a:pt x="123692" y="2721785"/>
                  </a:lnTo>
                  <a:lnTo>
                    <a:pt x="98787" y="2765871"/>
                  </a:lnTo>
                  <a:lnTo>
                    <a:pt x="76441" y="2811512"/>
                  </a:lnTo>
                  <a:lnTo>
                    <a:pt x="56754" y="2858613"/>
                  </a:lnTo>
                  <a:lnTo>
                    <a:pt x="39825" y="2907077"/>
                  </a:lnTo>
                  <a:lnTo>
                    <a:pt x="25752" y="2956809"/>
                  </a:lnTo>
                  <a:lnTo>
                    <a:pt x="14633" y="3007712"/>
                  </a:lnTo>
                  <a:lnTo>
                    <a:pt x="6569" y="3059691"/>
                  </a:lnTo>
                  <a:lnTo>
                    <a:pt x="1658" y="3112649"/>
                  </a:lnTo>
                  <a:lnTo>
                    <a:pt x="0" y="3166491"/>
                  </a:lnTo>
                  <a:lnTo>
                    <a:pt x="1364" y="3215394"/>
                  </a:lnTo>
                  <a:lnTo>
                    <a:pt x="5408" y="3263581"/>
                  </a:lnTo>
                  <a:lnTo>
                    <a:pt x="12059" y="3310981"/>
                  </a:lnTo>
                  <a:lnTo>
                    <a:pt x="21245" y="3357518"/>
                  </a:lnTo>
                  <a:lnTo>
                    <a:pt x="32893" y="3403122"/>
                  </a:lnTo>
                  <a:lnTo>
                    <a:pt x="46929" y="3447719"/>
                  </a:lnTo>
                  <a:lnTo>
                    <a:pt x="63282" y="3491237"/>
                  </a:lnTo>
                  <a:lnTo>
                    <a:pt x="81878" y="3533602"/>
                  </a:lnTo>
                  <a:lnTo>
                    <a:pt x="102645" y="3574742"/>
                  </a:lnTo>
                  <a:lnTo>
                    <a:pt x="125510" y="3614585"/>
                  </a:lnTo>
                  <a:lnTo>
                    <a:pt x="150400" y="3653057"/>
                  </a:lnTo>
                  <a:lnTo>
                    <a:pt x="177243" y="3690086"/>
                  </a:lnTo>
                  <a:lnTo>
                    <a:pt x="205965" y="3725599"/>
                  </a:lnTo>
                  <a:lnTo>
                    <a:pt x="236494" y="3759523"/>
                  </a:lnTo>
                  <a:lnTo>
                    <a:pt x="268758" y="3791786"/>
                  </a:lnTo>
                  <a:lnTo>
                    <a:pt x="302682" y="3822314"/>
                  </a:lnTo>
                  <a:lnTo>
                    <a:pt x="338196" y="3851036"/>
                  </a:lnTo>
                  <a:lnTo>
                    <a:pt x="375225" y="3877878"/>
                  </a:lnTo>
                  <a:lnTo>
                    <a:pt x="413698" y="3902767"/>
                  </a:lnTo>
                  <a:lnTo>
                    <a:pt x="453541" y="3925632"/>
                  </a:lnTo>
                  <a:lnTo>
                    <a:pt x="494682" y="3946398"/>
                  </a:lnTo>
                  <a:lnTo>
                    <a:pt x="537048" y="3964994"/>
                  </a:lnTo>
                  <a:lnTo>
                    <a:pt x="580566" y="3981346"/>
                  </a:lnTo>
                  <a:lnTo>
                    <a:pt x="625163" y="3995382"/>
                  </a:lnTo>
                  <a:lnTo>
                    <a:pt x="670768" y="4007029"/>
                  </a:lnTo>
                  <a:lnTo>
                    <a:pt x="717306" y="4016215"/>
                  </a:lnTo>
                  <a:lnTo>
                    <a:pt x="764705" y="4022866"/>
                  </a:lnTo>
                  <a:lnTo>
                    <a:pt x="812893" y="4026910"/>
                  </a:lnTo>
                  <a:lnTo>
                    <a:pt x="861796" y="4028274"/>
                  </a:lnTo>
                  <a:lnTo>
                    <a:pt x="912851" y="4026785"/>
                  </a:lnTo>
                  <a:lnTo>
                    <a:pt x="963119" y="4022374"/>
                  </a:lnTo>
                  <a:lnTo>
                    <a:pt x="1012517" y="4015124"/>
                  </a:lnTo>
                  <a:lnTo>
                    <a:pt x="1060963" y="4005118"/>
                  </a:lnTo>
                  <a:lnTo>
                    <a:pt x="1108374" y="3992439"/>
                  </a:lnTo>
                  <a:lnTo>
                    <a:pt x="1154668" y="3977171"/>
                  </a:lnTo>
                  <a:lnTo>
                    <a:pt x="1199763" y="3959396"/>
                  </a:lnTo>
                  <a:lnTo>
                    <a:pt x="1243575" y="3939199"/>
                  </a:lnTo>
                  <a:lnTo>
                    <a:pt x="1286024" y="3916662"/>
                  </a:lnTo>
                  <a:lnTo>
                    <a:pt x="1327025" y="3891868"/>
                  </a:lnTo>
                  <a:lnTo>
                    <a:pt x="1366498" y="3864901"/>
                  </a:lnTo>
                  <a:lnTo>
                    <a:pt x="1404359" y="3835844"/>
                  </a:lnTo>
                  <a:lnTo>
                    <a:pt x="1440526" y="3804780"/>
                  </a:lnTo>
                  <a:lnTo>
                    <a:pt x="1474917" y="3771793"/>
                  </a:lnTo>
                  <a:lnTo>
                    <a:pt x="1507449" y="3736965"/>
                  </a:lnTo>
                  <a:lnTo>
                    <a:pt x="1538040" y="3700380"/>
                  </a:lnTo>
                  <a:lnTo>
                    <a:pt x="1566608" y="3662121"/>
                  </a:lnTo>
                  <a:lnTo>
                    <a:pt x="1566786" y="3662248"/>
                  </a:lnTo>
                  <a:lnTo>
                    <a:pt x="3264852" y="1391589"/>
                  </a:lnTo>
                  <a:lnTo>
                    <a:pt x="3270354" y="1384474"/>
                  </a:lnTo>
                  <a:lnTo>
                    <a:pt x="3275776" y="1377299"/>
                  </a:lnTo>
                  <a:lnTo>
                    <a:pt x="3281124" y="1370062"/>
                  </a:lnTo>
                  <a:lnTo>
                    <a:pt x="3286404" y="1362760"/>
                  </a:lnTo>
                  <a:lnTo>
                    <a:pt x="3291776" y="1355585"/>
                  </a:lnTo>
                </a:path>
              </a:pathLst>
            </a:custGeom>
            <a:grpFill/>
            <a:ln w="12700">
              <a:solidFill>
                <a:srgbClr val="8E50FC">
                  <a:alpha val="98000"/>
                </a:srgbClr>
              </a:solidFill>
            </a:ln>
          </p:spPr>
          <p:txBody>
            <a:bodyPr wrap="square" lIns="0" tIns="0" rIns="0" bIns="0" rtlCol="0"/>
            <a:lstStyle/>
            <a:p>
              <a:pPr lvl="0">
                <a:defRPr/>
              </a:pPr>
              <a:endParaRPr/>
            </a:p>
          </p:txBody>
        </p:sp>
      </p:grpSp>
      <p:sp>
        <p:nvSpPr>
          <p:cNvPr id="11" name="Espace réservé du titre 1"/>
          <p:cNvSpPr>
            <a:spLocks noGrp="1"/>
          </p:cNvSpPr>
          <p:nvPr>
            <p:ph type="title" hasCustomPrompt="1"/>
          </p:nvPr>
        </p:nvSpPr>
        <p:spPr bwMode="auto">
          <a:xfrm>
            <a:off x="836194" y="2753441"/>
            <a:ext cx="10515600" cy="1325563"/>
          </a:xfrm>
          <a:prstGeom prst="rect">
            <a:avLst/>
          </a:prstGeom>
        </p:spPr>
        <p:txBody>
          <a:bodyPr vert="horz" lIns="91440" tIns="45720" rIns="91440" bIns="45720" rtlCol="0" anchor="ctr">
            <a:noAutofit/>
          </a:bodyPr>
          <a:lstStyle>
            <a:lvl1pPr algn="ctr">
              <a:defRPr lang="fr-FR" sz="4400" b="1">
                <a:solidFill>
                  <a:schemeClr val="bg1"/>
                </a:solidFill>
                <a:latin typeface="Sen"/>
                <a:ea typeface="+mn-ea"/>
                <a:cs typeface="+mn-cs"/>
              </a:defRPr>
            </a:lvl1pPr>
          </a:lstStyle>
          <a:p>
            <a:pPr>
              <a:defRPr/>
            </a:pPr>
            <a:r>
              <a:rPr lang="fr-FR"/>
              <a:t>MODIFIEZ LE STYLE DU TITRE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transition">
    <p:spTree>
      <p:nvGrpSpPr>
        <p:cNvPr id="1" name=""/>
        <p:cNvGrpSpPr/>
        <p:nvPr/>
      </p:nvGrpSpPr>
      <p:grpSpPr bwMode="auto">
        <a:xfrm>
          <a:off x="0" y="0"/>
          <a:ext cx="0" cy="0"/>
          <a:chOff x="0" y="0"/>
          <a:chExt cx="0" cy="0"/>
        </a:xfrm>
      </p:grpSpPr>
      <p:sp>
        <p:nvSpPr>
          <p:cNvPr id="4" name="object 2"/>
          <p:cNvSpPr/>
          <p:nvPr userDrawn="1"/>
        </p:nvSpPr>
        <p:spPr bwMode="auto">
          <a:xfrm>
            <a:off x="0" y="0"/>
            <a:ext cx="12192000" cy="6858000"/>
          </a:xfrm>
          <a:custGeom>
            <a:avLst/>
            <a:gdLst/>
            <a:ahLst/>
            <a:cxnLst/>
            <a:rect l="l" t="t" r="r" b="b"/>
            <a:pathLst>
              <a:path w="9753600" h="6654800" extrusionOk="0">
                <a:moveTo>
                  <a:pt x="0" y="6654800"/>
                </a:moveTo>
                <a:lnTo>
                  <a:pt x="9753600" y="6654800"/>
                </a:lnTo>
                <a:lnTo>
                  <a:pt x="9753600" y="0"/>
                </a:lnTo>
                <a:lnTo>
                  <a:pt x="0" y="0"/>
                </a:lnTo>
                <a:lnTo>
                  <a:pt x="0" y="6654800"/>
                </a:lnTo>
                <a:close/>
              </a:path>
            </a:pathLst>
          </a:custGeom>
          <a:solidFill>
            <a:srgbClr val="000D5E"/>
          </a:solidFill>
        </p:spPr>
        <p:txBody>
          <a:bodyPr wrap="square" lIns="0" tIns="0" rIns="0" bIns="0" rtlCol="0"/>
          <a:lstStyle/>
          <a:p>
            <a:pPr>
              <a:defRPr/>
            </a:pPr>
            <a:endParaRPr/>
          </a:p>
        </p:txBody>
      </p:sp>
      <p:pic>
        <p:nvPicPr>
          <p:cNvPr id="5" name="Image 3" descr="Une image contenant verres, assis, regardant, noir&#10;&#10;Description générée automatiquement"/>
          <p:cNvPicPr>
            <a:picLocks noChangeAspect="1"/>
          </p:cNvPicPr>
          <p:nvPr userDrawn="1"/>
        </p:nvPicPr>
        <p:blipFill>
          <a:blip r:embed="rId2"/>
          <a:srcRect l="5379" r="2923"/>
          <a:stretch/>
        </p:blipFill>
        <p:spPr bwMode="auto">
          <a:xfrm>
            <a:off x="0" y="0"/>
            <a:ext cx="12192000" cy="6858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Vide">
    <p:spTree>
      <p:nvGrpSpPr>
        <p:cNvPr id="1" name=""/>
        <p:cNvGrpSpPr/>
        <p:nvPr/>
      </p:nvGrpSpPr>
      <p:grpSpPr bwMode="auto">
        <a:xfrm>
          <a:off x="0" y="0"/>
          <a:ext cx="0" cy="0"/>
          <a:chOff x="0" y="0"/>
          <a:chExt cx="0" cy="0"/>
        </a:xfrm>
      </p:grpSpPr>
      <p:sp>
        <p:nvSpPr>
          <p:cNvPr id="4" name="object 2"/>
          <p:cNvSpPr/>
          <p:nvPr userDrawn="1"/>
        </p:nvSpPr>
        <p:spPr bwMode="auto">
          <a:xfrm>
            <a:off x="3598174" y="0"/>
            <a:ext cx="8593826" cy="6858000"/>
          </a:xfrm>
          <a:custGeom>
            <a:avLst/>
            <a:gdLst/>
            <a:ahLst/>
            <a:cxnLst/>
            <a:rect l="l" t="t" r="r" b="b"/>
            <a:pathLst>
              <a:path w="9753600" h="6654800" extrusionOk="0">
                <a:moveTo>
                  <a:pt x="0" y="6654800"/>
                </a:moveTo>
                <a:lnTo>
                  <a:pt x="9753600" y="6654800"/>
                </a:lnTo>
                <a:lnTo>
                  <a:pt x="9753600" y="0"/>
                </a:lnTo>
                <a:lnTo>
                  <a:pt x="0" y="0"/>
                </a:lnTo>
                <a:lnTo>
                  <a:pt x="0" y="6654800"/>
                </a:lnTo>
                <a:close/>
              </a:path>
            </a:pathLst>
          </a:custGeom>
          <a:solidFill>
            <a:srgbClr val="F3F3F7"/>
          </a:solidFill>
        </p:spPr>
        <p:txBody>
          <a:bodyPr wrap="square" lIns="0" tIns="0" rIns="0" bIns="0" rtlCol="0"/>
          <a:lstStyle/>
          <a:p>
            <a:pPr>
              <a:defRPr/>
            </a:pPr>
            <a:endParaRPr/>
          </a:p>
        </p:txBody>
      </p:sp>
      <p:sp>
        <p:nvSpPr>
          <p:cNvPr id="5" name="Titre 1"/>
          <p:cNvSpPr>
            <a:spLocks noGrp="1"/>
          </p:cNvSpPr>
          <p:nvPr>
            <p:ph type="title" hasCustomPrompt="1"/>
          </p:nvPr>
        </p:nvSpPr>
        <p:spPr bwMode="auto">
          <a:xfrm>
            <a:off x="613110" y="535624"/>
            <a:ext cx="2743200" cy="1600200"/>
          </a:xfrm>
        </p:spPr>
        <p:txBody>
          <a:bodyPr anchor="b">
            <a:normAutofit/>
          </a:bodyPr>
          <a:lstStyle>
            <a:lvl1pPr marL="11516" algn="l" defTabSz="914400">
              <a:spcBef>
                <a:spcPts val="91"/>
              </a:spcBef>
              <a:defRPr lang="fr-FR" sz="2000" spc="-9">
                <a:solidFill>
                  <a:srgbClr val="282827"/>
                </a:solidFill>
                <a:latin typeface="Sen"/>
                <a:ea typeface="+mn-ea"/>
                <a:cs typeface="Sen"/>
              </a:defRPr>
            </a:lvl1pPr>
          </a:lstStyle>
          <a:p>
            <a:pPr>
              <a:defRPr/>
            </a:pPr>
            <a:r>
              <a:rPr lang="fr-FR"/>
              <a:t>MODIFIEZ LE STYLE DU TITRE</a:t>
            </a:r>
            <a:endParaRPr/>
          </a:p>
        </p:txBody>
      </p:sp>
      <p:sp>
        <p:nvSpPr>
          <p:cNvPr id="6" name="Espace réservé du texte 3"/>
          <p:cNvSpPr>
            <a:spLocks noGrp="1"/>
          </p:cNvSpPr>
          <p:nvPr>
            <p:ph type="body" sz="half" idx="10"/>
          </p:nvPr>
        </p:nvSpPr>
        <p:spPr bwMode="auto">
          <a:xfrm>
            <a:off x="613110" y="2135824"/>
            <a:ext cx="2743200" cy="4180755"/>
          </a:xfrm>
        </p:spPr>
        <p:txBody>
          <a:bodyPr>
            <a:normAutofit/>
          </a:bodyPr>
          <a:lstStyle>
            <a:lvl1pPr marL="11516" marR="4606" indent="0" algn="l" defTabSz="914400">
              <a:lnSpc>
                <a:spcPct val="125000"/>
              </a:lnSpc>
              <a:spcBef>
                <a:spcPts val="5"/>
              </a:spcBef>
              <a:buNone/>
              <a:defRPr lang="fr-FR" sz="1200" spc="-5">
                <a:solidFill>
                  <a:srgbClr val="282827"/>
                </a:solidFill>
                <a:latin typeface="Sen"/>
                <a:ea typeface="+mn-ea"/>
                <a:cs typeface="Sen"/>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Cliquez pour modifier les styles du texte du masque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preserve="1" userDrawn="1">
  <p:cSld name="Transiton 4">
    <p:spTree>
      <p:nvGrpSpPr>
        <p:cNvPr id="1" name=""/>
        <p:cNvGrpSpPr/>
        <p:nvPr/>
      </p:nvGrpSpPr>
      <p:grpSpPr bwMode="auto">
        <a:xfrm>
          <a:off x="0" y="0"/>
          <a:ext cx="0" cy="0"/>
          <a:chOff x="0" y="0"/>
          <a:chExt cx="0" cy="0"/>
        </a:xfrm>
      </p:grpSpPr>
      <p:sp>
        <p:nvSpPr>
          <p:cNvPr id="4" name="object 2"/>
          <p:cNvSpPr/>
          <p:nvPr userDrawn="1"/>
        </p:nvSpPr>
        <p:spPr bwMode="auto">
          <a:xfrm>
            <a:off x="517357" y="539931"/>
            <a:ext cx="11153275" cy="5752585"/>
          </a:xfrm>
          <a:custGeom>
            <a:avLst/>
            <a:gdLst/>
            <a:ahLst/>
            <a:cxnLst/>
            <a:rect l="l" t="t" r="r" b="b"/>
            <a:pathLst>
              <a:path w="9753600" h="6654800" extrusionOk="0">
                <a:moveTo>
                  <a:pt x="0" y="6654800"/>
                </a:moveTo>
                <a:lnTo>
                  <a:pt x="9753600" y="6654800"/>
                </a:lnTo>
                <a:lnTo>
                  <a:pt x="9753600" y="0"/>
                </a:lnTo>
                <a:lnTo>
                  <a:pt x="0" y="0"/>
                </a:lnTo>
                <a:lnTo>
                  <a:pt x="0" y="6654800"/>
                </a:lnTo>
                <a:close/>
              </a:path>
            </a:pathLst>
          </a:custGeom>
          <a:solidFill>
            <a:srgbClr val="F3F3F7"/>
          </a:solidFill>
        </p:spPr>
        <p:txBody>
          <a:bodyPr wrap="square" lIns="0" tIns="0" rIns="0" bIns="0" rtlCol="0"/>
          <a:lstStyle/>
          <a:p>
            <a:pPr>
              <a:defRPr/>
            </a:pPr>
            <a:endParaRPr/>
          </a:p>
        </p:txBody>
      </p:sp>
      <p:sp>
        <p:nvSpPr>
          <p:cNvPr id="5" name="Espace réservé du titre 1"/>
          <p:cNvSpPr>
            <a:spLocks noGrp="1"/>
          </p:cNvSpPr>
          <p:nvPr>
            <p:ph type="title" hasCustomPrompt="1"/>
          </p:nvPr>
        </p:nvSpPr>
        <p:spPr bwMode="auto">
          <a:xfrm>
            <a:off x="836194" y="2753441"/>
            <a:ext cx="10515600" cy="1325563"/>
          </a:xfrm>
          <a:prstGeom prst="rect">
            <a:avLst/>
          </a:prstGeom>
        </p:spPr>
        <p:txBody>
          <a:bodyPr vert="horz" lIns="91440" tIns="45720" rIns="91440" bIns="45720" rtlCol="0" anchor="ctr">
            <a:noAutofit/>
          </a:bodyPr>
          <a:lstStyle>
            <a:lvl1pPr algn="ctr">
              <a:defRPr lang="fr-FR" sz="4400" b="1">
                <a:solidFill>
                  <a:srgbClr val="000D5E"/>
                </a:solidFill>
                <a:latin typeface="Sen"/>
                <a:ea typeface="+mn-ea"/>
                <a:cs typeface="+mn-cs"/>
              </a:defRPr>
            </a:lvl1pPr>
          </a:lstStyle>
          <a:p>
            <a:pPr>
              <a:defRPr/>
            </a:pPr>
            <a:r>
              <a:rPr lang="fr-FR"/>
              <a:t>MODIFIEZ LE STYLE DU TITRE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userDrawn="1">
  <p:cSld name="Disposition personnalisée">
    <p:spTree>
      <p:nvGrpSpPr>
        <p:cNvPr id="1" name=""/>
        <p:cNvGrpSpPr/>
        <p:nvPr/>
      </p:nvGrpSpPr>
      <p:grpSpPr bwMode="auto">
        <a:xfrm>
          <a:off x="0" y="0"/>
          <a:ext cx="0" cy="0"/>
          <a:chOff x="0" y="0"/>
          <a:chExt cx="0" cy="0"/>
        </a:xfrm>
      </p:grpSpPr>
      <p:sp>
        <p:nvSpPr>
          <p:cNvPr id="4" name="object 2"/>
          <p:cNvSpPr/>
          <p:nvPr userDrawn="1"/>
        </p:nvSpPr>
        <p:spPr bwMode="auto">
          <a:xfrm>
            <a:off x="0" y="0"/>
            <a:ext cx="12191999" cy="6857999"/>
          </a:xfrm>
          <a:custGeom>
            <a:avLst/>
            <a:gdLst/>
            <a:ahLst/>
            <a:cxnLst/>
            <a:rect l="l" t="t" r="r" b="b"/>
            <a:pathLst>
              <a:path w="9753600" h="6654800" extrusionOk="0">
                <a:moveTo>
                  <a:pt x="0" y="6654800"/>
                </a:moveTo>
                <a:lnTo>
                  <a:pt x="9753600" y="6654800"/>
                </a:lnTo>
                <a:lnTo>
                  <a:pt x="9753600" y="0"/>
                </a:lnTo>
                <a:lnTo>
                  <a:pt x="0" y="0"/>
                </a:lnTo>
                <a:lnTo>
                  <a:pt x="0" y="6654800"/>
                </a:lnTo>
                <a:close/>
              </a:path>
            </a:pathLst>
          </a:custGeom>
          <a:solidFill>
            <a:srgbClr val="F3F3F7"/>
          </a:solidFill>
        </p:spPr>
        <p:txBody>
          <a:bodyPr wrap="square" lIns="0" tIns="0" rIns="0" bIns="0" rtlCol="0"/>
          <a:lstStyle/>
          <a:p>
            <a:pPr>
              <a:defRPr/>
            </a:pPr>
            <a:endParaRPr/>
          </a:p>
        </p:txBody>
      </p:sp>
      <p:sp>
        <p:nvSpPr>
          <p:cNvPr id="5" name="Titre 1"/>
          <p:cNvSpPr>
            <a:spLocks noGrp="1"/>
          </p:cNvSpPr>
          <p:nvPr>
            <p:ph type="title"/>
          </p:nvPr>
        </p:nvSpPr>
        <p:spPr bwMode="auto">
          <a:xfrm>
            <a:off x="697833" y="365125"/>
            <a:ext cx="10655967" cy="1325563"/>
          </a:xfrm>
        </p:spPr>
        <p:txBody>
          <a:bodyPr/>
          <a:lstStyle/>
          <a:p>
            <a:pPr>
              <a:defRPr/>
            </a:pPr>
            <a:r>
              <a:rPr lang="fr-FR"/>
              <a:t>Modifiez le style du titre</a:t>
            </a:r>
            <a:endParaRPr/>
          </a:p>
        </p:txBody>
      </p:sp>
      <p:sp>
        <p:nvSpPr>
          <p:cNvPr id="6" name="Espace réservé du contenu 2"/>
          <p:cNvSpPr>
            <a:spLocks noGrp="1"/>
          </p:cNvSpPr>
          <p:nvPr>
            <p:ph idx="1"/>
          </p:nvPr>
        </p:nvSpPr>
        <p:spPr bwMode="auto">
          <a:xfrm>
            <a:off x="697833" y="1825625"/>
            <a:ext cx="10804356" cy="4351338"/>
          </a:xfrm>
        </p:spPr>
        <p:txBody>
          <a:bodyPr/>
          <a:lstStyle>
            <a:lvl1pPr marL="541338" indent="-541338">
              <a:buFontTx/>
              <a:buChar char="*"/>
              <a:tabLst>
                <a:tab pos="444500" algn="l"/>
              </a:tabLst>
              <a:defRPr/>
            </a:lvl1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7" name="Espace réservé de la date 3"/>
          <p:cNvSpPr>
            <a:spLocks noGrp="1"/>
          </p:cNvSpPr>
          <p:nvPr>
            <p:ph type="dt" sz="half" idx="2"/>
          </p:nvPr>
        </p:nvSpPr>
        <p:spPr bwMode="auto">
          <a:xfrm>
            <a:off x="697833" y="6467808"/>
            <a:ext cx="2743200" cy="236955"/>
          </a:xfrm>
          <a:prstGeom prst="rect">
            <a:avLst/>
          </a:prstGeom>
        </p:spPr>
        <p:txBody>
          <a:bodyPr/>
          <a:lstStyle>
            <a:lvl1pPr>
              <a:defRPr sz="900">
                <a:solidFill>
                  <a:srgbClr val="000D5E"/>
                </a:solidFill>
              </a:defRPr>
            </a:lvl1pPr>
          </a:lstStyle>
          <a:p>
            <a:pPr>
              <a:defRPr/>
            </a:pPr>
            <a:fld id="{62667D26-BD6B-4AA4-9A39-83B2920C50C6}" type="datetime1">
              <a:rPr lang="fr-FR"/>
              <a:t>31/03/2022</a:t>
            </a:fld>
            <a:endParaRPr lang="fr-FR"/>
          </a:p>
        </p:txBody>
      </p:sp>
      <p:sp>
        <p:nvSpPr>
          <p:cNvPr id="8" name="Espace réservé du pied de page 4"/>
          <p:cNvSpPr>
            <a:spLocks noGrp="1"/>
          </p:cNvSpPr>
          <p:nvPr>
            <p:ph type="ftr" sz="quarter" idx="3"/>
          </p:nvPr>
        </p:nvSpPr>
        <p:spPr bwMode="auto">
          <a:xfrm>
            <a:off x="3970420" y="6484519"/>
            <a:ext cx="4251158" cy="236956"/>
          </a:xfrm>
          <a:prstGeom prst="rect">
            <a:avLst/>
          </a:prstGeom>
        </p:spPr>
        <p:txBody>
          <a:bodyPr/>
          <a:lstStyle>
            <a:lvl1pPr>
              <a:defRPr sz="900">
                <a:solidFill>
                  <a:srgbClr val="8E50FC"/>
                </a:solidFill>
              </a:defRPr>
            </a:lvl1pPr>
          </a:lstStyle>
          <a:p>
            <a:pPr>
              <a:defRPr/>
            </a:pPr>
            <a:r>
              <a:rPr lang="fr-FR"/>
              <a:t>novencia group – 21 rue de la banque – 75002 Paris – www.novencia.com</a:t>
            </a:r>
            <a:endParaRPr/>
          </a:p>
        </p:txBody>
      </p:sp>
      <p:sp>
        <p:nvSpPr>
          <p:cNvPr id="9" name="Espace réservé du numéro de diapositive 5"/>
          <p:cNvSpPr>
            <a:spLocks noGrp="1"/>
          </p:cNvSpPr>
          <p:nvPr>
            <p:ph type="sldNum" sz="quarter" idx="4"/>
          </p:nvPr>
        </p:nvSpPr>
        <p:spPr bwMode="auto">
          <a:xfrm>
            <a:off x="8758990" y="6484017"/>
            <a:ext cx="2743199" cy="236956"/>
          </a:xfrm>
          <a:prstGeom prst="rect">
            <a:avLst/>
          </a:prstGeom>
        </p:spPr>
        <p:txBody>
          <a:bodyPr/>
          <a:lstStyle>
            <a:lvl1pPr algn="r">
              <a:defRPr sz="900">
                <a:solidFill>
                  <a:srgbClr val="000D5E"/>
                </a:solidFill>
              </a:defRPr>
            </a:lvl1pPr>
          </a:lstStyle>
          <a:p>
            <a:pPr>
              <a:defRPr/>
            </a:pPr>
            <a:fld id="{961728DD-618B-420C-8D7F-9130B7E4B6DA}" type="slidenum">
              <a:rPr lang="fr-F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31/03/2022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31/03/2022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31/03/2022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31/03/2022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31/03/2022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31/03/2022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31/03/2022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31/03/2022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31/03/2022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grpSp>
        <p:nvGrpSpPr>
          <p:cNvPr id="4" name="Groupe 20"/>
          <p:cNvGrpSpPr/>
          <p:nvPr userDrawn="1"/>
        </p:nvGrpSpPr>
        <p:grpSpPr bwMode="auto">
          <a:xfrm>
            <a:off x="-2051820" y="1735591"/>
            <a:ext cx="1365193" cy="490855"/>
            <a:chOff x="-2082807" y="1864842"/>
            <a:chExt cx="1365193" cy="490855"/>
          </a:xfrm>
        </p:grpSpPr>
        <p:sp>
          <p:nvSpPr>
            <p:cNvPr id="5" name="object 2"/>
            <p:cNvSpPr/>
            <p:nvPr userDrawn="1"/>
          </p:nvSpPr>
          <p:spPr bwMode="auto">
            <a:xfrm>
              <a:off x="-2082807" y="1864842"/>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8E50FC"/>
            </a:solidFill>
          </p:spPr>
          <p:txBody>
            <a:bodyPr wrap="square" lIns="0" tIns="0" rIns="0" bIns="0" rtlCol="0"/>
            <a:lstStyle/>
            <a:p>
              <a:pPr>
                <a:defRPr/>
              </a:pPr>
              <a:endParaRPr/>
            </a:p>
          </p:txBody>
        </p:sp>
        <p:sp>
          <p:nvSpPr>
            <p:cNvPr id="6" name="object 8"/>
            <p:cNvSpPr>
              <a:spLocks noAdjustHandles="1"/>
            </p:cNvSpPr>
            <p:nvPr userDrawn="1"/>
          </p:nvSpPr>
          <p:spPr bwMode="auto">
            <a:xfrm>
              <a:off x="-1461199" y="1975618"/>
              <a:ext cx="743585"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90">
                  <a:solidFill>
                    <a:srgbClr val="04065B"/>
                  </a:solidFill>
                  <a:latin typeface="Trebuchet MS"/>
                  <a:cs typeface="Trebuchet MS"/>
                </a:rPr>
                <a:t>R117 </a:t>
              </a:r>
              <a:r>
                <a:rPr sz="900" spc="45">
                  <a:solidFill>
                    <a:srgbClr val="04065B"/>
                  </a:solidFill>
                  <a:latin typeface="Trebuchet MS"/>
                  <a:cs typeface="Trebuchet MS"/>
                </a:rPr>
                <a:t>V54</a:t>
              </a:r>
              <a:r>
                <a:rPr sz="900" spc="20">
                  <a:solidFill>
                    <a:srgbClr val="04065B"/>
                  </a:solidFill>
                  <a:latin typeface="Trebuchet MS"/>
                  <a:cs typeface="Trebuchet MS"/>
                </a:rPr>
                <a:t>B255</a:t>
              </a:r>
              <a:endParaRPr sz="900">
                <a:latin typeface="Trebuchet MS"/>
                <a:cs typeface="Trebuchet MS"/>
              </a:endParaRPr>
            </a:p>
          </p:txBody>
        </p:sp>
      </p:grpSp>
      <p:grpSp>
        <p:nvGrpSpPr>
          <p:cNvPr id="7" name="Groupe 19"/>
          <p:cNvGrpSpPr/>
          <p:nvPr userDrawn="1"/>
        </p:nvGrpSpPr>
        <p:grpSpPr bwMode="auto">
          <a:xfrm>
            <a:off x="-2051820" y="997033"/>
            <a:ext cx="1165804" cy="490855"/>
            <a:chOff x="-2082807" y="1128001"/>
            <a:chExt cx="1165804" cy="490855"/>
          </a:xfrm>
        </p:grpSpPr>
        <p:sp>
          <p:nvSpPr>
            <p:cNvPr id="8" name="object 3"/>
            <p:cNvSpPr/>
            <p:nvPr userDrawn="1"/>
          </p:nvSpPr>
          <p:spPr bwMode="auto">
            <a:xfrm>
              <a:off x="-2082807" y="1128001"/>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7B57C5"/>
            </a:solidFill>
          </p:spPr>
          <p:txBody>
            <a:bodyPr wrap="square" lIns="0" tIns="0" rIns="0" bIns="0" rtlCol="0"/>
            <a:lstStyle/>
            <a:p>
              <a:pPr>
                <a:defRPr/>
              </a:pPr>
              <a:endParaRPr/>
            </a:p>
          </p:txBody>
        </p:sp>
        <p:sp>
          <p:nvSpPr>
            <p:cNvPr id="9" name="object 9"/>
            <p:cNvSpPr>
              <a:spLocks noAdjustHandles="1"/>
            </p:cNvSpPr>
            <p:nvPr userDrawn="1"/>
          </p:nvSpPr>
          <p:spPr bwMode="auto">
            <a:xfrm>
              <a:off x="-1461199" y="1241830"/>
              <a:ext cx="544195" cy="269304"/>
            </a:xfrm>
            <a:prstGeom prst="rect">
              <a:avLst/>
            </a:prstGeom>
            <a:grpFill/>
          </p:spPr>
          <p:txBody>
            <a:bodyPr vert="horz" wrap="square" lIns="0" tIns="12700" rIns="0" bIns="0" rtlCol="0">
              <a:spAutoFit/>
            </a:bodyPr>
            <a:lstStyle/>
            <a:p>
              <a:pPr algn="l">
                <a:lnSpc>
                  <a:spcPts val="1040"/>
                </a:lnSpc>
                <a:spcBef>
                  <a:spcPts val="100"/>
                </a:spcBef>
                <a:defRPr/>
              </a:pPr>
              <a:r>
                <a:rPr sz="900" b="1" spc="-70">
                  <a:latin typeface="Neutra Text Alt"/>
                  <a:cs typeface="Neutra Text Alt"/>
                </a:rPr>
                <a:t>P</a:t>
              </a:r>
              <a:r>
                <a:rPr sz="900" b="1">
                  <a:latin typeface="Neutra Text Alt"/>
                  <a:cs typeface="Neutra Text Alt"/>
                </a:rPr>
                <a:t>AN</a:t>
              </a:r>
              <a:r>
                <a:rPr sz="900" b="1" spc="-40">
                  <a:latin typeface="Neutra Text Alt"/>
                  <a:cs typeface="Neutra Text Alt"/>
                </a:rPr>
                <a:t>T</a:t>
              </a:r>
              <a:r>
                <a:rPr sz="900" b="1">
                  <a:latin typeface="Neutra Text Alt"/>
                  <a:cs typeface="Neutra Text Alt"/>
                </a:rPr>
                <a:t>ONE</a:t>
              </a:r>
              <a:endParaRPr sz="900">
                <a:latin typeface="Neutra Text Alt"/>
                <a:cs typeface="Neutra Text Alt"/>
              </a:endParaRPr>
            </a:p>
            <a:p>
              <a:pPr algn="l">
                <a:lnSpc>
                  <a:spcPts val="1040"/>
                </a:lnSpc>
                <a:defRPr/>
              </a:pPr>
              <a:r>
                <a:rPr sz="900" spc="20">
                  <a:solidFill>
                    <a:srgbClr val="04065B"/>
                  </a:solidFill>
                  <a:latin typeface="Trebuchet MS"/>
                  <a:cs typeface="Trebuchet MS"/>
                </a:rPr>
                <a:t>2665</a:t>
              </a:r>
              <a:r>
                <a:rPr sz="900" spc="114">
                  <a:solidFill>
                    <a:srgbClr val="04065B"/>
                  </a:solidFill>
                  <a:latin typeface="Trebuchet MS"/>
                  <a:cs typeface="Trebuchet MS"/>
                </a:rPr>
                <a:t>C</a:t>
              </a:r>
              <a:endParaRPr sz="900">
                <a:latin typeface="Trebuchet MS"/>
                <a:cs typeface="Trebuchet MS"/>
              </a:endParaRPr>
            </a:p>
          </p:txBody>
        </p:sp>
      </p:grpSp>
      <p:grpSp>
        <p:nvGrpSpPr>
          <p:cNvPr id="10" name="Groupe 21"/>
          <p:cNvGrpSpPr/>
          <p:nvPr userDrawn="1"/>
        </p:nvGrpSpPr>
        <p:grpSpPr bwMode="auto">
          <a:xfrm>
            <a:off x="-2051820" y="2477081"/>
            <a:ext cx="1205154" cy="490855"/>
            <a:chOff x="-2088413" y="2617884"/>
            <a:chExt cx="1205154" cy="490855"/>
          </a:xfrm>
        </p:grpSpPr>
        <p:sp>
          <p:nvSpPr>
            <p:cNvPr id="11" name="object 4"/>
            <p:cNvSpPr/>
            <p:nvPr userDrawn="1"/>
          </p:nvSpPr>
          <p:spPr bwMode="auto">
            <a:xfrm>
              <a:off x="-2088413" y="2617884"/>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041470"/>
            </a:solidFill>
          </p:spPr>
          <p:txBody>
            <a:bodyPr wrap="square" lIns="0" tIns="0" rIns="0" bIns="0" rtlCol="0"/>
            <a:lstStyle/>
            <a:p>
              <a:pPr>
                <a:defRPr/>
              </a:pPr>
              <a:endParaRPr/>
            </a:p>
          </p:txBody>
        </p:sp>
        <p:sp>
          <p:nvSpPr>
            <p:cNvPr id="12" name="object 10"/>
            <p:cNvSpPr>
              <a:spLocks noAdjustHandles="1"/>
            </p:cNvSpPr>
            <p:nvPr userDrawn="1"/>
          </p:nvSpPr>
          <p:spPr bwMode="auto">
            <a:xfrm>
              <a:off x="-1484604" y="2733283"/>
              <a:ext cx="601345"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100">
                  <a:solidFill>
                    <a:srgbClr val="04065B"/>
                  </a:solidFill>
                  <a:latin typeface="Trebuchet MS"/>
                  <a:cs typeface="Trebuchet MS"/>
                </a:rPr>
                <a:t>R0</a:t>
              </a:r>
              <a:r>
                <a:rPr sz="900" spc="-35">
                  <a:solidFill>
                    <a:srgbClr val="04065B"/>
                  </a:solidFill>
                  <a:latin typeface="Trebuchet MS"/>
                  <a:cs typeface="Trebuchet MS"/>
                </a:rPr>
                <a:t>V13 </a:t>
              </a:r>
              <a:r>
                <a:rPr sz="900" spc="25">
                  <a:solidFill>
                    <a:srgbClr val="04065B"/>
                  </a:solidFill>
                  <a:latin typeface="Trebuchet MS"/>
                  <a:cs typeface="Trebuchet MS"/>
                </a:rPr>
                <a:t>B94</a:t>
              </a:r>
              <a:endParaRPr sz="900">
                <a:latin typeface="Trebuchet MS"/>
                <a:cs typeface="Trebuchet MS"/>
              </a:endParaRPr>
            </a:p>
          </p:txBody>
        </p:sp>
      </p:grpSp>
      <p:grpSp>
        <p:nvGrpSpPr>
          <p:cNvPr id="13" name="Groupe 22"/>
          <p:cNvGrpSpPr/>
          <p:nvPr userDrawn="1"/>
        </p:nvGrpSpPr>
        <p:grpSpPr bwMode="auto">
          <a:xfrm>
            <a:off x="-2051820" y="3153978"/>
            <a:ext cx="1611355" cy="490855"/>
            <a:chOff x="-2115425" y="3321207"/>
            <a:chExt cx="1611355" cy="490855"/>
          </a:xfrm>
        </p:grpSpPr>
        <p:sp>
          <p:nvSpPr>
            <p:cNvPr id="14" name="object 5"/>
            <p:cNvSpPr/>
            <p:nvPr userDrawn="1"/>
          </p:nvSpPr>
          <p:spPr bwMode="auto">
            <a:xfrm>
              <a:off x="-2115425" y="3321207"/>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FFFFFF"/>
            </a:solidFill>
          </p:spPr>
          <p:txBody>
            <a:bodyPr wrap="square" lIns="0" tIns="0" rIns="0" bIns="0" rtlCol="0"/>
            <a:lstStyle/>
            <a:p>
              <a:pPr>
                <a:defRPr/>
              </a:pPr>
              <a:endParaRPr/>
            </a:p>
          </p:txBody>
        </p:sp>
        <p:sp>
          <p:nvSpPr>
            <p:cNvPr id="15" name="object 6"/>
            <p:cNvSpPr/>
            <p:nvPr userDrawn="1"/>
          </p:nvSpPr>
          <p:spPr bwMode="auto">
            <a:xfrm>
              <a:off x="-2100613" y="3321207"/>
              <a:ext cx="490855" cy="490855"/>
            </a:xfrm>
            <a:custGeom>
              <a:avLst/>
              <a:gdLst/>
              <a:ahLst/>
              <a:cxnLst/>
              <a:rect l="l" t="t" r="r" b="b"/>
              <a:pathLst>
                <a:path w="490854" h="490854" extrusionOk="0">
                  <a:moveTo>
                    <a:pt x="245262" y="490537"/>
                  </a:move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close/>
                </a:path>
              </a:pathLst>
            </a:custGeom>
            <a:grpFill/>
            <a:ln w="3175">
              <a:solidFill>
                <a:srgbClr val="000000"/>
              </a:solidFill>
            </a:ln>
          </p:spPr>
          <p:txBody>
            <a:bodyPr wrap="square" lIns="0" tIns="0" rIns="0" bIns="0" rtlCol="0"/>
            <a:lstStyle/>
            <a:p>
              <a:pPr>
                <a:defRPr/>
              </a:pPr>
              <a:endParaRPr/>
            </a:p>
          </p:txBody>
        </p:sp>
        <p:sp>
          <p:nvSpPr>
            <p:cNvPr id="16" name="object 11"/>
            <p:cNvSpPr>
              <a:spLocks noAdjustHandles="1"/>
            </p:cNvSpPr>
            <p:nvPr userDrawn="1"/>
          </p:nvSpPr>
          <p:spPr bwMode="auto">
            <a:xfrm>
              <a:off x="-1485263" y="3450591"/>
              <a:ext cx="981193"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15">
                  <a:solidFill>
                    <a:srgbClr val="04065B"/>
                  </a:solidFill>
                  <a:latin typeface="Trebuchet MS"/>
                  <a:cs typeface="Trebuchet MS"/>
                </a:rPr>
                <a:t>R255 </a:t>
              </a:r>
              <a:r>
                <a:rPr sz="900" spc="25">
                  <a:solidFill>
                    <a:srgbClr val="04065B"/>
                  </a:solidFill>
                  <a:latin typeface="Trebuchet MS"/>
                  <a:cs typeface="Trebuchet MS"/>
                </a:rPr>
                <a:t>V255</a:t>
              </a:r>
              <a:r>
                <a:rPr sz="900" spc="20">
                  <a:solidFill>
                    <a:srgbClr val="04065B"/>
                  </a:solidFill>
                  <a:latin typeface="Trebuchet MS"/>
                  <a:cs typeface="Trebuchet MS"/>
                </a:rPr>
                <a:t>B255</a:t>
              </a:r>
              <a:endParaRPr sz="900">
                <a:latin typeface="Trebuchet MS"/>
                <a:cs typeface="Trebuchet MS"/>
              </a:endParaRPr>
            </a:p>
          </p:txBody>
        </p:sp>
      </p:grpSp>
      <p:grpSp>
        <p:nvGrpSpPr>
          <p:cNvPr id="17" name="Groupe 23"/>
          <p:cNvGrpSpPr/>
          <p:nvPr userDrawn="1"/>
        </p:nvGrpSpPr>
        <p:grpSpPr bwMode="auto">
          <a:xfrm>
            <a:off x="-2046534" y="3909752"/>
            <a:ext cx="1152101" cy="490855"/>
            <a:chOff x="-2093169" y="4073177"/>
            <a:chExt cx="1152101" cy="490855"/>
          </a:xfrm>
        </p:grpSpPr>
        <p:sp>
          <p:nvSpPr>
            <p:cNvPr id="18" name="object 7"/>
            <p:cNvSpPr/>
            <p:nvPr userDrawn="1"/>
          </p:nvSpPr>
          <p:spPr bwMode="auto">
            <a:xfrm>
              <a:off x="-2093169" y="4073177"/>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000000"/>
            </a:solidFill>
          </p:spPr>
          <p:txBody>
            <a:bodyPr wrap="square" lIns="0" tIns="0" rIns="0" bIns="0" rtlCol="0"/>
            <a:lstStyle/>
            <a:p>
              <a:pPr>
                <a:defRPr/>
              </a:pPr>
              <a:endParaRPr/>
            </a:p>
          </p:txBody>
        </p:sp>
        <p:sp>
          <p:nvSpPr>
            <p:cNvPr id="19" name="object 12"/>
            <p:cNvSpPr>
              <a:spLocks noAdjustHandles="1"/>
            </p:cNvSpPr>
            <p:nvPr userDrawn="1"/>
          </p:nvSpPr>
          <p:spPr bwMode="auto">
            <a:xfrm>
              <a:off x="-1485263" y="4173824"/>
              <a:ext cx="544195"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100">
                  <a:solidFill>
                    <a:srgbClr val="04065B"/>
                  </a:solidFill>
                  <a:latin typeface="Trebuchet MS"/>
                  <a:cs typeface="Trebuchet MS"/>
                </a:rPr>
                <a:t>R0</a:t>
              </a:r>
              <a:r>
                <a:rPr sz="900" spc="125">
                  <a:solidFill>
                    <a:srgbClr val="04065B"/>
                  </a:solidFill>
                  <a:latin typeface="Trebuchet MS"/>
                  <a:cs typeface="Trebuchet MS"/>
                </a:rPr>
                <a:t>V0</a:t>
              </a:r>
              <a:r>
                <a:rPr sz="900" spc="110">
                  <a:solidFill>
                    <a:srgbClr val="04065B"/>
                  </a:solidFill>
                  <a:latin typeface="Trebuchet MS"/>
                  <a:cs typeface="Trebuchet MS"/>
                </a:rPr>
                <a:t>B0</a:t>
              </a:r>
              <a:endParaRPr sz="900">
                <a:latin typeface="Trebuchet MS"/>
                <a:cs typeface="Trebuchet MS"/>
              </a:endParaRPr>
            </a:p>
          </p:txBody>
        </p:sp>
      </p:grpSp>
      <p:grpSp>
        <p:nvGrpSpPr>
          <p:cNvPr id="20" name="Groupe 24"/>
          <p:cNvGrpSpPr/>
          <p:nvPr userDrawn="1"/>
        </p:nvGrpSpPr>
        <p:grpSpPr bwMode="auto">
          <a:xfrm>
            <a:off x="-2051820" y="4720358"/>
            <a:ext cx="1585002" cy="490855"/>
            <a:chOff x="-2103754" y="4897057"/>
            <a:chExt cx="1585002" cy="490855"/>
          </a:xfrm>
        </p:grpSpPr>
        <p:sp>
          <p:nvSpPr>
            <p:cNvPr id="21" name="object 7"/>
            <p:cNvSpPr/>
            <p:nvPr userDrawn="1"/>
          </p:nvSpPr>
          <p:spPr bwMode="auto">
            <a:xfrm>
              <a:off x="-2103754" y="4897057"/>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F3F3F7"/>
            </a:solidFill>
          </p:spPr>
          <p:txBody>
            <a:bodyPr wrap="square" lIns="0" tIns="0" rIns="0" bIns="0" rtlCol="0"/>
            <a:lstStyle/>
            <a:p>
              <a:pPr>
                <a:defRPr/>
              </a:pPr>
              <a:endParaRPr/>
            </a:p>
          </p:txBody>
        </p:sp>
        <p:sp>
          <p:nvSpPr>
            <p:cNvPr id="22" name="object 12"/>
            <p:cNvSpPr>
              <a:spLocks noAdjustHandles="1"/>
            </p:cNvSpPr>
            <p:nvPr userDrawn="1"/>
          </p:nvSpPr>
          <p:spPr bwMode="auto">
            <a:xfrm>
              <a:off x="-1499945" y="5007832"/>
              <a:ext cx="981193"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100">
                  <a:solidFill>
                    <a:srgbClr val="04065B"/>
                  </a:solidFill>
                  <a:latin typeface="Trebuchet MS"/>
                  <a:cs typeface="Trebuchet MS"/>
                </a:rPr>
                <a:t>R</a:t>
              </a:r>
              <a:r>
                <a:rPr lang="fr-FR" sz="900" spc="100">
                  <a:solidFill>
                    <a:srgbClr val="04065B"/>
                  </a:solidFill>
                  <a:latin typeface="Trebuchet MS"/>
                  <a:cs typeface="Trebuchet MS"/>
                </a:rPr>
                <a:t>243</a:t>
              </a:r>
              <a:r>
                <a:rPr sz="900" spc="125">
                  <a:solidFill>
                    <a:srgbClr val="04065B"/>
                  </a:solidFill>
                  <a:latin typeface="Trebuchet MS"/>
                  <a:cs typeface="Trebuchet MS"/>
                </a:rPr>
                <a:t>V</a:t>
              </a:r>
              <a:r>
                <a:rPr lang="fr-FR" sz="900" spc="125">
                  <a:solidFill>
                    <a:srgbClr val="04065B"/>
                  </a:solidFill>
                  <a:latin typeface="Trebuchet MS"/>
                  <a:cs typeface="Trebuchet MS"/>
                </a:rPr>
                <a:t>243</a:t>
              </a:r>
              <a:r>
                <a:rPr sz="900" spc="110">
                  <a:solidFill>
                    <a:srgbClr val="04065B"/>
                  </a:solidFill>
                  <a:latin typeface="Trebuchet MS"/>
                  <a:cs typeface="Trebuchet MS"/>
                </a:rPr>
                <a:t>B</a:t>
              </a:r>
              <a:r>
                <a:rPr lang="fr-FR" sz="900" spc="110">
                  <a:solidFill>
                    <a:srgbClr val="04065B"/>
                  </a:solidFill>
                  <a:latin typeface="Trebuchet MS"/>
                  <a:cs typeface="Trebuchet MS"/>
                </a:rPr>
                <a:t>247</a:t>
              </a:r>
              <a:endParaRPr sz="900">
                <a:latin typeface="Trebuchet MS"/>
                <a:cs typeface="Trebuchet MS"/>
              </a:endParaRPr>
            </a:p>
          </p:txBody>
        </p:sp>
      </p:grpSp>
    </p:spTree>
  </p:cSld>
  <p:clrMap bg1="lt1" tx1="dk1" bg2="lt2" tx2="dk2" accent1="accent1" accent2="accent2" accent3="accent3" accent4="accent4" accent5="accent5" accent6="accent6" hlink="hlink" folHlink="folHlink"/>
  <p:sldLayoutIdLst>
    <p:sldLayoutId id="2147483663" r:id="rId1"/>
    <p:sldLayoutId id="2147483662" r:id="rId2"/>
    <p:sldLayoutId id="2147483671" r:id="rId3"/>
    <p:sldLayoutId id="2147483667" r:id="rId4"/>
  </p:sldLayoutIdLst>
  <p:hf hdr="0"/>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4" name="Espace réservé du titre 1"/>
          <p:cNvSpPr>
            <a:spLocks noGrp="1"/>
          </p:cNvSpPr>
          <p:nvPr>
            <p:ph type="title"/>
          </p:nvPr>
        </p:nvSpPr>
        <p:spPr bwMode="auto">
          <a:xfrm>
            <a:off x="697831" y="365125"/>
            <a:ext cx="10804356" cy="1325563"/>
          </a:xfrm>
          <a:prstGeom prst="rect">
            <a:avLst/>
          </a:prstGeom>
        </p:spPr>
        <p:txBody>
          <a:bodyPr vert="horz" lIns="91440" tIns="45720" rIns="91440" bIns="45720" rtlCol="0" anchor="ctr">
            <a:normAutofit/>
          </a:bodyPr>
          <a:lstStyle/>
          <a:p>
            <a:pPr>
              <a:defRPr/>
            </a:pPr>
            <a:r>
              <a:rPr lang="fr-FR"/>
              <a:t>Modifiez le style du titre</a:t>
            </a:r>
            <a:endParaRPr/>
          </a:p>
        </p:txBody>
      </p:sp>
      <p:sp>
        <p:nvSpPr>
          <p:cNvPr id="5" name="Espace réservé du texte 2"/>
          <p:cNvSpPr>
            <a:spLocks noGrp="1"/>
          </p:cNvSpPr>
          <p:nvPr>
            <p:ph type="body" idx="1"/>
          </p:nvPr>
        </p:nvSpPr>
        <p:spPr bwMode="auto">
          <a:xfrm>
            <a:off x="697833" y="1825625"/>
            <a:ext cx="10804356" cy="4351338"/>
          </a:xfrm>
          <a:prstGeom prst="rect">
            <a:avLst/>
          </a:prstGeom>
        </p:spPr>
        <p:txBody>
          <a:bodyPr vert="horz" lIns="91440" tIns="45720" rIns="91440" bIns="45720" rtlCol="0">
            <a:normAutofit/>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grpSp>
        <p:nvGrpSpPr>
          <p:cNvPr id="6" name="Groupe 20"/>
          <p:cNvGrpSpPr/>
          <p:nvPr userDrawn="1"/>
        </p:nvGrpSpPr>
        <p:grpSpPr bwMode="auto">
          <a:xfrm>
            <a:off x="-2051820" y="1735591"/>
            <a:ext cx="1365193" cy="490855"/>
            <a:chOff x="-2082807" y="1864842"/>
            <a:chExt cx="1365193" cy="490855"/>
          </a:xfrm>
        </p:grpSpPr>
        <p:sp>
          <p:nvSpPr>
            <p:cNvPr id="7" name="object 2"/>
            <p:cNvSpPr/>
            <p:nvPr userDrawn="1"/>
          </p:nvSpPr>
          <p:spPr bwMode="auto">
            <a:xfrm>
              <a:off x="-2082807" y="1864842"/>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8E50FC"/>
            </a:solidFill>
          </p:spPr>
          <p:txBody>
            <a:bodyPr wrap="square" lIns="0" tIns="0" rIns="0" bIns="0" rtlCol="0"/>
            <a:lstStyle/>
            <a:p>
              <a:pPr>
                <a:defRPr/>
              </a:pPr>
              <a:endParaRPr/>
            </a:p>
          </p:txBody>
        </p:sp>
        <p:sp>
          <p:nvSpPr>
            <p:cNvPr id="8" name="object 8"/>
            <p:cNvSpPr>
              <a:spLocks noAdjustHandles="1"/>
            </p:cNvSpPr>
            <p:nvPr userDrawn="1"/>
          </p:nvSpPr>
          <p:spPr bwMode="auto">
            <a:xfrm>
              <a:off x="-1461199" y="1975618"/>
              <a:ext cx="743585"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90">
                  <a:solidFill>
                    <a:srgbClr val="04065B"/>
                  </a:solidFill>
                  <a:latin typeface="Trebuchet MS"/>
                  <a:cs typeface="Trebuchet MS"/>
                </a:rPr>
                <a:t>R117 </a:t>
              </a:r>
              <a:r>
                <a:rPr sz="900" spc="45">
                  <a:solidFill>
                    <a:srgbClr val="04065B"/>
                  </a:solidFill>
                  <a:latin typeface="Trebuchet MS"/>
                  <a:cs typeface="Trebuchet MS"/>
                </a:rPr>
                <a:t>V54</a:t>
              </a:r>
              <a:r>
                <a:rPr sz="900" spc="20">
                  <a:solidFill>
                    <a:srgbClr val="04065B"/>
                  </a:solidFill>
                  <a:latin typeface="Trebuchet MS"/>
                  <a:cs typeface="Trebuchet MS"/>
                </a:rPr>
                <a:t>B255</a:t>
              </a:r>
              <a:endParaRPr sz="900">
                <a:latin typeface="Trebuchet MS"/>
                <a:cs typeface="Trebuchet MS"/>
              </a:endParaRPr>
            </a:p>
          </p:txBody>
        </p:sp>
      </p:grpSp>
      <p:grpSp>
        <p:nvGrpSpPr>
          <p:cNvPr id="9" name="Groupe 19"/>
          <p:cNvGrpSpPr/>
          <p:nvPr userDrawn="1"/>
        </p:nvGrpSpPr>
        <p:grpSpPr bwMode="auto">
          <a:xfrm>
            <a:off x="-2051820" y="997033"/>
            <a:ext cx="1165804" cy="490855"/>
            <a:chOff x="-2082807" y="1128001"/>
            <a:chExt cx="1165804" cy="490855"/>
          </a:xfrm>
        </p:grpSpPr>
        <p:sp>
          <p:nvSpPr>
            <p:cNvPr id="10" name="object 3"/>
            <p:cNvSpPr/>
            <p:nvPr userDrawn="1"/>
          </p:nvSpPr>
          <p:spPr bwMode="auto">
            <a:xfrm>
              <a:off x="-2082807" y="1128001"/>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7B57C5"/>
            </a:solidFill>
          </p:spPr>
          <p:txBody>
            <a:bodyPr wrap="square" lIns="0" tIns="0" rIns="0" bIns="0" rtlCol="0"/>
            <a:lstStyle/>
            <a:p>
              <a:pPr>
                <a:defRPr/>
              </a:pPr>
              <a:endParaRPr/>
            </a:p>
          </p:txBody>
        </p:sp>
        <p:sp>
          <p:nvSpPr>
            <p:cNvPr id="11" name="object 9"/>
            <p:cNvSpPr>
              <a:spLocks noAdjustHandles="1"/>
            </p:cNvSpPr>
            <p:nvPr userDrawn="1"/>
          </p:nvSpPr>
          <p:spPr bwMode="auto">
            <a:xfrm>
              <a:off x="-1461199" y="1241830"/>
              <a:ext cx="544195" cy="269304"/>
            </a:xfrm>
            <a:prstGeom prst="rect">
              <a:avLst/>
            </a:prstGeom>
            <a:grpFill/>
          </p:spPr>
          <p:txBody>
            <a:bodyPr vert="horz" wrap="square" lIns="0" tIns="12700" rIns="0" bIns="0" rtlCol="0">
              <a:spAutoFit/>
            </a:bodyPr>
            <a:lstStyle/>
            <a:p>
              <a:pPr algn="l">
                <a:lnSpc>
                  <a:spcPts val="1040"/>
                </a:lnSpc>
                <a:spcBef>
                  <a:spcPts val="100"/>
                </a:spcBef>
                <a:defRPr/>
              </a:pPr>
              <a:r>
                <a:rPr sz="900" b="1" spc="-70">
                  <a:latin typeface="Neutra Text Alt"/>
                  <a:cs typeface="Neutra Text Alt"/>
                </a:rPr>
                <a:t>P</a:t>
              </a:r>
              <a:r>
                <a:rPr sz="900" b="1">
                  <a:latin typeface="Neutra Text Alt"/>
                  <a:cs typeface="Neutra Text Alt"/>
                </a:rPr>
                <a:t>AN</a:t>
              </a:r>
              <a:r>
                <a:rPr sz="900" b="1" spc="-40">
                  <a:latin typeface="Neutra Text Alt"/>
                  <a:cs typeface="Neutra Text Alt"/>
                </a:rPr>
                <a:t>T</a:t>
              </a:r>
              <a:r>
                <a:rPr sz="900" b="1">
                  <a:latin typeface="Neutra Text Alt"/>
                  <a:cs typeface="Neutra Text Alt"/>
                </a:rPr>
                <a:t>ONE</a:t>
              </a:r>
              <a:endParaRPr sz="900">
                <a:latin typeface="Neutra Text Alt"/>
                <a:cs typeface="Neutra Text Alt"/>
              </a:endParaRPr>
            </a:p>
            <a:p>
              <a:pPr algn="l">
                <a:lnSpc>
                  <a:spcPts val="1040"/>
                </a:lnSpc>
                <a:defRPr/>
              </a:pPr>
              <a:r>
                <a:rPr sz="900" spc="20">
                  <a:solidFill>
                    <a:srgbClr val="04065B"/>
                  </a:solidFill>
                  <a:latin typeface="Trebuchet MS"/>
                  <a:cs typeface="Trebuchet MS"/>
                </a:rPr>
                <a:t>2665</a:t>
              </a:r>
              <a:r>
                <a:rPr sz="900" spc="114">
                  <a:solidFill>
                    <a:srgbClr val="04065B"/>
                  </a:solidFill>
                  <a:latin typeface="Trebuchet MS"/>
                  <a:cs typeface="Trebuchet MS"/>
                </a:rPr>
                <a:t>C</a:t>
              </a:r>
              <a:endParaRPr sz="900">
                <a:latin typeface="Trebuchet MS"/>
                <a:cs typeface="Trebuchet MS"/>
              </a:endParaRPr>
            </a:p>
          </p:txBody>
        </p:sp>
      </p:grpSp>
      <p:grpSp>
        <p:nvGrpSpPr>
          <p:cNvPr id="12" name="Groupe 21"/>
          <p:cNvGrpSpPr/>
          <p:nvPr userDrawn="1"/>
        </p:nvGrpSpPr>
        <p:grpSpPr bwMode="auto">
          <a:xfrm>
            <a:off x="-2051820" y="2477081"/>
            <a:ext cx="1205154" cy="490855"/>
            <a:chOff x="-2088413" y="2617884"/>
            <a:chExt cx="1205154" cy="490855"/>
          </a:xfrm>
        </p:grpSpPr>
        <p:sp>
          <p:nvSpPr>
            <p:cNvPr id="13" name="object 4"/>
            <p:cNvSpPr/>
            <p:nvPr userDrawn="1"/>
          </p:nvSpPr>
          <p:spPr bwMode="auto">
            <a:xfrm>
              <a:off x="-2088413" y="2617884"/>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041470"/>
            </a:solidFill>
          </p:spPr>
          <p:txBody>
            <a:bodyPr wrap="square" lIns="0" tIns="0" rIns="0" bIns="0" rtlCol="0"/>
            <a:lstStyle/>
            <a:p>
              <a:pPr>
                <a:defRPr/>
              </a:pPr>
              <a:endParaRPr/>
            </a:p>
          </p:txBody>
        </p:sp>
        <p:sp>
          <p:nvSpPr>
            <p:cNvPr id="14" name="object 10"/>
            <p:cNvSpPr>
              <a:spLocks noAdjustHandles="1"/>
            </p:cNvSpPr>
            <p:nvPr userDrawn="1"/>
          </p:nvSpPr>
          <p:spPr bwMode="auto">
            <a:xfrm>
              <a:off x="-1484604" y="2733283"/>
              <a:ext cx="601345"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100">
                  <a:solidFill>
                    <a:srgbClr val="04065B"/>
                  </a:solidFill>
                  <a:latin typeface="Trebuchet MS"/>
                  <a:cs typeface="Trebuchet MS"/>
                </a:rPr>
                <a:t>R0</a:t>
              </a:r>
              <a:r>
                <a:rPr sz="900" spc="-35">
                  <a:solidFill>
                    <a:srgbClr val="04065B"/>
                  </a:solidFill>
                  <a:latin typeface="Trebuchet MS"/>
                  <a:cs typeface="Trebuchet MS"/>
                </a:rPr>
                <a:t>V13 </a:t>
              </a:r>
              <a:r>
                <a:rPr sz="900" spc="25">
                  <a:solidFill>
                    <a:srgbClr val="04065B"/>
                  </a:solidFill>
                  <a:latin typeface="Trebuchet MS"/>
                  <a:cs typeface="Trebuchet MS"/>
                </a:rPr>
                <a:t>B94</a:t>
              </a:r>
              <a:endParaRPr sz="900">
                <a:latin typeface="Trebuchet MS"/>
                <a:cs typeface="Trebuchet MS"/>
              </a:endParaRPr>
            </a:p>
          </p:txBody>
        </p:sp>
      </p:grpSp>
      <p:grpSp>
        <p:nvGrpSpPr>
          <p:cNvPr id="15" name="Groupe 22"/>
          <p:cNvGrpSpPr/>
          <p:nvPr userDrawn="1"/>
        </p:nvGrpSpPr>
        <p:grpSpPr bwMode="auto">
          <a:xfrm>
            <a:off x="-2051820" y="3153978"/>
            <a:ext cx="1611355" cy="490855"/>
            <a:chOff x="-2115425" y="3321207"/>
            <a:chExt cx="1611355" cy="490855"/>
          </a:xfrm>
        </p:grpSpPr>
        <p:sp>
          <p:nvSpPr>
            <p:cNvPr id="16" name="object 5"/>
            <p:cNvSpPr/>
            <p:nvPr userDrawn="1"/>
          </p:nvSpPr>
          <p:spPr bwMode="auto">
            <a:xfrm>
              <a:off x="-2115425" y="3321207"/>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FFFFFF"/>
            </a:solidFill>
          </p:spPr>
          <p:txBody>
            <a:bodyPr wrap="square" lIns="0" tIns="0" rIns="0" bIns="0" rtlCol="0"/>
            <a:lstStyle/>
            <a:p>
              <a:pPr>
                <a:defRPr/>
              </a:pPr>
              <a:endParaRPr/>
            </a:p>
          </p:txBody>
        </p:sp>
        <p:sp>
          <p:nvSpPr>
            <p:cNvPr id="17" name="object 6"/>
            <p:cNvSpPr/>
            <p:nvPr userDrawn="1"/>
          </p:nvSpPr>
          <p:spPr bwMode="auto">
            <a:xfrm>
              <a:off x="-2100613" y="3321207"/>
              <a:ext cx="490855" cy="490855"/>
            </a:xfrm>
            <a:custGeom>
              <a:avLst/>
              <a:gdLst/>
              <a:ahLst/>
              <a:cxnLst/>
              <a:rect l="l" t="t" r="r" b="b"/>
              <a:pathLst>
                <a:path w="490854" h="490854" extrusionOk="0">
                  <a:moveTo>
                    <a:pt x="245262" y="490537"/>
                  </a:move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close/>
                </a:path>
              </a:pathLst>
            </a:custGeom>
            <a:grpFill/>
            <a:ln w="3175">
              <a:solidFill>
                <a:srgbClr val="000000"/>
              </a:solidFill>
            </a:ln>
          </p:spPr>
          <p:txBody>
            <a:bodyPr wrap="square" lIns="0" tIns="0" rIns="0" bIns="0" rtlCol="0"/>
            <a:lstStyle/>
            <a:p>
              <a:pPr>
                <a:defRPr/>
              </a:pPr>
              <a:endParaRPr/>
            </a:p>
          </p:txBody>
        </p:sp>
        <p:sp>
          <p:nvSpPr>
            <p:cNvPr id="18" name="object 11"/>
            <p:cNvSpPr>
              <a:spLocks noAdjustHandles="1"/>
            </p:cNvSpPr>
            <p:nvPr userDrawn="1"/>
          </p:nvSpPr>
          <p:spPr bwMode="auto">
            <a:xfrm>
              <a:off x="-1485263" y="3450591"/>
              <a:ext cx="981193"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15">
                  <a:solidFill>
                    <a:srgbClr val="04065B"/>
                  </a:solidFill>
                  <a:latin typeface="Trebuchet MS"/>
                  <a:cs typeface="Trebuchet MS"/>
                </a:rPr>
                <a:t>R255 </a:t>
              </a:r>
              <a:r>
                <a:rPr sz="900" spc="25">
                  <a:solidFill>
                    <a:srgbClr val="04065B"/>
                  </a:solidFill>
                  <a:latin typeface="Trebuchet MS"/>
                  <a:cs typeface="Trebuchet MS"/>
                </a:rPr>
                <a:t>V255</a:t>
              </a:r>
              <a:r>
                <a:rPr sz="900" spc="20">
                  <a:solidFill>
                    <a:srgbClr val="04065B"/>
                  </a:solidFill>
                  <a:latin typeface="Trebuchet MS"/>
                  <a:cs typeface="Trebuchet MS"/>
                </a:rPr>
                <a:t>B255</a:t>
              </a:r>
              <a:endParaRPr sz="900">
                <a:latin typeface="Trebuchet MS"/>
                <a:cs typeface="Trebuchet MS"/>
              </a:endParaRPr>
            </a:p>
          </p:txBody>
        </p:sp>
      </p:grpSp>
      <p:grpSp>
        <p:nvGrpSpPr>
          <p:cNvPr id="19" name="Groupe 23"/>
          <p:cNvGrpSpPr/>
          <p:nvPr userDrawn="1"/>
        </p:nvGrpSpPr>
        <p:grpSpPr bwMode="auto">
          <a:xfrm>
            <a:off x="-2046534" y="3909752"/>
            <a:ext cx="1152101" cy="490855"/>
            <a:chOff x="-2093169" y="4073177"/>
            <a:chExt cx="1152101" cy="490855"/>
          </a:xfrm>
        </p:grpSpPr>
        <p:sp>
          <p:nvSpPr>
            <p:cNvPr id="20" name="object 7"/>
            <p:cNvSpPr/>
            <p:nvPr userDrawn="1"/>
          </p:nvSpPr>
          <p:spPr bwMode="auto">
            <a:xfrm>
              <a:off x="-2093169" y="4073177"/>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000000"/>
            </a:solidFill>
          </p:spPr>
          <p:txBody>
            <a:bodyPr wrap="square" lIns="0" tIns="0" rIns="0" bIns="0" rtlCol="0"/>
            <a:lstStyle/>
            <a:p>
              <a:pPr>
                <a:defRPr/>
              </a:pPr>
              <a:endParaRPr/>
            </a:p>
          </p:txBody>
        </p:sp>
        <p:sp>
          <p:nvSpPr>
            <p:cNvPr id="21" name="object 12"/>
            <p:cNvSpPr>
              <a:spLocks noAdjustHandles="1"/>
            </p:cNvSpPr>
            <p:nvPr userDrawn="1"/>
          </p:nvSpPr>
          <p:spPr bwMode="auto">
            <a:xfrm>
              <a:off x="-1485263" y="4173824"/>
              <a:ext cx="544195"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100">
                  <a:solidFill>
                    <a:srgbClr val="04065B"/>
                  </a:solidFill>
                  <a:latin typeface="Trebuchet MS"/>
                  <a:cs typeface="Trebuchet MS"/>
                </a:rPr>
                <a:t>R0</a:t>
              </a:r>
              <a:r>
                <a:rPr sz="900" spc="125">
                  <a:solidFill>
                    <a:srgbClr val="04065B"/>
                  </a:solidFill>
                  <a:latin typeface="Trebuchet MS"/>
                  <a:cs typeface="Trebuchet MS"/>
                </a:rPr>
                <a:t>V0</a:t>
              </a:r>
              <a:r>
                <a:rPr sz="900" spc="110">
                  <a:solidFill>
                    <a:srgbClr val="04065B"/>
                  </a:solidFill>
                  <a:latin typeface="Trebuchet MS"/>
                  <a:cs typeface="Trebuchet MS"/>
                </a:rPr>
                <a:t>B0</a:t>
              </a:r>
              <a:endParaRPr sz="900">
                <a:latin typeface="Trebuchet MS"/>
                <a:cs typeface="Trebuchet MS"/>
              </a:endParaRPr>
            </a:p>
          </p:txBody>
        </p:sp>
      </p:grpSp>
      <p:grpSp>
        <p:nvGrpSpPr>
          <p:cNvPr id="22" name="Groupe 24"/>
          <p:cNvGrpSpPr/>
          <p:nvPr userDrawn="1"/>
        </p:nvGrpSpPr>
        <p:grpSpPr bwMode="auto">
          <a:xfrm>
            <a:off x="-2051820" y="4720358"/>
            <a:ext cx="1585002" cy="490855"/>
            <a:chOff x="-2103754" y="4897057"/>
            <a:chExt cx="1585002" cy="490855"/>
          </a:xfrm>
        </p:grpSpPr>
        <p:sp>
          <p:nvSpPr>
            <p:cNvPr id="23" name="object 7"/>
            <p:cNvSpPr/>
            <p:nvPr userDrawn="1"/>
          </p:nvSpPr>
          <p:spPr bwMode="auto">
            <a:xfrm>
              <a:off x="-2103754" y="4897057"/>
              <a:ext cx="490855" cy="490855"/>
            </a:xfrm>
            <a:custGeom>
              <a:avLst/>
              <a:gdLst/>
              <a:ahLst/>
              <a:cxnLst/>
              <a:rect l="l" t="t" r="r" b="b"/>
              <a:pathLst>
                <a:path w="490854" h="490854" extrusionOk="0">
                  <a:moveTo>
                    <a:pt x="245262" y="0"/>
                  </a:moveTo>
                  <a:lnTo>
                    <a:pt x="195832" y="4982"/>
                  </a:lnTo>
                  <a:lnTo>
                    <a:pt x="149793" y="19273"/>
                  </a:lnTo>
                  <a:lnTo>
                    <a:pt x="108132" y="41886"/>
                  </a:lnTo>
                  <a:lnTo>
                    <a:pt x="71834" y="71835"/>
                  </a:lnTo>
                  <a:lnTo>
                    <a:pt x="41886" y="108135"/>
                  </a:lnTo>
                  <a:lnTo>
                    <a:pt x="19273" y="149799"/>
                  </a:lnTo>
                  <a:lnTo>
                    <a:pt x="4982" y="195840"/>
                  </a:lnTo>
                  <a:lnTo>
                    <a:pt x="0" y="245275"/>
                  </a:lnTo>
                  <a:lnTo>
                    <a:pt x="4982" y="294705"/>
                  </a:lnTo>
                  <a:lnTo>
                    <a:pt x="19273" y="340743"/>
                  </a:lnTo>
                  <a:lnTo>
                    <a:pt x="41886" y="382405"/>
                  </a:lnTo>
                  <a:lnTo>
                    <a:pt x="71834" y="418703"/>
                  </a:lnTo>
                  <a:lnTo>
                    <a:pt x="108132" y="448651"/>
                  </a:lnTo>
                  <a:lnTo>
                    <a:pt x="149793" y="471264"/>
                  </a:lnTo>
                  <a:lnTo>
                    <a:pt x="195832" y="485554"/>
                  </a:lnTo>
                  <a:lnTo>
                    <a:pt x="245262" y="490537"/>
                  </a:lnTo>
                  <a:lnTo>
                    <a:pt x="294692" y="485554"/>
                  </a:lnTo>
                  <a:lnTo>
                    <a:pt x="340731" y="471264"/>
                  </a:lnTo>
                  <a:lnTo>
                    <a:pt x="382392" y="448651"/>
                  </a:lnTo>
                  <a:lnTo>
                    <a:pt x="418690" y="418703"/>
                  </a:lnTo>
                  <a:lnTo>
                    <a:pt x="448638" y="382405"/>
                  </a:lnTo>
                  <a:lnTo>
                    <a:pt x="471251" y="340743"/>
                  </a:lnTo>
                  <a:lnTo>
                    <a:pt x="485542" y="294705"/>
                  </a:lnTo>
                  <a:lnTo>
                    <a:pt x="490524" y="245275"/>
                  </a:lnTo>
                  <a:lnTo>
                    <a:pt x="485542" y="195840"/>
                  </a:lnTo>
                  <a:lnTo>
                    <a:pt x="471251" y="149799"/>
                  </a:lnTo>
                  <a:lnTo>
                    <a:pt x="448638" y="108135"/>
                  </a:lnTo>
                  <a:lnTo>
                    <a:pt x="418690" y="71835"/>
                  </a:lnTo>
                  <a:lnTo>
                    <a:pt x="382392" y="41886"/>
                  </a:lnTo>
                  <a:lnTo>
                    <a:pt x="340731" y="19273"/>
                  </a:lnTo>
                  <a:lnTo>
                    <a:pt x="294692" y="4982"/>
                  </a:lnTo>
                  <a:lnTo>
                    <a:pt x="245262" y="0"/>
                  </a:lnTo>
                  <a:close/>
                </a:path>
              </a:pathLst>
            </a:custGeom>
            <a:solidFill>
              <a:srgbClr val="F3F3F7"/>
            </a:solidFill>
          </p:spPr>
          <p:txBody>
            <a:bodyPr wrap="square" lIns="0" tIns="0" rIns="0" bIns="0" rtlCol="0"/>
            <a:lstStyle/>
            <a:p>
              <a:pPr>
                <a:defRPr/>
              </a:pPr>
              <a:endParaRPr/>
            </a:p>
          </p:txBody>
        </p:sp>
        <p:sp>
          <p:nvSpPr>
            <p:cNvPr id="24" name="object 12"/>
            <p:cNvSpPr>
              <a:spLocks noAdjustHandles="1"/>
            </p:cNvSpPr>
            <p:nvPr userDrawn="1"/>
          </p:nvSpPr>
          <p:spPr bwMode="auto">
            <a:xfrm>
              <a:off x="-1499945" y="5007832"/>
              <a:ext cx="981193" cy="269304"/>
            </a:xfrm>
            <a:prstGeom prst="rect">
              <a:avLst/>
            </a:prstGeom>
            <a:grpFill/>
          </p:spPr>
          <p:txBody>
            <a:bodyPr vert="horz" wrap="square" lIns="0" tIns="12700" rIns="0" bIns="0" rtlCol="0">
              <a:spAutoFit/>
            </a:bodyPr>
            <a:lstStyle/>
            <a:p>
              <a:pPr algn="l">
                <a:lnSpc>
                  <a:spcPts val="1040"/>
                </a:lnSpc>
                <a:spcBef>
                  <a:spcPts val="100"/>
                </a:spcBef>
                <a:defRPr/>
              </a:pPr>
              <a:r>
                <a:rPr sz="900" b="1" spc="-10">
                  <a:latin typeface="Neutra Text Alt"/>
                  <a:cs typeface="Neutra Text Alt"/>
                </a:rPr>
                <a:t>RVB</a:t>
              </a:r>
              <a:endParaRPr sz="900">
                <a:latin typeface="Neutra Text Alt"/>
                <a:cs typeface="Neutra Text Alt"/>
              </a:endParaRPr>
            </a:p>
            <a:p>
              <a:pPr algn="l">
                <a:lnSpc>
                  <a:spcPts val="1040"/>
                </a:lnSpc>
                <a:defRPr/>
              </a:pPr>
              <a:r>
                <a:rPr sz="900" spc="100">
                  <a:solidFill>
                    <a:srgbClr val="04065B"/>
                  </a:solidFill>
                  <a:latin typeface="Trebuchet MS"/>
                  <a:cs typeface="Trebuchet MS"/>
                </a:rPr>
                <a:t>R</a:t>
              </a:r>
              <a:r>
                <a:rPr lang="fr-FR" sz="900" spc="100">
                  <a:solidFill>
                    <a:srgbClr val="04065B"/>
                  </a:solidFill>
                  <a:latin typeface="Trebuchet MS"/>
                  <a:cs typeface="Trebuchet MS"/>
                </a:rPr>
                <a:t>243</a:t>
              </a:r>
              <a:r>
                <a:rPr sz="900" spc="125">
                  <a:solidFill>
                    <a:srgbClr val="04065B"/>
                  </a:solidFill>
                  <a:latin typeface="Trebuchet MS"/>
                  <a:cs typeface="Trebuchet MS"/>
                </a:rPr>
                <a:t>V</a:t>
              </a:r>
              <a:r>
                <a:rPr lang="fr-FR" sz="900" spc="125">
                  <a:solidFill>
                    <a:srgbClr val="04065B"/>
                  </a:solidFill>
                  <a:latin typeface="Trebuchet MS"/>
                  <a:cs typeface="Trebuchet MS"/>
                </a:rPr>
                <a:t>243</a:t>
              </a:r>
              <a:r>
                <a:rPr sz="900" spc="110">
                  <a:solidFill>
                    <a:srgbClr val="04065B"/>
                  </a:solidFill>
                  <a:latin typeface="Trebuchet MS"/>
                  <a:cs typeface="Trebuchet MS"/>
                </a:rPr>
                <a:t>B</a:t>
              </a:r>
              <a:r>
                <a:rPr lang="fr-FR" sz="900" spc="110">
                  <a:solidFill>
                    <a:srgbClr val="04065B"/>
                  </a:solidFill>
                  <a:latin typeface="Trebuchet MS"/>
                  <a:cs typeface="Trebuchet MS"/>
                </a:rPr>
                <a:t>247</a:t>
              </a:r>
              <a:endParaRPr sz="900">
                <a:latin typeface="Trebuchet MS"/>
                <a:cs typeface="Trebuchet MS"/>
              </a:endParaRPr>
            </a:p>
          </p:txBody>
        </p:sp>
      </p:grpSp>
      <p:sp>
        <p:nvSpPr>
          <p:cNvPr id="25" name="Espace réservé de la date 3"/>
          <p:cNvSpPr>
            <a:spLocks noGrp="1"/>
          </p:cNvSpPr>
          <p:nvPr>
            <p:ph type="dt" sz="half" idx="2"/>
          </p:nvPr>
        </p:nvSpPr>
        <p:spPr bwMode="auto">
          <a:xfrm>
            <a:off x="697831" y="6446984"/>
            <a:ext cx="2883568" cy="278168"/>
          </a:xfrm>
          <a:prstGeom prst="rect">
            <a:avLst/>
          </a:prstGeom>
        </p:spPr>
        <p:txBody>
          <a:bodyPr/>
          <a:lstStyle>
            <a:lvl1pPr>
              <a:defRPr sz="900">
                <a:solidFill>
                  <a:srgbClr val="000D5E"/>
                </a:solidFill>
              </a:defRPr>
            </a:lvl1pPr>
          </a:lstStyle>
          <a:p>
            <a:pPr>
              <a:defRPr/>
            </a:pPr>
            <a:fld id="{83B941CE-6C01-45BF-8032-B476475FD77B}" type="datetime1">
              <a:rPr lang="fr-FR"/>
              <a:t>31/03/2022</a:t>
            </a:fld>
            <a:endParaRPr lang="fr-FR"/>
          </a:p>
        </p:txBody>
      </p:sp>
      <p:sp>
        <p:nvSpPr>
          <p:cNvPr id="26" name="Espace réservé du pied de page 4"/>
          <p:cNvSpPr>
            <a:spLocks noGrp="1"/>
          </p:cNvSpPr>
          <p:nvPr>
            <p:ph type="ftr" sz="quarter" idx="3"/>
          </p:nvPr>
        </p:nvSpPr>
        <p:spPr bwMode="auto">
          <a:xfrm>
            <a:off x="3970420" y="6484519"/>
            <a:ext cx="4251158" cy="236956"/>
          </a:xfrm>
          <a:prstGeom prst="rect">
            <a:avLst/>
          </a:prstGeom>
        </p:spPr>
        <p:txBody>
          <a:bodyPr/>
          <a:lstStyle>
            <a:lvl1pPr algn="ctr">
              <a:defRPr sz="900">
                <a:solidFill>
                  <a:srgbClr val="8E50FC"/>
                </a:solidFill>
              </a:defRPr>
            </a:lvl1pPr>
          </a:lstStyle>
          <a:p>
            <a:pPr>
              <a:defRPr/>
            </a:pPr>
            <a:r>
              <a:rPr lang="fr-FR"/>
              <a:t>novencia group – 21 rue de la banque – 75002 Paris – www.novencia.com</a:t>
            </a:r>
            <a:endParaRPr/>
          </a:p>
        </p:txBody>
      </p:sp>
      <p:sp>
        <p:nvSpPr>
          <p:cNvPr id="27" name="Espace réservé du numéro de diapositive 5"/>
          <p:cNvSpPr>
            <a:spLocks noGrp="1"/>
          </p:cNvSpPr>
          <p:nvPr>
            <p:ph type="sldNum" sz="quarter" idx="4"/>
          </p:nvPr>
        </p:nvSpPr>
        <p:spPr bwMode="auto">
          <a:xfrm>
            <a:off x="8610600" y="6484519"/>
            <a:ext cx="2891588" cy="236956"/>
          </a:xfrm>
          <a:prstGeom prst="rect">
            <a:avLst/>
          </a:prstGeom>
        </p:spPr>
        <p:txBody>
          <a:bodyPr/>
          <a:lstStyle>
            <a:lvl1pPr algn="r">
              <a:defRPr sz="900">
                <a:solidFill>
                  <a:srgbClr val="000D5E"/>
                </a:solidFill>
              </a:defRPr>
            </a:lvl1pPr>
          </a:lstStyle>
          <a:p>
            <a:pPr>
              <a:defRPr/>
            </a:pPr>
            <a:fld id="{961728DD-618B-420C-8D7F-9130B7E4B6DA}" type="slidenum">
              <a:rPr lang="fr-FR"/>
              <a:t>‹#›</a:t>
            </a:fld>
            <a:endParaRPr lang="fr-FR"/>
          </a:p>
        </p:txBody>
      </p:sp>
      <p:pic>
        <p:nvPicPr>
          <p:cNvPr id="28" name="Image 32" descr="Une image contenant lumière&#10;&#10;Description générée automatiquement"/>
          <p:cNvPicPr>
            <a:picLocks noChangeAspect="1"/>
          </p:cNvPicPr>
          <p:nvPr userDrawn="1"/>
        </p:nvPicPr>
        <p:blipFill>
          <a:blip r:embed="rId3"/>
          <a:stretch/>
        </p:blipFill>
        <p:spPr bwMode="auto">
          <a:xfrm>
            <a:off x="10738429" y="6460455"/>
            <a:ext cx="383080" cy="278168"/>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Lst>
  <p:hf hdr="0"/>
  <p:txStyles>
    <p:titleStyle>
      <a:lvl1pPr algn="l" defTabSz="914400">
        <a:lnSpc>
          <a:spcPct val="90000"/>
        </a:lnSpc>
        <a:spcBef>
          <a:spcPts val="0"/>
        </a:spcBef>
        <a:buNone/>
        <a:defRPr sz="3600">
          <a:solidFill>
            <a:srgbClr val="8E50FC"/>
          </a:solidFill>
          <a:latin typeface="+mj-lt"/>
          <a:ea typeface="+mj-ea"/>
          <a:cs typeface="+mj-cs"/>
        </a:defRPr>
      </a:lvl1pPr>
    </p:titleStyle>
    <p:bodyStyle>
      <a:lvl1pPr marL="228600" indent="-228600" algn="l" defTabSz="914400">
        <a:lnSpc>
          <a:spcPct val="90000"/>
        </a:lnSpc>
        <a:spcBef>
          <a:spcPts val="1000"/>
        </a:spcBef>
        <a:buFont typeface="Arial"/>
        <a:buChar char="•"/>
        <a:defRPr sz="2000">
          <a:solidFill>
            <a:schemeClr val="tx1"/>
          </a:solidFill>
          <a:latin typeface="+mn-lt"/>
          <a:ea typeface="+mn-ea"/>
          <a:cs typeface="+mn-cs"/>
        </a:defRPr>
      </a:lvl1pPr>
      <a:lvl2pPr marL="685800" indent="-228600" algn="l" defTabSz="914400">
        <a:lnSpc>
          <a:spcPct val="90000"/>
        </a:lnSpc>
        <a:spcBef>
          <a:spcPts val="500"/>
        </a:spcBef>
        <a:buClr>
          <a:srgbClr val="8E50FC"/>
        </a:buClr>
        <a:buFont typeface="Arial"/>
        <a:buChar char="•"/>
        <a:defRPr sz="1800">
          <a:solidFill>
            <a:schemeClr val="tx1"/>
          </a:solidFill>
          <a:latin typeface="+mn-lt"/>
          <a:ea typeface="+mn-ea"/>
          <a:cs typeface="+mn-cs"/>
        </a:defRPr>
      </a:lvl2pPr>
      <a:lvl3pPr marL="1143000" indent="-228600" algn="l" defTabSz="914400">
        <a:lnSpc>
          <a:spcPct val="90000"/>
        </a:lnSpc>
        <a:spcBef>
          <a:spcPts val="500"/>
        </a:spcBef>
        <a:buClr>
          <a:srgbClr val="000D5E"/>
        </a:buClr>
        <a:buFont typeface="Arial"/>
        <a:buChar char="•"/>
        <a:defRPr sz="1600">
          <a:solidFill>
            <a:schemeClr val="tx1"/>
          </a:solidFill>
          <a:latin typeface="+mn-lt"/>
          <a:ea typeface="+mn-ea"/>
          <a:cs typeface="+mn-cs"/>
        </a:defRPr>
      </a:lvl3pPr>
      <a:lvl4pPr marL="1600200" indent="-228600" algn="l" defTabSz="914400">
        <a:lnSpc>
          <a:spcPct val="90000"/>
        </a:lnSpc>
        <a:spcBef>
          <a:spcPts val="500"/>
        </a:spcBef>
        <a:buClr>
          <a:srgbClr val="000D5E"/>
        </a:buClr>
        <a:buFont typeface="Arial"/>
        <a:buChar char="•"/>
        <a:defRPr sz="1400">
          <a:solidFill>
            <a:schemeClr val="tx1"/>
          </a:solidFill>
          <a:latin typeface="+mn-lt"/>
          <a:ea typeface="+mn-ea"/>
          <a:cs typeface="+mn-cs"/>
        </a:defRPr>
      </a:lvl4pPr>
      <a:lvl5pPr marL="2057400" indent="-228600" algn="l" defTabSz="914400">
        <a:lnSpc>
          <a:spcPct val="90000"/>
        </a:lnSpc>
        <a:spcBef>
          <a:spcPts val="500"/>
        </a:spcBef>
        <a:buClr>
          <a:srgbClr val="000D5E"/>
        </a:buClr>
        <a:buFont typeface="Arial"/>
        <a:buChar char="•"/>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hmed.moalla@novencia.com"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sv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0qotVMX-J5s" TargetMode="External"/><Relationship Id="rId1" Type="http://schemas.openxmlformats.org/officeDocument/2006/relationships/slideLayout" Target="../slideLayouts/slideLayout14.xml"/><Relationship Id="rId6" Type="http://schemas.openxmlformats.org/officeDocument/2006/relationships/hyperlink" Target="https://learning.oreilly.com/library/view/kubernetes-in-action/9781617293726/" TargetMode="External"/><Relationship Id="rId5" Type="http://schemas.openxmlformats.org/officeDocument/2006/relationships/hyperlink" Target="https://kubernetes.io/docs/home/" TargetMode="External"/><Relationship Id="rId4" Type="http://schemas.openxmlformats.org/officeDocument/2006/relationships/hyperlink" Target="https://www.ibm.com/cloud/learn/containerizatio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2D30-28B6-4C89-82B7-2421C3641419}"/>
              </a:ext>
            </a:extLst>
          </p:cNvPr>
          <p:cNvSpPr>
            <a:spLocks noGrp="1"/>
          </p:cNvSpPr>
          <p:nvPr>
            <p:ph type="title"/>
          </p:nvPr>
        </p:nvSpPr>
        <p:spPr/>
        <p:txBody>
          <a:bodyPr/>
          <a:lstStyle/>
          <a:p>
            <a:r>
              <a:rPr lang="en-US" sz="4800" b="0"/>
              <a:t>Entre Dev #3</a:t>
            </a:r>
            <a:br>
              <a:rPr lang="en-US" sz="4800"/>
            </a:br>
            <a:r>
              <a:rPr lang="en-US" sz="4800"/>
              <a:t>Kubernetes</a:t>
            </a:r>
            <a:endParaRPr lang="en-US"/>
          </a:p>
        </p:txBody>
      </p:sp>
      <p:sp>
        <p:nvSpPr>
          <p:cNvPr id="4" name="TextBox 3">
            <a:extLst>
              <a:ext uri="{FF2B5EF4-FFF2-40B4-BE49-F238E27FC236}">
                <a16:creationId xmlns:a16="http://schemas.microsoft.com/office/drawing/2014/main" id="{AA6A237B-B4A9-4718-ACF6-898F5F091C22}"/>
              </a:ext>
            </a:extLst>
          </p:cNvPr>
          <p:cNvSpPr txBox="1"/>
          <p:nvPr/>
        </p:nvSpPr>
        <p:spPr>
          <a:xfrm>
            <a:off x="1610339" y="5358887"/>
            <a:ext cx="346218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rPr>
              <a:t>Ahmed MOALLA</a:t>
            </a:r>
          </a:p>
          <a:p>
            <a:r>
              <a:rPr lang="en-US" u="sng">
                <a:ea typeface="+mn-lt"/>
                <a:cs typeface="+mn-lt"/>
                <a:hlinkClick r:id="rId3"/>
              </a:rPr>
              <a:t>ahmed.moalla@novencia.com</a:t>
            </a:r>
            <a:endParaRPr lang="en-US">
              <a:ea typeface="+mn-lt"/>
              <a:cs typeface="+mn-lt"/>
            </a:endParaRPr>
          </a:p>
          <a:p>
            <a:endParaRPr lang="en-US"/>
          </a:p>
        </p:txBody>
      </p:sp>
      <p:pic>
        <p:nvPicPr>
          <p:cNvPr id="6" name="Picture 5">
            <a:extLst>
              <a:ext uri="{FF2B5EF4-FFF2-40B4-BE49-F238E27FC236}">
                <a16:creationId xmlns:a16="http://schemas.microsoft.com/office/drawing/2014/main" id="{D24F8397-B842-4373-A1D7-F4AD42C8F60D}"/>
              </a:ext>
            </a:extLst>
          </p:cNvPr>
          <p:cNvPicPr>
            <a:picLocks noChangeAspect="1"/>
          </p:cNvPicPr>
          <p:nvPr/>
        </p:nvPicPr>
        <p:blipFill>
          <a:blip r:embed="rId4"/>
          <a:stretch/>
        </p:blipFill>
        <p:spPr bwMode="auto">
          <a:xfrm>
            <a:off x="645987" y="5201520"/>
            <a:ext cx="965171" cy="965171"/>
          </a:xfrm>
          <a:prstGeom prst="rect">
            <a:avLst/>
          </a:prstGeom>
          <a:ln>
            <a:solidFill>
              <a:schemeClr val="tx1"/>
            </a:solidFill>
          </a:ln>
        </p:spPr>
      </p:pic>
      <p:pic>
        <p:nvPicPr>
          <p:cNvPr id="9" name="Picture 9">
            <a:extLst>
              <a:ext uri="{FF2B5EF4-FFF2-40B4-BE49-F238E27FC236}">
                <a16:creationId xmlns:a16="http://schemas.microsoft.com/office/drawing/2014/main" id="{44ADA04B-1072-470A-8132-9A64F6B8B83B}"/>
              </a:ext>
            </a:extLst>
          </p:cNvPr>
          <p:cNvPicPr>
            <a:picLocks noChangeAspect="1"/>
          </p:cNvPicPr>
          <p:nvPr/>
        </p:nvPicPr>
        <p:blipFill>
          <a:blip r:embed="rId5"/>
          <a:stretch>
            <a:fillRect/>
          </a:stretch>
        </p:blipFill>
        <p:spPr>
          <a:xfrm>
            <a:off x="9677400" y="749311"/>
            <a:ext cx="1673942" cy="787378"/>
          </a:xfrm>
          <a:prstGeom prst="rect">
            <a:avLst/>
          </a:prstGeom>
        </p:spPr>
      </p:pic>
      <p:sp>
        <p:nvSpPr>
          <p:cNvPr id="5" name="TextBox 4">
            <a:extLst>
              <a:ext uri="{FF2B5EF4-FFF2-40B4-BE49-F238E27FC236}">
                <a16:creationId xmlns:a16="http://schemas.microsoft.com/office/drawing/2014/main" id="{9409D9D0-887D-4368-B06D-3441CB01D4AC}"/>
              </a:ext>
            </a:extLst>
          </p:cNvPr>
          <p:cNvSpPr txBox="1"/>
          <p:nvPr/>
        </p:nvSpPr>
        <p:spPr>
          <a:xfrm>
            <a:off x="10838836" y="6064044"/>
            <a:ext cx="89350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b="1">
                <a:solidFill>
                  <a:schemeClr val="tx2"/>
                </a:solidFill>
              </a:rPr>
              <a:t>31/03/2022</a:t>
            </a:r>
          </a:p>
        </p:txBody>
      </p:sp>
      <p:pic>
        <p:nvPicPr>
          <p:cNvPr id="7" name="Picture 7">
            <a:extLst>
              <a:ext uri="{FF2B5EF4-FFF2-40B4-BE49-F238E27FC236}">
                <a16:creationId xmlns:a16="http://schemas.microsoft.com/office/drawing/2014/main" id="{D923AF3A-4AEA-D27C-BF07-2394061DA998}"/>
              </a:ext>
            </a:extLst>
          </p:cNvPr>
          <p:cNvPicPr>
            <a:picLocks noChangeAspect="1"/>
          </p:cNvPicPr>
          <p:nvPr/>
        </p:nvPicPr>
        <p:blipFill>
          <a:blip r:embed="rId6"/>
          <a:stretch>
            <a:fillRect/>
          </a:stretch>
        </p:blipFill>
        <p:spPr>
          <a:xfrm>
            <a:off x="607742" y="639216"/>
            <a:ext cx="735981" cy="728789"/>
          </a:xfrm>
          <a:prstGeom prst="rect">
            <a:avLst/>
          </a:prstGeom>
        </p:spPr>
      </p:pic>
      <p:pic>
        <p:nvPicPr>
          <p:cNvPr id="8" name="Picture 9">
            <a:extLst>
              <a:ext uri="{FF2B5EF4-FFF2-40B4-BE49-F238E27FC236}">
                <a16:creationId xmlns:a16="http://schemas.microsoft.com/office/drawing/2014/main" id="{F73546F1-E9C3-5BAC-21D1-0283628CDC8E}"/>
              </a:ext>
            </a:extLst>
          </p:cNvPr>
          <p:cNvPicPr>
            <a:picLocks noChangeAspect="1"/>
          </p:cNvPicPr>
          <p:nvPr/>
        </p:nvPicPr>
        <p:blipFill>
          <a:blip r:embed="rId7"/>
          <a:stretch>
            <a:fillRect/>
          </a:stretch>
        </p:blipFill>
        <p:spPr>
          <a:xfrm>
            <a:off x="10961998" y="5414266"/>
            <a:ext cx="657225" cy="657225"/>
          </a:xfrm>
          <a:prstGeom prst="rect">
            <a:avLst/>
          </a:prstGeom>
        </p:spPr>
      </p:pic>
    </p:spTree>
    <p:extLst>
      <p:ext uri="{BB962C8B-B14F-4D97-AF65-F5344CB8AC3E}">
        <p14:creationId xmlns:p14="http://schemas.microsoft.com/office/powerpoint/2010/main" val="1017860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L'orchestration de conteneurs</a:t>
            </a:r>
            <a:endParaRPr lang="en-US">
              <a:solidFill>
                <a:schemeClr val="accent1"/>
              </a:solidFill>
            </a:endParaRPr>
          </a:p>
        </p:txBody>
      </p:sp>
      <p:sp>
        <p:nvSpPr>
          <p:cNvPr id="5" name="Espace réservé du texte 2"/>
          <p:cNvSpPr>
            <a:spLocks noGrp="1"/>
          </p:cNvSpPr>
          <p:nvPr>
            <p:ph type="body" sz="half" idx="10"/>
          </p:nvPr>
        </p:nvSpPr>
        <p:spPr bwMode="auto"/>
        <p:txBody>
          <a:bodyPr/>
          <a:lstStyle/>
          <a:p>
            <a:pPr>
              <a:defRPr/>
            </a:pPr>
            <a:endParaRPr lang="fr-F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7637792" cy="1410940"/>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ea typeface="+mn-lt"/>
                <a:cs typeface="+mn-lt"/>
              </a:rPr>
              <a:t>Quand on a un </a:t>
            </a:r>
            <a:r>
              <a:rPr lang="en-US" b="1" err="1">
                <a:solidFill>
                  <a:schemeClr val="tx2"/>
                </a:solidFill>
                <a:ea typeface="+mn-lt"/>
                <a:cs typeface="+mn-lt"/>
              </a:rPr>
              <a:t>nombre</a:t>
            </a:r>
            <a:r>
              <a:rPr lang="en-US" b="1">
                <a:solidFill>
                  <a:schemeClr val="tx2"/>
                </a:solidFill>
                <a:ea typeface="+mn-lt"/>
                <a:cs typeface="+mn-lt"/>
              </a:rPr>
              <a:t> important</a:t>
            </a:r>
            <a:r>
              <a:rPr lang="en-US">
                <a:ea typeface="+mn-lt"/>
                <a:cs typeface="+mn-lt"/>
              </a:rPr>
              <a:t> de </a:t>
            </a:r>
            <a:r>
              <a:rPr lang="en-US" err="1">
                <a:ea typeface="+mn-lt"/>
                <a:cs typeface="+mn-lt"/>
              </a:rPr>
              <a:t>conteneurs</a:t>
            </a:r>
            <a:r>
              <a:rPr lang="en-US">
                <a:ea typeface="+mn-lt"/>
                <a:cs typeface="+mn-lt"/>
              </a:rPr>
              <a:t>, dans un cluster </a:t>
            </a:r>
            <a:r>
              <a:rPr lang="en-US" err="1">
                <a:ea typeface="+mn-lt"/>
                <a:cs typeface="+mn-lt"/>
              </a:rPr>
              <a:t>ayant</a:t>
            </a:r>
            <a:r>
              <a:rPr lang="en-US">
                <a:ea typeface="+mn-lt"/>
                <a:cs typeface="+mn-lt"/>
              </a:rPr>
              <a:t> de multiples </a:t>
            </a:r>
            <a:r>
              <a:rPr lang="en-US" err="1">
                <a:ea typeface="+mn-lt"/>
                <a:cs typeface="+mn-lt"/>
              </a:rPr>
              <a:t>noeuds</a:t>
            </a:r>
            <a:r>
              <a:rPr lang="en-US">
                <a:ea typeface="+mn-lt"/>
                <a:cs typeface="+mn-lt"/>
              </a:rPr>
              <a:t>, des </a:t>
            </a:r>
            <a:r>
              <a:rPr lang="en-US" b="1" err="1">
                <a:solidFill>
                  <a:schemeClr val="tx2"/>
                </a:solidFill>
                <a:ea typeface="+mn-lt"/>
                <a:cs typeface="+mn-lt"/>
              </a:rPr>
              <a:t>problèmes</a:t>
            </a:r>
            <a:r>
              <a:rPr lang="en-US">
                <a:ea typeface="+mn-lt"/>
                <a:cs typeface="+mn-lt"/>
              </a:rPr>
              <a:t> </a:t>
            </a:r>
            <a:r>
              <a:rPr lang="en-US" err="1">
                <a:ea typeface="+mn-lt"/>
                <a:cs typeface="+mn-lt"/>
              </a:rPr>
              <a:t>ressortent</a:t>
            </a:r>
            <a:r>
              <a:rPr lang="en-US">
                <a:ea typeface="+mn-lt"/>
                <a:cs typeface="+mn-lt"/>
              </a:rPr>
              <a:t> et nous </a:t>
            </a:r>
            <a:r>
              <a:rPr lang="en-US" err="1">
                <a:ea typeface="+mn-lt"/>
                <a:cs typeface="+mn-lt"/>
              </a:rPr>
              <a:t>nous</a:t>
            </a:r>
            <a:r>
              <a:rPr lang="en-US">
                <a:ea typeface="+mn-lt"/>
                <a:cs typeface="+mn-lt"/>
              </a:rPr>
              <a:t> </a:t>
            </a:r>
            <a:r>
              <a:rPr lang="en-US" err="1">
                <a:ea typeface="+mn-lt"/>
                <a:cs typeface="+mn-lt"/>
              </a:rPr>
              <a:t>posons</a:t>
            </a:r>
            <a:r>
              <a:rPr lang="en-US">
                <a:ea typeface="+mn-lt"/>
                <a:cs typeface="+mn-lt"/>
              </a:rPr>
              <a:t> des questions </a:t>
            </a:r>
            <a:r>
              <a:rPr lang="en-US" err="1">
                <a:ea typeface="+mn-lt"/>
                <a:cs typeface="+mn-lt"/>
              </a:rPr>
              <a:t>tel</a:t>
            </a:r>
            <a:r>
              <a:rPr lang="en-US">
                <a:ea typeface="+mn-lt"/>
                <a:cs typeface="+mn-lt"/>
              </a:rPr>
              <a:t> que :</a:t>
            </a:r>
            <a:endParaRPr lang="en-US"/>
          </a:p>
          <a:p>
            <a:pPr marL="742950" lvl="1" indent="-285750">
              <a:spcAft>
                <a:spcPts val="500"/>
              </a:spcAft>
              <a:buFont typeface="Arial"/>
              <a:buChar char="•"/>
              <a:defRPr/>
            </a:pPr>
            <a:r>
              <a:rPr lang="en-US">
                <a:ea typeface="+mn-lt"/>
                <a:cs typeface="+mn-lt"/>
              </a:rPr>
              <a:t>Dans </a:t>
            </a:r>
            <a:r>
              <a:rPr lang="en-US" err="1">
                <a:ea typeface="+mn-lt"/>
                <a:cs typeface="+mn-lt"/>
              </a:rPr>
              <a:t>quel</a:t>
            </a:r>
            <a:r>
              <a:rPr lang="en-US">
                <a:ea typeface="+mn-lt"/>
                <a:cs typeface="+mn-lt"/>
              </a:rPr>
              <a:t> </a:t>
            </a:r>
            <a:r>
              <a:rPr lang="en-US" err="1">
                <a:ea typeface="+mn-lt"/>
                <a:cs typeface="+mn-lt"/>
              </a:rPr>
              <a:t>noeud</a:t>
            </a:r>
            <a:r>
              <a:rPr lang="en-US">
                <a:ea typeface="+mn-lt"/>
                <a:cs typeface="+mn-lt"/>
              </a:rPr>
              <a:t> se </a:t>
            </a:r>
            <a:r>
              <a:rPr lang="en-US" err="1">
                <a:ea typeface="+mn-lt"/>
                <a:cs typeface="+mn-lt"/>
              </a:rPr>
              <a:t>fera</a:t>
            </a:r>
            <a:r>
              <a:rPr lang="en-US">
                <a:ea typeface="+mn-lt"/>
                <a:cs typeface="+mn-lt"/>
              </a:rPr>
              <a:t> le </a:t>
            </a:r>
            <a:r>
              <a:rPr lang="en-US" err="1">
                <a:ea typeface="+mn-lt"/>
                <a:cs typeface="+mn-lt"/>
              </a:rPr>
              <a:t>deploiement</a:t>
            </a:r>
            <a:r>
              <a:rPr lang="en-US">
                <a:ea typeface="+mn-lt"/>
                <a:cs typeface="+mn-lt"/>
              </a:rPr>
              <a:t> d'un </a:t>
            </a:r>
            <a:r>
              <a:rPr lang="en-US" err="1">
                <a:ea typeface="+mn-lt"/>
                <a:cs typeface="+mn-lt"/>
              </a:rPr>
              <a:t>conteneur</a:t>
            </a:r>
            <a:r>
              <a:rPr lang="en-US">
                <a:ea typeface="+mn-lt"/>
                <a:cs typeface="+mn-lt"/>
              </a:rPr>
              <a:t> X?</a:t>
            </a:r>
            <a:endParaRPr lang="en-US">
              <a:ea typeface="+mn-lt"/>
              <a:cs typeface="Arial"/>
            </a:endParaRPr>
          </a:p>
          <a:p>
            <a:pPr marL="742950" lvl="1" indent="-285750">
              <a:spcAft>
                <a:spcPts val="500"/>
              </a:spcAft>
              <a:buFont typeface="Arial"/>
              <a:buChar char="•"/>
              <a:defRPr/>
            </a:pPr>
            <a:r>
              <a:rPr lang="en-US">
                <a:ea typeface="+mn-lt"/>
                <a:cs typeface="+mn-lt"/>
              </a:rPr>
              <a:t>Comment se fait la communication inter-</a:t>
            </a:r>
            <a:r>
              <a:rPr lang="en-US" err="1">
                <a:ea typeface="+mn-lt"/>
                <a:cs typeface="+mn-lt"/>
              </a:rPr>
              <a:t>noeud</a:t>
            </a:r>
            <a:r>
              <a:rPr lang="en-US">
                <a:ea typeface="+mn-lt"/>
                <a:cs typeface="+mn-lt"/>
              </a:rPr>
              <a:t> et intra-</a:t>
            </a:r>
            <a:r>
              <a:rPr lang="en-US" err="1">
                <a:ea typeface="+mn-lt"/>
                <a:cs typeface="+mn-lt"/>
              </a:rPr>
              <a:t>noeud</a:t>
            </a:r>
            <a:r>
              <a:rPr lang="en-US">
                <a:ea typeface="+mn-lt"/>
                <a:cs typeface="+mn-lt"/>
              </a:rPr>
              <a:t> entre </a:t>
            </a:r>
            <a:r>
              <a:rPr lang="en-US" err="1">
                <a:ea typeface="+mn-lt"/>
                <a:cs typeface="+mn-lt"/>
              </a:rPr>
              <a:t>conteneurs</a:t>
            </a:r>
            <a:r>
              <a:rPr lang="en-US">
                <a:ea typeface="+mn-lt"/>
                <a:cs typeface="+mn-lt"/>
              </a:rPr>
              <a:t> ?</a:t>
            </a:r>
            <a:endParaRPr lang="en-US"/>
          </a:p>
          <a:p>
            <a:pPr marL="742950" lvl="1" indent="-285750">
              <a:spcAft>
                <a:spcPts val="500"/>
              </a:spcAft>
              <a:buFont typeface="Arial"/>
              <a:buChar char="•"/>
              <a:defRPr/>
            </a:pPr>
            <a:r>
              <a:rPr lang="en-US">
                <a:ea typeface="+mn-lt"/>
                <a:cs typeface="+mn-lt"/>
              </a:rPr>
              <a:t>Comment </a:t>
            </a:r>
            <a:r>
              <a:rPr lang="en-US" err="1">
                <a:ea typeface="+mn-lt"/>
                <a:cs typeface="+mn-lt"/>
              </a:rPr>
              <a:t>communiquer</a:t>
            </a:r>
            <a:r>
              <a:rPr lang="en-US">
                <a:ea typeface="+mn-lt"/>
                <a:cs typeface="+mn-lt"/>
              </a:rPr>
              <a:t> avec des services </a:t>
            </a:r>
            <a:r>
              <a:rPr lang="en-US" err="1">
                <a:ea typeface="+mn-lt"/>
                <a:cs typeface="+mn-lt"/>
              </a:rPr>
              <a:t>externes</a:t>
            </a:r>
            <a:r>
              <a:rPr lang="en-US">
                <a:ea typeface="+mn-lt"/>
                <a:cs typeface="+mn-lt"/>
              </a:rPr>
              <a:t> à </a:t>
            </a:r>
            <a:r>
              <a:rPr lang="en-US" err="1">
                <a:ea typeface="+mn-lt"/>
                <a:cs typeface="+mn-lt"/>
              </a:rPr>
              <a:t>partir</a:t>
            </a:r>
            <a:r>
              <a:rPr lang="en-US">
                <a:ea typeface="+mn-lt"/>
                <a:cs typeface="+mn-lt"/>
              </a:rPr>
              <a:t> des </a:t>
            </a:r>
            <a:r>
              <a:rPr lang="en-US" err="1">
                <a:ea typeface="+mn-lt"/>
                <a:cs typeface="+mn-lt"/>
              </a:rPr>
              <a:t>conteneurs</a:t>
            </a:r>
            <a:r>
              <a:rPr lang="en-US">
                <a:ea typeface="+mn-lt"/>
                <a:cs typeface="+mn-lt"/>
              </a:rPr>
              <a:t> ?</a:t>
            </a:r>
            <a:endParaRPr lang="en-US">
              <a:ea typeface="+mn-lt"/>
              <a:cs typeface="Arial"/>
            </a:endParaRPr>
          </a:p>
          <a:p>
            <a:pPr marL="742950" lvl="1" indent="-285750">
              <a:spcAft>
                <a:spcPts val="500"/>
              </a:spcAft>
              <a:buFont typeface="Arial"/>
              <a:buChar char="•"/>
              <a:defRPr/>
            </a:pPr>
            <a:r>
              <a:rPr lang="en-US" err="1">
                <a:ea typeface="+mn-lt"/>
                <a:cs typeface="+mn-lt"/>
              </a:rPr>
              <a:t>Qu'est-ce</a:t>
            </a:r>
            <a:r>
              <a:rPr lang="en-US">
                <a:ea typeface="+mn-lt"/>
                <a:cs typeface="+mn-lt"/>
              </a:rPr>
              <a:t> qui se passe </a:t>
            </a:r>
            <a:r>
              <a:rPr lang="en-US" err="1">
                <a:ea typeface="+mn-lt"/>
                <a:cs typeface="+mn-lt"/>
              </a:rPr>
              <a:t>si</a:t>
            </a:r>
            <a:r>
              <a:rPr lang="en-US">
                <a:ea typeface="+mn-lt"/>
                <a:cs typeface="+mn-lt"/>
              </a:rPr>
              <a:t> un </a:t>
            </a:r>
            <a:r>
              <a:rPr lang="en-US" err="1">
                <a:ea typeface="+mn-lt"/>
                <a:cs typeface="+mn-lt"/>
              </a:rPr>
              <a:t>conteneur</a:t>
            </a:r>
            <a:r>
              <a:rPr lang="en-US">
                <a:ea typeface="+mn-lt"/>
                <a:cs typeface="+mn-lt"/>
              </a:rPr>
              <a:t> </a:t>
            </a:r>
            <a:r>
              <a:rPr lang="en-US" err="1">
                <a:ea typeface="+mn-lt"/>
                <a:cs typeface="+mn-lt"/>
              </a:rPr>
              <a:t>devient</a:t>
            </a:r>
            <a:r>
              <a:rPr lang="en-US">
                <a:ea typeface="+mn-lt"/>
                <a:cs typeface="+mn-lt"/>
              </a:rPr>
              <a:t> </a:t>
            </a:r>
            <a:r>
              <a:rPr lang="en-US" err="1">
                <a:ea typeface="+mn-lt"/>
                <a:cs typeface="+mn-lt"/>
              </a:rPr>
              <a:t>défaillant</a:t>
            </a:r>
            <a:r>
              <a:rPr lang="en-US">
                <a:ea typeface="+mn-lt"/>
                <a:cs typeface="+mn-lt"/>
              </a:rPr>
              <a:t> ?</a:t>
            </a:r>
            <a:endParaRPr lang="en-US">
              <a:ea typeface="+mn-lt"/>
              <a:cs typeface="Arial"/>
            </a:endParaRPr>
          </a:p>
          <a:p>
            <a:pPr marL="742950" lvl="1" indent="-285750">
              <a:spcAft>
                <a:spcPts val="500"/>
              </a:spcAft>
              <a:buFont typeface="Arial"/>
              <a:buChar char="•"/>
              <a:defRPr/>
            </a:pPr>
            <a:r>
              <a:rPr lang="en-US">
                <a:ea typeface="+mn-lt"/>
                <a:cs typeface="+mn-lt"/>
              </a:rPr>
              <a:t>Comment </a:t>
            </a:r>
            <a:r>
              <a:rPr lang="en-US" err="1">
                <a:ea typeface="+mn-lt"/>
                <a:cs typeface="+mn-lt"/>
              </a:rPr>
              <a:t>peut</a:t>
            </a:r>
            <a:r>
              <a:rPr lang="en-US">
                <a:ea typeface="+mn-lt"/>
                <a:cs typeface="+mn-lt"/>
              </a:rPr>
              <a:t>-on </a:t>
            </a:r>
            <a:r>
              <a:rPr lang="en-US" err="1">
                <a:ea typeface="+mn-lt"/>
                <a:cs typeface="+mn-lt"/>
              </a:rPr>
              <a:t>garder</a:t>
            </a:r>
            <a:r>
              <a:rPr lang="en-US">
                <a:ea typeface="+mn-lt"/>
                <a:cs typeface="+mn-lt"/>
              </a:rPr>
              <a:t> </a:t>
            </a:r>
            <a:r>
              <a:rPr lang="en-US">
                <a:solidFill>
                  <a:srgbClr val="000000"/>
                </a:solidFill>
                <a:ea typeface="+mn-lt"/>
                <a:cs typeface="+mn-lt"/>
              </a:rPr>
              <a:t>un </a:t>
            </a:r>
            <a:r>
              <a:rPr lang="en-US" err="1">
                <a:solidFill>
                  <a:srgbClr val="000000"/>
                </a:solidFill>
                <a:ea typeface="+mn-lt"/>
                <a:cs typeface="+mn-lt"/>
              </a:rPr>
              <a:t>nombre</a:t>
            </a:r>
            <a:r>
              <a:rPr lang="en-US">
                <a:solidFill>
                  <a:srgbClr val="000000"/>
                </a:solidFill>
                <a:ea typeface="+mn-lt"/>
                <a:cs typeface="+mn-lt"/>
              </a:rPr>
              <a:t> stable de </a:t>
            </a:r>
            <a:r>
              <a:rPr lang="en-US" err="1">
                <a:solidFill>
                  <a:srgbClr val="000000"/>
                </a:solidFill>
                <a:ea typeface="+mn-lt"/>
                <a:cs typeface="+mn-lt"/>
              </a:rPr>
              <a:t>replique</a:t>
            </a:r>
            <a:r>
              <a:rPr lang="en-US" err="1">
                <a:ea typeface="+mn-lt"/>
                <a:cs typeface="+mn-lt"/>
              </a:rPr>
              <a:t>s</a:t>
            </a:r>
            <a:r>
              <a:rPr lang="en-US">
                <a:ea typeface="+mn-lt"/>
                <a:cs typeface="+mn-lt"/>
              </a:rPr>
              <a:t> d'un </a:t>
            </a:r>
            <a:r>
              <a:rPr lang="en-US" err="1">
                <a:ea typeface="+mn-lt"/>
                <a:cs typeface="+mn-lt"/>
              </a:rPr>
              <a:t>seul</a:t>
            </a:r>
            <a:r>
              <a:rPr lang="en-US">
                <a:ea typeface="+mn-lt"/>
                <a:cs typeface="+mn-lt"/>
              </a:rPr>
              <a:t> </a:t>
            </a:r>
            <a:r>
              <a:rPr lang="en-US" err="1">
                <a:ea typeface="+mn-lt"/>
                <a:cs typeface="+mn-lt"/>
              </a:rPr>
              <a:t>conteneur</a:t>
            </a:r>
            <a:r>
              <a:rPr lang="en-US">
                <a:ea typeface="+mn-lt"/>
                <a:cs typeface="+mn-lt"/>
              </a:rPr>
              <a:t> ?</a:t>
            </a:r>
            <a:endParaRPr lang="en-US"/>
          </a:p>
          <a:p>
            <a:pPr>
              <a:defRPr/>
            </a:pPr>
            <a:endParaRPr lang="en-US">
              <a:ea typeface="+mn-lt"/>
              <a:cs typeface="Arial"/>
            </a:endParaRPr>
          </a:p>
          <a:p>
            <a:pPr>
              <a:defRPr/>
            </a:pPr>
            <a:endParaRPr lang="en-US">
              <a:ea typeface="+mn-lt"/>
              <a:cs typeface="Arial"/>
            </a:endParaRPr>
          </a:p>
          <a:p>
            <a:pPr>
              <a:defRPr/>
            </a:pPr>
            <a:endParaRPr lang="en-US"/>
          </a:p>
          <a:p>
            <a:pPr>
              <a:defRPr/>
            </a:pPr>
            <a:endParaRPr lang="en-US"/>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2"/>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10</a:t>
            </a:fld>
            <a:endParaRPr lang="fr-FR" sz="800"/>
          </a:p>
        </p:txBody>
      </p:sp>
      <p:sp>
        <p:nvSpPr>
          <p:cNvPr id="2" name="TextBox 1">
            <a:extLst>
              <a:ext uri="{FF2B5EF4-FFF2-40B4-BE49-F238E27FC236}">
                <a16:creationId xmlns:a16="http://schemas.microsoft.com/office/drawing/2014/main" id="{2A2F1282-00BA-D9F3-FF90-BFD377CE6B4E}"/>
              </a:ext>
            </a:extLst>
          </p:cNvPr>
          <p:cNvSpPr txBox="1"/>
          <p:nvPr/>
        </p:nvSpPr>
        <p:spPr>
          <a:xfrm>
            <a:off x="4533900" y="3943350"/>
            <a:ext cx="72707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Il </a:t>
            </a:r>
            <a:r>
              <a:rPr lang="en-US" err="1"/>
              <a:t>faudrait</a:t>
            </a:r>
            <a:r>
              <a:rPr lang="en-US"/>
              <a:t> </a:t>
            </a:r>
            <a:r>
              <a:rPr lang="en-US" err="1"/>
              <a:t>trouver</a:t>
            </a:r>
            <a:r>
              <a:rPr lang="en-US"/>
              <a:t> un </a:t>
            </a:r>
            <a:r>
              <a:rPr lang="en-US" err="1"/>
              <a:t>moyen</a:t>
            </a:r>
            <a:r>
              <a:rPr lang="en-US"/>
              <a:t> pour </a:t>
            </a:r>
            <a:r>
              <a:rPr lang="en-US" err="1"/>
              <a:t>gérer</a:t>
            </a:r>
            <a:r>
              <a:rPr lang="en-US"/>
              <a:t> et </a:t>
            </a:r>
            <a:r>
              <a:rPr lang="en-US" err="1"/>
              <a:t>orchestrer</a:t>
            </a:r>
            <a:r>
              <a:rPr lang="en-US"/>
              <a:t> </a:t>
            </a:r>
            <a:r>
              <a:rPr lang="en-US" err="1"/>
              <a:t>ces</a:t>
            </a:r>
            <a:r>
              <a:rPr lang="en-US"/>
              <a:t> </a:t>
            </a:r>
            <a:r>
              <a:rPr lang="en-US" err="1"/>
              <a:t>conteneurs</a:t>
            </a:r>
            <a:r>
              <a:rPr lang="en-US"/>
              <a:t>. Un </a:t>
            </a:r>
            <a:r>
              <a:rPr lang="en-US" err="1"/>
              <a:t>tel</a:t>
            </a:r>
            <a:r>
              <a:rPr lang="en-US"/>
              <a:t> </a:t>
            </a:r>
            <a:r>
              <a:rPr lang="en-US" err="1"/>
              <a:t>outil</a:t>
            </a:r>
            <a:r>
              <a:rPr lang="en-US"/>
              <a:t> </a:t>
            </a:r>
            <a:r>
              <a:rPr lang="en-US" err="1"/>
              <a:t>est</a:t>
            </a:r>
            <a:r>
              <a:rPr lang="en-US"/>
              <a:t> </a:t>
            </a:r>
            <a:r>
              <a:rPr lang="en-US" b="1">
                <a:solidFill>
                  <a:schemeClr val="tx2"/>
                </a:solidFill>
              </a:rPr>
              <a:t>Kubernetes</a:t>
            </a:r>
            <a:r>
              <a:rPr lang="en-US"/>
              <a:t>.</a:t>
            </a:r>
            <a:endParaRPr lang="en-US" err="1"/>
          </a:p>
        </p:txBody>
      </p:sp>
      <p:pic>
        <p:nvPicPr>
          <p:cNvPr id="18" name="Graphique 5">
            <a:extLst>
              <a:ext uri="{FF2B5EF4-FFF2-40B4-BE49-F238E27FC236}">
                <a16:creationId xmlns:a16="http://schemas.microsoft.com/office/drawing/2014/main" id="{1E7BF3AF-88B2-BB59-01D3-BB4051278A7D}"/>
              </a:ext>
            </a:extLst>
          </p:cNvPr>
          <p:cNvPicPr>
            <a:picLocks noChangeAspect="1"/>
          </p:cNvPicPr>
          <p:nvPr/>
        </p:nvPicPr>
        <p:blipFill>
          <a:blip r:embed="rId2"/>
          <a:stretch/>
        </p:blipFill>
        <p:spPr bwMode="auto">
          <a:xfrm>
            <a:off x="4144177" y="3998656"/>
            <a:ext cx="317957" cy="230164"/>
          </a:xfrm>
          <a:prstGeom prst="rect">
            <a:avLst/>
          </a:prstGeom>
        </p:spPr>
      </p:pic>
      <p:pic>
        <p:nvPicPr>
          <p:cNvPr id="9" name="Picture 7">
            <a:extLst>
              <a:ext uri="{FF2B5EF4-FFF2-40B4-BE49-F238E27FC236}">
                <a16:creationId xmlns:a16="http://schemas.microsoft.com/office/drawing/2014/main" id="{C6313213-8E04-4CA5-2764-F9DC4D0F029B}"/>
              </a:ext>
            </a:extLst>
          </p:cNvPr>
          <p:cNvPicPr>
            <a:picLocks noChangeAspect="1"/>
          </p:cNvPicPr>
          <p:nvPr/>
        </p:nvPicPr>
        <p:blipFill>
          <a:blip r:embed="rId3"/>
          <a:stretch>
            <a:fillRect/>
          </a:stretch>
        </p:blipFill>
        <p:spPr>
          <a:xfrm>
            <a:off x="7592742" y="4677816"/>
            <a:ext cx="1447181" cy="1427289"/>
          </a:xfrm>
          <a:prstGeom prst="rect">
            <a:avLst/>
          </a:prstGeom>
        </p:spPr>
      </p:pic>
    </p:spTree>
    <p:extLst>
      <p:ext uri="{BB962C8B-B14F-4D97-AF65-F5344CB8AC3E}">
        <p14:creationId xmlns:p14="http://schemas.microsoft.com/office/powerpoint/2010/main" val="138974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err="1">
                <a:solidFill>
                  <a:schemeClr val="accent1"/>
                </a:solidFill>
              </a:rPr>
              <a:t>Kubernetes</a:t>
            </a:r>
            <a:r>
              <a:rPr lang="fr-FR" sz="2800" b="1">
                <a:solidFill>
                  <a:schemeClr val="accent1"/>
                </a:solidFill>
              </a:rPr>
              <a:t>, c'est quoi ?</a:t>
            </a:r>
          </a:p>
        </p:txBody>
      </p:sp>
      <p:sp>
        <p:nvSpPr>
          <p:cNvPr id="5" name="Espace réservé du texte 2"/>
          <p:cNvSpPr>
            <a:spLocks noGrp="1"/>
          </p:cNvSpPr>
          <p:nvPr>
            <p:ph type="body" sz="half" idx="10"/>
          </p:nvPr>
        </p:nvSpPr>
        <p:spPr bwMode="auto"/>
        <p:txBody>
          <a:bodyPr/>
          <a:lstStyle/>
          <a:p>
            <a:pPr>
              <a:defRPr/>
            </a:pPr>
            <a:endParaRPr lang="fr-F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7440942" cy="10503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b="1">
                <a:solidFill>
                  <a:schemeClr val="tx2"/>
                </a:solidFill>
                <a:ea typeface="+mn-lt"/>
                <a:cs typeface="+mn-lt"/>
              </a:rPr>
              <a:t>Kubernetes</a:t>
            </a:r>
            <a:r>
              <a:rPr lang="en-US">
                <a:ea typeface="+mn-lt"/>
                <a:cs typeface="+mn-lt"/>
              </a:rPr>
              <a:t> </a:t>
            </a:r>
            <a:r>
              <a:rPr lang="en-US" err="1">
                <a:ea typeface="+mn-lt"/>
                <a:cs typeface="+mn-lt"/>
              </a:rPr>
              <a:t>est</a:t>
            </a:r>
            <a:r>
              <a:rPr lang="en-US">
                <a:ea typeface="+mn-lt"/>
                <a:cs typeface="+mn-lt"/>
              </a:rPr>
              <a:t> un </a:t>
            </a:r>
            <a:r>
              <a:rPr lang="en-US" err="1">
                <a:ea typeface="+mn-lt"/>
                <a:cs typeface="+mn-lt"/>
              </a:rPr>
              <a:t>orchestrateur</a:t>
            </a:r>
            <a:r>
              <a:rPr lang="en-US">
                <a:ea typeface="+mn-lt"/>
                <a:cs typeface="+mn-lt"/>
              </a:rPr>
              <a:t> de </a:t>
            </a:r>
            <a:r>
              <a:rPr lang="en-US" err="1">
                <a:ea typeface="+mn-lt"/>
                <a:cs typeface="+mn-lt"/>
              </a:rPr>
              <a:t>conteneurs</a:t>
            </a:r>
            <a:r>
              <a:rPr lang="en-US">
                <a:ea typeface="+mn-lt"/>
                <a:cs typeface="+mn-lt"/>
              </a:rPr>
              <a:t> open source </a:t>
            </a:r>
            <a:r>
              <a:rPr lang="en-US" err="1">
                <a:ea typeface="+mn-lt"/>
                <a:cs typeface="+mn-lt"/>
              </a:rPr>
              <a:t>crée</a:t>
            </a:r>
            <a:r>
              <a:rPr lang="en-US">
                <a:ea typeface="+mn-lt"/>
                <a:cs typeface="+mn-lt"/>
              </a:rPr>
              <a:t> par </a:t>
            </a:r>
            <a:r>
              <a:rPr lang="en-US" b="1">
                <a:solidFill>
                  <a:schemeClr val="tx2"/>
                </a:solidFill>
                <a:ea typeface="+mn-lt"/>
                <a:cs typeface="+mn-lt"/>
              </a:rPr>
              <a:t>Google</a:t>
            </a:r>
            <a:r>
              <a:rPr lang="en-US">
                <a:ea typeface="+mn-lt"/>
                <a:cs typeface="+mn-lt"/>
              </a:rPr>
              <a:t> </a:t>
            </a:r>
            <a:r>
              <a:rPr lang="en-US" err="1">
                <a:ea typeface="+mn-lt"/>
                <a:cs typeface="+mn-lt"/>
              </a:rPr>
              <a:t>en</a:t>
            </a:r>
            <a:r>
              <a:rPr lang="en-US">
                <a:ea typeface="+mn-lt"/>
                <a:cs typeface="+mn-lt"/>
              </a:rPr>
              <a:t> 2014. Il </a:t>
            </a:r>
            <a:r>
              <a:rPr lang="en-US" err="1">
                <a:ea typeface="+mn-lt"/>
                <a:cs typeface="+mn-lt"/>
              </a:rPr>
              <a:t>permet</a:t>
            </a:r>
            <a:r>
              <a:rPr lang="en-US">
                <a:ea typeface="+mn-lt"/>
                <a:cs typeface="+mn-lt"/>
              </a:rPr>
              <a:t> </a:t>
            </a:r>
            <a:r>
              <a:rPr lang="en-US" err="1">
                <a:ea typeface="+mn-lt"/>
                <a:cs typeface="+mn-lt"/>
              </a:rPr>
              <a:t>l'</a:t>
            </a:r>
            <a:r>
              <a:rPr lang="en-US" b="1" err="1">
                <a:solidFill>
                  <a:schemeClr val="tx2"/>
                </a:solidFill>
                <a:ea typeface="+mn-lt"/>
                <a:cs typeface="+mn-lt"/>
              </a:rPr>
              <a:t>automatisation</a:t>
            </a:r>
            <a:r>
              <a:rPr lang="en-US" b="1">
                <a:solidFill>
                  <a:schemeClr val="tx2"/>
                </a:solidFill>
                <a:ea typeface="+mn-lt"/>
                <a:cs typeface="+mn-lt"/>
              </a:rPr>
              <a:t> du </a:t>
            </a:r>
            <a:r>
              <a:rPr lang="en-US" b="1" err="1">
                <a:solidFill>
                  <a:schemeClr val="tx2"/>
                </a:solidFill>
                <a:ea typeface="+mn-lt"/>
                <a:cs typeface="+mn-lt"/>
              </a:rPr>
              <a:t>deploiement</a:t>
            </a:r>
            <a:r>
              <a:rPr lang="en-US">
                <a:ea typeface="+mn-lt"/>
                <a:cs typeface="+mn-lt"/>
              </a:rPr>
              <a:t>, de la </a:t>
            </a:r>
            <a:r>
              <a:rPr lang="en-US" b="1">
                <a:solidFill>
                  <a:schemeClr val="tx2"/>
                </a:solidFill>
                <a:ea typeface="+mn-lt"/>
                <a:cs typeface="+mn-lt"/>
              </a:rPr>
              <a:t>mise </a:t>
            </a:r>
            <a:r>
              <a:rPr lang="en-US" b="1" err="1">
                <a:solidFill>
                  <a:schemeClr val="tx2"/>
                </a:solidFill>
                <a:ea typeface="+mn-lt"/>
                <a:cs typeface="+mn-lt"/>
              </a:rPr>
              <a:t>en</a:t>
            </a:r>
            <a:r>
              <a:rPr lang="en-US" b="1">
                <a:solidFill>
                  <a:schemeClr val="tx2"/>
                </a:solidFill>
                <a:ea typeface="+mn-lt"/>
                <a:cs typeface="+mn-lt"/>
              </a:rPr>
              <a:t> echelle</a:t>
            </a:r>
            <a:r>
              <a:rPr lang="en-US">
                <a:ea typeface="+mn-lt"/>
                <a:cs typeface="+mn-lt"/>
              </a:rPr>
              <a:t> et la </a:t>
            </a:r>
            <a:r>
              <a:rPr lang="en-US" b="1">
                <a:solidFill>
                  <a:schemeClr val="tx2"/>
                </a:solidFill>
                <a:ea typeface="+mn-lt"/>
                <a:cs typeface="+mn-lt"/>
              </a:rPr>
              <a:t>gestion</a:t>
            </a:r>
            <a:r>
              <a:rPr lang="en-US">
                <a:ea typeface="+mn-lt"/>
                <a:cs typeface="+mn-lt"/>
              </a:rPr>
              <a:t> de </a:t>
            </a:r>
            <a:r>
              <a:rPr lang="en-US" err="1">
                <a:ea typeface="+mn-lt"/>
                <a:cs typeface="+mn-lt"/>
              </a:rPr>
              <a:t>conteneurs</a:t>
            </a:r>
            <a:r>
              <a:rPr lang="en-US">
                <a:ea typeface="+mn-lt"/>
                <a:cs typeface="+mn-lt"/>
              </a:rPr>
              <a:t>.</a:t>
            </a:r>
            <a:endParaRPr lang="en-US"/>
          </a:p>
          <a:p>
            <a:pPr>
              <a:defRPr/>
            </a:pPr>
            <a:endParaRPr lang="en-US">
              <a:ea typeface="+mn-lt"/>
              <a:cs typeface="+mn-lt"/>
            </a:endParaRPr>
          </a:p>
          <a:p>
            <a:pPr>
              <a:defRPr/>
            </a:pPr>
            <a:endParaRPr lang="en-US">
              <a:ea typeface="+mn-lt"/>
              <a:cs typeface="Arial"/>
            </a:endParaRPr>
          </a:p>
          <a:p>
            <a:pPr>
              <a:defRPr/>
            </a:pPr>
            <a:endParaRPr lang="en-US">
              <a:ea typeface="+mn-lt"/>
              <a:cs typeface="+mn-lt"/>
            </a:endParaRPr>
          </a:p>
          <a:p>
            <a:pPr>
              <a:defRPr/>
            </a:pPr>
            <a:endParaRPr lang="en-US">
              <a:ea typeface="+mn-lt"/>
              <a:cs typeface="+mn-lt"/>
            </a:endParaRPr>
          </a:p>
          <a:p>
            <a:pPr>
              <a:defRPr/>
            </a:pPr>
            <a:endParaRPr lang="en-US"/>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p>
          <a:p>
            <a:pPr>
              <a:defRPr/>
            </a:pPr>
            <a:endParaRPr lang="en-US"/>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3"/>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11</a:t>
            </a:fld>
            <a:endParaRPr lang="fr-FR" sz="800"/>
          </a:p>
        </p:txBody>
      </p:sp>
      <p:pic>
        <p:nvPicPr>
          <p:cNvPr id="17" name="Graphique 5">
            <a:extLst>
              <a:ext uri="{FF2B5EF4-FFF2-40B4-BE49-F238E27FC236}">
                <a16:creationId xmlns:a16="http://schemas.microsoft.com/office/drawing/2014/main" id="{F165201E-3A10-06E2-40FA-BFD8B5BED58C}"/>
              </a:ext>
            </a:extLst>
          </p:cNvPr>
          <p:cNvPicPr>
            <a:picLocks noChangeAspect="1"/>
          </p:cNvPicPr>
          <p:nvPr/>
        </p:nvPicPr>
        <p:blipFill>
          <a:blip r:embed="rId3"/>
          <a:stretch/>
        </p:blipFill>
        <p:spPr bwMode="auto">
          <a:xfrm>
            <a:off x="4144177" y="1693606"/>
            <a:ext cx="317957" cy="230164"/>
          </a:xfrm>
          <a:prstGeom prst="rect">
            <a:avLst/>
          </a:prstGeom>
        </p:spPr>
      </p:pic>
      <p:sp>
        <p:nvSpPr>
          <p:cNvPr id="2" name="TextBox 1">
            <a:extLst>
              <a:ext uri="{FF2B5EF4-FFF2-40B4-BE49-F238E27FC236}">
                <a16:creationId xmlns:a16="http://schemas.microsoft.com/office/drawing/2014/main" id="{FD916077-EF29-056D-0304-402932A36C9C}"/>
              </a:ext>
            </a:extLst>
          </p:cNvPr>
          <p:cNvSpPr txBox="1"/>
          <p:nvPr/>
        </p:nvSpPr>
        <p:spPr>
          <a:xfrm>
            <a:off x="4533900" y="1625600"/>
            <a:ext cx="7569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solidFill>
                <a:ea typeface="+mn-lt"/>
                <a:cs typeface="+mn-lt"/>
              </a:rPr>
              <a:t>Kubernetes</a:t>
            </a:r>
            <a:r>
              <a:rPr lang="en-US">
                <a:ea typeface="+mn-lt"/>
                <a:cs typeface="+mn-lt"/>
              </a:rPr>
              <a:t> </a:t>
            </a:r>
            <a:r>
              <a:rPr lang="en-US" err="1">
                <a:ea typeface="+mn-lt"/>
                <a:cs typeface="+mn-lt"/>
              </a:rPr>
              <a:t>offre</a:t>
            </a:r>
            <a:r>
              <a:rPr lang="en-US">
                <a:ea typeface="+mn-lt"/>
                <a:cs typeface="+mn-lt"/>
              </a:rPr>
              <a:t> un </a:t>
            </a:r>
            <a:r>
              <a:rPr lang="en-US" err="1">
                <a:ea typeface="+mn-lt"/>
                <a:cs typeface="+mn-lt"/>
              </a:rPr>
              <a:t>moyen</a:t>
            </a:r>
            <a:r>
              <a:rPr lang="en-US">
                <a:ea typeface="+mn-lt"/>
                <a:cs typeface="+mn-lt"/>
              </a:rPr>
              <a:t> de </a:t>
            </a:r>
            <a:r>
              <a:rPr lang="en-US" err="1">
                <a:ea typeface="+mn-lt"/>
                <a:cs typeface="+mn-lt"/>
              </a:rPr>
              <a:t>déploiement</a:t>
            </a:r>
            <a:r>
              <a:rPr lang="en-US">
                <a:ea typeface="+mn-lt"/>
                <a:cs typeface="+mn-lt"/>
              </a:rPr>
              <a:t> </a:t>
            </a:r>
            <a:r>
              <a:rPr lang="en-US" b="1" err="1">
                <a:solidFill>
                  <a:schemeClr val="tx2"/>
                </a:solidFill>
                <a:ea typeface="+mn-lt"/>
                <a:cs typeface="+mn-lt"/>
              </a:rPr>
              <a:t>déclaratif</a:t>
            </a:r>
            <a:r>
              <a:rPr lang="en-US">
                <a:ea typeface="+mn-lt"/>
                <a:cs typeface="+mn-lt"/>
              </a:rPr>
              <a:t>. </a:t>
            </a:r>
            <a:r>
              <a:rPr lang="en-US" err="1">
                <a:ea typeface="+mn-lt"/>
                <a:cs typeface="+mn-lt"/>
              </a:rPr>
              <a:t>Chaque</a:t>
            </a:r>
            <a:r>
              <a:rPr lang="en-US">
                <a:ea typeface="+mn-lt"/>
                <a:cs typeface="+mn-lt"/>
              </a:rPr>
              <a:t> </a:t>
            </a:r>
            <a:r>
              <a:rPr lang="en-US" err="1">
                <a:ea typeface="+mn-lt"/>
                <a:cs typeface="+mn-lt"/>
              </a:rPr>
              <a:t>ressource</a:t>
            </a:r>
            <a:r>
              <a:rPr lang="en-US">
                <a:ea typeface="+mn-lt"/>
                <a:cs typeface="+mn-lt"/>
              </a:rPr>
              <a:t> </a:t>
            </a:r>
            <a:r>
              <a:rPr lang="en-US" err="1">
                <a:ea typeface="+mn-lt"/>
                <a:cs typeface="+mn-lt"/>
              </a:rPr>
              <a:t>est</a:t>
            </a:r>
            <a:r>
              <a:rPr lang="en-US">
                <a:ea typeface="+mn-lt"/>
                <a:cs typeface="+mn-lt"/>
              </a:rPr>
              <a:t> </a:t>
            </a:r>
            <a:r>
              <a:rPr lang="en-US" err="1">
                <a:ea typeface="+mn-lt"/>
                <a:cs typeface="+mn-lt"/>
              </a:rPr>
              <a:t>déployée</a:t>
            </a:r>
            <a:r>
              <a:rPr lang="en-US">
                <a:ea typeface="+mn-lt"/>
                <a:cs typeface="+mn-lt"/>
              </a:rPr>
              <a:t> sous </a:t>
            </a:r>
            <a:r>
              <a:rPr lang="en-US" err="1">
                <a:ea typeface="+mn-lt"/>
                <a:cs typeface="+mn-lt"/>
              </a:rPr>
              <a:t>forme</a:t>
            </a:r>
            <a:r>
              <a:rPr lang="en-US">
                <a:ea typeface="+mn-lt"/>
                <a:cs typeface="+mn-lt"/>
              </a:rPr>
              <a:t> d'un</a:t>
            </a:r>
            <a:r>
              <a:rPr lang="en-US" b="1">
                <a:solidFill>
                  <a:schemeClr val="tx2"/>
                </a:solidFill>
                <a:ea typeface="+mn-lt"/>
                <a:cs typeface="+mn-lt"/>
              </a:rPr>
              <a:t> </a:t>
            </a:r>
            <a:r>
              <a:rPr lang="en-US" b="1" err="1">
                <a:solidFill>
                  <a:schemeClr val="tx2"/>
                </a:solidFill>
                <a:ea typeface="+mn-lt"/>
                <a:cs typeface="+mn-lt"/>
              </a:rPr>
              <a:t>fichier</a:t>
            </a:r>
            <a:r>
              <a:rPr lang="en-US">
                <a:solidFill>
                  <a:srgbClr val="000000"/>
                </a:solidFill>
                <a:ea typeface="+mn-lt"/>
                <a:cs typeface="+mn-lt"/>
              </a:rPr>
              <a:t> </a:t>
            </a:r>
            <a:r>
              <a:rPr lang="en-US" b="1">
                <a:solidFill>
                  <a:schemeClr val="accent2"/>
                </a:solidFill>
                <a:ea typeface="+mn-lt"/>
                <a:cs typeface="+mn-lt"/>
              </a:rPr>
              <a:t>YAML</a:t>
            </a:r>
            <a:r>
              <a:rPr lang="en-US">
                <a:solidFill>
                  <a:srgbClr val="000000"/>
                </a:solidFill>
                <a:ea typeface="+mn-lt"/>
                <a:cs typeface="+mn-lt"/>
              </a:rPr>
              <a:t> qui</a:t>
            </a:r>
            <a:r>
              <a:rPr lang="en-US">
                <a:ea typeface="+mn-lt"/>
                <a:cs typeface="+mn-lt"/>
              </a:rPr>
              <a:t> </a:t>
            </a:r>
            <a:r>
              <a:rPr lang="en-US" err="1">
                <a:ea typeface="+mn-lt"/>
                <a:cs typeface="+mn-lt"/>
              </a:rPr>
              <a:t>indique</a:t>
            </a:r>
            <a:r>
              <a:rPr lang="en-US">
                <a:ea typeface="+mn-lt"/>
                <a:cs typeface="+mn-lt"/>
              </a:rPr>
              <a:t> à </a:t>
            </a:r>
            <a:r>
              <a:rPr lang="en-US" err="1">
                <a:ea typeface="+mn-lt"/>
                <a:cs typeface="+mn-lt"/>
              </a:rPr>
              <a:t>l'orchestrateur</a:t>
            </a:r>
            <a:r>
              <a:rPr lang="en-US">
                <a:ea typeface="+mn-lt"/>
                <a:cs typeface="+mn-lt"/>
              </a:rPr>
              <a:t> </a:t>
            </a:r>
            <a:r>
              <a:rPr lang="en-US" err="1">
                <a:ea typeface="+mn-lt"/>
                <a:cs typeface="+mn-lt"/>
              </a:rPr>
              <a:t>l'objectif</a:t>
            </a:r>
            <a:r>
              <a:rPr lang="en-US">
                <a:ea typeface="+mn-lt"/>
                <a:cs typeface="+mn-lt"/>
              </a:rPr>
              <a:t> que nous </a:t>
            </a:r>
            <a:r>
              <a:rPr lang="en-US" err="1">
                <a:ea typeface="+mn-lt"/>
                <a:cs typeface="+mn-lt"/>
              </a:rPr>
              <a:t>souhaitons</a:t>
            </a:r>
            <a:r>
              <a:rPr lang="en-US">
                <a:ea typeface="+mn-lt"/>
                <a:cs typeface="+mn-lt"/>
              </a:rPr>
              <a:t> </a:t>
            </a:r>
            <a:r>
              <a:rPr lang="en-US" err="1">
                <a:ea typeface="+mn-lt"/>
                <a:cs typeface="+mn-lt"/>
              </a:rPr>
              <a:t>atteindre</a:t>
            </a:r>
            <a:r>
              <a:rPr lang="en-US">
                <a:ea typeface="+mn-lt"/>
                <a:cs typeface="+mn-lt"/>
              </a:rPr>
              <a:t> et il </a:t>
            </a:r>
            <a:r>
              <a:rPr lang="en-US" err="1">
                <a:ea typeface="+mn-lt"/>
                <a:cs typeface="+mn-lt"/>
              </a:rPr>
              <a:t>s'occupe</a:t>
            </a:r>
            <a:r>
              <a:rPr lang="en-US">
                <a:ea typeface="+mn-lt"/>
                <a:cs typeface="+mn-lt"/>
              </a:rPr>
              <a:t> </a:t>
            </a:r>
            <a:r>
              <a:rPr lang="en-US" err="1">
                <a:ea typeface="+mn-lt"/>
                <a:cs typeface="+mn-lt"/>
              </a:rPr>
              <a:t>automatiquement</a:t>
            </a:r>
            <a:r>
              <a:rPr lang="en-US">
                <a:ea typeface="+mn-lt"/>
                <a:cs typeface="+mn-lt"/>
              </a:rPr>
              <a:t> de </a:t>
            </a:r>
            <a:r>
              <a:rPr lang="en-US" err="1">
                <a:ea typeface="+mn-lt"/>
                <a:cs typeface="+mn-lt"/>
              </a:rPr>
              <a:t>synchroniser</a:t>
            </a:r>
            <a:r>
              <a:rPr lang="en-US">
                <a:ea typeface="+mn-lt"/>
                <a:cs typeface="+mn-lt"/>
              </a:rPr>
              <a:t> </a:t>
            </a:r>
            <a:r>
              <a:rPr lang="en-US" err="1">
                <a:ea typeface="+mn-lt"/>
                <a:cs typeface="+mn-lt"/>
              </a:rPr>
              <a:t>l'</a:t>
            </a:r>
            <a:r>
              <a:rPr lang="en-US" b="1" err="1">
                <a:solidFill>
                  <a:schemeClr val="tx2"/>
                </a:solidFill>
                <a:ea typeface="+mn-lt"/>
                <a:cs typeface="+mn-lt"/>
              </a:rPr>
              <a:t>état</a:t>
            </a:r>
            <a:r>
              <a:rPr lang="en-US" b="1">
                <a:solidFill>
                  <a:schemeClr val="tx2"/>
                </a:solidFill>
                <a:ea typeface="+mn-lt"/>
                <a:cs typeface="+mn-lt"/>
              </a:rPr>
              <a:t> </a:t>
            </a:r>
            <a:r>
              <a:rPr lang="en-US" b="1" err="1">
                <a:solidFill>
                  <a:schemeClr val="tx2"/>
                </a:solidFill>
                <a:ea typeface="+mn-lt"/>
                <a:cs typeface="+mn-lt"/>
              </a:rPr>
              <a:t>souhaité</a:t>
            </a:r>
            <a:r>
              <a:rPr lang="en-US">
                <a:ea typeface="+mn-lt"/>
                <a:cs typeface="+mn-lt"/>
              </a:rPr>
              <a:t> avec </a:t>
            </a:r>
            <a:r>
              <a:rPr lang="en-US" err="1">
                <a:ea typeface="+mn-lt"/>
                <a:cs typeface="+mn-lt"/>
              </a:rPr>
              <a:t>l'</a:t>
            </a:r>
            <a:r>
              <a:rPr lang="en-US" b="1" err="1">
                <a:solidFill>
                  <a:schemeClr val="tx2"/>
                </a:solidFill>
                <a:ea typeface="+mn-lt"/>
                <a:cs typeface="+mn-lt"/>
              </a:rPr>
              <a:t>état</a:t>
            </a:r>
            <a:r>
              <a:rPr lang="en-US" b="1">
                <a:solidFill>
                  <a:schemeClr val="tx2"/>
                </a:solidFill>
                <a:ea typeface="+mn-lt"/>
                <a:cs typeface="+mn-lt"/>
              </a:rPr>
              <a:t> </a:t>
            </a:r>
            <a:r>
              <a:rPr lang="en-US" b="1" err="1">
                <a:solidFill>
                  <a:schemeClr val="tx2"/>
                </a:solidFill>
                <a:ea typeface="+mn-lt"/>
                <a:cs typeface="+mn-lt"/>
              </a:rPr>
              <a:t>actuel</a:t>
            </a:r>
            <a:r>
              <a:rPr lang="en-US" b="1">
                <a:solidFill>
                  <a:schemeClr val="tx2"/>
                </a:solidFill>
                <a:ea typeface="+mn-lt"/>
                <a:cs typeface="+mn-lt"/>
              </a:rPr>
              <a:t> </a:t>
            </a:r>
            <a:r>
              <a:rPr lang="en-US">
                <a:ea typeface="+mn-lt"/>
                <a:cs typeface="+mn-lt"/>
              </a:rPr>
              <a:t>du cluster</a:t>
            </a:r>
            <a:endParaRPr lang="en-US" err="1"/>
          </a:p>
        </p:txBody>
      </p:sp>
      <p:sp>
        <p:nvSpPr>
          <p:cNvPr id="9" name="Rectangle 8">
            <a:extLst>
              <a:ext uri="{FF2B5EF4-FFF2-40B4-BE49-F238E27FC236}">
                <a16:creationId xmlns:a16="http://schemas.microsoft.com/office/drawing/2014/main" id="{6F4977A4-5C43-5D23-DD39-1072B16E38E0}"/>
              </a:ext>
            </a:extLst>
          </p:cNvPr>
          <p:cNvSpPr/>
          <p:nvPr/>
        </p:nvSpPr>
        <p:spPr>
          <a:xfrm>
            <a:off x="4067175" y="4623435"/>
            <a:ext cx="1874520" cy="914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Sen"/>
              </a:rPr>
              <a:t>Etat </a:t>
            </a:r>
            <a:r>
              <a:rPr lang="en-US" err="1">
                <a:solidFill>
                  <a:schemeClr val="tx1"/>
                </a:solidFill>
                <a:latin typeface="Sen"/>
              </a:rPr>
              <a:t>actuel</a:t>
            </a:r>
            <a:r>
              <a:rPr lang="en-US">
                <a:solidFill>
                  <a:schemeClr val="tx1"/>
                </a:solidFill>
                <a:latin typeface="Sen"/>
              </a:rPr>
              <a:t> du cluster</a:t>
            </a:r>
            <a:r>
              <a:rPr lang="en-US">
                <a:solidFill>
                  <a:schemeClr val="tx1"/>
                </a:solidFill>
                <a:latin typeface="Sen"/>
                <a:ea typeface="Sen"/>
                <a:cs typeface="Sen"/>
              </a:rPr>
              <a:t>​</a:t>
            </a:r>
            <a:endParaRPr lang="en-US">
              <a:solidFill>
                <a:schemeClr val="tx1"/>
              </a:solidFill>
            </a:endParaRPr>
          </a:p>
        </p:txBody>
      </p:sp>
      <p:sp>
        <p:nvSpPr>
          <p:cNvPr id="20" name="Rectangle 19">
            <a:extLst>
              <a:ext uri="{FF2B5EF4-FFF2-40B4-BE49-F238E27FC236}">
                <a16:creationId xmlns:a16="http://schemas.microsoft.com/office/drawing/2014/main" id="{B1C0A40C-C3F1-2C36-903B-B1B371304C5E}"/>
              </a:ext>
            </a:extLst>
          </p:cNvPr>
          <p:cNvSpPr/>
          <p:nvPr/>
        </p:nvSpPr>
        <p:spPr>
          <a:xfrm>
            <a:off x="6642734" y="4623435"/>
            <a:ext cx="1874520" cy="914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latin typeface="Sen"/>
              </a:rPr>
              <a:t>Manifest YAML</a:t>
            </a:r>
            <a:endParaRPr lang="en-US"/>
          </a:p>
        </p:txBody>
      </p:sp>
      <p:sp>
        <p:nvSpPr>
          <p:cNvPr id="22" name="Rectangle 21">
            <a:extLst>
              <a:ext uri="{FF2B5EF4-FFF2-40B4-BE49-F238E27FC236}">
                <a16:creationId xmlns:a16="http://schemas.microsoft.com/office/drawing/2014/main" id="{26E1FAF0-565F-C519-9AB2-CA2D85DA86D2}"/>
              </a:ext>
            </a:extLst>
          </p:cNvPr>
          <p:cNvSpPr/>
          <p:nvPr/>
        </p:nvSpPr>
        <p:spPr>
          <a:xfrm>
            <a:off x="9713594" y="4623435"/>
            <a:ext cx="1996440" cy="914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latin typeface="Sen"/>
              </a:rPr>
              <a:t>Etat </a:t>
            </a:r>
            <a:r>
              <a:rPr lang="en-US" err="1">
                <a:solidFill>
                  <a:schemeClr val="tx1"/>
                </a:solidFill>
                <a:latin typeface="Sen"/>
              </a:rPr>
              <a:t>souhaité</a:t>
            </a:r>
            <a:r>
              <a:rPr lang="en-US">
                <a:solidFill>
                  <a:schemeClr val="tx1"/>
                </a:solidFill>
                <a:latin typeface="Sen"/>
              </a:rPr>
              <a:t> du cluster</a:t>
            </a:r>
            <a:r>
              <a:rPr lang="en-US">
                <a:solidFill>
                  <a:schemeClr val="tx1"/>
                </a:solidFill>
                <a:latin typeface="Sen"/>
                <a:ea typeface="Sen"/>
                <a:cs typeface="Sen"/>
              </a:rPr>
              <a:t>​</a:t>
            </a:r>
            <a:endParaRPr lang="en-US">
              <a:solidFill>
                <a:schemeClr val="tx1"/>
              </a:solidFill>
            </a:endParaRPr>
          </a:p>
        </p:txBody>
      </p:sp>
      <p:pic>
        <p:nvPicPr>
          <p:cNvPr id="12" name="Graphic 12" descr="Badge à suivre avec un remplissage uni">
            <a:extLst>
              <a:ext uri="{FF2B5EF4-FFF2-40B4-BE49-F238E27FC236}">
                <a16:creationId xmlns:a16="http://schemas.microsoft.com/office/drawing/2014/main" id="{AA46B16D-2189-CAF8-3ACC-D1F3DBA5FF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80760" y="4899660"/>
            <a:ext cx="358140" cy="365760"/>
          </a:xfrm>
          <a:prstGeom prst="rect">
            <a:avLst/>
          </a:prstGeom>
        </p:spPr>
      </p:pic>
      <p:pic>
        <p:nvPicPr>
          <p:cNvPr id="13" name="Graphic 13" descr="Flèche vers la droite avec un remplissage uni">
            <a:extLst>
              <a:ext uri="{FF2B5EF4-FFF2-40B4-BE49-F238E27FC236}">
                <a16:creationId xmlns:a16="http://schemas.microsoft.com/office/drawing/2014/main" id="{E3AFB488-36CE-B50C-F6F1-E35765E427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93480" y="4792980"/>
            <a:ext cx="594360" cy="579120"/>
          </a:xfrm>
          <a:prstGeom prst="rect">
            <a:avLst/>
          </a:prstGeom>
        </p:spPr>
      </p:pic>
    </p:spTree>
    <p:extLst>
      <p:ext uri="{BB962C8B-B14F-4D97-AF65-F5344CB8AC3E}">
        <p14:creationId xmlns:p14="http://schemas.microsoft.com/office/powerpoint/2010/main" val="284202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Architecture</a:t>
            </a:r>
          </a:p>
        </p:txBody>
      </p:sp>
      <p:sp>
        <p:nvSpPr>
          <p:cNvPr id="5" name="Espace réservé du texte 2"/>
          <p:cNvSpPr>
            <a:spLocks noGrp="1"/>
          </p:cNvSpPr>
          <p:nvPr>
            <p:ph type="body" sz="half" idx="10"/>
          </p:nvPr>
        </p:nvSpPr>
        <p:spPr bwMode="auto">
          <a:xfrm>
            <a:off x="213060" y="1113474"/>
            <a:ext cx="2743200" cy="5647605"/>
          </a:xfrm>
        </p:spPr>
        <p:txBody>
          <a:bodyPr lIns="91440" tIns="45720" rIns="91440" bIns="45720" anchor="t">
            <a:normAutofit/>
          </a:bodyPr>
          <a:lstStyle/>
          <a:p>
            <a:pPr marL="182880" marR="4445" indent="-171450">
              <a:buChar char="•"/>
              <a:defRPr/>
            </a:pPr>
            <a:r>
              <a:rPr lang="fr-FR" b="1">
                <a:solidFill>
                  <a:schemeClr val="accent2"/>
                </a:solidFill>
              </a:rPr>
              <a:t>Cluster</a:t>
            </a:r>
            <a:r>
              <a:rPr lang="fr-FR">
                <a:solidFill>
                  <a:schemeClr val="accent2"/>
                </a:solidFill>
              </a:rPr>
              <a:t> </a:t>
            </a:r>
            <a:r>
              <a:rPr lang="fr-FR"/>
              <a:t>composé de plusieurs </a:t>
            </a:r>
            <a:r>
              <a:rPr lang="fr-FR" b="1">
                <a:solidFill>
                  <a:schemeClr val="accent2"/>
                </a:solidFill>
              </a:rPr>
              <a:t>nœuds</a:t>
            </a:r>
            <a:r>
              <a:rPr lang="fr-FR"/>
              <a:t>, répartis en master et </a:t>
            </a:r>
            <a:r>
              <a:rPr lang="fr-FR" err="1"/>
              <a:t>worker</a:t>
            </a:r>
            <a:endParaRPr lang="fr-FR"/>
          </a:p>
          <a:p>
            <a:pPr marL="182880" marR="4445" indent="-171450">
              <a:buChar char="•"/>
              <a:defRPr/>
            </a:pPr>
            <a:endParaRPr lang="fr-FR"/>
          </a:p>
          <a:p>
            <a:pPr marL="182880" marR="4445" indent="-171450">
              <a:buChar char="•"/>
              <a:defRPr/>
            </a:pPr>
            <a:r>
              <a:rPr lang="fr-FR"/>
              <a:t>L'état du cluster est sauvegardé dans une base de données </a:t>
            </a:r>
            <a:r>
              <a:rPr lang="fr-FR" b="1" err="1">
                <a:solidFill>
                  <a:schemeClr val="accent2"/>
                </a:solidFill>
              </a:rPr>
              <a:t>etcd</a:t>
            </a:r>
            <a:endParaRPr lang="fr-FR">
              <a:solidFill>
                <a:schemeClr val="accent2"/>
              </a:solidFill>
            </a:endParaRPr>
          </a:p>
          <a:p>
            <a:pPr marL="182880" marR="4445" indent="-171450">
              <a:buChar char="•"/>
              <a:defRPr/>
            </a:pPr>
            <a:endParaRPr lang="fr-FR"/>
          </a:p>
          <a:p>
            <a:pPr marL="182880" marR="4445" indent="-171450">
              <a:buChar char="•"/>
              <a:defRPr/>
            </a:pPr>
            <a:r>
              <a:rPr lang="fr-FR"/>
              <a:t>Un </a:t>
            </a:r>
            <a:r>
              <a:rPr lang="fr-FR" b="1">
                <a:solidFill>
                  <a:schemeClr val="accent2"/>
                </a:solidFill>
              </a:rPr>
              <a:t>API server</a:t>
            </a:r>
            <a:r>
              <a:rPr lang="fr-FR"/>
              <a:t> permet de modifier ou de récupérer l'état du cluster</a:t>
            </a:r>
          </a:p>
          <a:p>
            <a:pPr marL="182880" marR="4445" indent="-171450">
              <a:buChar char="•"/>
              <a:defRPr/>
            </a:pPr>
            <a:endParaRPr lang="fr-FR"/>
          </a:p>
          <a:p>
            <a:pPr marL="182880" marR="4445" indent="-171450">
              <a:buChar char="•"/>
              <a:defRPr/>
            </a:pPr>
            <a:r>
              <a:rPr lang="fr-FR"/>
              <a:t>Un </a:t>
            </a:r>
            <a:r>
              <a:rPr lang="fr-FR" err="1"/>
              <a:t>scheduler</a:t>
            </a:r>
            <a:r>
              <a:rPr lang="fr-FR"/>
              <a:t> s'occupe d'instancier les </a:t>
            </a:r>
            <a:r>
              <a:rPr lang="fr-FR" err="1"/>
              <a:t>pods</a:t>
            </a:r>
            <a:r>
              <a:rPr lang="fr-FR"/>
              <a:t> auprès de l'</a:t>
            </a:r>
            <a:r>
              <a:rPr lang="fr-FR" b="1">
                <a:solidFill>
                  <a:schemeClr val="accent2"/>
                </a:solidFill>
              </a:rPr>
              <a:t>API server</a:t>
            </a:r>
          </a:p>
          <a:p>
            <a:pPr marL="182880" marR="4445" indent="-171450">
              <a:buChar char="•"/>
              <a:defRPr/>
            </a:pPr>
            <a:endParaRPr lang="fr-FR" b="1">
              <a:solidFill>
                <a:schemeClr val="accent2"/>
              </a:solidFill>
            </a:endParaRPr>
          </a:p>
          <a:p>
            <a:pPr marL="182880" marR="4445" indent="-171450">
              <a:buChar char="•"/>
              <a:defRPr/>
            </a:pPr>
            <a:r>
              <a:rPr lang="fr-FR">
                <a:solidFill>
                  <a:schemeClr val="tx1"/>
                </a:solidFill>
              </a:rPr>
              <a:t>Chaque nœud a un agent qui s'</a:t>
            </a:r>
            <a:r>
              <a:rPr lang="fr-FR" err="1">
                <a:solidFill>
                  <a:schemeClr val="tx1"/>
                </a:solidFill>
              </a:rPr>
              <a:t>execute</a:t>
            </a:r>
            <a:r>
              <a:rPr lang="fr-FR">
                <a:solidFill>
                  <a:schemeClr val="tx1"/>
                </a:solidFill>
              </a:rPr>
              <a:t> dessus: le </a:t>
            </a:r>
            <a:r>
              <a:rPr lang="fr-FR" b="1" err="1">
                <a:solidFill>
                  <a:schemeClr val="tx2"/>
                </a:solidFill>
              </a:rPr>
              <a:t>kubelet</a:t>
            </a:r>
            <a:r>
              <a:rPr lang="fr-FR">
                <a:solidFill>
                  <a:schemeClr val="tx1"/>
                </a:solidFill>
              </a:rPr>
              <a:t>, qui permet d'instancier les conteneurs dans les nœuds et communique leur état à l'API Server</a:t>
            </a:r>
          </a:p>
          <a:p>
            <a:pPr marL="182880" marR="4445" indent="-171450">
              <a:buChar char="•"/>
              <a:defRPr/>
            </a:pPr>
            <a:endParaRPr lang="fr-FR">
              <a:solidFill>
                <a:schemeClr val="tx1"/>
              </a:solidFill>
            </a:endParaRPr>
          </a:p>
          <a:p>
            <a:pPr marL="182880" marR="4445" indent="-171450">
              <a:buChar char="•"/>
              <a:defRPr/>
            </a:pPr>
            <a:r>
              <a:rPr lang="fr-FR">
                <a:solidFill>
                  <a:schemeClr val="tx1"/>
                </a:solidFill>
              </a:rPr>
              <a:t>La communication avec l'API Server se fait via REST ou le client en invite de commande </a:t>
            </a:r>
            <a:r>
              <a:rPr lang="fr-FR" b="1" err="1">
                <a:solidFill>
                  <a:schemeClr val="tx2"/>
                </a:solidFill>
              </a:rPr>
              <a:t>kubectl</a:t>
            </a:r>
            <a:endParaRPr lang="fr-FR" b="1">
              <a:solidFill>
                <a:schemeClr val="tx2"/>
              </a:solidFill>
            </a:endParaRPr>
          </a:p>
        </p:txBody>
      </p:sp>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12</a:t>
            </a:fld>
            <a:endParaRPr lang="fr-FR" sz="800"/>
          </a:p>
        </p:txBody>
      </p:sp>
      <p:pic>
        <p:nvPicPr>
          <p:cNvPr id="2" name="Picture 8">
            <a:extLst>
              <a:ext uri="{FF2B5EF4-FFF2-40B4-BE49-F238E27FC236}">
                <a16:creationId xmlns:a16="http://schemas.microsoft.com/office/drawing/2014/main" id="{2E8225DE-FD88-3CA5-7745-F26AECED9328}"/>
              </a:ext>
            </a:extLst>
          </p:cNvPr>
          <p:cNvPicPr>
            <a:picLocks noChangeAspect="1"/>
          </p:cNvPicPr>
          <p:nvPr/>
        </p:nvPicPr>
        <p:blipFill>
          <a:blip r:embed="rId3"/>
          <a:stretch>
            <a:fillRect/>
          </a:stretch>
        </p:blipFill>
        <p:spPr>
          <a:xfrm>
            <a:off x="4343400" y="929160"/>
            <a:ext cx="7002780" cy="5060641"/>
          </a:xfrm>
          <a:prstGeom prst="rect">
            <a:avLst/>
          </a:prstGeom>
          <a:ln>
            <a:solidFill>
              <a:schemeClr val="tx1"/>
            </a:solidFill>
          </a:ln>
        </p:spPr>
      </p:pic>
    </p:spTree>
    <p:extLst>
      <p:ext uri="{BB962C8B-B14F-4D97-AF65-F5344CB8AC3E}">
        <p14:creationId xmlns:p14="http://schemas.microsoft.com/office/powerpoint/2010/main" val="757766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D309-DD7A-2A08-4613-5FCCC62C0A7F}"/>
              </a:ext>
            </a:extLst>
          </p:cNvPr>
          <p:cNvSpPr>
            <a:spLocks noGrp="1"/>
          </p:cNvSpPr>
          <p:nvPr>
            <p:ph type="title"/>
          </p:nvPr>
        </p:nvSpPr>
        <p:spPr/>
        <p:txBody>
          <a:bodyPr/>
          <a:lstStyle/>
          <a:p>
            <a:r>
              <a:rPr lang="en-US"/>
              <a:t>Pods</a:t>
            </a:r>
          </a:p>
        </p:txBody>
      </p:sp>
    </p:spTree>
    <p:extLst>
      <p:ext uri="{BB962C8B-B14F-4D97-AF65-F5344CB8AC3E}">
        <p14:creationId xmlns:p14="http://schemas.microsoft.com/office/powerpoint/2010/main" val="3572807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524797"/>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err="1">
                <a:solidFill>
                  <a:schemeClr val="accent1"/>
                </a:solidFill>
              </a:rPr>
              <a:t>Pod</a:t>
            </a: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6628142"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endParaRPr lang="en-US">
              <a:ea typeface="+mn-lt"/>
              <a:cs typeface="+mn-lt"/>
            </a:endParaRPr>
          </a:p>
          <a:p>
            <a:pPr>
              <a:defRPr/>
            </a:pPr>
            <a:endParaRPr lang="en-US">
              <a:ea typeface="+mn-lt"/>
              <a:cs typeface="+mn-lt"/>
            </a:endParaRPr>
          </a:p>
          <a:p>
            <a:pPr>
              <a:defRPr/>
            </a:pPr>
            <a:endParaRPr lang="en-US">
              <a:ea typeface="+mn-lt"/>
              <a:cs typeface="Arial"/>
            </a:endParaRPr>
          </a:p>
          <a:p>
            <a:pPr>
              <a:defRPr/>
            </a:pPr>
            <a:endParaRPr lang="en-US">
              <a:ea typeface="+mn-lt"/>
              <a:cs typeface="+mn-lt"/>
            </a:endParaRPr>
          </a:p>
          <a:p>
            <a:pPr>
              <a:defRPr/>
            </a:pPr>
            <a:endParaRPr lang="en-US">
              <a:ea typeface="+mn-lt"/>
              <a:cs typeface="+mn-lt"/>
            </a:endParaRPr>
          </a:p>
          <a:p>
            <a:pPr>
              <a:defRPr/>
            </a:pPr>
            <a:endParaRPr lang="en-US"/>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p>
          <a:p>
            <a:pPr>
              <a:defRPr/>
            </a:pPr>
            <a:endParaRPr lang="en-US"/>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3"/>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14</a:t>
            </a:fld>
            <a:endParaRPr lang="fr-FR" sz="800"/>
          </a:p>
        </p:txBody>
      </p:sp>
      <p:sp>
        <p:nvSpPr>
          <p:cNvPr id="2" name="TextBox 1">
            <a:extLst>
              <a:ext uri="{FF2B5EF4-FFF2-40B4-BE49-F238E27FC236}">
                <a16:creationId xmlns:a16="http://schemas.microsoft.com/office/drawing/2014/main" id="{F199D19D-94A0-2D54-3BE9-CB3562FA1727}"/>
              </a:ext>
            </a:extLst>
          </p:cNvPr>
          <p:cNvSpPr txBox="1"/>
          <p:nvPr/>
        </p:nvSpPr>
        <p:spPr>
          <a:xfrm>
            <a:off x="4533900" y="571500"/>
            <a:ext cx="6838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Un </a:t>
            </a:r>
            <a:r>
              <a:rPr lang="en-US" b="1">
                <a:solidFill>
                  <a:schemeClr val="accent2"/>
                </a:solidFill>
                <a:ea typeface="+mn-lt"/>
                <a:cs typeface="+mn-lt"/>
              </a:rPr>
              <a:t>Pod</a:t>
            </a:r>
            <a:r>
              <a:rPr lang="en-US">
                <a:ea typeface="+mn-lt"/>
                <a:cs typeface="+mn-lt"/>
              </a:rPr>
              <a:t> </a:t>
            </a:r>
            <a:r>
              <a:rPr lang="en-US" err="1">
                <a:ea typeface="+mn-lt"/>
                <a:cs typeface="+mn-lt"/>
              </a:rPr>
              <a:t>est</a:t>
            </a:r>
            <a:r>
              <a:rPr lang="en-US">
                <a:ea typeface="+mn-lt"/>
                <a:cs typeface="+mn-lt"/>
              </a:rPr>
              <a:t> la plus petite </a:t>
            </a:r>
            <a:r>
              <a:rPr lang="en-US" err="1">
                <a:ea typeface="+mn-lt"/>
                <a:cs typeface="+mn-lt"/>
              </a:rPr>
              <a:t>unité</a:t>
            </a:r>
            <a:r>
              <a:rPr lang="en-US">
                <a:ea typeface="+mn-lt"/>
                <a:cs typeface="+mn-lt"/>
              </a:rPr>
              <a:t> </a:t>
            </a:r>
            <a:r>
              <a:rPr lang="en-US" err="1">
                <a:ea typeface="+mn-lt"/>
                <a:cs typeface="+mn-lt"/>
              </a:rPr>
              <a:t>d'exécution</a:t>
            </a:r>
            <a:r>
              <a:rPr lang="en-US">
                <a:ea typeface="+mn-lt"/>
                <a:cs typeface="+mn-lt"/>
              </a:rPr>
              <a:t> </a:t>
            </a:r>
            <a:r>
              <a:rPr lang="en-US" err="1">
                <a:ea typeface="+mn-lt"/>
                <a:cs typeface="+mn-lt"/>
              </a:rPr>
              <a:t>qu'on</a:t>
            </a:r>
            <a:r>
              <a:rPr lang="en-US">
                <a:ea typeface="+mn-lt"/>
                <a:cs typeface="+mn-lt"/>
              </a:rPr>
              <a:t> </a:t>
            </a:r>
            <a:r>
              <a:rPr lang="en-US" err="1">
                <a:ea typeface="+mn-lt"/>
                <a:cs typeface="+mn-lt"/>
              </a:rPr>
              <a:t>peut</a:t>
            </a:r>
            <a:r>
              <a:rPr lang="en-US">
                <a:ea typeface="+mn-lt"/>
                <a:cs typeface="+mn-lt"/>
              </a:rPr>
              <a:t> </a:t>
            </a:r>
            <a:r>
              <a:rPr lang="en-US" err="1">
                <a:ea typeface="+mn-lt"/>
                <a:cs typeface="+mn-lt"/>
              </a:rPr>
              <a:t>créer</a:t>
            </a:r>
            <a:r>
              <a:rPr lang="en-US">
                <a:ea typeface="+mn-lt"/>
                <a:cs typeface="+mn-lt"/>
              </a:rPr>
              <a:t> </a:t>
            </a:r>
            <a:r>
              <a:rPr lang="en-US" err="1">
                <a:ea typeface="+mn-lt"/>
                <a:cs typeface="+mn-lt"/>
              </a:rPr>
              <a:t>ou</a:t>
            </a:r>
            <a:r>
              <a:rPr lang="en-US">
                <a:ea typeface="+mn-lt"/>
                <a:cs typeface="+mn-lt"/>
              </a:rPr>
              <a:t> </a:t>
            </a:r>
            <a:r>
              <a:rPr lang="en-US" err="1">
                <a:ea typeface="+mn-lt"/>
                <a:cs typeface="+mn-lt"/>
              </a:rPr>
              <a:t>déployer</a:t>
            </a:r>
            <a:r>
              <a:rPr lang="en-US">
                <a:ea typeface="+mn-lt"/>
                <a:cs typeface="+mn-lt"/>
              </a:rPr>
              <a:t> sur un cluster Kubernetes</a:t>
            </a:r>
            <a:endParaRPr lang="en-US"/>
          </a:p>
        </p:txBody>
      </p:sp>
      <p:pic>
        <p:nvPicPr>
          <p:cNvPr id="8" name="Graphique 5">
            <a:extLst>
              <a:ext uri="{FF2B5EF4-FFF2-40B4-BE49-F238E27FC236}">
                <a16:creationId xmlns:a16="http://schemas.microsoft.com/office/drawing/2014/main" id="{589C2F5C-BEB6-2CC4-94A1-F2CC90B75AD6}"/>
              </a:ext>
            </a:extLst>
          </p:cNvPr>
          <p:cNvPicPr>
            <a:picLocks noChangeAspect="1"/>
          </p:cNvPicPr>
          <p:nvPr/>
        </p:nvPicPr>
        <p:blipFill>
          <a:blip r:embed="rId3"/>
          <a:stretch/>
        </p:blipFill>
        <p:spPr bwMode="auto">
          <a:xfrm>
            <a:off x="4144177" y="1445956"/>
            <a:ext cx="317957" cy="230164"/>
          </a:xfrm>
          <a:prstGeom prst="rect">
            <a:avLst/>
          </a:prstGeom>
        </p:spPr>
      </p:pic>
      <p:sp>
        <p:nvSpPr>
          <p:cNvPr id="9" name="TextBox 8">
            <a:extLst>
              <a:ext uri="{FF2B5EF4-FFF2-40B4-BE49-F238E27FC236}">
                <a16:creationId xmlns:a16="http://schemas.microsoft.com/office/drawing/2014/main" id="{7C1B9F6B-77BF-CDB9-0D98-095458A3BC18}"/>
              </a:ext>
            </a:extLst>
          </p:cNvPr>
          <p:cNvSpPr txBox="1"/>
          <p:nvPr/>
        </p:nvSpPr>
        <p:spPr>
          <a:xfrm>
            <a:off x="4533900" y="1371600"/>
            <a:ext cx="68389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Un </a:t>
            </a:r>
            <a:r>
              <a:rPr lang="en-US" b="1">
                <a:solidFill>
                  <a:schemeClr val="accent2"/>
                </a:solidFill>
                <a:ea typeface="+mn-lt"/>
                <a:cs typeface="+mn-lt"/>
              </a:rPr>
              <a:t>Pod </a:t>
            </a:r>
            <a:r>
              <a:rPr lang="en-US">
                <a:solidFill>
                  <a:srgbClr val="000000"/>
                </a:solidFill>
                <a:ea typeface="+mn-lt"/>
                <a:cs typeface="+mn-lt"/>
              </a:rPr>
              <a:t>encapsule</a:t>
            </a:r>
            <a:r>
              <a:rPr lang="en-US">
                <a:ea typeface="+mn-lt"/>
                <a:cs typeface="+mn-lt"/>
              </a:rPr>
              <a:t> un </a:t>
            </a:r>
            <a:r>
              <a:rPr lang="en-US" err="1">
                <a:ea typeface="+mn-lt"/>
                <a:cs typeface="+mn-lt"/>
              </a:rPr>
              <a:t>ou</a:t>
            </a:r>
            <a:r>
              <a:rPr lang="en-US">
                <a:ea typeface="+mn-lt"/>
                <a:cs typeface="+mn-lt"/>
              </a:rPr>
              <a:t> </a:t>
            </a:r>
            <a:r>
              <a:rPr lang="en-US" err="1">
                <a:ea typeface="+mn-lt"/>
                <a:cs typeface="+mn-lt"/>
              </a:rPr>
              <a:t>plusieurs</a:t>
            </a:r>
            <a:r>
              <a:rPr lang="en-US">
                <a:ea typeface="+mn-lt"/>
                <a:cs typeface="+mn-lt"/>
              </a:rPr>
              <a:t> </a:t>
            </a:r>
            <a:r>
              <a:rPr lang="en-US" b="1" err="1">
                <a:solidFill>
                  <a:schemeClr val="tx2"/>
                </a:solidFill>
                <a:ea typeface="+mn-lt"/>
                <a:cs typeface="+mn-lt"/>
              </a:rPr>
              <a:t>conteneurs</a:t>
            </a:r>
            <a:r>
              <a:rPr lang="en-US">
                <a:ea typeface="+mn-lt"/>
                <a:cs typeface="+mn-lt"/>
              </a:rPr>
              <a:t> tout </a:t>
            </a:r>
            <a:r>
              <a:rPr lang="en-US" err="1">
                <a:ea typeface="+mn-lt"/>
                <a:cs typeface="+mn-lt"/>
              </a:rPr>
              <a:t>en</a:t>
            </a:r>
            <a:r>
              <a:rPr lang="en-US">
                <a:ea typeface="+mn-lt"/>
                <a:cs typeface="+mn-lt"/>
              </a:rPr>
              <a:t> </a:t>
            </a:r>
            <a:r>
              <a:rPr lang="en-US" err="1">
                <a:ea typeface="+mn-lt"/>
                <a:cs typeface="+mn-lt"/>
              </a:rPr>
              <a:t>leur</a:t>
            </a:r>
            <a:r>
              <a:rPr lang="en-US">
                <a:ea typeface="+mn-lt"/>
                <a:cs typeface="+mn-lt"/>
              </a:rPr>
              <a:t> </a:t>
            </a:r>
            <a:r>
              <a:rPr lang="en-US" err="1">
                <a:ea typeface="+mn-lt"/>
                <a:cs typeface="+mn-lt"/>
              </a:rPr>
              <a:t>assignant</a:t>
            </a:r>
            <a:r>
              <a:rPr lang="en-US">
                <a:ea typeface="+mn-lt"/>
                <a:cs typeface="+mn-lt"/>
              </a:rPr>
              <a:t> des </a:t>
            </a:r>
            <a:r>
              <a:rPr lang="en-US" b="1" err="1">
                <a:solidFill>
                  <a:schemeClr val="accent2"/>
                </a:solidFill>
                <a:ea typeface="+mn-lt"/>
                <a:cs typeface="+mn-lt"/>
              </a:rPr>
              <a:t>ressources</a:t>
            </a:r>
            <a:r>
              <a:rPr lang="en-US" b="1">
                <a:solidFill>
                  <a:schemeClr val="accent2"/>
                </a:solidFill>
                <a:ea typeface="+mn-lt"/>
                <a:cs typeface="+mn-lt"/>
              </a:rPr>
              <a:t> de stockage</a:t>
            </a:r>
            <a:r>
              <a:rPr lang="en-US">
                <a:ea typeface="+mn-lt"/>
                <a:cs typeface="+mn-lt"/>
              </a:rPr>
              <a:t>, </a:t>
            </a:r>
            <a:r>
              <a:rPr lang="en-US" err="1">
                <a:ea typeface="+mn-lt"/>
                <a:cs typeface="+mn-lt"/>
              </a:rPr>
              <a:t>une</a:t>
            </a:r>
            <a:r>
              <a:rPr lang="en-US">
                <a:ea typeface="+mn-lt"/>
                <a:cs typeface="+mn-lt"/>
              </a:rPr>
              <a:t> </a:t>
            </a:r>
            <a:r>
              <a:rPr lang="en-US" b="1" err="1">
                <a:solidFill>
                  <a:schemeClr val="accent2"/>
                </a:solidFill>
                <a:ea typeface="+mn-lt"/>
                <a:cs typeface="+mn-lt"/>
              </a:rPr>
              <a:t>adresse</a:t>
            </a:r>
            <a:endParaRPr lang="en-US" b="1">
              <a:solidFill>
                <a:schemeClr val="accent2"/>
              </a:solidFill>
              <a:ea typeface="+mn-lt"/>
              <a:cs typeface="Arial"/>
            </a:endParaRPr>
          </a:p>
          <a:p>
            <a:r>
              <a:rPr lang="en-US" b="1">
                <a:solidFill>
                  <a:schemeClr val="accent2"/>
                </a:solidFill>
                <a:ea typeface="+mn-lt"/>
                <a:cs typeface="+mn-lt"/>
              </a:rPr>
              <a:t>IP unique</a:t>
            </a:r>
            <a:r>
              <a:rPr lang="en-US">
                <a:ea typeface="+mn-lt"/>
                <a:cs typeface="+mn-lt"/>
              </a:rPr>
              <a:t> et des </a:t>
            </a:r>
            <a:r>
              <a:rPr lang="en-US" b="1">
                <a:solidFill>
                  <a:schemeClr val="accent2"/>
                </a:solidFill>
                <a:ea typeface="+mn-lt"/>
                <a:cs typeface="+mn-lt"/>
              </a:rPr>
              <a:t>options</a:t>
            </a:r>
            <a:r>
              <a:rPr lang="en-US">
                <a:ea typeface="+mn-lt"/>
                <a:cs typeface="+mn-lt"/>
              </a:rPr>
              <a:t> pour </a:t>
            </a:r>
            <a:r>
              <a:rPr lang="en-US" err="1">
                <a:ea typeface="+mn-lt"/>
                <a:cs typeface="+mn-lt"/>
              </a:rPr>
              <a:t>personnaliser</a:t>
            </a:r>
            <a:r>
              <a:rPr lang="en-US">
                <a:ea typeface="+mn-lt"/>
                <a:cs typeface="+mn-lt"/>
              </a:rPr>
              <a:t> </a:t>
            </a:r>
            <a:r>
              <a:rPr lang="en-US" err="1">
                <a:ea typeface="+mn-lt"/>
                <a:cs typeface="+mn-lt"/>
              </a:rPr>
              <a:t>l'execution</a:t>
            </a:r>
            <a:r>
              <a:rPr lang="en-US">
                <a:ea typeface="+mn-lt"/>
                <a:cs typeface="+mn-lt"/>
              </a:rPr>
              <a:t> des </a:t>
            </a:r>
            <a:r>
              <a:rPr lang="en-US" err="1">
                <a:ea typeface="+mn-lt"/>
                <a:cs typeface="+mn-lt"/>
              </a:rPr>
              <a:t>conteneurs</a:t>
            </a:r>
            <a:endParaRPr lang="en-US" err="1"/>
          </a:p>
        </p:txBody>
      </p:sp>
      <p:pic>
        <p:nvPicPr>
          <p:cNvPr id="10" name="Graphique 5">
            <a:extLst>
              <a:ext uri="{FF2B5EF4-FFF2-40B4-BE49-F238E27FC236}">
                <a16:creationId xmlns:a16="http://schemas.microsoft.com/office/drawing/2014/main" id="{87A64986-8162-A392-8AA9-751275BBECBE}"/>
              </a:ext>
            </a:extLst>
          </p:cNvPr>
          <p:cNvPicPr>
            <a:picLocks noChangeAspect="1"/>
          </p:cNvPicPr>
          <p:nvPr/>
        </p:nvPicPr>
        <p:blipFill>
          <a:blip r:embed="rId3"/>
          <a:stretch/>
        </p:blipFill>
        <p:spPr bwMode="auto">
          <a:xfrm>
            <a:off x="4144177" y="2531806"/>
            <a:ext cx="317957" cy="230164"/>
          </a:xfrm>
          <a:prstGeom prst="rect">
            <a:avLst/>
          </a:prstGeom>
        </p:spPr>
      </p:pic>
      <p:sp>
        <p:nvSpPr>
          <p:cNvPr id="11" name="TextBox 10">
            <a:extLst>
              <a:ext uri="{FF2B5EF4-FFF2-40B4-BE49-F238E27FC236}">
                <a16:creationId xmlns:a16="http://schemas.microsoft.com/office/drawing/2014/main" id="{656ADB46-C121-9394-A43E-DF8821262A49}"/>
              </a:ext>
            </a:extLst>
          </p:cNvPr>
          <p:cNvSpPr txBox="1"/>
          <p:nvPr/>
        </p:nvSpPr>
        <p:spPr>
          <a:xfrm>
            <a:off x="4533900" y="2444750"/>
            <a:ext cx="6838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mn-lt"/>
                <a:cs typeface="+mn-lt"/>
              </a:rPr>
              <a:t>Chaque</a:t>
            </a:r>
            <a:r>
              <a:rPr lang="en-US">
                <a:ea typeface="+mn-lt"/>
                <a:cs typeface="+mn-lt"/>
              </a:rPr>
              <a:t> </a:t>
            </a:r>
            <a:r>
              <a:rPr lang="en-US" b="1">
                <a:solidFill>
                  <a:schemeClr val="accent2"/>
                </a:solidFill>
                <a:ea typeface="+mn-lt"/>
                <a:cs typeface="+mn-lt"/>
              </a:rPr>
              <a:t>Pod</a:t>
            </a:r>
            <a:r>
              <a:rPr lang="en-US">
                <a:ea typeface="+mn-lt"/>
                <a:cs typeface="+mn-lt"/>
              </a:rPr>
              <a:t> </a:t>
            </a:r>
            <a:r>
              <a:rPr lang="en-US" err="1">
                <a:ea typeface="+mn-lt"/>
                <a:cs typeface="+mn-lt"/>
              </a:rPr>
              <a:t>représente</a:t>
            </a:r>
            <a:r>
              <a:rPr lang="en-US">
                <a:ea typeface="+mn-lt"/>
                <a:cs typeface="+mn-lt"/>
              </a:rPr>
              <a:t> des </a:t>
            </a:r>
            <a:r>
              <a:rPr lang="en-US" err="1">
                <a:ea typeface="+mn-lt"/>
                <a:cs typeface="+mn-lt"/>
              </a:rPr>
              <a:t>processus</a:t>
            </a:r>
            <a:r>
              <a:rPr lang="en-US">
                <a:ea typeface="+mn-lt"/>
                <a:cs typeface="+mn-lt"/>
              </a:rPr>
              <a:t> </a:t>
            </a:r>
            <a:r>
              <a:rPr lang="en-US" err="1">
                <a:ea typeface="+mn-lt"/>
                <a:cs typeface="+mn-lt"/>
              </a:rPr>
              <a:t>en</a:t>
            </a:r>
            <a:r>
              <a:rPr lang="en-US">
                <a:ea typeface="+mn-lt"/>
                <a:cs typeface="+mn-lt"/>
              </a:rPr>
              <a:t> </a:t>
            </a:r>
            <a:r>
              <a:rPr lang="en-US" err="1">
                <a:ea typeface="+mn-lt"/>
                <a:cs typeface="+mn-lt"/>
              </a:rPr>
              <a:t>cours</a:t>
            </a:r>
            <a:r>
              <a:rPr lang="en-US">
                <a:ea typeface="+mn-lt"/>
                <a:cs typeface="+mn-lt"/>
              </a:rPr>
              <a:t> </a:t>
            </a:r>
            <a:r>
              <a:rPr lang="en-US" err="1">
                <a:ea typeface="+mn-lt"/>
                <a:cs typeface="+mn-lt"/>
              </a:rPr>
              <a:t>d'exécution</a:t>
            </a:r>
            <a:r>
              <a:rPr lang="en-US">
                <a:ea typeface="+mn-lt"/>
                <a:cs typeface="+mn-lt"/>
              </a:rPr>
              <a:t> sur le cluster</a:t>
            </a:r>
            <a:endParaRPr lang="en-US"/>
          </a:p>
        </p:txBody>
      </p:sp>
      <p:sp>
        <p:nvSpPr>
          <p:cNvPr id="12" name="TextBox 11">
            <a:extLst>
              <a:ext uri="{FF2B5EF4-FFF2-40B4-BE49-F238E27FC236}">
                <a16:creationId xmlns:a16="http://schemas.microsoft.com/office/drawing/2014/main" id="{34A2AD46-4CEA-3C40-FBF4-218C0D3B9C8D}"/>
              </a:ext>
            </a:extLst>
          </p:cNvPr>
          <p:cNvSpPr txBox="1"/>
          <p:nvPr/>
        </p:nvSpPr>
        <p:spPr>
          <a:xfrm>
            <a:off x="4533899" y="3243620"/>
            <a:ext cx="68389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En </a:t>
            </a:r>
            <a:r>
              <a:rPr lang="en-US" err="1">
                <a:ea typeface="+mn-lt"/>
                <a:cs typeface="+mn-lt"/>
              </a:rPr>
              <a:t>cas</a:t>
            </a:r>
            <a:r>
              <a:rPr lang="en-US">
                <a:ea typeface="+mn-lt"/>
                <a:cs typeface="+mn-lt"/>
              </a:rPr>
              <a:t> </a:t>
            </a:r>
            <a:r>
              <a:rPr lang="en-US" err="1">
                <a:ea typeface="+mn-lt"/>
                <a:cs typeface="+mn-lt"/>
              </a:rPr>
              <a:t>d'échec</a:t>
            </a:r>
            <a:r>
              <a:rPr lang="en-US">
                <a:ea typeface="+mn-lt"/>
                <a:cs typeface="+mn-lt"/>
              </a:rPr>
              <a:t>, le Pod </a:t>
            </a:r>
            <a:r>
              <a:rPr lang="en-US" err="1">
                <a:ea typeface="+mn-lt"/>
                <a:cs typeface="+mn-lt"/>
              </a:rPr>
              <a:t>est</a:t>
            </a:r>
            <a:r>
              <a:rPr lang="en-US">
                <a:ea typeface="+mn-lt"/>
                <a:cs typeface="+mn-lt"/>
              </a:rPr>
              <a:t> </a:t>
            </a:r>
            <a:r>
              <a:rPr lang="en-US" b="1" err="1">
                <a:solidFill>
                  <a:schemeClr val="accent2"/>
                </a:solidFill>
                <a:ea typeface="+mn-lt"/>
                <a:cs typeface="+mn-lt"/>
              </a:rPr>
              <a:t>automatiquement</a:t>
            </a:r>
            <a:r>
              <a:rPr lang="en-US">
                <a:ea typeface="+mn-lt"/>
                <a:cs typeface="+mn-lt"/>
              </a:rPr>
              <a:t> </a:t>
            </a:r>
            <a:r>
              <a:rPr lang="en-US" err="1">
                <a:ea typeface="+mn-lt"/>
                <a:cs typeface="+mn-lt"/>
              </a:rPr>
              <a:t>supprimé</a:t>
            </a:r>
            <a:r>
              <a:rPr lang="en-US">
                <a:ea typeface="+mn-lt"/>
                <a:cs typeface="+mn-lt"/>
              </a:rPr>
              <a:t> et </a:t>
            </a:r>
            <a:r>
              <a:rPr lang="en-US" err="1">
                <a:ea typeface="+mn-lt"/>
                <a:cs typeface="+mn-lt"/>
              </a:rPr>
              <a:t>recréé</a:t>
            </a:r>
            <a:endParaRPr lang="en-US" err="1"/>
          </a:p>
        </p:txBody>
      </p:sp>
      <p:pic>
        <p:nvPicPr>
          <p:cNvPr id="13" name="Graphique 5">
            <a:extLst>
              <a:ext uri="{FF2B5EF4-FFF2-40B4-BE49-F238E27FC236}">
                <a16:creationId xmlns:a16="http://schemas.microsoft.com/office/drawing/2014/main" id="{0CB72EC5-DDC5-B5E9-98E1-58E428955560}"/>
              </a:ext>
            </a:extLst>
          </p:cNvPr>
          <p:cNvPicPr>
            <a:picLocks noChangeAspect="1"/>
          </p:cNvPicPr>
          <p:nvPr/>
        </p:nvPicPr>
        <p:blipFill>
          <a:blip r:embed="rId3"/>
          <a:stretch/>
        </p:blipFill>
        <p:spPr bwMode="auto">
          <a:xfrm>
            <a:off x="4144176" y="3318386"/>
            <a:ext cx="317957" cy="230164"/>
          </a:xfrm>
          <a:prstGeom prst="rect">
            <a:avLst/>
          </a:prstGeom>
        </p:spPr>
      </p:pic>
      <p:grpSp>
        <p:nvGrpSpPr>
          <p:cNvPr id="5" name="Group 4">
            <a:extLst>
              <a:ext uri="{FF2B5EF4-FFF2-40B4-BE49-F238E27FC236}">
                <a16:creationId xmlns:a16="http://schemas.microsoft.com/office/drawing/2014/main" id="{38FFFCE5-E07E-00E4-163E-A5E83D789483}"/>
              </a:ext>
            </a:extLst>
          </p:cNvPr>
          <p:cNvGrpSpPr/>
          <p:nvPr/>
        </p:nvGrpSpPr>
        <p:grpSpPr>
          <a:xfrm>
            <a:off x="6317021" y="4232992"/>
            <a:ext cx="3274142" cy="1831256"/>
            <a:chOff x="6317021" y="4232992"/>
            <a:chExt cx="3274142" cy="1831256"/>
          </a:xfrm>
        </p:grpSpPr>
        <p:sp>
          <p:nvSpPr>
            <p:cNvPr id="15" name="Rectangle 14">
              <a:extLst>
                <a:ext uri="{FF2B5EF4-FFF2-40B4-BE49-F238E27FC236}">
                  <a16:creationId xmlns:a16="http://schemas.microsoft.com/office/drawing/2014/main" id="{2561BC39-CF97-A27D-2B18-2458DB5DDBE0}"/>
                </a:ext>
              </a:extLst>
            </p:cNvPr>
            <p:cNvSpPr/>
            <p:nvPr/>
          </p:nvSpPr>
          <p:spPr bwMode="auto">
            <a:xfrm>
              <a:off x="6317021" y="4234425"/>
              <a:ext cx="3274141" cy="18298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49100A9-6287-DB4E-150D-317199FDA26A}"/>
                </a:ext>
              </a:extLst>
            </p:cNvPr>
            <p:cNvSpPr/>
            <p:nvPr/>
          </p:nvSpPr>
          <p:spPr bwMode="auto">
            <a:xfrm>
              <a:off x="6459589" y="4963036"/>
              <a:ext cx="1389216" cy="923003"/>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err="1">
                  <a:solidFill>
                    <a:schemeClr val="tx1"/>
                  </a:solidFill>
                </a:rPr>
                <a:t>Conteneur</a:t>
              </a:r>
              <a:r>
                <a:rPr lang="en-US" sz="1100">
                  <a:solidFill>
                    <a:schemeClr val="tx1"/>
                  </a:solidFill>
                </a:rPr>
                <a:t> 1</a:t>
              </a:r>
            </a:p>
          </p:txBody>
        </p:sp>
        <p:sp>
          <p:nvSpPr>
            <p:cNvPr id="37" name="TextBox 36">
              <a:extLst>
                <a:ext uri="{FF2B5EF4-FFF2-40B4-BE49-F238E27FC236}">
                  <a16:creationId xmlns:a16="http://schemas.microsoft.com/office/drawing/2014/main" id="{22481A88-0E4D-FB00-2097-A0912BB7B9EA}"/>
                </a:ext>
              </a:extLst>
            </p:cNvPr>
            <p:cNvSpPr txBox="1"/>
            <p:nvPr/>
          </p:nvSpPr>
          <p:spPr bwMode="auto">
            <a:xfrm>
              <a:off x="6317023" y="4232992"/>
              <a:ext cx="327414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Noeud</a:t>
              </a:r>
            </a:p>
          </p:txBody>
        </p:sp>
        <p:sp>
          <p:nvSpPr>
            <p:cNvPr id="24" name="Rectangle 23">
              <a:extLst>
                <a:ext uri="{FF2B5EF4-FFF2-40B4-BE49-F238E27FC236}">
                  <a16:creationId xmlns:a16="http://schemas.microsoft.com/office/drawing/2014/main" id="{51C5BDCA-CD9D-A17D-6CF6-9377D69B29D4}"/>
                </a:ext>
              </a:extLst>
            </p:cNvPr>
            <p:cNvSpPr/>
            <p:nvPr/>
          </p:nvSpPr>
          <p:spPr bwMode="auto">
            <a:xfrm>
              <a:off x="8008169" y="4963037"/>
              <a:ext cx="1419940" cy="923003"/>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err="1">
                  <a:solidFill>
                    <a:schemeClr val="tx1"/>
                  </a:solidFill>
                </a:rPr>
                <a:t>Conteneur</a:t>
              </a:r>
              <a:r>
                <a:rPr lang="en-US" sz="1100">
                  <a:solidFill>
                    <a:schemeClr val="tx1"/>
                  </a:solidFill>
                </a:rPr>
                <a:t> 2</a:t>
              </a:r>
              <a:endParaRPr lang="en-US">
                <a:solidFill>
                  <a:schemeClr val="tx1"/>
                </a:solidFill>
              </a:endParaRPr>
            </a:p>
          </p:txBody>
        </p:sp>
        <p:sp>
          <p:nvSpPr>
            <p:cNvPr id="16" name="Rectangle 15">
              <a:extLst>
                <a:ext uri="{FF2B5EF4-FFF2-40B4-BE49-F238E27FC236}">
                  <a16:creationId xmlns:a16="http://schemas.microsoft.com/office/drawing/2014/main" id="{97669091-D12B-FD5E-4647-200FC2CF1062}"/>
                </a:ext>
              </a:extLst>
            </p:cNvPr>
            <p:cNvSpPr/>
            <p:nvPr/>
          </p:nvSpPr>
          <p:spPr>
            <a:xfrm>
              <a:off x="6388714" y="4658851"/>
              <a:ext cx="3109451" cy="1327354"/>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1">
              <a:extLst>
                <a:ext uri="{FF2B5EF4-FFF2-40B4-BE49-F238E27FC236}">
                  <a16:creationId xmlns:a16="http://schemas.microsoft.com/office/drawing/2014/main" id="{9CF9B47F-E8CD-2CF9-4C7A-A023A7C13822}"/>
                </a:ext>
              </a:extLst>
            </p:cNvPr>
            <p:cNvSpPr txBox="1"/>
            <p:nvPr/>
          </p:nvSpPr>
          <p:spPr bwMode="auto">
            <a:xfrm>
              <a:off x="6390766" y="4657008"/>
              <a:ext cx="3108220"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t>Pod</a:t>
              </a:r>
            </a:p>
          </p:txBody>
        </p:sp>
      </p:grpSp>
      <p:sp>
        <p:nvSpPr>
          <p:cNvPr id="20" name="Titre 1">
            <a:extLst>
              <a:ext uri="{FF2B5EF4-FFF2-40B4-BE49-F238E27FC236}">
                <a16:creationId xmlns:a16="http://schemas.microsoft.com/office/drawing/2014/main" id="{BA96AC5B-7507-A42D-4867-E3F290B2ECAB}"/>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7" name="TextBox 6">
            <a:extLst>
              <a:ext uri="{FF2B5EF4-FFF2-40B4-BE49-F238E27FC236}">
                <a16:creationId xmlns:a16="http://schemas.microsoft.com/office/drawing/2014/main" id="{7FB34851-7571-E545-EEEB-0E0AB7A02EDE}"/>
              </a:ext>
            </a:extLst>
          </p:cNvPr>
          <p:cNvSpPr txBox="1"/>
          <p:nvPr/>
        </p:nvSpPr>
        <p:spPr>
          <a:xfrm>
            <a:off x="215900" y="1936750"/>
            <a:ext cx="3175000"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a:solidFill>
                  <a:srgbClr val="CE9178"/>
                </a:solidFill>
                <a:latin typeface="Consolas"/>
              </a:rPr>
              <a:t>Pod</a:t>
            </a: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my-pod</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containers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my-container</a:t>
            </a:r>
          </a:p>
          <a:p>
            <a:r>
              <a:rPr lang="en-US" sz="1200" b="1">
                <a:solidFill>
                  <a:srgbClr val="D4D4D4"/>
                </a:solidFill>
                <a:latin typeface="Consolas"/>
              </a:rPr>
              <a:t>      </a:t>
            </a:r>
            <a:r>
              <a:rPr lang="en-US" sz="1200" b="1">
                <a:solidFill>
                  <a:srgbClr val="569CD6"/>
                </a:solidFill>
                <a:latin typeface="Consolas"/>
              </a:rPr>
              <a:t>image</a:t>
            </a:r>
            <a:r>
              <a:rPr lang="en-US" sz="1200" b="1">
                <a:solidFill>
                  <a:srgbClr val="D4D4D4"/>
                </a:solidFill>
                <a:latin typeface="Consolas"/>
              </a:rPr>
              <a:t>: </a:t>
            </a:r>
            <a:r>
              <a:rPr lang="en-US" sz="1200" b="1">
                <a:solidFill>
                  <a:srgbClr val="CE9178"/>
                </a:solidFill>
                <a:latin typeface="Consolas"/>
              </a:rPr>
              <a:t>my-container-image</a:t>
            </a:r>
          </a:p>
          <a:p>
            <a:r>
              <a:rPr lang="en-US" sz="1200" b="1">
                <a:solidFill>
                  <a:srgbClr val="D4D4D4"/>
                </a:solidFill>
                <a:latin typeface="Consolas"/>
              </a:rPr>
              <a:t>      </a:t>
            </a:r>
            <a:r>
              <a:rPr lang="en-US" sz="1200" b="1">
                <a:solidFill>
                  <a:srgbClr val="569CD6"/>
                </a:solidFill>
                <a:latin typeface="Consolas"/>
              </a:rPr>
              <a:t>ports</a:t>
            </a:r>
            <a:r>
              <a:rPr lang="en-US" sz="1200" b="1">
                <a:solidFill>
                  <a:srgbClr val="D4D4D4"/>
                </a:solidFill>
                <a:latin typeface="Consolas"/>
              </a:rPr>
              <a:t>:</a:t>
            </a:r>
          </a:p>
          <a:p>
            <a:r>
              <a:rPr lang="en-US" sz="1200" b="1">
                <a:solidFill>
                  <a:srgbClr val="D4D4D4"/>
                </a:solidFill>
                <a:latin typeface="Consolas"/>
              </a:rPr>
              <a:t>        - </a:t>
            </a:r>
            <a:r>
              <a:rPr lang="en-US" sz="1200" b="1" err="1">
                <a:solidFill>
                  <a:srgbClr val="569CD6"/>
                </a:solidFill>
                <a:latin typeface="Consolas"/>
              </a:rPr>
              <a:t>containerPort</a:t>
            </a:r>
            <a:r>
              <a:rPr lang="en-US" sz="1200" b="1">
                <a:solidFill>
                  <a:srgbClr val="D4D4D4"/>
                </a:solidFill>
                <a:latin typeface="Consolas"/>
              </a:rPr>
              <a:t>: </a:t>
            </a:r>
            <a:r>
              <a:rPr lang="en-US" sz="1200" b="1">
                <a:solidFill>
                  <a:srgbClr val="B5CEA8"/>
                </a:solidFill>
                <a:latin typeface="Consolas"/>
              </a:rPr>
              <a:t>8080</a:t>
            </a:r>
          </a:p>
          <a:p>
            <a:endParaRPr lang="en-US" sz="1200" b="1">
              <a:solidFill>
                <a:srgbClr val="D4D4D4"/>
              </a:solidFill>
              <a:latin typeface="Consolas"/>
            </a:endParaRPr>
          </a:p>
        </p:txBody>
      </p:sp>
    </p:spTree>
    <p:extLst>
      <p:ext uri="{BB962C8B-B14F-4D97-AF65-F5344CB8AC3E}">
        <p14:creationId xmlns:p14="http://schemas.microsoft.com/office/powerpoint/2010/main" val="2437723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D309-DD7A-2A08-4613-5FCCC62C0A7F}"/>
              </a:ext>
            </a:extLst>
          </p:cNvPr>
          <p:cNvSpPr>
            <a:spLocks noGrp="1"/>
          </p:cNvSpPr>
          <p:nvPr>
            <p:ph type="title"/>
          </p:nvPr>
        </p:nvSpPr>
        <p:spPr/>
        <p:txBody>
          <a:bodyPr/>
          <a:lstStyle/>
          <a:p>
            <a:r>
              <a:rPr lang="en-US" err="1"/>
              <a:t>Réplication</a:t>
            </a:r>
          </a:p>
        </p:txBody>
      </p:sp>
    </p:spTree>
    <p:extLst>
      <p:ext uri="{BB962C8B-B14F-4D97-AF65-F5344CB8AC3E}">
        <p14:creationId xmlns:p14="http://schemas.microsoft.com/office/powerpoint/2010/main" val="1457412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err="1">
                <a:solidFill>
                  <a:schemeClr val="accent1"/>
                </a:solidFill>
              </a:rPr>
              <a:t>ReplicaSet</a:t>
            </a:r>
            <a:endParaRPr lang="en-US" err="1"/>
          </a:p>
        </p:txBody>
      </p:sp>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16</a:t>
            </a:fld>
            <a:endParaRPr lang="fr-FR" sz="800"/>
          </a:p>
        </p:txBody>
      </p:sp>
      <p:pic>
        <p:nvPicPr>
          <p:cNvPr id="9" name="Graphique 5">
            <a:extLst>
              <a:ext uri="{FF2B5EF4-FFF2-40B4-BE49-F238E27FC236}">
                <a16:creationId xmlns:a16="http://schemas.microsoft.com/office/drawing/2014/main" id="{CB5652AA-5574-2244-250E-D8AF927075EB}"/>
              </a:ext>
            </a:extLst>
          </p:cNvPr>
          <p:cNvPicPr>
            <a:picLocks noChangeAspect="1"/>
          </p:cNvPicPr>
          <p:nvPr/>
        </p:nvPicPr>
        <p:blipFill>
          <a:blip r:embed="rId3"/>
          <a:stretch/>
        </p:blipFill>
        <p:spPr bwMode="auto">
          <a:xfrm>
            <a:off x="4144177" y="658556"/>
            <a:ext cx="317957" cy="230164"/>
          </a:xfrm>
          <a:prstGeom prst="rect">
            <a:avLst/>
          </a:prstGeom>
        </p:spPr>
      </p:pic>
      <p:sp>
        <p:nvSpPr>
          <p:cNvPr id="12" name="TextBox 11">
            <a:extLst>
              <a:ext uri="{FF2B5EF4-FFF2-40B4-BE49-F238E27FC236}">
                <a16:creationId xmlns:a16="http://schemas.microsoft.com/office/drawing/2014/main" id="{C4CCB39C-FA67-6113-1AD6-A7A8412A5717}"/>
              </a:ext>
            </a:extLst>
          </p:cNvPr>
          <p:cNvSpPr txBox="1"/>
          <p:nvPr/>
        </p:nvSpPr>
        <p:spPr bwMode="auto">
          <a:xfrm>
            <a:off x="4533900" y="571500"/>
            <a:ext cx="6838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Un </a:t>
            </a:r>
            <a:r>
              <a:rPr lang="en-US" b="1" err="1">
                <a:solidFill>
                  <a:schemeClr val="accent2"/>
                </a:solidFill>
                <a:ea typeface="+mn-lt"/>
                <a:cs typeface="+mn-lt"/>
              </a:rPr>
              <a:t>ReplicaSet</a:t>
            </a:r>
            <a:r>
              <a:rPr lang="en-US">
                <a:ea typeface="+mn-lt"/>
                <a:cs typeface="+mn-lt"/>
              </a:rPr>
              <a:t> a pour but de </a:t>
            </a:r>
            <a:r>
              <a:rPr lang="en-US" err="1">
                <a:ea typeface="+mn-lt"/>
                <a:cs typeface="+mn-lt"/>
              </a:rPr>
              <a:t>maintenir</a:t>
            </a:r>
            <a:r>
              <a:rPr lang="en-US">
                <a:ea typeface="+mn-lt"/>
                <a:cs typeface="+mn-lt"/>
              </a:rPr>
              <a:t> un </a:t>
            </a:r>
            <a:r>
              <a:rPr lang="en-US" b="1" err="1">
                <a:solidFill>
                  <a:schemeClr val="accent2"/>
                </a:solidFill>
                <a:ea typeface="+mn-lt"/>
                <a:cs typeface="+mn-lt"/>
              </a:rPr>
              <a:t>nombre</a:t>
            </a:r>
            <a:r>
              <a:rPr lang="en-US" b="1">
                <a:solidFill>
                  <a:schemeClr val="accent2"/>
                </a:solidFill>
                <a:ea typeface="+mn-lt"/>
                <a:cs typeface="+mn-lt"/>
              </a:rPr>
              <a:t> stable</a:t>
            </a:r>
            <a:r>
              <a:rPr lang="en-US">
                <a:ea typeface="+mn-lt"/>
                <a:cs typeface="+mn-lt"/>
              </a:rPr>
              <a:t> de </a:t>
            </a:r>
            <a:r>
              <a:rPr lang="en-US" b="1">
                <a:solidFill>
                  <a:schemeClr val="accent2"/>
                </a:solidFill>
                <a:ea typeface="+mn-lt"/>
                <a:cs typeface="+mn-lt"/>
              </a:rPr>
              <a:t>Pods</a:t>
            </a:r>
            <a:r>
              <a:rPr lang="en-US">
                <a:ea typeface="+mn-lt"/>
                <a:cs typeface="+mn-lt"/>
              </a:rPr>
              <a:t> à un moment </a:t>
            </a:r>
            <a:r>
              <a:rPr lang="en-US" err="1">
                <a:ea typeface="+mn-lt"/>
                <a:cs typeface="+mn-lt"/>
              </a:rPr>
              <a:t>donné</a:t>
            </a:r>
            <a:r>
              <a:rPr lang="en-US">
                <a:ea typeface="+mn-lt"/>
                <a:cs typeface="+mn-lt"/>
              </a:rPr>
              <a:t>.</a:t>
            </a:r>
            <a:endParaRPr lang="en-US"/>
          </a:p>
        </p:txBody>
      </p:sp>
      <p:pic>
        <p:nvPicPr>
          <p:cNvPr id="13" name="Graphique 5">
            <a:extLst>
              <a:ext uri="{FF2B5EF4-FFF2-40B4-BE49-F238E27FC236}">
                <a16:creationId xmlns:a16="http://schemas.microsoft.com/office/drawing/2014/main" id="{C39E3909-4CB2-E395-7F32-11B61A27FB35}"/>
              </a:ext>
            </a:extLst>
          </p:cNvPr>
          <p:cNvPicPr>
            <a:picLocks noChangeAspect="1"/>
          </p:cNvPicPr>
          <p:nvPr/>
        </p:nvPicPr>
        <p:blipFill>
          <a:blip r:embed="rId3"/>
          <a:stretch/>
        </p:blipFill>
        <p:spPr bwMode="auto">
          <a:xfrm>
            <a:off x="4144177" y="2233356"/>
            <a:ext cx="317957" cy="230164"/>
          </a:xfrm>
          <a:prstGeom prst="rect">
            <a:avLst/>
          </a:prstGeom>
        </p:spPr>
      </p:pic>
      <p:sp>
        <p:nvSpPr>
          <p:cNvPr id="14" name="TextBox 13">
            <a:extLst>
              <a:ext uri="{FF2B5EF4-FFF2-40B4-BE49-F238E27FC236}">
                <a16:creationId xmlns:a16="http://schemas.microsoft.com/office/drawing/2014/main" id="{6ECD3744-D39B-C233-09B3-A3F1E5CDD7A1}"/>
              </a:ext>
            </a:extLst>
          </p:cNvPr>
          <p:cNvSpPr txBox="1"/>
          <p:nvPr/>
        </p:nvSpPr>
        <p:spPr bwMode="auto">
          <a:xfrm>
            <a:off x="4533900" y="2159000"/>
            <a:ext cx="8007350" cy="13285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Un </a:t>
            </a:r>
            <a:r>
              <a:rPr lang="en-US" b="1" err="1">
                <a:solidFill>
                  <a:schemeClr val="accent2"/>
                </a:solidFill>
                <a:ea typeface="+mn-lt"/>
                <a:cs typeface="+mn-lt"/>
              </a:rPr>
              <a:t>ReplicaSet</a:t>
            </a:r>
            <a:r>
              <a:rPr lang="en-US" b="1">
                <a:solidFill>
                  <a:schemeClr val="accent2"/>
                </a:solidFill>
                <a:ea typeface="+mn-lt"/>
                <a:cs typeface="+mn-lt"/>
              </a:rPr>
              <a:t> </a:t>
            </a:r>
            <a:r>
              <a:rPr lang="en-US" err="1">
                <a:ea typeface="+mn-lt"/>
                <a:cs typeface="+mn-lt"/>
              </a:rPr>
              <a:t>est</a:t>
            </a:r>
            <a:r>
              <a:rPr lang="en-US">
                <a:ea typeface="+mn-lt"/>
                <a:cs typeface="+mn-lt"/>
              </a:rPr>
              <a:t> </a:t>
            </a:r>
            <a:r>
              <a:rPr lang="en-US" err="1">
                <a:ea typeface="+mn-lt"/>
                <a:cs typeface="+mn-lt"/>
              </a:rPr>
              <a:t>défini</a:t>
            </a:r>
            <a:r>
              <a:rPr lang="en-US">
                <a:ea typeface="+mn-lt"/>
                <a:cs typeface="+mn-lt"/>
              </a:rPr>
              <a:t> par:</a:t>
            </a:r>
            <a:endParaRPr lang="en-US">
              <a:ea typeface="+mn-lt"/>
              <a:cs typeface="Arial"/>
            </a:endParaRPr>
          </a:p>
          <a:p>
            <a:pPr marL="285750" indent="-285750">
              <a:spcAft>
                <a:spcPts val="500"/>
              </a:spcAft>
              <a:buFont typeface="Arial"/>
              <a:buChar char="•"/>
            </a:pPr>
            <a:r>
              <a:rPr lang="en-US">
                <a:ea typeface="+mn-lt"/>
                <a:cs typeface="+mn-lt"/>
              </a:rPr>
              <a:t>Un </a:t>
            </a:r>
            <a:r>
              <a:rPr lang="en-US" b="1" err="1">
                <a:solidFill>
                  <a:schemeClr val="accent2"/>
                </a:solidFill>
                <a:ea typeface="+mn-lt"/>
                <a:cs typeface="+mn-lt"/>
              </a:rPr>
              <a:t>selecteur</a:t>
            </a:r>
            <a:r>
              <a:rPr lang="en-US">
                <a:ea typeface="+mn-lt"/>
                <a:cs typeface="+mn-lt"/>
              </a:rPr>
              <a:t> qui </a:t>
            </a:r>
            <a:r>
              <a:rPr lang="en-US" err="1">
                <a:ea typeface="+mn-lt"/>
                <a:cs typeface="+mn-lt"/>
              </a:rPr>
              <a:t>spécifie</a:t>
            </a:r>
            <a:r>
              <a:rPr lang="en-US">
                <a:ea typeface="+mn-lt"/>
                <a:cs typeface="+mn-lt"/>
              </a:rPr>
              <a:t> comment identifier les Pods </a:t>
            </a:r>
            <a:r>
              <a:rPr lang="en-US" err="1">
                <a:ea typeface="+mn-lt"/>
                <a:cs typeface="+mn-lt"/>
              </a:rPr>
              <a:t>qu'il</a:t>
            </a:r>
            <a:r>
              <a:rPr lang="en-US">
                <a:ea typeface="+mn-lt"/>
                <a:cs typeface="+mn-lt"/>
              </a:rPr>
              <a:t> </a:t>
            </a:r>
            <a:r>
              <a:rPr lang="en-US" err="1">
                <a:ea typeface="+mn-lt"/>
                <a:cs typeface="+mn-lt"/>
              </a:rPr>
              <a:t>peut</a:t>
            </a:r>
            <a:r>
              <a:rPr lang="en-US">
                <a:ea typeface="+mn-lt"/>
                <a:cs typeface="+mn-lt"/>
              </a:rPr>
              <a:t> </a:t>
            </a:r>
            <a:r>
              <a:rPr lang="en-US" err="1">
                <a:ea typeface="+mn-lt"/>
                <a:cs typeface="+mn-lt"/>
              </a:rPr>
              <a:t>posséder</a:t>
            </a:r>
            <a:r>
              <a:rPr lang="en-US">
                <a:ea typeface="+mn-lt"/>
                <a:cs typeface="+mn-lt"/>
              </a:rPr>
              <a:t>, </a:t>
            </a:r>
            <a:endParaRPr lang="en-US">
              <a:ea typeface="+mn-lt"/>
              <a:cs typeface="Arial"/>
            </a:endParaRPr>
          </a:p>
          <a:p>
            <a:pPr marL="285750" indent="-285750">
              <a:spcAft>
                <a:spcPts val="500"/>
              </a:spcAft>
              <a:buFont typeface="Arial"/>
              <a:buChar char="•"/>
            </a:pPr>
            <a:r>
              <a:rPr lang="en-US">
                <a:ea typeface="+mn-lt"/>
                <a:cs typeface="+mn-lt"/>
              </a:rPr>
              <a:t>Un </a:t>
            </a:r>
            <a:r>
              <a:rPr lang="en-US" b="1" err="1">
                <a:solidFill>
                  <a:schemeClr val="accent2"/>
                </a:solidFill>
                <a:ea typeface="+mn-lt"/>
                <a:cs typeface="+mn-lt"/>
              </a:rPr>
              <a:t>nombre</a:t>
            </a:r>
            <a:r>
              <a:rPr lang="en-US">
                <a:ea typeface="+mn-lt"/>
                <a:cs typeface="+mn-lt"/>
              </a:rPr>
              <a:t> de replicas</a:t>
            </a:r>
            <a:endParaRPr lang="en-US">
              <a:ea typeface="+mn-lt"/>
              <a:cs typeface="Arial"/>
            </a:endParaRPr>
          </a:p>
          <a:p>
            <a:pPr marL="285750" indent="-285750">
              <a:spcAft>
                <a:spcPts val="500"/>
              </a:spcAft>
              <a:buFont typeface="Arial"/>
              <a:buChar char="•"/>
            </a:pPr>
            <a:r>
              <a:rPr lang="en-US">
                <a:ea typeface="+mn-lt"/>
                <a:cs typeface="+mn-lt"/>
              </a:rPr>
              <a:t>Un </a:t>
            </a:r>
            <a:r>
              <a:rPr lang="en-US" b="1" err="1">
                <a:solidFill>
                  <a:schemeClr val="accent2"/>
                </a:solidFill>
                <a:ea typeface="+mn-lt"/>
                <a:cs typeface="+mn-lt"/>
              </a:rPr>
              <a:t>modèle</a:t>
            </a:r>
            <a:r>
              <a:rPr lang="en-US" b="1">
                <a:solidFill>
                  <a:schemeClr val="accent2"/>
                </a:solidFill>
                <a:ea typeface="+mn-lt"/>
                <a:cs typeface="+mn-lt"/>
              </a:rPr>
              <a:t> </a:t>
            </a:r>
            <a:r>
              <a:rPr lang="en-US">
                <a:ea typeface="+mn-lt"/>
                <a:cs typeface="+mn-lt"/>
              </a:rPr>
              <a:t>de Pod qui </a:t>
            </a:r>
            <a:r>
              <a:rPr lang="en-US" err="1">
                <a:ea typeface="+mn-lt"/>
                <a:cs typeface="+mn-lt"/>
              </a:rPr>
              <a:t>décrit</a:t>
            </a:r>
            <a:r>
              <a:rPr lang="en-US">
                <a:ea typeface="+mn-lt"/>
                <a:cs typeface="+mn-lt"/>
              </a:rPr>
              <a:t> la configuration des Pods à </a:t>
            </a:r>
            <a:r>
              <a:rPr lang="en-US" err="1">
                <a:ea typeface="+mn-lt"/>
                <a:cs typeface="+mn-lt"/>
              </a:rPr>
              <a:t>créer</a:t>
            </a:r>
            <a:r>
              <a:rPr lang="en-US">
                <a:ea typeface="+mn-lt"/>
                <a:cs typeface="+mn-lt"/>
              </a:rPr>
              <a:t>.</a:t>
            </a:r>
            <a:endParaRPr lang="en-US"/>
          </a:p>
        </p:txBody>
      </p:sp>
      <p:sp>
        <p:nvSpPr>
          <p:cNvPr id="32" name="TextBox 31">
            <a:extLst>
              <a:ext uri="{FF2B5EF4-FFF2-40B4-BE49-F238E27FC236}">
                <a16:creationId xmlns:a16="http://schemas.microsoft.com/office/drawing/2014/main" id="{B9D6FAE8-286E-C001-8041-9A41D2CEEA47}"/>
              </a:ext>
            </a:extLst>
          </p:cNvPr>
          <p:cNvSpPr txBox="1"/>
          <p:nvPr/>
        </p:nvSpPr>
        <p:spPr bwMode="auto">
          <a:xfrm>
            <a:off x="4527550" y="1365250"/>
            <a:ext cx="80073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Un </a:t>
            </a:r>
            <a:r>
              <a:rPr lang="en-US" b="1" err="1">
                <a:solidFill>
                  <a:schemeClr val="accent2"/>
                </a:solidFill>
                <a:ea typeface="+mn-lt"/>
                <a:cs typeface="+mn-lt"/>
              </a:rPr>
              <a:t>ReplicaSet</a:t>
            </a:r>
            <a:r>
              <a:rPr lang="en-US" b="1">
                <a:solidFill>
                  <a:schemeClr val="accent2"/>
                </a:solidFill>
                <a:ea typeface="+mn-lt"/>
                <a:cs typeface="+mn-lt"/>
              </a:rPr>
              <a:t> </a:t>
            </a:r>
            <a:r>
              <a:rPr lang="en-US" err="1">
                <a:ea typeface="+mn-lt"/>
                <a:cs typeface="+mn-lt"/>
              </a:rPr>
              <a:t>va</a:t>
            </a:r>
            <a:r>
              <a:rPr lang="en-US">
                <a:ea typeface="+mn-lt"/>
                <a:cs typeface="+mn-lt"/>
              </a:rPr>
              <a:t> </a:t>
            </a:r>
            <a:r>
              <a:rPr lang="en-US" err="1">
                <a:ea typeface="+mn-lt"/>
                <a:cs typeface="+mn-lt"/>
              </a:rPr>
              <a:t>atteindre</a:t>
            </a:r>
            <a:r>
              <a:rPr lang="en-US">
                <a:ea typeface="+mn-lt"/>
                <a:cs typeface="+mn-lt"/>
              </a:rPr>
              <a:t> son </a:t>
            </a:r>
            <a:r>
              <a:rPr lang="en-US" err="1">
                <a:ea typeface="+mn-lt"/>
                <a:cs typeface="+mn-lt"/>
              </a:rPr>
              <a:t>objectif</a:t>
            </a:r>
            <a:r>
              <a:rPr lang="en-US">
                <a:ea typeface="+mn-lt"/>
                <a:cs typeface="+mn-lt"/>
              </a:rPr>
              <a:t> </a:t>
            </a:r>
            <a:r>
              <a:rPr lang="en-US" err="1">
                <a:ea typeface="+mn-lt"/>
                <a:cs typeface="+mn-lt"/>
              </a:rPr>
              <a:t>en</a:t>
            </a:r>
            <a:r>
              <a:rPr lang="en-US">
                <a:ea typeface="+mn-lt"/>
                <a:cs typeface="+mn-lt"/>
              </a:rPr>
              <a:t> </a:t>
            </a:r>
            <a:r>
              <a:rPr lang="en-US" b="1" err="1">
                <a:solidFill>
                  <a:schemeClr val="accent2"/>
                </a:solidFill>
                <a:ea typeface="+mn-lt"/>
                <a:cs typeface="+mn-lt"/>
              </a:rPr>
              <a:t>créant</a:t>
            </a:r>
            <a:r>
              <a:rPr lang="en-US">
                <a:ea typeface="+mn-lt"/>
                <a:cs typeface="+mn-lt"/>
              </a:rPr>
              <a:t> et </a:t>
            </a:r>
            <a:r>
              <a:rPr lang="en-US" b="1" err="1">
                <a:solidFill>
                  <a:schemeClr val="accent2"/>
                </a:solidFill>
                <a:ea typeface="+mn-lt"/>
                <a:cs typeface="+mn-lt"/>
              </a:rPr>
              <a:t>supprimant</a:t>
            </a:r>
            <a:r>
              <a:rPr lang="en-US">
                <a:ea typeface="+mn-lt"/>
                <a:cs typeface="+mn-lt"/>
              </a:rPr>
              <a:t> des </a:t>
            </a:r>
            <a:r>
              <a:rPr lang="en-US" b="1">
                <a:solidFill>
                  <a:schemeClr val="accent2"/>
                </a:solidFill>
                <a:ea typeface="+mn-lt"/>
                <a:cs typeface="+mn-lt"/>
              </a:rPr>
              <a:t>Pods </a:t>
            </a:r>
            <a:r>
              <a:rPr lang="en-US">
                <a:ea typeface="+mn-lt"/>
                <a:cs typeface="+mn-lt"/>
              </a:rPr>
              <a:t>pour </a:t>
            </a:r>
            <a:r>
              <a:rPr lang="en-US" err="1">
                <a:ea typeface="+mn-lt"/>
                <a:cs typeface="+mn-lt"/>
              </a:rPr>
              <a:t>atteindre</a:t>
            </a:r>
            <a:r>
              <a:rPr lang="en-US">
                <a:ea typeface="+mn-lt"/>
                <a:cs typeface="+mn-lt"/>
              </a:rPr>
              <a:t> le </a:t>
            </a:r>
            <a:r>
              <a:rPr lang="en-US" err="1">
                <a:ea typeface="+mn-lt"/>
                <a:cs typeface="+mn-lt"/>
              </a:rPr>
              <a:t>nombre</a:t>
            </a:r>
            <a:r>
              <a:rPr lang="en-US">
                <a:ea typeface="+mn-lt"/>
                <a:cs typeface="+mn-lt"/>
              </a:rPr>
              <a:t> de </a:t>
            </a:r>
            <a:r>
              <a:rPr lang="en-US" err="1">
                <a:ea typeface="+mn-lt"/>
                <a:cs typeface="+mn-lt"/>
              </a:rPr>
              <a:t>réplicas</a:t>
            </a:r>
            <a:r>
              <a:rPr lang="en-US">
                <a:ea typeface="+mn-lt"/>
                <a:cs typeface="+mn-lt"/>
              </a:rPr>
              <a:t> </a:t>
            </a:r>
            <a:r>
              <a:rPr lang="en-US" err="1">
                <a:ea typeface="+mn-lt"/>
                <a:cs typeface="+mn-lt"/>
              </a:rPr>
              <a:t>désirés</a:t>
            </a:r>
            <a:endParaRPr lang="en-US" err="1"/>
          </a:p>
        </p:txBody>
      </p:sp>
      <p:pic>
        <p:nvPicPr>
          <p:cNvPr id="33" name="Graphique 5">
            <a:extLst>
              <a:ext uri="{FF2B5EF4-FFF2-40B4-BE49-F238E27FC236}">
                <a16:creationId xmlns:a16="http://schemas.microsoft.com/office/drawing/2014/main" id="{046A14AA-70DC-D2AC-C9B1-1A24123C4C6A}"/>
              </a:ext>
            </a:extLst>
          </p:cNvPr>
          <p:cNvPicPr>
            <a:picLocks noChangeAspect="1"/>
          </p:cNvPicPr>
          <p:nvPr/>
        </p:nvPicPr>
        <p:blipFill>
          <a:blip r:embed="rId3"/>
          <a:stretch/>
        </p:blipFill>
        <p:spPr bwMode="auto">
          <a:xfrm>
            <a:off x="4137827" y="1458656"/>
            <a:ext cx="317957" cy="230164"/>
          </a:xfrm>
          <a:prstGeom prst="rect">
            <a:avLst/>
          </a:prstGeom>
        </p:spPr>
      </p:pic>
      <p:sp>
        <p:nvSpPr>
          <p:cNvPr id="45" name="Rectangle 44">
            <a:extLst>
              <a:ext uri="{FF2B5EF4-FFF2-40B4-BE49-F238E27FC236}">
                <a16:creationId xmlns:a16="http://schemas.microsoft.com/office/drawing/2014/main" id="{48AFDFB5-6FB3-05C8-AD27-272BEFD97674}"/>
              </a:ext>
            </a:extLst>
          </p:cNvPr>
          <p:cNvSpPr/>
          <p:nvPr/>
        </p:nvSpPr>
        <p:spPr bwMode="auto">
          <a:xfrm>
            <a:off x="9399639" y="3947036"/>
            <a:ext cx="1389216" cy="923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 1</a:t>
            </a:r>
          </a:p>
          <a:p>
            <a:pPr algn="ctr"/>
            <a:r>
              <a:rPr lang="en-US" sz="1200">
                <a:solidFill>
                  <a:schemeClr val="accent1"/>
                </a:solidFill>
              </a:rPr>
              <a:t>(</a:t>
            </a:r>
            <a:r>
              <a:rPr lang="en-US" sz="1200" b="1">
                <a:solidFill>
                  <a:schemeClr val="accent1"/>
                </a:solidFill>
              </a:rPr>
              <a:t>app=my-app</a:t>
            </a:r>
            <a:r>
              <a:rPr lang="en-US" sz="1200">
                <a:solidFill>
                  <a:schemeClr val="accent1"/>
                </a:solidFill>
              </a:rPr>
              <a:t>)</a:t>
            </a:r>
          </a:p>
        </p:txBody>
      </p:sp>
      <p:grpSp>
        <p:nvGrpSpPr>
          <p:cNvPr id="3" name="Group 2">
            <a:extLst>
              <a:ext uri="{FF2B5EF4-FFF2-40B4-BE49-F238E27FC236}">
                <a16:creationId xmlns:a16="http://schemas.microsoft.com/office/drawing/2014/main" id="{E19FEBDC-AC16-4733-31BB-E0E6C92A7493}"/>
              </a:ext>
            </a:extLst>
          </p:cNvPr>
          <p:cNvGrpSpPr/>
          <p:nvPr/>
        </p:nvGrpSpPr>
        <p:grpSpPr>
          <a:xfrm>
            <a:off x="5212121" y="4391742"/>
            <a:ext cx="1737442" cy="1335956"/>
            <a:chOff x="4939071" y="4340942"/>
            <a:chExt cx="1737442" cy="1335956"/>
          </a:xfrm>
        </p:grpSpPr>
        <p:sp>
          <p:nvSpPr>
            <p:cNvPr id="43" name="Rectangle 42">
              <a:extLst>
                <a:ext uri="{FF2B5EF4-FFF2-40B4-BE49-F238E27FC236}">
                  <a16:creationId xmlns:a16="http://schemas.microsoft.com/office/drawing/2014/main" id="{6E039B9B-B87B-4996-30BD-E5ECEC92CFC3}"/>
                </a:ext>
              </a:extLst>
            </p:cNvPr>
            <p:cNvSpPr/>
            <p:nvPr/>
          </p:nvSpPr>
          <p:spPr bwMode="auto">
            <a:xfrm>
              <a:off x="4939071" y="4367775"/>
              <a:ext cx="1737441" cy="13091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89E8433-AE57-AFBB-18A3-D4E15A84C3F0}"/>
                </a:ext>
              </a:extLst>
            </p:cNvPr>
            <p:cNvSpPr/>
            <p:nvPr/>
          </p:nvSpPr>
          <p:spPr bwMode="auto">
            <a:xfrm>
              <a:off x="4973996" y="4724706"/>
              <a:ext cx="1662061" cy="9271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a:solidFill>
                    <a:schemeClr val="tx1"/>
                  </a:solidFill>
                  <a:latin typeface="Consolas"/>
                </a:rPr>
                <a:t>replicas: 2</a:t>
              </a:r>
              <a:endParaRPr lang="en-US" sz="1400">
                <a:solidFill>
                  <a:schemeClr val="tx1"/>
                </a:solidFill>
                <a:ea typeface="+mn-lt"/>
                <a:cs typeface="+mn-lt"/>
              </a:endParaRPr>
            </a:p>
            <a:p>
              <a:r>
                <a:rPr lang="en-US" sz="1400">
                  <a:solidFill>
                    <a:schemeClr val="tx1"/>
                  </a:solidFill>
                  <a:latin typeface="Consolas"/>
                </a:rPr>
                <a:t>selector: </a:t>
              </a:r>
              <a:endParaRPr lang="en-US" sz="1400">
                <a:solidFill>
                  <a:schemeClr val="tx1"/>
                </a:solidFill>
                <a:ea typeface="+mn-lt"/>
                <a:cs typeface="+mn-lt"/>
              </a:endParaRPr>
            </a:p>
            <a:p>
              <a:r>
                <a:rPr lang="en-US" sz="1400">
                  <a:solidFill>
                    <a:schemeClr val="tx1"/>
                  </a:solidFill>
                  <a:latin typeface="Consolas"/>
                </a:rPr>
                <a:t>  </a:t>
              </a:r>
              <a:r>
                <a:rPr lang="en-US" sz="1400" err="1">
                  <a:solidFill>
                    <a:schemeClr val="tx1"/>
                  </a:solidFill>
                  <a:latin typeface="Consolas"/>
                </a:rPr>
                <a:t>matchLabels</a:t>
              </a:r>
              <a:r>
                <a:rPr lang="en-US" sz="1400">
                  <a:solidFill>
                    <a:schemeClr val="tx1"/>
                  </a:solidFill>
                  <a:latin typeface="Consolas"/>
                </a:rPr>
                <a:t>:</a:t>
              </a:r>
              <a:endParaRPr lang="en-US" sz="1400">
                <a:solidFill>
                  <a:schemeClr val="tx1"/>
                </a:solidFill>
                <a:ea typeface="+mn-lt"/>
                <a:cs typeface="+mn-lt"/>
              </a:endParaRPr>
            </a:p>
            <a:p>
              <a:r>
                <a:rPr lang="en-US" sz="1400">
                  <a:solidFill>
                    <a:schemeClr val="tx1"/>
                  </a:solidFill>
                  <a:latin typeface="Consolas"/>
                </a:rPr>
                <a:t>    </a:t>
              </a:r>
              <a:r>
                <a:rPr lang="en-US" sz="1400" b="1">
                  <a:solidFill>
                    <a:schemeClr val="accent1"/>
                  </a:solidFill>
                  <a:latin typeface="Consolas"/>
                </a:rPr>
                <a:t>app: my-app</a:t>
              </a:r>
              <a:endParaRPr lang="en-US" sz="1400" b="1">
                <a:solidFill>
                  <a:schemeClr val="accent1"/>
                </a:solidFill>
                <a:ea typeface="+mn-lt"/>
                <a:cs typeface="+mn-lt"/>
              </a:endParaRPr>
            </a:p>
          </p:txBody>
        </p:sp>
        <p:sp>
          <p:nvSpPr>
            <p:cNvPr id="46" name="TextBox 45">
              <a:extLst>
                <a:ext uri="{FF2B5EF4-FFF2-40B4-BE49-F238E27FC236}">
                  <a16:creationId xmlns:a16="http://schemas.microsoft.com/office/drawing/2014/main" id="{15509ADF-A601-09D0-CE60-89B80B73BAFA}"/>
                </a:ext>
              </a:extLst>
            </p:cNvPr>
            <p:cNvSpPr txBox="1"/>
            <p:nvPr/>
          </p:nvSpPr>
          <p:spPr bwMode="auto">
            <a:xfrm>
              <a:off x="4939073" y="4340942"/>
              <a:ext cx="173744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ReplicaSet</a:t>
              </a:r>
            </a:p>
          </p:txBody>
        </p:sp>
      </p:grpSp>
      <p:sp>
        <p:nvSpPr>
          <p:cNvPr id="47" name="Rectangle 46">
            <a:extLst>
              <a:ext uri="{FF2B5EF4-FFF2-40B4-BE49-F238E27FC236}">
                <a16:creationId xmlns:a16="http://schemas.microsoft.com/office/drawing/2014/main" id="{8DD1FDED-ED38-BB5A-B735-C2EE0B20B806}"/>
              </a:ext>
            </a:extLst>
          </p:cNvPr>
          <p:cNvSpPr/>
          <p:nvPr/>
        </p:nvSpPr>
        <p:spPr bwMode="auto">
          <a:xfrm>
            <a:off x="9398819" y="5350387"/>
            <a:ext cx="1419940" cy="923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ea typeface="+mn-lt"/>
                <a:cs typeface="+mn-lt"/>
              </a:rPr>
              <a:t>Pod 2</a:t>
            </a:r>
          </a:p>
          <a:p>
            <a:pPr algn="ctr"/>
            <a:r>
              <a:rPr lang="en-US" sz="1200" b="1">
                <a:solidFill>
                  <a:schemeClr val="accent1"/>
                </a:solidFill>
                <a:ea typeface="+mn-lt"/>
                <a:cs typeface="+mn-lt"/>
              </a:rPr>
              <a:t>(app=my-app)</a:t>
            </a:r>
          </a:p>
        </p:txBody>
      </p:sp>
      <p:sp>
        <p:nvSpPr>
          <p:cNvPr id="19" name="Titre 1">
            <a:extLst>
              <a:ext uri="{FF2B5EF4-FFF2-40B4-BE49-F238E27FC236}">
                <a16:creationId xmlns:a16="http://schemas.microsoft.com/office/drawing/2014/main" id="{B9E472A3-BC90-9F8A-5D70-6B1D64FADAAC}"/>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cxnSp>
        <p:nvCxnSpPr>
          <p:cNvPr id="53" name="Straight Arrow Connector 52">
            <a:extLst>
              <a:ext uri="{FF2B5EF4-FFF2-40B4-BE49-F238E27FC236}">
                <a16:creationId xmlns:a16="http://schemas.microsoft.com/office/drawing/2014/main" id="{3D5CCA54-C2E5-F656-897E-6BB6194234A5}"/>
              </a:ext>
            </a:extLst>
          </p:cNvPr>
          <p:cNvCxnSpPr/>
          <p:nvPr/>
        </p:nvCxnSpPr>
        <p:spPr>
          <a:xfrm flipV="1">
            <a:off x="6943725" y="4441825"/>
            <a:ext cx="2444750" cy="3746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F68B2DD-CC0F-18F1-64C9-ACA2DEC6A88D}"/>
              </a:ext>
            </a:extLst>
          </p:cNvPr>
          <p:cNvCxnSpPr>
            <a:cxnSpLocks/>
          </p:cNvCxnSpPr>
          <p:nvPr/>
        </p:nvCxnSpPr>
        <p:spPr>
          <a:xfrm>
            <a:off x="6950074" y="5457824"/>
            <a:ext cx="2444750" cy="4000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96505E7-F695-5144-DC61-C2D43405F577}"/>
              </a:ext>
            </a:extLst>
          </p:cNvPr>
          <p:cNvSpPr txBox="1"/>
          <p:nvPr/>
        </p:nvSpPr>
        <p:spPr>
          <a:xfrm rot="-480000">
            <a:off x="7785100" y="4521200"/>
            <a:ext cx="495300" cy="261610"/>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b="1" err="1">
                <a:solidFill>
                  <a:schemeClr val="accent2"/>
                </a:solidFill>
              </a:rPr>
              <a:t>Gère</a:t>
            </a:r>
            <a:endParaRPr lang="en-US" sz="1100" b="1">
              <a:solidFill>
                <a:schemeClr val="accent2"/>
              </a:solidFill>
            </a:endParaRPr>
          </a:p>
        </p:txBody>
      </p:sp>
      <p:sp>
        <p:nvSpPr>
          <p:cNvPr id="25" name="TextBox 24">
            <a:extLst>
              <a:ext uri="{FF2B5EF4-FFF2-40B4-BE49-F238E27FC236}">
                <a16:creationId xmlns:a16="http://schemas.microsoft.com/office/drawing/2014/main" id="{AAD0FC12-CF57-2216-65DF-2DA1305729D6}"/>
              </a:ext>
            </a:extLst>
          </p:cNvPr>
          <p:cNvSpPr txBox="1"/>
          <p:nvPr/>
        </p:nvSpPr>
        <p:spPr>
          <a:xfrm rot="480000">
            <a:off x="7740650" y="5518150"/>
            <a:ext cx="495300" cy="261610"/>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b="1" err="1">
                <a:solidFill>
                  <a:schemeClr val="accent2"/>
                </a:solidFill>
              </a:rPr>
              <a:t>Gère</a:t>
            </a:r>
            <a:endParaRPr lang="en-US" sz="1100" b="1">
              <a:solidFill>
                <a:schemeClr val="accent2"/>
              </a:solidFill>
            </a:endParaRPr>
          </a:p>
        </p:txBody>
      </p:sp>
      <p:sp>
        <p:nvSpPr>
          <p:cNvPr id="8" name="TextBox 7">
            <a:extLst>
              <a:ext uri="{FF2B5EF4-FFF2-40B4-BE49-F238E27FC236}">
                <a16:creationId xmlns:a16="http://schemas.microsoft.com/office/drawing/2014/main" id="{9A3A2FA3-5993-64F6-65E3-5FD02B0F6E0C}"/>
              </a:ext>
            </a:extLst>
          </p:cNvPr>
          <p:cNvSpPr txBox="1"/>
          <p:nvPr/>
        </p:nvSpPr>
        <p:spPr>
          <a:xfrm>
            <a:off x="215900" y="1936750"/>
            <a:ext cx="311785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apps/v1</a:t>
            </a:r>
          </a:p>
          <a:p>
            <a:r>
              <a:rPr lang="en-US" sz="1200" b="1">
                <a:solidFill>
                  <a:srgbClr val="569CD6"/>
                </a:solidFill>
                <a:latin typeface="Consolas"/>
              </a:rPr>
              <a:t>kind</a:t>
            </a:r>
            <a:r>
              <a:rPr lang="en-US" sz="1200" b="1">
                <a:solidFill>
                  <a:srgbClr val="D4D4D4"/>
                </a:solidFill>
                <a:latin typeface="Consolas"/>
              </a:rPr>
              <a:t>: </a:t>
            </a:r>
            <a:r>
              <a:rPr lang="en-US" sz="1200" b="1" err="1">
                <a:solidFill>
                  <a:srgbClr val="CE9178"/>
                </a:solidFill>
                <a:latin typeface="Consolas"/>
              </a:rPr>
              <a:t>ReplicaSet</a:t>
            </a:r>
            <a:endParaRPr lang="en-US" sz="1200" b="1">
              <a:solidFill>
                <a:srgbClr val="CE9178"/>
              </a:solidFill>
              <a:latin typeface="Consolas"/>
            </a:endParaRP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a:t>
            </a:r>
            <a:r>
              <a:rPr lang="en-US" sz="1200" b="1" err="1">
                <a:solidFill>
                  <a:srgbClr val="CE9178"/>
                </a:solidFill>
                <a:latin typeface="Consolas"/>
              </a:rPr>
              <a:t>replicaset</a:t>
            </a:r>
            <a:endParaRPr lang="en-US" sz="1200" b="1">
              <a:solidFill>
                <a:srgbClr val="CE9178"/>
              </a:solidFill>
              <a:latin typeface="Consolas"/>
            </a:endParaRP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replicas</a:t>
            </a:r>
            <a:r>
              <a:rPr lang="en-US" sz="1200" b="1">
                <a:solidFill>
                  <a:srgbClr val="D4D4D4"/>
                </a:solidFill>
                <a:latin typeface="Consolas"/>
              </a:rPr>
              <a:t>: </a:t>
            </a:r>
            <a:r>
              <a:rPr lang="en-US" sz="1200" b="1">
                <a:solidFill>
                  <a:srgbClr val="B5CEA8"/>
                </a:solidFill>
                <a:latin typeface="Consolas"/>
              </a:rPr>
              <a:t>3</a:t>
            </a:r>
          </a:p>
          <a:p>
            <a:r>
              <a:rPr lang="en-US" sz="1200" b="1">
                <a:solidFill>
                  <a:srgbClr val="D4D4D4"/>
                </a:solidFill>
                <a:latin typeface="Consolas"/>
              </a:rPr>
              <a:t>  </a:t>
            </a:r>
            <a:r>
              <a:rPr lang="en-US" sz="1200" b="1">
                <a:solidFill>
                  <a:srgbClr val="569CD6"/>
                </a:solidFill>
                <a:latin typeface="Consolas"/>
              </a:rPr>
              <a:t>selector</a:t>
            </a:r>
            <a:r>
              <a:rPr lang="en-US" sz="1200" b="1">
                <a:solidFill>
                  <a:srgbClr val="D4D4D4"/>
                </a:solidFill>
                <a:latin typeface="Consolas"/>
              </a:rPr>
              <a:t>:</a:t>
            </a:r>
          </a:p>
          <a:p>
            <a:r>
              <a:rPr lang="en-US" sz="1200" b="1">
                <a:solidFill>
                  <a:srgbClr val="D4D4D4"/>
                </a:solidFill>
                <a:latin typeface="Consolas"/>
              </a:rPr>
              <a:t>    </a:t>
            </a:r>
            <a:r>
              <a:rPr lang="en-US" sz="1200" b="1" err="1">
                <a:solidFill>
                  <a:srgbClr val="569CD6"/>
                </a:solidFill>
                <a:latin typeface="Consolas"/>
              </a:rPr>
              <a:t>matchLabels</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app</a:t>
            </a:r>
            <a:r>
              <a:rPr lang="en-US" sz="1200" b="1">
                <a:solidFill>
                  <a:srgbClr val="D4D4D4"/>
                </a:solidFill>
                <a:latin typeface="Consolas"/>
              </a:rPr>
              <a:t>: </a:t>
            </a:r>
            <a:r>
              <a:rPr lang="en-US" sz="1200" b="1">
                <a:solidFill>
                  <a:srgbClr val="CE9178"/>
                </a:solidFill>
                <a:latin typeface="Consolas"/>
              </a:rPr>
              <a:t>my-app</a:t>
            </a:r>
          </a:p>
          <a:p>
            <a:r>
              <a:rPr lang="en-US" sz="1200" b="1">
                <a:solidFill>
                  <a:srgbClr val="D4D4D4"/>
                </a:solidFill>
                <a:latin typeface="Consolas"/>
              </a:rPr>
              <a:t>  </a:t>
            </a:r>
            <a:r>
              <a:rPr lang="en-US" sz="1200" b="1">
                <a:solidFill>
                  <a:srgbClr val="569CD6"/>
                </a:solidFill>
                <a:latin typeface="Consolas"/>
              </a:rPr>
              <a:t>template</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labels</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app</a:t>
            </a:r>
            <a:r>
              <a:rPr lang="en-US" sz="1200" b="1">
                <a:solidFill>
                  <a:srgbClr val="D4D4D4"/>
                </a:solidFill>
                <a:latin typeface="Consolas"/>
              </a:rPr>
              <a:t>: </a:t>
            </a:r>
            <a:r>
              <a:rPr lang="en-US" sz="1200" b="1">
                <a:solidFill>
                  <a:srgbClr val="CE9178"/>
                </a:solidFill>
                <a:latin typeface="Consolas"/>
              </a:rPr>
              <a:t>my-app</a:t>
            </a:r>
          </a:p>
          <a:p>
            <a:r>
              <a:rPr lang="en-US" sz="1200" b="1">
                <a:solidFill>
                  <a:srgbClr val="D4D4D4"/>
                </a:solidFill>
                <a:latin typeface="Consolas"/>
              </a:rPr>
              <a:t>    </a:t>
            </a:r>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containers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my-container</a:t>
            </a:r>
          </a:p>
          <a:p>
            <a:r>
              <a:rPr lang="en-US" sz="1200" b="1">
                <a:solidFill>
                  <a:srgbClr val="D4D4D4"/>
                </a:solidFill>
                <a:latin typeface="Consolas"/>
              </a:rPr>
              <a:t>        </a:t>
            </a:r>
            <a:r>
              <a:rPr lang="en-US" sz="1200" b="1">
                <a:solidFill>
                  <a:srgbClr val="569CD6"/>
                </a:solidFill>
                <a:latin typeface="Consolas"/>
              </a:rPr>
              <a:t>image</a:t>
            </a:r>
            <a:r>
              <a:rPr lang="en-US" sz="1200" b="1">
                <a:solidFill>
                  <a:srgbClr val="D4D4D4"/>
                </a:solidFill>
                <a:latin typeface="Consolas"/>
              </a:rPr>
              <a:t>: </a:t>
            </a:r>
            <a:r>
              <a:rPr lang="en-US" sz="1200" b="1">
                <a:solidFill>
                  <a:srgbClr val="CE9178"/>
                </a:solidFill>
                <a:latin typeface="Consolas"/>
              </a:rPr>
              <a:t>my-container-image</a:t>
            </a:r>
          </a:p>
          <a:p>
            <a:r>
              <a:rPr lang="en-US" sz="1200" b="1">
                <a:solidFill>
                  <a:srgbClr val="D4D4D4"/>
                </a:solidFill>
                <a:latin typeface="Consolas"/>
              </a:rPr>
              <a:t>        </a:t>
            </a:r>
            <a:r>
              <a:rPr lang="en-US" sz="1200" b="1">
                <a:solidFill>
                  <a:srgbClr val="569CD6"/>
                </a:solidFill>
                <a:latin typeface="Consolas"/>
              </a:rPr>
              <a:t>ports</a:t>
            </a:r>
            <a:r>
              <a:rPr lang="en-US" sz="1200" b="1">
                <a:solidFill>
                  <a:srgbClr val="D4D4D4"/>
                </a:solidFill>
                <a:latin typeface="Consolas"/>
              </a:rPr>
              <a:t>:</a:t>
            </a:r>
          </a:p>
          <a:p>
            <a:r>
              <a:rPr lang="en-US" sz="1200" b="1">
                <a:solidFill>
                  <a:srgbClr val="D4D4D4"/>
                </a:solidFill>
                <a:latin typeface="Consolas"/>
              </a:rPr>
              <a:t>        - </a:t>
            </a:r>
            <a:r>
              <a:rPr lang="en-US" sz="1200" b="1" err="1">
                <a:solidFill>
                  <a:srgbClr val="569CD6"/>
                </a:solidFill>
                <a:latin typeface="Consolas"/>
              </a:rPr>
              <a:t>containerPort</a:t>
            </a:r>
            <a:r>
              <a:rPr lang="en-US" sz="1200" b="1">
                <a:solidFill>
                  <a:srgbClr val="D4D4D4"/>
                </a:solidFill>
                <a:latin typeface="Consolas"/>
              </a:rPr>
              <a:t>: </a:t>
            </a:r>
            <a:r>
              <a:rPr lang="en-US" sz="1200" b="1">
                <a:solidFill>
                  <a:srgbClr val="B5CEA8"/>
                </a:solidFill>
                <a:latin typeface="Consolas"/>
              </a:rPr>
              <a:t>8080</a:t>
            </a:r>
          </a:p>
          <a:p>
            <a:endParaRPr lang="en-US" sz="1200" b="1">
              <a:solidFill>
                <a:srgbClr val="D4D4D4"/>
              </a:solidFill>
              <a:latin typeface="Consolas"/>
            </a:endParaRPr>
          </a:p>
        </p:txBody>
      </p:sp>
    </p:spTree>
    <p:extLst>
      <p:ext uri="{BB962C8B-B14F-4D97-AF65-F5344CB8AC3E}">
        <p14:creationId xmlns:p14="http://schemas.microsoft.com/office/powerpoint/2010/main" val="3375895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52705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err="1">
                <a:solidFill>
                  <a:schemeClr val="accent1"/>
                </a:solidFill>
              </a:rPr>
              <a:t>Deployment</a:t>
            </a:r>
            <a:endParaRPr lang="en-US">
              <a:solidFill>
                <a:schemeClr val="accent1"/>
              </a:solidFill>
            </a:endParaRPr>
          </a:p>
        </p:txBody>
      </p:sp>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17</a:t>
            </a:fld>
            <a:endParaRPr lang="fr-FR" sz="800"/>
          </a:p>
        </p:txBody>
      </p:sp>
      <p:pic>
        <p:nvPicPr>
          <p:cNvPr id="9" name="Graphique 5">
            <a:extLst>
              <a:ext uri="{FF2B5EF4-FFF2-40B4-BE49-F238E27FC236}">
                <a16:creationId xmlns:a16="http://schemas.microsoft.com/office/drawing/2014/main" id="{CB5652AA-5574-2244-250E-D8AF927075EB}"/>
              </a:ext>
            </a:extLst>
          </p:cNvPr>
          <p:cNvPicPr>
            <a:picLocks noChangeAspect="1"/>
          </p:cNvPicPr>
          <p:nvPr/>
        </p:nvPicPr>
        <p:blipFill>
          <a:blip r:embed="rId2"/>
          <a:stretch/>
        </p:blipFill>
        <p:spPr bwMode="auto">
          <a:xfrm>
            <a:off x="4144177" y="658556"/>
            <a:ext cx="317957" cy="230164"/>
          </a:xfrm>
          <a:prstGeom prst="rect">
            <a:avLst/>
          </a:prstGeom>
        </p:spPr>
      </p:pic>
      <p:sp>
        <p:nvSpPr>
          <p:cNvPr id="12" name="TextBox 11">
            <a:extLst>
              <a:ext uri="{FF2B5EF4-FFF2-40B4-BE49-F238E27FC236}">
                <a16:creationId xmlns:a16="http://schemas.microsoft.com/office/drawing/2014/main" id="{C4CCB39C-FA67-6113-1AD6-A7A8412A5717}"/>
              </a:ext>
            </a:extLst>
          </p:cNvPr>
          <p:cNvSpPr txBox="1"/>
          <p:nvPr/>
        </p:nvSpPr>
        <p:spPr bwMode="auto">
          <a:xfrm>
            <a:off x="4533900" y="571500"/>
            <a:ext cx="683895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Un </a:t>
            </a:r>
            <a:r>
              <a:rPr lang="en-US" b="1">
                <a:solidFill>
                  <a:schemeClr val="accent2"/>
                </a:solidFill>
                <a:ea typeface="+mn-lt"/>
                <a:cs typeface="+mn-lt"/>
              </a:rPr>
              <a:t>Deployment</a:t>
            </a:r>
            <a:r>
              <a:rPr lang="en-US">
                <a:ea typeface="+mn-lt"/>
                <a:cs typeface="+mn-lt"/>
              </a:rPr>
              <a:t> assure les </a:t>
            </a:r>
            <a:r>
              <a:rPr lang="en-US" err="1">
                <a:ea typeface="+mn-lt"/>
                <a:cs typeface="+mn-lt"/>
              </a:rPr>
              <a:t>mêmes</a:t>
            </a:r>
            <a:r>
              <a:rPr lang="en-US">
                <a:ea typeface="+mn-lt"/>
                <a:cs typeface="+mn-lt"/>
              </a:rPr>
              <a:t> </a:t>
            </a:r>
            <a:r>
              <a:rPr lang="en-US" err="1">
                <a:ea typeface="+mn-lt"/>
                <a:cs typeface="+mn-lt"/>
              </a:rPr>
              <a:t>fonctions</a:t>
            </a:r>
            <a:r>
              <a:rPr lang="en-US">
                <a:ea typeface="+mn-lt"/>
                <a:cs typeface="+mn-lt"/>
              </a:rPr>
              <a:t> </a:t>
            </a:r>
            <a:r>
              <a:rPr lang="en-US" err="1">
                <a:ea typeface="+mn-lt"/>
                <a:cs typeface="+mn-lt"/>
              </a:rPr>
              <a:t>qu'un</a:t>
            </a:r>
            <a:r>
              <a:rPr lang="en-US">
                <a:ea typeface="+mn-lt"/>
                <a:cs typeface="+mn-lt"/>
              </a:rPr>
              <a:t> </a:t>
            </a:r>
            <a:r>
              <a:rPr lang="en-US" b="1" err="1">
                <a:solidFill>
                  <a:schemeClr val="accent2"/>
                </a:solidFill>
                <a:ea typeface="+mn-lt"/>
                <a:cs typeface="+mn-lt"/>
              </a:rPr>
              <a:t>ReplicaSet</a:t>
            </a:r>
            <a:r>
              <a:rPr lang="en-US">
                <a:ea typeface="+mn-lt"/>
                <a:cs typeface="+mn-lt"/>
              </a:rPr>
              <a:t>. Mais </a:t>
            </a:r>
            <a:r>
              <a:rPr lang="en-US" err="1">
                <a:ea typeface="+mn-lt"/>
                <a:cs typeface="+mn-lt"/>
              </a:rPr>
              <a:t>gère</a:t>
            </a:r>
            <a:r>
              <a:rPr lang="en-US">
                <a:ea typeface="+mn-lt"/>
                <a:cs typeface="+mn-lt"/>
              </a:rPr>
              <a:t> </a:t>
            </a:r>
            <a:r>
              <a:rPr lang="en-US" err="1">
                <a:ea typeface="+mn-lt"/>
                <a:cs typeface="+mn-lt"/>
              </a:rPr>
              <a:t>en</a:t>
            </a:r>
            <a:r>
              <a:rPr lang="en-US">
                <a:ea typeface="+mn-lt"/>
                <a:cs typeface="+mn-lt"/>
              </a:rPr>
              <a:t> plus </a:t>
            </a:r>
            <a:r>
              <a:rPr lang="en-US" b="1">
                <a:solidFill>
                  <a:schemeClr val="accent2"/>
                </a:solidFill>
                <a:ea typeface="+mn-lt"/>
                <a:cs typeface="+mn-lt"/>
              </a:rPr>
              <a:t>la mise à jour </a:t>
            </a:r>
            <a:r>
              <a:rPr lang="en-US" b="1" err="1">
                <a:solidFill>
                  <a:schemeClr val="accent2"/>
                </a:solidFill>
                <a:ea typeface="+mn-lt"/>
                <a:cs typeface="+mn-lt"/>
              </a:rPr>
              <a:t>automatique</a:t>
            </a:r>
            <a:r>
              <a:rPr lang="en-US">
                <a:ea typeface="+mn-lt"/>
                <a:cs typeface="+mn-lt"/>
              </a:rPr>
              <a:t> de </a:t>
            </a:r>
            <a:r>
              <a:rPr lang="en-US" err="1">
                <a:ea typeface="+mn-lt"/>
                <a:cs typeface="+mn-lt"/>
              </a:rPr>
              <a:t>conteneurs</a:t>
            </a:r>
            <a:r>
              <a:rPr lang="en-US">
                <a:ea typeface="+mn-lt"/>
                <a:cs typeface="+mn-lt"/>
              </a:rPr>
              <a:t> et de </a:t>
            </a:r>
            <a:r>
              <a:rPr lang="en-US" err="1">
                <a:ea typeface="+mn-lt"/>
                <a:cs typeface="+mn-lt"/>
              </a:rPr>
              <a:t>toutes</a:t>
            </a:r>
            <a:r>
              <a:rPr lang="en-US">
                <a:ea typeface="+mn-lt"/>
                <a:cs typeface="+mn-lt"/>
              </a:rPr>
              <a:t> </a:t>
            </a:r>
            <a:r>
              <a:rPr lang="en-US" err="1">
                <a:ea typeface="+mn-lt"/>
                <a:cs typeface="+mn-lt"/>
              </a:rPr>
              <a:t>leurs</a:t>
            </a:r>
            <a:r>
              <a:rPr lang="en-US">
                <a:ea typeface="+mn-lt"/>
                <a:cs typeface="+mn-lt"/>
              </a:rPr>
              <a:t> </a:t>
            </a:r>
            <a:r>
              <a:rPr lang="en-US" err="1">
                <a:ea typeface="+mn-lt"/>
                <a:cs typeface="+mn-lt"/>
              </a:rPr>
              <a:t>repliques</a:t>
            </a:r>
            <a:r>
              <a:rPr lang="en-US">
                <a:ea typeface="+mn-lt"/>
                <a:cs typeface="+mn-lt"/>
              </a:rPr>
              <a:t>, le </a:t>
            </a:r>
            <a:r>
              <a:rPr lang="en-US" b="1">
                <a:solidFill>
                  <a:schemeClr val="accent2"/>
                </a:solidFill>
                <a:ea typeface="+mn-lt"/>
                <a:cs typeface="+mn-lt"/>
              </a:rPr>
              <a:t>rollback</a:t>
            </a:r>
            <a:r>
              <a:rPr lang="en-US">
                <a:ea typeface="+mn-lt"/>
                <a:cs typeface="+mn-lt"/>
              </a:rPr>
              <a:t> de mises à jour </a:t>
            </a:r>
            <a:r>
              <a:rPr lang="en-US" err="1">
                <a:ea typeface="+mn-lt"/>
                <a:cs typeface="+mn-lt"/>
              </a:rPr>
              <a:t>en</a:t>
            </a:r>
            <a:r>
              <a:rPr lang="en-US">
                <a:ea typeface="+mn-lt"/>
                <a:cs typeface="+mn-lt"/>
              </a:rPr>
              <a:t> </a:t>
            </a:r>
            <a:r>
              <a:rPr lang="en-US" err="1">
                <a:ea typeface="+mn-lt"/>
                <a:cs typeface="+mn-lt"/>
              </a:rPr>
              <a:t>cas</a:t>
            </a:r>
            <a:r>
              <a:rPr lang="en-US">
                <a:ea typeface="+mn-lt"/>
                <a:cs typeface="+mn-lt"/>
              </a:rPr>
              <a:t> </a:t>
            </a:r>
            <a:r>
              <a:rPr lang="en-US" err="1">
                <a:ea typeface="+mn-lt"/>
                <a:cs typeface="+mn-lt"/>
              </a:rPr>
              <a:t>d'erreurs</a:t>
            </a:r>
            <a:r>
              <a:rPr lang="en-US">
                <a:ea typeface="+mn-lt"/>
                <a:cs typeface="+mn-lt"/>
              </a:rPr>
              <a:t> et la </a:t>
            </a:r>
            <a:r>
              <a:rPr lang="en-US" b="1">
                <a:solidFill>
                  <a:schemeClr val="accent2"/>
                </a:solidFill>
                <a:ea typeface="+mn-lt"/>
                <a:cs typeface="+mn-lt"/>
              </a:rPr>
              <a:t>mise </a:t>
            </a:r>
            <a:r>
              <a:rPr lang="en-US" b="1" err="1">
                <a:solidFill>
                  <a:schemeClr val="accent2"/>
                </a:solidFill>
                <a:ea typeface="+mn-lt"/>
                <a:cs typeface="+mn-lt"/>
              </a:rPr>
              <a:t>en</a:t>
            </a:r>
            <a:r>
              <a:rPr lang="en-US" b="1">
                <a:solidFill>
                  <a:schemeClr val="accent2"/>
                </a:solidFill>
                <a:ea typeface="+mn-lt"/>
                <a:cs typeface="+mn-lt"/>
              </a:rPr>
              <a:t> </a:t>
            </a:r>
            <a:r>
              <a:rPr lang="en-US" b="1" err="1">
                <a:solidFill>
                  <a:schemeClr val="accent2"/>
                </a:solidFill>
                <a:ea typeface="+mn-lt"/>
                <a:cs typeface="+mn-lt"/>
              </a:rPr>
              <a:t>échelle</a:t>
            </a:r>
            <a:r>
              <a:rPr lang="en-US">
                <a:ea typeface="+mn-lt"/>
                <a:cs typeface="+mn-lt"/>
              </a:rPr>
              <a:t> des </a:t>
            </a:r>
            <a:r>
              <a:rPr lang="en-US" err="1">
                <a:ea typeface="+mn-lt"/>
                <a:cs typeface="+mn-lt"/>
              </a:rPr>
              <a:t>conteneurs</a:t>
            </a:r>
            <a:r>
              <a:rPr lang="en-US">
                <a:ea typeface="+mn-lt"/>
                <a:cs typeface="+mn-lt"/>
              </a:rPr>
              <a:t>.</a:t>
            </a:r>
            <a:endParaRPr lang="en-US"/>
          </a:p>
        </p:txBody>
      </p:sp>
      <p:sp>
        <p:nvSpPr>
          <p:cNvPr id="3" name="Titre 1">
            <a:extLst>
              <a:ext uri="{FF2B5EF4-FFF2-40B4-BE49-F238E27FC236}">
                <a16:creationId xmlns:a16="http://schemas.microsoft.com/office/drawing/2014/main" id="{21CBD4BC-892C-02F2-00A8-24976D8611E3}"/>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11" name="TextBox 10">
            <a:extLst>
              <a:ext uri="{FF2B5EF4-FFF2-40B4-BE49-F238E27FC236}">
                <a16:creationId xmlns:a16="http://schemas.microsoft.com/office/drawing/2014/main" id="{9EB57956-3EB2-A67D-570E-1CE34141B4A2}"/>
              </a:ext>
            </a:extLst>
          </p:cNvPr>
          <p:cNvSpPr txBox="1"/>
          <p:nvPr/>
        </p:nvSpPr>
        <p:spPr bwMode="auto">
          <a:xfrm>
            <a:off x="4533900" y="1879600"/>
            <a:ext cx="6838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Un </a:t>
            </a:r>
            <a:r>
              <a:rPr lang="en-US" b="1">
                <a:solidFill>
                  <a:schemeClr val="accent2"/>
                </a:solidFill>
                <a:ea typeface="+mn-lt"/>
                <a:cs typeface="+mn-lt"/>
              </a:rPr>
              <a:t>Deployment </a:t>
            </a:r>
            <a:r>
              <a:rPr lang="en-US" err="1">
                <a:ea typeface="+mn-lt"/>
                <a:cs typeface="+mn-lt"/>
              </a:rPr>
              <a:t>est</a:t>
            </a:r>
            <a:r>
              <a:rPr lang="en-US">
                <a:ea typeface="+mn-lt"/>
                <a:cs typeface="+mn-lt"/>
              </a:rPr>
              <a:t> </a:t>
            </a:r>
            <a:r>
              <a:rPr lang="en-US" err="1">
                <a:ea typeface="+mn-lt"/>
                <a:cs typeface="+mn-lt"/>
              </a:rPr>
              <a:t>associé</a:t>
            </a:r>
            <a:r>
              <a:rPr lang="en-US">
                <a:ea typeface="+mn-lt"/>
                <a:cs typeface="+mn-lt"/>
              </a:rPr>
              <a:t> à un </a:t>
            </a:r>
            <a:r>
              <a:rPr lang="en-US" b="1" err="1">
                <a:solidFill>
                  <a:schemeClr val="accent2"/>
                </a:solidFill>
                <a:ea typeface="+mn-lt"/>
                <a:cs typeface="+mn-lt"/>
              </a:rPr>
              <a:t>ReplicaSet</a:t>
            </a:r>
            <a:r>
              <a:rPr lang="en-US" b="1">
                <a:solidFill>
                  <a:schemeClr val="accent2"/>
                </a:solidFill>
                <a:ea typeface="+mn-lt"/>
                <a:cs typeface="+mn-lt"/>
              </a:rPr>
              <a:t> </a:t>
            </a:r>
            <a:r>
              <a:rPr lang="en-US">
                <a:ea typeface="+mn-lt"/>
                <a:cs typeface="+mn-lt"/>
              </a:rPr>
              <a:t>à </a:t>
            </a:r>
            <a:r>
              <a:rPr lang="en-US" err="1">
                <a:ea typeface="+mn-lt"/>
                <a:cs typeface="+mn-lt"/>
              </a:rPr>
              <a:t>sa</a:t>
            </a:r>
            <a:r>
              <a:rPr lang="en-US">
                <a:ea typeface="+mn-lt"/>
                <a:cs typeface="+mn-lt"/>
              </a:rPr>
              <a:t> </a:t>
            </a:r>
            <a:r>
              <a:rPr lang="en-US" err="1">
                <a:ea typeface="+mn-lt"/>
                <a:cs typeface="+mn-lt"/>
              </a:rPr>
              <a:t>création</a:t>
            </a:r>
            <a:r>
              <a:rPr lang="en-US">
                <a:ea typeface="+mn-lt"/>
                <a:cs typeface="+mn-lt"/>
              </a:rPr>
              <a:t> et </a:t>
            </a:r>
            <a:r>
              <a:rPr lang="en-US" err="1">
                <a:ea typeface="+mn-lt"/>
                <a:cs typeface="+mn-lt"/>
              </a:rPr>
              <a:t>gère</a:t>
            </a:r>
            <a:r>
              <a:rPr lang="en-US">
                <a:ea typeface="+mn-lt"/>
                <a:cs typeface="+mn-lt"/>
              </a:rPr>
              <a:t> un ensemble de </a:t>
            </a:r>
            <a:r>
              <a:rPr lang="en-US" err="1">
                <a:ea typeface="+mn-lt"/>
                <a:cs typeface="+mn-lt"/>
              </a:rPr>
              <a:t>ReplicaSet</a:t>
            </a:r>
            <a:r>
              <a:rPr lang="en-US">
                <a:ea typeface="+mn-lt"/>
                <a:cs typeface="+mn-lt"/>
              </a:rPr>
              <a:t> au fur et à </a:t>
            </a:r>
            <a:r>
              <a:rPr lang="en-US" err="1">
                <a:ea typeface="+mn-lt"/>
                <a:cs typeface="+mn-lt"/>
              </a:rPr>
              <a:t>mesure</a:t>
            </a:r>
            <a:r>
              <a:rPr lang="en-US">
                <a:ea typeface="+mn-lt"/>
                <a:cs typeface="+mn-lt"/>
              </a:rPr>
              <a:t> que </a:t>
            </a:r>
            <a:r>
              <a:rPr lang="en-US" err="1">
                <a:ea typeface="+mn-lt"/>
                <a:cs typeface="+mn-lt"/>
              </a:rPr>
              <a:t>l'application</a:t>
            </a:r>
            <a:r>
              <a:rPr lang="en-US">
                <a:ea typeface="+mn-lt"/>
                <a:cs typeface="+mn-lt"/>
              </a:rPr>
              <a:t> </a:t>
            </a:r>
            <a:r>
              <a:rPr lang="en-US" err="1">
                <a:ea typeface="+mn-lt"/>
                <a:cs typeface="+mn-lt"/>
              </a:rPr>
              <a:t>évolue</a:t>
            </a:r>
            <a:endParaRPr lang="en-US" err="1"/>
          </a:p>
        </p:txBody>
      </p:sp>
      <p:pic>
        <p:nvPicPr>
          <p:cNvPr id="13" name="Graphique 5">
            <a:extLst>
              <a:ext uri="{FF2B5EF4-FFF2-40B4-BE49-F238E27FC236}">
                <a16:creationId xmlns:a16="http://schemas.microsoft.com/office/drawing/2014/main" id="{74FB1F8E-4C9E-26F5-4A3D-96278AA992AF}"/>
              </a:ext>
            </a:extLst>
          </p:cNvPr>
          <p:cNvPicPr>
            <a:picLocks noChangeAspect="1"/>
          </p:cNvPicPr>
          <p:nvPr/>
        </p:nvPicPr>
        <p:blipFill>
          <a:blip r:embed="rId2"/>
          <a:stretch/>
        </p:blipFill>
        <p:spPr bwMode="auto">
          <a:xfrm>
            <a:off x="4144177" y="1973006"/>
            <a:ext cx="317957" cy="230164"/>
          </a:xfrm>
          <a:prstGeom prst="rect">
            <a:avLst/>
          </a:prstGeom>
        </p:spPr>
      </p:pic>
      <p:pic>
        <p:nvPicPr>
          <p:cNvPr id="14" name="Graphique 5">
            <a:extLst>
              <a:ext uri="{FF2B5EF4-FFF2-40B4-BE49-F238E27FC236}">
                <a16:creationId xmlns:a16="http://schemas.microsoft.com/office/drawing/2014/main" id="{EA375E75-0089-D842-861D-4C2B224F0B66}"/>
              </a:ext>
            </a:extLst>
          </p:cNvPr>
          <p:cNvPicPr>
            <a:picLocks noChangeAspect="1"/>
          </p:cNvPicPr>
          <p:nvPr/>
        </p:nvPicPr>
        <p:blipFill>
          <a:blip r:embed="rId2"/>
          <a:stretch/>
        </p:blipFill>
        <p:spPr bwMode="auto">
          <a:xfrm>
            <a:off x="4144177" y="2728656"/>
            <a:ext cx="317957" cy="230164"/>
          </a:xfrm>
          <a:prstGeom prst="rect">
            <a:avLst/>
          </a:prstGeom>
        </p:spPr>
      </p:pic>
      <p:sp>
        <p:nvSpPr>
          <p:cNvPr id="15" name="TextBox 14">
            <a:extLst>
              <a:ext uri="{FF2B5EF4-FFF2-40B4-BE49-F238E27FC236}">
                <a16:creationId xmlns:a16="http://schemas.microsoft.com/office/drawing/2014/main" id="{4AAE9ADC-3160-9A8F-5D5C-60F5B74FAEF9}"/>
              </a:ext>
            </a:extLst>
          </p:cNvPr>
          <p:cNvSpPr txBox="1"/>
          <p:nvPr/>
        </p:nvSpPr>
        <p:spPr bwMode="auto">
          <a:xfrm>
            <a:off x="4533900" y="2635249"/>
            <a:ext cx="6838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Quand </a:t>
            </a:r>
            <a:r>
              <a:rPr lang="en-US" err="1">
                <a:ea typeface="+mn-lt"/>
                <a:cs typeface="+mn-lt"/>
              </a:rPr>
              <a:t>une</a:t>
            </a:r>
            <a:r>
              <a:rPr lang="en-US">
                <a:ea typeface="+mn-lt"/>
                <a:cs typeface="+mn-lt"/>
              </a:rPr>
              <a:t> modification </a:t>
            </a:r>
            <a:r>
              <a:rPr lang="en-US" err="1">
                <a:ea typeface="+mn-lt"/>
                <a:cs typeface="+mn-lt"/>
              </a:rPr>
              <a:t>est</a:t>
            </a:r>
            <a:r>
              <a:rPr lang="en-US">
                <a:ea typeface="+mn-lt"/>
                <a:cs typeface="+mn-lt"/>
              </a:rPr>
              <a:t> </a:t>
            </a:r>
            <a:r>
              <a:rPr lang="en-US" err="1">
                <a:ea typeface="+mn-lt"/>
                <a:cs typeface="+mn-lt"/>
              </a:rPr>
              <a:t>faite</a:t>
            </a:r>
            <a:r>
              <a:rPr lang="en-US">
                <a:ea typeface="+mn-lt"/>
                <a:cs typeface="+mn-lt"/>
              </a:rPr>
              <a:t> à un </a:t>
            </a:r>
            <a:r>
              <a:rPr lang="en-US" b="1">
                <a:solidFill>
                  <a:schemeClr val="accent2"/>
                </a:solidFill>
                <a:ea typeface="+mn-lt"/>
                <a:cs typeface="+mn-lt"/>
              </a:rPr>
              <a:t>Deployment</a:t>
            </a:r>
            <a:r>
              <a:rPr lang="en-US">
                <a:ea typeface="+mn-lt"/>
                <a:cs typeface="+mn-lt"/>
              </a:rPr>
              <a:t> </a:t>
            </a:r>
            <a:r>
              <a:rPr lang="en-US" err="1">
                <a:ea typeface="+mn-lt"/>
                <a:cs typeface="+mn-lt"/>
              </a:rPr>
              <a:t>celui</a:t>
            </a:r>
            <a:r>
              <a:rPr lang="en-US">
                <a:ea typeface="+mn-lt"/>
                <a:cs typeface="+mn-lt"/>
              </a:rPr>
              <a:t>-ci </a:t>
            </a:r>
            <a:r>
              <a:rPr lang="en-US" err="1">
                <a:ea typeface="+mn-lt"/>
                <a:cs typeface="+mn-lt"/>
              </a:rPr>
              <a:t>crée</a:t>
            </a:r>
            <a:r>
              <a:rPr lang="en-US">
                <a:ea typeface="+mn-lt"/>
                <a:cs typeface="+mn-lt"/>
              </a:rPr>
              <a:t> un </a:t>
            </a:r>
            <a:r>
              <a:rPr lang="en-US" err="1">
                <a:ea typeface="+mn-lt"/>
                <a:cs typeface="+mn-lt"/>
              </a:rPr>
              <a:t>autre</a:t>
            </a:r>
            <a:r>
              <a:rPr lang="en-US">
                <a:ea typeface="+mn-lt"/>
                <a:cs typeface="+mn-lt"/>
              </a:rPr>
              <a:t> </a:t>
            </a:r>
            <a:r>
              <a:rPr lang="en-US" b="1" err="1">
                <a:solidFill>
                  <a:schemeClr val="accent2"/>
                </a:solidFill>
                <a:ea typeface="+mn-lt"/>
                <a:cs typeface="+mn-lt"/>
              </a:rPr>
              <a:t>ReplicaSet</a:t>
            </a:r>
            <a:r>
              <a:rPr lang="en-US" b="1">
                <a:solidFill>
                  <a:schemeClr val="accent2"/>
                </a:solidFill>
                <a:ea typeface="+mn-lt"/>
                <a:cs typeface="+mn-lt"/>
              </a:rPr>
              <a:t> </a:t>
            </a:r>
            <a:r>
              <a:rPr lang="en-US">
                <a:ea typeface="+mn-lt"/>
                <a:cs typeface="+mn-lt"/>
              </a:rPr>
              <a:t>et </a:t>
            </a:r>
            <a:r>
              <a:rPr lang="en-US" err="1">
                <a:ea typeface="+mn-lt"/>
                <a:cs typeface="+mn-lt"/>
              </a:rPr>
              <a:t>garde</a:t>
            </a:r>
            <a:r>
              <a:rPr lang="en-US">
                <a:ea typeface="+mn-lt"/>
                <a:cs typeface="+mn-lt"/>
              </a:rPr>
              <a:t> </a:t>
            </a:r>
            <a:r>
              <a:rPr lang="en-US" err="1">
                <a:ea typeface="+mn-lt"/>
                <a:cs typeface="+mn-lt"/>
              </a:rPr>
              <a:t>l'</a:t>
            </a:r>
            <a:r>
              <a:rPr lang="en-US" b="1" err="1">
                <a:solidFill>
                  <a:schemeClr val="accent2"/>
                </a:solidFill>
                <a:ea typeface="+mn-lt"/>
                <a:cs typeface="+mn-lt"/>
              </a:rPr>
              <a:t>ancien</a:t>
            </a:r>
            <a:r>
              <a:rPr lang="en-US">
                <a:ea typeface="+mn-lt"/>
                <a:cs typeface="+mn-lt"/>
              </a:rPr>
              <a:t> </a:t>
            </a:r>
            <a:r>
              <a:rPr lang="en-US" err="1">
                <a:ea typeface="+mn-lt"/>
                <a:cs typeface="+mn-lt"/>
              </a:rPr>
              <a:t>en</a:t>
            </a:r>
            <a:r>
              <a:rPr lang="en-US">
                <a:ea typeface="+mn-lt"/>
                <a:cs typeface="+mn-lt"/>
              </a:rPr>
              <a:t> </a:t>
            </a:r>
            <a:r>
              <a:rPr lang="en-US" err="1">
                <a:ea typeface="+mn-lt"/>
                <a:cs typeface="+mn-lt"/>
              </a:rPr>
              <a:t>mettant</a:t>
            </a:r>
            <a:r>
              <a:rPr lang="en-US">
                <a:ea typeface="+mn-lt"/>
                <a:cs typeface="+mn-lt"/>
              </a:rPr>
              <a:t> à </a:t>
            </a:r>
            <a:r>
              <a:rPr lang="en-US" b="1">
                <a:solidFill>
                  <a:schemeClr val="accent2"/>
                </a:solidFill>
                <a:ea typeface="+mn-lt"/>
                <a:cs typeface="+mn-lt"/>
              </a:rPr>
              <a:t>0</a:t>
            </a:r>
            <a:r>
              <a:rPr lang="en-US">
                <a:ea typeface="+mn-lt"/>
                <a:cs typeface="+mn-lt"/>
              </a:rPr>
              <a:t> le </a:t>
            </a:r>
            <a:r>
              <a:rPr lang="en-US" err="1">
                <a:ea typeface="+mn-lt"/>
                <a:cs typeface="+mn-lt"/>
              </a:rPr>
              <a:t>nombre</a:t>
            </a:r>
            <a:r>
              <a:rPr lang="en-US">
                <a:ea typeface="+mn-lt"/>
                <a:cs typeface="+mn-lt"/>
              </a:rPr>
              <a:t> de replicas</a:t>
            </a:r>
            <a:endParaRPr lang="en-US" err="1"/>
          </a:p>
        </p:txBody>
      </p:sp>
      <p:sp>
        <p:nvSpPr>
          <p:cNvPr id="16" name="TextBox 15">
            <a:extLst>
              <a:ext uri="{FF2B5EF4-FFF2-40B4-BE49-F238E27FC236}">
                <a16:creationId xmlns:a16="http://schemas.microsoft.com/office/drawing/2014/main" id="{43B0277B-CE13-9ABC-DEFF-0BD9A8795187}"/>
              </a:ext>
            </a:extLst>
          </p:cNvPr>
          <p:cNvSpPr txBox="1"/>
          <p:nvPr/>
        </p:nvSpPr>
        <p:spPr bwMode="auto">
          <a:xfrm>
            <a:off x="4552950" y="3390898"/>
            <a:ext cx="68389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Chaque</a:t>
            </a:r>
            <a:r>
              <a:rPr lang="en-US"/>
              <a:t> </a:t>
            </a:r>
            <a:r>
              <a:rPr lang="en-US" b="1" err="1">
                <a:solidFill>
                  <a:schemeClr val="accent2"/>
                </a:solidFill>
              </a:rPr>
              <a:t>ReplicaSet</a:t>
            </a:r>
            <a:r>
              <a:rPr lang="en-US" b="1">
                <a:solidFill>
                  <a:schemeClr val="accent2"/>
                </a:solidFill>
              </a:rPr>
              <a:t> </a:t>
            </a:r>
            <a:r>
              <a:rPr lang="en-US"/>
              <a:t>correspond à </a:t>
            </a:r>
            <a:r>
              <a:rPr lang="en-US" err="1"/>
              <a:t>une</a:t>
            </a:r>
            <a:r>
              <a:rPr lang="en-US"/>
              <a:t> </a:t>
            </a:r>
            <a:r>
              <a:rPr lang="en-US" b="1" err="1">
                <a:solidFill>
                  <a:schemeClr val="accent2"/>
                </a:solidFill>
              </a:rPr>
              <a:t>révison</a:t>
            </a:r>
            <a:r>
              <a:rPr lang="en-US" b="1">
                <a:solidFill>
                  <a:schemeClr val="accent2"/>
                </a:solidFill>
              </a:rPr>
              <a:t> </a:t>
            </a:r>
            <a:r>
              <a:rPr lang="en-US"/>
              <a:t>du Deployment</a:t>
            </a:r>
          </a:p>
        </p:txBody>
      </p:sp>
      <p:pic>
        <p:nvPicPr>
          <p:cNvPr id="17" name="Graphique 5">
            <a:extLst>
              <a:ext uri="{FF2B5EF4-FFF2-40B4-BE49-F238E27FC236}">
                <a16:creationId xmlns:a16="http://schemas.microsoft.com/office/drawing/2014/main" id="{7597ACE8-6CE2-C14C-9B03-F8327BC91004}"/>
              </a:ext>
            </a:extLst>
          </p:cNvPr>
          <p:cNvPicPr>
            <a:picLocks noChangeAspect="1"/>
          </p:cNvPicPr>
          <p:nvPr/>
        </p:nvPicPr>
        <p:blipFill>
          <a:blip r:embed="rId2"/>
          <a:stretch/>
        </p:blipFill>
        <p:spPr bwMode="auto">
          <a:xfrm>
            <a:off x="4144177" y="3503356"/>
            <a:ext cx="317957" cy="230164"/>
          </a:xfrm>
          <a:prstGeom prst="rect">
            <a:avLst/>
          </a:prstGeom>
        </p:spPr>
      </p:pic>
      <p:sp>
        <p:nvSpPr>
          <p:cNvPr id="22" name="Rectangle 21">
            <a:extLst>
              <a:ext uri="{FF2B5EF4-FFF2-40B4-BE49-F238E27FC236}">
                <a16:creationId xmlns:a16="http://schemas.microsoft.com/office/drawing/2014/main" id="{14F70C49-A0EE-1A9F-C6FC-8F59D12A4F03}"/>
              </a:ext>
            </a:extLst>
          </p:cNvPr>
          <p:cNvSpPr/>
          <p:nvPr/>
        </p:nvSpPr>
        <p:spPr bwMode="auto">
          <a:xfrm>
            <a:off x="10326739" y="3959736"/>
            <a:ext cx="1389216" cy="923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 1</a:t>
            </a:r>
          </a:p>
          <a:p>
            <a:pPr algn="ctr"/>
            <a:r>
              <a:rPr lang="en-US" sz="1200">
                <a:solidFill>
                  <a:schemeClr val="accent1"/>
                </a:solidFill>
              </a:rPr>
              <a:t>(</a:t>
            </a:r>
            <a:r>
              <a:rPr lang="en-US" sz="1200" b="1">
                <a:solidFill>
                  <a:schemeClr val="accent1"/>
                </a:solidFill>
              </a:rPr>
              <a:t>app=my-app</a:t>
            </a:r>
            <a:r>
              <a:rPr lang="en-US" sz="1200">
                <a:solidFill>
                  <a:schemeClr val="accent1"/>
                </a:solidFill>
              </a:rPr>
              <a:t>)</a:t>
            </a:r>
          </a:p>
          <a:p>
            <a:pPr algn="ctr"/>
            <a:r>
              <a:rPr lang="en-US" sz="1200" b="1">
                <a:solidFill>
                  <a:schemeClr val="accent2"/>
                </a:solidFill>
              </a:rPr>
              <a:t>my-image:v2</a:t>
            </a:r>
          </a:p>
        </p:txBody>
      </p:sp>
      <p:grpSp>
        <p:nvGrpSpPr>
          <p:cNvPr id="42" name="Group 41">
            <a:extLst>
              <a:ext uri="{FF2B5EF4-FFF2-40B4-BE49-F238E27FC236}">
                <a16:creationId xmlns:a16="http://schemas.microsoft.com/office/drawing/2014/main" id="{0F5226DE-BC51-C3EA-C5E1-AB4B8F718908}"/>
              </a:ext>
            </a:extLst>
          </p:cNvPr>
          <p:cNvGrpSpPr/>
          <p:nvPr/>
        </p:nvGrpSpPr>
        <p:grpSpPr>
          <a:xfrm>
            <a:off x="6513871" y="3826592"/>
            <a:ext cx="2137492" cy="1520106"/>
            <a:chOff x="6513871" y="3826592"/>
            <a:chExt cx="2137492" cy="1520106"/>
          </a:xfrm>
        </p:grpSpPr>
        <p:sp>
          <p:nvSpPr>
            <p:cNvPr id="8" name="Rectangle 7">
              <a:extLst>
                <a:ext uri="{FF2B5EF4-FFF2-40B4-BE49-F238E27FC236}">
                  <a16:creationId xmlns:a16="http://schemas.microsoft.com/office/drawing/2014/main" id="{E5D45DF5-E8FC-848D-EF29-6AF403DFBECC}"/>
                </a:ext>
              </a:extLst>
            </p:cNvPr>
            <p:cNvSpPr/>
            <p:nvPr/>
          </p:nvSpPr>
          <p:spPr bwMode="auto">
            <a:xfrm>
              <a:off x="6513871" y="3847075"/>
              <a:ext cx="2137491" cy="14996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022EBA5-F7DD-B754-290F-C74F6507ED5A}"/>
                </a:ext>
              </a:extLst>
            </p:cNvPr>
            <p:cNvSpPr/>
            <p:nvPr/>
          </p:nvSpPr>
          <p:spPr bwMode="auto">
            <a:xfrm>
              <a:off x="6548796" y="4204006"/>
              <a:ext cx="2068461" cy="11176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a:solidFill>
                    <a:schemeClr val="tx1"/>
                  </a:solidFill>
                  <a:latin typeface="Consolas"/>
                </a:rPr>
                <a:t>image: </a:t>
              </a:r>
              <a:r>
                <a:rPr lang="en-US" sz="1400" b="1">
                  <a:solidFill>
                    <a:schemeClr val="accent2"/>
                  </a:solidFill>
                  <a:latin typeface="Consolas"/>
                </a:rPr>
                <a:t>my-image:v2</a:t>
              </a:r>
            </a:p>
            <a:p>
              <a:r>
                <a:rPr lang="en-US" sz="1400">
                  <a:solidFill>
                    <a:schemeClr val="tx1"/>
                  </a:solidFill>
                  <a:latin typeface="Consolas"/>
                </a:rPr>
                <a:t>replicas: 2</a:t>
              </a:r>
              <a:endParaRPr lang="en-US" sz="1400">
                <a:solidFill>
                  <a:schemeClr val="tx1"/>
                </a:solidFill>
                <a:ea typeface="+mn-lt"/>
                <a:cs typeface="+mn-lt"/>
              </a:endParaRPr>
            </a:p>
            <a:p>
              <a:r>
                <a:rPr lang="en-US" sz="1400">
                  <a:solidFill>
                    <a:schemeClr val="tx1"/>
                  </a:solidFill>
                  <a:latin typeface="Consolas"/>
                </a:rPr>
                <a:t>selector: </a:t>
              </a:r>
              <a:endParaRPr lang="en-US" sz="1400">
                <a:solidFill>
                  <a:schemeClr val="tx1"/>
                </a:solidFill>
                <a:ea typeface="+mn-lt"/>
                <a:cs typeface="+mn-lt"/>
              </a:endParaRPr>
            </a:p>
            <a:p>
              <a:r>
                <a:rPr lang="en-US" sz="1400">
                  <a:solidFill>
                    <a:schemeClr val="tx1"/>
                  </a:solidFill>
                  <a:latin typeface="Consolas"/>
                </a:rPr>
                <a:t>  </a:t>
              </a:r>
              <a:r>
                <a:rPr lang="en-US" sz="1400" err="1">
                  <a:solidFill>
                    <a:schemeClr val="tx1"/>
                  </a:solidFill>
                  <a:latin typeface="Consolas"/>
                </a:rPr>
                <a:t>matchLabels</a:t>
              </a:r>
              <a:r>
                <a:rPr lang="en-US" sz="1400">
                  <a:solidFill>
                    <a:schemeClr val="tx1"/>
                  </a:solidFill>
                  <a:latin typeface="Consolas"/>
                </a:rPr>
                <a:t>:</a:t>
              </a:r>
              <a:endParaRPr lang="en-US" sz="1400">
                <a:solidFill>
                  <a:schemeClr val="tx1"/>
                </a:solidFill>
                <a:ea typeface="+mn-lt"/>
                <a:cs typeface="+mn-lt"/>
              </a:endParaRPr>
            </a:p>
            <a:p>
              <a:r>
                <a:rPr lang="en-US" sz="1400">
                  <a:solidFill>
                    <a:schemeClr val="tx1"/>
                  </a:solidFill>
                  <a:latin typeface="Consolas"/>
                </a:rPr>
                <a:t>    </a:t>
              </a:r>
              <a:r>
                <a:rPr lang="en-US" sz="1400" b="1">
                  <a:solidFill>
                    <a:schemeClr val="accent1"/>
                  </a:solidFill>
                  <a:latin typeface="Consolas"/>
                </a:rPr>
                <a:t>app: my-app</a:t>
              </a:r>
              <a:endParaRPr lang="en-US" sz="1400">
                <a:solidFill>
                  <a:schemeClr val="accent1"/>
                </a:solidFill>
                <a:ea typeface="+mn-lt"/>
                <a:cs typeface="+mn-lt"/>
              </a:endParaRPr>
            </a:p>
          </p:txBody>
        </p:sp>
        <p:sp>
          <p:nvSpPr>
            <p:cNvPr id="24" name="TextBox 23">
              <a:extLst>
                <a:ext uri="{FF2B5EF4-FFF2-40B4-BE49-F238E27FC236}">
                  <a16:creationId xmlns:a16="http://schemas.microsoft.com/office/drawing/2014/main" id="{223EB63C-84B8-6981-69C7-D234FA4F76A7}"/>
                </a:ext>
              </a:extLst>
            </p:cNvPr>
            <p:cNvSpPr txBox="1"/>
            <p:nvPr/>
          </p:nvSpPr>
          <p:spPr bwMode="auto">
            <a:xfrm>
              <a:off x="6513873" y="3826592"/>
              <a:ext cx="2137490" cy="3756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ReplicaSet</a:t>
              </a:r>
              <a:r>
                <a:rPr lang="en-US"/>
                <a:t> 2</a:t>
              </a:r>
            </a:p>
          </p:txBody>
        </p:sp>
      </p:grpSp>
      <p:sp>
        <p:nvSpPr>
          <p:cNvPr id="26" name="Rectangle 25">
            <a:extLst>
              <a:ext uri="{FF2B5EF4-FFF2-40B4-BE49-F238E27FC236}">
                <a16:creationId xmlns:a16="http://schemas.microsoft.com/office/drawing/2014/main" id="{8F17D9B6-AADE-50B5-67CC-0C119D6320F1}"/>
              </a:ext>
            </a:extLst>
          </p:cNvPr>
          <p:cNvSpPr/>
          <p:nvPr/>
        </p:nvSpPr>
        <p:spPr bwMode="auto">
          <a:xfrm>
            <a:off x="10325919" y="5363087"/>
            <a:ext cx="1419940" cy="923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ea typeface="+mn-lt"/>
                <a:cs typeface="+mn-lt"/>
              </a:rPr>
              <a:t>Pod 2</a:t>
            </a:r>
          </a:p>
          <a:p>
            <a:pPr algn="ctr"/>
            <a:r>
              <a:rPr lang="en-US" sz="1200" b="1">
                <a:solidFill>
                  <a:schemeClr val="accent1"/>
                </a:solidFill>
                <a:ea typeface="+mn-lt"/>
                <a:cs typeface="+mn-lt"/>
              </a:rPr>
              <a:t>(app=my-app)</a:t>
            </a:r>
          </a:p>
          <a:p>
            <a:pPr algn="ctr"/>
            <a:r>
              <a:rPr lang="en-US" sz="1200" b="1">
                <a:solidFill>
                  <a:schemeClr val="accent2"/>
                </a:solidFill>
                <a:ea typeface="+mn-lt"/>
                <a:cs typeface="+mn-lt"/>
              </a:rPr>
              <a:t>my-image:v2</a:t>
            </a:r>
            <a:endParaRPr lang="en-US">
              <a:solidFill>
                <a:schemeClr val="accent2"/>
              </a:solidFill>
            </a:endParaRPr>
          </a:p>
        </p:txBody>
      </p:sp>
      <p:cxnSp>
        <p:nvCxnSpPr>
          <p:cNvPr id="28" name="Straight Arrow Connector 27">
            <a:extLst>
              <a:ext uri="{FF2B5EF4-FFF2-40B4-BE49-F238E27FC236}">
                <a16:creationId xmlns:a16="http://schemas.microsoft.com/office/drawing/2014/main" id="{795DB229-AC15-88F6-5D54-D5DC1EAEE8A3}"/>
              </a:ext>
            </a:extLst>
          </p:cNvPr>
          <p:cNvCxnSpPr/>
          <p:nvPr/>
        </p:nvCxnSpPr>
        <p:spPr bwMode="auto">
          <a:xfrm flipV="1">
            <a:off x="8639175" y="4371975"/>
            <a:ext cx="1676400" cy="2222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F863FD1-AC8B-F36F-A5B5-6B63A6C4FE58}"/>
              </a:ext>
            </a:extLst>
          </p:cNvPr>
          <p:cNvCxnSpPr>
            <a:cxnSpLocks/>
          </p:cNvCxnSpPr>
          <p:nvPr/>
        </p:nvCxnSpPr>
        <p:spPr bwMode="auto">
          <a:xfrm>
            <a:off x="8658224" y="4810124"/>
            <a:ext cx="1651000" cy="111760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B605FFDC-0830-E0E0-4E10-8E8B0DC05C5D}"/>
              </a:ext>
            </a:extLst>
          </p:cNvPr>
          <p:cNvGrpSpPr/>
          <p:nvPr/>
        </p:nvGrpSpPr>
        <p:grpSpPr>
          <a:xfrm>
            <a:off x="6513871" y="5388691"/>
            <a:ext cx="2137491" cy="1037506"/>
            <a:chOff x="6513871" y="5388691"/>
            <a:chExt cx="2137491" cy="1037506"/>
          </a:xfrm>
        </p:grpSpPr>
        <p:sp>
          <p:nvSpPr>
            <p:cNvPr id="35" name="Rectangle 34">
              <a:extLst>
                <a:ext uri="{FF2B5EF4-FFF2-40B4-BE49-F238E27FC236}">
                  <a16:creationId xmlns:a16="http://schemas.microsoft.com/office/drawing/2014/main" id="{32B0DBCE-92A8-6E5D-E30D-92AC6217D83F}"/>
                </a:ext>
              </a:extLst>
            </p:cNvPr>
            <p:cNvSpPr/>
            <p:nvPr/>
          </p:nvSpPr>
          <p:spPr bwMode="auto">
            <a:xfrm>
              <a:off x="6513871" y="5409174"/>
              <a:ext cx="2137491" cy="10170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5E4D046-4599-F740-95AA-92DDC9CA2EB3}"/>
                </a:ext>
              </a:extLst>
            </p:cNvPr>
            <p:cNvSpPr/>
            <p:nvPr/>
          </p:nvSpPr>
          <p:spPr bwMode="auto">
            <a:xfrm>
              <a:off x="6548692" y="5766105"/>
              <a:ext cx="2062316" cy="622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sz="1400">
                  <a:solidFill>
                    <a:schemeClr val="tx1"/>
                  </a:solidFill>
                  <a:latin typeface="Consolas"/>
                </a:rPr>
                <a:t>image: </a:t>
              </a:r>
              <a:r>
                <a:rPr lang="en-US" sz="1400" b="1">
                  <a:solidFill>
                    <a:schemeClr val="accent2"/>
                  </a:solidFill>
                  <a:latin typeface="Consolas"/>
                </a:rPr>
                <a:t>my-image:v1</a:t>
              </a:r>
              <a:endParaRPr lang="en-US" sz="1400">
                <a:solidFill>
                  <a:schemeClr val="accent2"/>
                </a:solidFill>
                <a:ea typeface="+mn-lt"/>
                <a:cs typeface="+mn-lt"/>
              </a:endParaRPr>
            </a:p>
            <a:p>
              <a:pPr algn="ctr"/>
              <a:r>
                <a:rPr lang="en-US">
                  <a:solidFill>
                    <a:schemeClr val="tx1"/>
                  </a:solidFill>
                  <a:latin typeface="Consolas"/>
                  <a:ea typeface="+mn-lt"/>
                  <a:cs typeface="Arial"/>
                </a:rPr>
                <a:t>...</a:t>
              </a:r>
              <a:endParaRPr lang="en-US" sz="1400">
                <a:solidFill>
                  <a:schemeClr val="tx1"/>
                </a:solidFill>
                <a:latin typeface="Consolas"/>
                <a:ea typeface="+mn-lt"/>
                <a:cs typeface="Arial"/>
              </a:endParaRPr>
            </a:p>
          </p:txBody>
        </p:sp>
        <p:sp>
          <p:nvSpPr>
            <p:cNvPr id="37" name="TextBox 36">
              <a:extLst>
                <a:ext uri="{FF2B5EF4-FFF2-40B4-BE49-F238E27FC236}">
                  <a16:creationId xmlns:a16="http://schemas.microsoft.com/office/drawing/2014/main" id="{0D9209E8-D9D1-B7B6-CFDD-A33D80147297}"/>
                </a:ext>
              </a:extLst>
            </p:cNvPr>
            <p:cNvSpPr txBox="1"/>
            <p:nvPr/>
          </p:nvSpPr>
          <p:spPr bwMode="auto">
            <a:xfrm>
              <a:off x="6513873" y="5388691"/>
              <a:ext cx="2131140" cy="3756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ReplicaSet</a:t>
              </a:r>
              <a:r>
                <a:rPr lang="en-US"/>
                <a:t> 1</a:t>
              </a:r>
              <a:endParaRPr lang="en-US" err="1"/>
            </a:p>
          </p:txBody>
        </p:sp>
      </p:grpSp>
      <p:grpSp>
        <p:nvGrpSpPr>
          <p:cNvPr id="41" name="Group 40">
            <a:extLst>
              <a:ext uri="{FF2B5EF4-FFF2-40B4-BE49-F238E27FC236}">
                <a16:creationId xmlns:a16="http://schemas.microsoft.com/office/drawing/2014/main" id="{69FD634B-093A-EEFD-53D2-D4101B9E99A1}"/>
              </a:ext>
            </a:extLst>
          </p:cNvPr>
          <p:cNvGrpSpPr/>
          <p:nvPr/>
        </p:nvGrpSpPr>
        <p:grpSpPr>
          <a:xfrm>
            <a:off x="3891321" y="4856725"/>
            <a:ext cx="2296241" cy="870973"/>
            <a:chOff x="3891321" y="4856725"/>
            <a:chExt cx="2296241" cy="870973"/>
          </a:xfrm>
        </p:grpSpPr>
        <p:sp>
          <p:nvSpPr>
            <p:cNvPr id="33" name="Rectangle 32">
              <a:extLst>
                <a:ext uri="{FF2B5EF4-FFF2-40B4-BE49-F238E27FC236}">
                  <a16:creationId xmlns:a16="http://schemas.microsoft.com/office/drawing/2014/main" id="{8645E4BB-7C1C-9E64-EA01-27694F1EA916}"/>
                </a:ext>
              </a:extLst>
            </p:cNvPr>
            <p:cNvSpPr/>
            <p:nvPr/>
          </p:nvSpPr>
          <p:spPr bwMode="auto">
            <a:xfrm>
              <a:off x="3891321" y="4856725"/>
              <a:ext cx="2296241" cy="87097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40EDBEF-CE78-7604-8BBA-FB859BF7D59B}"/>
                </a:ext>
              </a:extLst>
            </p:cNvPr>
            <p:cNvSpPr txBox="1"/>
            <p:nvPr/>
          </p:nvSpPr>
          <p:spPr bwMode="auto">
            <a:xfrm>
              <a:off x="3891322" y="4861641"/>
              <a:ext cx="22962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Deployment</a:t>
              </a:r>
            </a:p>
          </p:txBody>
        </p:sp>
        <p:sp>
          <p:nvSpPr>
            <p:cNvPr id="40" name="Rectangle 39">
              <a:extLst>
                <a:ext uri="{FF2B5EF4-FFF2-40B4-BE49-F238E27FC236}">
                  <a16:creationId xmlns:a16="http://schemas.microsoft.com/office/drawing/2014/main" id="{32366124-8AF0-E598-0C54-E718B09C3871}"/>
                </a:ext>
              </a:extLst>
            </p:cNvPr>
            <p:cNvSpPr/>
            <p:nvPr/>
          </p:nvSpPr>
          <p:spPr bwMode="auto">
            <a:xfrm>
              <a:off x="3926142" y="5245404"/>
              <a:ext cx="2227416" cy="45085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sz="1200">
                  <a:solidFill>
                    <a:schemeClr val="tx1"/>
                  </a:solidFill>
                  <a:latin typeface="Consolas"/>
                </a:rPr>
                <a:t>Revision 1: </a:t>
              </a:r>
              <a:r>
                <a:rPr lang="en-US" sz="1200" err="1">
                  <a:solidFill>
                    <a:schemeClr val="tx1"/>
                  </a:solidFill>
                  <a:latin typeface="Consolas"/>
                </a:rPr>
                <a:t>ReplicaSet</a:t>
              </a:r>
              <a:r>
                <a:rPr lang="en-US" sz="1200">
                  <a:solidFill>
                    <a:schemeClr val="tx1"/>
                  </a:solidFill>
                  <a:latin typeface="Consolas"/>
                </a:rPr>
                <a:t> 1</a:t>
              </a:r>
            </a:p>
            <a:p>
              <a:r>
                <a:rPr lang="en-US" sz="1200">
                  <a:solidFill>
                    <a:schemeClr val="tx1"/>
                  </a:solidFill>
                  <a:latin typeface="Consolas"/>
                  <a:ea typeface="+mn-lt"/>
                  <a:cs typeface="Arial"/>
                </a:rPr>
                <a:t>Revision 2: </a:t>
              </a:r>
              <a:r>
                <a:rPr lang="en-US" sz="1200" err="1">
                  <a:solidFill>
                    <a:schemeClr val="tx1"/>
                  </a:solidFill>
                  <a:latin typeface="Consolas"/>
                  <a:ea typeface="+mn-lt"/>
                  <a:cs typeface="Arial"/>
                </a:rPr>
                <a:t>ReplicaSet</a:t>
              </a:r>
              <a:r>
                <a:rPr lang="en-US" sz="1200">
                  <a:solidFill>
                    <a:schemeClr val="tx1"/>
                  </a:solidFill>
                  <a:latin typeface="Consolas"/>
                  <a:ea typeface="+mn-lt"/>
                  <a:cs typeface="Arial"/>
                </a:rPr>
                <a:t> 2</a:t>
              </a:r>
            </a:p>
          </p:txBody>
        </p:sp>
      </p:grpSp>
      <p:cxnSp>
        <p:nvCxnSpPr>
          <p:cNvPr id="44" name="Straight Arrow Connector 43">
            <a:extLst>
              <a:ext uri="{FF2B5EF4-FFF2-40B4-BE49-F238E27FC236}">
                <a16:creationId xmlns:a16="http://schemas.microsoft.com/office/drawing/2014/main" id="{67200F45-27A4-8744-65A4-02CE8F9049A5}"/>
              </a:ext>
            </a:extLst>
          </p:cNvPr>
          <p:cNvCxnSpPr>
            <a:cxnSpLocks/>
          </p:cNvCxnSpPr>
          <p:nvPr/>
        </p:nvCxnSpPr>
        <p:spPr bwMode="auto">
          <a:xfrm flipV="1">
            <a:off x="6188074" y="4308475"/>
            <a:ext cx="330200" cy="7302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DE57BF5-73B7-C110-DDC8-E167CD0BA127}"/>
              </a:ext>
            </a:extLst>
          </p:cNvPr>
          <p:cNvCxnSpPr>
            <a:cxnSpLocks/>
          </p:cNvCxnSpPr>
          <p:nvPr/>
        </p:nvCxnSpPr>
        <p:spPr bwMode="auto">
          <a:xfrm>
            <a:off x="6181723" y="5578475"/>
            <a:ext cx="336550" cy="45720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4E5C9FC-B5B9-484F-C137-BB819AC5CCF6}"/>
              </a:ext>
            </a:extLst>
          </p:cNvPr>
          <p:cNvSpPr txBox="1"/>
          <p:nvPr/>
        </p:nvSpPr>
        <p:spPr bwMode="auto">
          <a:xfrm>
            <a:off x="215900" y="1943100"/>
            <a:ext cx="311785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apps/v1</a:t>
            </a:r>
          </a:p>
          <a:p>
            <a:r>
              <a:rPr lang="en-US" sz="1200" b="1">
                <a:solidFill>
                  <a:srgbClr val="569CD6"/>
                </a:solidFill>
                <a:latin typeface="Consolas"/>
              </a:rPr>
              <a:t>kind</a:t>
            </a:r>
            <a:r>
              <a:rPr lang="en-US" sz="1200" b="1">
                <a:solidFill>
                  <a:srgbClr val="D4D4D4"/>
                </a:solidFill>
                <a:latin typeface="Consolas"/>
              </a:rPr>
              <a:t>: </a:t>
            </a:r>
            <a:r>
              <a:rPr lang="en-US" sz="1200" b="1">
                <a:solidFill>
                  <a:srgbClr val="CE9178"/>
                </a:solidFill>
                <a:latin typeface="Consolas"/>
              </a:rPr>
              <a:t>Deployment</a:t>
            </a: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my-deployment</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replicas</a:t>
            </a:r>
            <a:r>
              <a:rPr lang="en-US" sz="1200" b="1">
                <a:solidFill>
                  <a:srgbClr val="D4D4D4"/>
                </a:solidFill>
                <a:latin typeface="Consolas"/>
              </a:rPr>
              <a:t>: </a:t>
            </a:r>
            <a:r>
              <a:rPr lang="en-US" sz="1200" b="1">
                <a:solidFill>
                  <a:srgbClr val="B5CEA8"/>
                </a:solidFill>
                <a:latin typeface="Consolas"/>
              </a:rPr>
              <a:t>3</a:t>
            </a:r>
          </a:p>
          <a:p>
            <a:r>
              <a:rPr lang="en-US" sz="1200" b="1">
                <a:solidFill>
                  <a:srgbClr val="D4D4D4"/>
                </a:solidFill>
                <a:latin typeface="Consolas"/>
              </a:rPr>
              <a:t>  </a:t>
            </a:r>
            <a:r>
              <a:rPr lang="en-US" sz="1200" b="1">
                <a:solidFill>
                  <a:srgbClr val="569CD6"/>
                </a:solidFill>
                <a:latin typeface="Consolas"/>
              </a:rPr>
              <a:t>selector</a:t>
            </a:r>
            <a:r>
              <a:rPr lang="en-US" sz="1200" b="1">
                <a:solidFill>
                  <a:srgbClr val="D4D4D4"/>
                </a:solidFill>
                <a:latin typeface="Consolas"/>
              </a:rPr>
              <a:t>:</a:t>
            </a:r>
          </a:p>
          <a:p>
            <a:r>
              <a:rPr lang="en-US" sz="1200" b="1">
                <a:solidFill>
                  <a:srgbClr val="D4D4D4"/>
                </a:solidFill>
                <a:latin typeface="Consolas"/>
              </a:rPr>
              <a:t>    </a:t>
            </a:r>
            <a:r>
              <a:rPr lang="en-US" sz="1200" b="1" err="1">
                <a:solidFill>
                  <a:srgbClr val="569CD6"/>
                </a:solidFill>
                <a:latin typeface="Consolas"/>
              </a:rPr>
              <a:t>matchLabels</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app</a:t>
            </a:r>
            <a:r>
              <a:rPr lang="en-US" sz="1200" b="1">
                <a:solidFill>
                  <a:srgbClr val="D4D4D4"/>
                </a:solidFill>
                <a:latin typeface="Consolas"/>
              </a:rPr>
              <a:t>: </a:t>
            </a:r>
            <a:r>
              <a:rPr lang="en-US" sz="1200" b="1">
                <a:solidFill>
                  <a:srgbClr val="CE9178"/>
                </a:solidFill>
                <a:latin typeface="Consolas"/>
              </a:rPr>
              <a:t>my-app</a:t>
            </a:r>
          </a:p>
          <a:p>
            <a:r>
              <a:rPr lang="en-US" sz="1200" b="1">
                <a:solidFill>
                  <a:srgbClr val="D4D4D4"/>
                </a:solidFill>
                <a:latin typeface="Consolas"/>
              </a:rPr>
              <a:t>  </a:t>
            </a:r>
            <a:r>
              <a:rPr lang="en-US" sz="1200" b="1">
                <a:solidFill>
                  <a:srgbClr val="569CD6"/>
                </a:solidFill>
                <a:latin typeface="Consolas"/>
              </a:rPr>
              <a:t>template</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labels</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app</a:t>
            </a:r>
            <a:r>
              <a:rPr lang="en-US" sz="1200" b="1">
                <a:solidFill>
                  <a:srgbClr val="D4D4D4"/>
                </a:solidFill>
                <a:latin typeface="Consolas"/>
              </a:rPr>
              <a:t>: </a:t>
            </a:r>
            <a:r>
              <a:rPr lang="en-US" sz="1200" b="1">
                <a:solidFill>
                  <a:srgbClr val="CE9178"/>
                </a:solidFill>
                <a:latin typeface="Consolas"/>
              </a:rPr>
              <a:t>my-app</a:t>
            </a:r>
          </a:p>
          <a:p>
            <a:r>
              <a:rPr lang="en-US" sz="1200" b="1">
                <a:solidFill>
                  <a:srgbClr val="D4D4D4"/>
                </a:solidFill>
                <a:latin typeface="Consolas"/>
              </a:rPr>
              <a:t>    </a:t>
            </a:r>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containers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my-container</a:t>
            </a:r>
          </a:p>
          <a:p>
            <a:r>
              <a:rPr lang="en-US" sz="1200" b="1">
                <a:solidFill>
                  <a:srgbClr val="D4D4D4"/>
                </a:solidFill>
                <a:latin typeface="Consolas"/>
              </a:rPr>
              <a:t>        </a:t>
            </a:r>
            <a:r>
              <a:rPr lang="en-US" sz="1200" b="1">
                <a:solidFill>
                  <a:srgbClr val="569CD6"/>
                </a:solidFill>
                <a:latin typeface="Consolas"/>
              </a:rPr>
              <a:t>image</a:t>
            </a:r>
            <a:r>
              <a:rPr lang="en-US" sz="1200" b="1">
                <a:solidFill>
                  <a:srgbClr val="D4D4D4"/>
                </a:solidFill>
                <a:latin typeface="Consolas"/>
              </a:rPr>
              <a:t>: </a:t>
            </a:r>
            <a:r>
              <a:rPr lang="en-US" sz="1200" b="1">
                <a:solidFill>
                  <a:srgbClr val="CE9178"/>
                </a:solidFill>
                <a:latin typeface="Consolas"/>
              </a:rPr>
              <a:t>my-container-image</a:t>
            </a:r>
          </a:p>
          <a:p>
            <a:r>
              <a:rPr lang="en-US" sz="1200" b="1">
                <a:solidFill>
                  <a:srgbClr val="D4D4D4"/>
                </a:solidFill>
                <a:latin typeface="Consolas"/>
              </a:rPr>
              <a:t>        </a:t>
            </a:r>
            <a:r>
              <a:rPr lang="en-US" sz="1200" b="1">
                <a:solidFill>
                  <a:srgbClr val="569CD6"/>
                </a:solidFill>
                <a:latin typeface="Consolas"/>
              </a:rPr>
              <a:t>ports</a:t>
            </a:r>
            <a:r>
              <a:rPr lang="en-US" sz="1200" b="1">
                <a:solidFill>
                  <a:srgbClr val="D4D4D4"/>
                </a:solidFill>
                <a:latin typeface="Consolas"/>
              </a:rPr>
              <a:t>:</a:t>
            </a:r>
          </a:p>
          <a:p>
            <a:r>
              <a:rPr lang="en-US" sz="1200" b="1">
                <a:solidFill>
                  <a:srgbClr val="D4D4D4"/>
                </a:solidFill>
                <a:latin typeface="Consolas"/>
              </a:rPr>
              <a:t>        - </a:t>
            </a:r>
            <a:r>
              <a:rPr lang="en-US" sz="1200" b="1" err="1">
                <a:solidFill>
                  <a:srgbClr val="569CD6"/>
                </a:solidFill>
                <a:latin typeface="Consolas"/>
              </a:rPr>
              <a:t>containerPort</a:t>
            </a:r>
            <a:r>
              <a:rPr lang="en-US" sz="1200" b="1">
                <a:solidFill>
                  <a:srgbClr val="D4D4D4"/>
                </a:solidFill>
                <a:latin typeface="Consolas"/>
              </a:rPr>
              <a:t>: </a:t>
            </a:r>
            <a:r>
              <a:rPr lang="en-US" sz="1200" b="1">
                <a:solidFill>
                  <a:srgbClr val="B5CEA8"/>
                </a:solidFill>
                <a:latin typeface="Consolas"/>
              </a:rPr>
              <a:t>8080</a:t>
            </a:r>
          </a:p>
          <a:p>
            <a:endParaRPr lang="en-US" sz="1200" b="1">
              <a:solidFill>
                <a:srgbClr val="D4D4D4"/>
              </a:solidFill>
              <a:latin typeface="Consolas"/>
            </a:endParaRPr>
          </a:p>
        </p:txBody>
      </p:sp>
    </p:spTree>
    <p:extLst>
      <p:ext uri="{BB962C8B-B14F-4D97-AF65-F5344CB8AC3E}">
        <p14:creationId xmlns:p14="http://schemas.microsoft.com/office/powerpoint/2010/main" val="1367373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D309-DD7A-2A08-4613-5FCCC62C0A7F}"/>
              </a:ext>
            </a:extLst>
          </p:cNvPr>
          <p:cNvSpPr>
            <a:spLocks noGrp="1"/>
          </p:cNvSpPr>
          <p:nvPr>
            <p:ph type="title"/>
          </p:nvPr>
        </p:nvSpPr>
        <p:spPr/>
        <p:txBody>
          <a:bodyPr/>
          <a:lstStyle/>
          <a:p>
            <a:r>
              <a:rPr lang="en-US"/>
              <a:t>Services</a:t>
            </a:r>
          </a:p>
        </p:txBody>
      </p:sp>
    </p:spTree>
    <p:extLst>
      <p:ext uri="{BB962C8B-B14F-4D97-AF65-F5344CB8AC3E}">
        <p14:creationId xmlns:p14="http://schemas.microsoft.com/office/powerpoint/2010/main" val="106868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Service</a:t>
            </a: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2"/>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19</a:t>
            </a:fld>
            <a:endParaRPr lang="fr-FR" sz="800"/>
          </a:p>
        </p:txBody>
      </p:sp>
      <p:sp>
        <p:nvSpPr>
          <p:cNvPr id="2" name="TextBox 1">
            <a:extLst>
              <a:ext uri="{FF2B5EF4-FFF2-40B4-BE49-F238E27FC236}">
                <a16:creationId xmlns:a16="http://schemas.microsoft.com/office/drawing/2014/main" id="{FD1504CE-84FE-00F7-7D38-D30A9D7F3D05}"/>
              </a:ext>
            </a:extLst>
          </p:cNvPr>
          <p:cNvSpPr txBox="1"/>
          <p:nvPr/>
        </p:nvSpPr>
        <p:spPr bwMode="auto">
          <a:xfrm>
            <a:off x="4534354" y="1639207"/>
            <a:ext cx="749935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Les </a:t>
            </a:r>
            <a:r>
              <a:rPr lang="en-US" b="1">
                <a:solidFill>
                  <a:schemeClr val="accent2"/>
                </a:solidFill>
                <a:ea typeface="+mn-lt"/>
                <a:cs typeface="+mn-lt"/>
              </a:rPr>
              <a:t>Pods </a:t>
            </a:r>
            <a:r>
              <a:rPr lang="en-US">
                <a:ea typeface="+mn-lt"/>
                <a:cs typeface="+mn-lt"/>
              </a:rPr>
              <a:t>dans un cluster </a:t>
            </a:r>
            <a:r>
              <a:rPr lang="en-US" err="1">
                <a:ea typeface="+mn-lt"/>
                <a:cs typeface="+mn-lt"/>
              </a:rPr>
              <a:t>sont</a:t>
            </a:r>
            <a:r>
              <a:rPr lang="en-US">
                <a:ea typeface="+mn-lt"/>
                <a:cs typeface="+mn-lt"/>
              </a:rPr>
              <a:t> </a:t>
            </a:r>
            <a:r>
              <a:rPr lang="en-US" b="1" err="1">
                <a:solidFill>
                  <a:schemeClr val="accent2"/>
                </a:solidFill>
                <a:ea typeface="+mn-lt"/>
                <a:cs typeface="+mn-lt"/>
              </a:rPr>
              <a:t>éphèmeres</a:t>
            </a:r>
            <a:r>
              <a:rPr lang="en-US">
                <a:ea typeface="+mn-lt"/>
                <a:cs typeface="+mn-lt"/>
              </a:rPr>
              <a:t> et </a:t>
            </a:r>
            <a:r>
              <a:rPr lang="en-US" err="1">
                <a:ea typeface="+mn-lt"/>
                <a:cs typeface="+mn-lt"/>
              </a:rPr>
              <a:t>leurs</a:t>
            </a:r>
            <a:r>
              <a:rPr lang="en-US">
                <a:ea typeface="+mn-lt"/>
                <a:cs typeface="+mn-lt"/>
              </a:rPr>
              <a:t> </a:t>
            </a:r>
            <a:r>
              <a:rPr lang="en-US" err="1">
                <a:ea typeface="+mn-lt"/>
                <a:cs typeface="+mn-lt"/>
              </a:rPr>
              <a:t>adresses</a:t>
            </a:r>
            <a:r>
              <a:rPr lang="en-US">
                <a:ea typeface="+mn-lt"/>
                <a:cs typeface="+mn-lt"/>
              </a:rPr>
              <a:t> IP </a:t>
            </a:r>
            <a:r>
              <a:rPr lang="en-US" err="1">
                <a:ea typeface="+mn-lt"/>
                <a:cs typeface="+mn-lt"/>
              </a:rPr>
              <a:t>n'est</a:t>
            </a:r>
            <a:r>
              <a:rPr lang="en-US">
                <a:ea typeface="+mn-lt"/>
                <a:cs typeface="+mn-lt"/>
              </a:rPr>
              <a:t> </a:t>
            </a:r>
            <a:r>
              <a:rPr lang="en-US" b="1">
                <a:solidFill>
                  <a:schemeClr val="accent2"/>
                </a:solidFill>
                <a:ea typeface="+mn-lt"/>
                <a:cs typeface="+mn-lt"/>
              </a:rPr>
              <a:t>pas fixe</a:t>
            </a:r>
            <a:r>
              <a:rPr lang="en-US">
                <a:ea typeface="+mn-lt"/>
                <a:cs typeface="+mn-lt"/>
              </a:rPr>
              <a:t>. </a:t>
            </a:r>
            <a:r>
              <a:rPr lang="en-US" err="1">
                <a:ea typeface="+mn-lt"/>
                <a:cs typeface="+mn-lt"/>
              </a:rPr>
              <a:t>Chaque</a:t>
            </a:r>
            <a:r>
              <a:rPr lang="en-US">
                <a:ea typeface="+mn-lt"/>
                <a:cs typeface="+mn-lt"/>
              </a:rPr>
              <a:t> </a:t>
            </a:r>
            <a:r>
              <a:rPr lang="en-US" err="1">
                <a:ea typeface="+mn-lt"/>
                <a:cs typeface="+mn-lt"/>
              </a:rPr>
              <a:t>fois</a:t>
            </a:r>
            <a:r>
              <a:rPr lang="en-US">
                <a:ea typeface="+mn-lt"/>
                <a:cs typeface="+mn-lt"/>
              </a:rPr>
              <a:t> </a:t>
            </a:r>
            <a:r>
              <a:rPr lang="en-US" err="1">
                <a:ea typeface="+mn-lt"/>
                <a:cs typeface="+mn-lt"/>
              </a:rPr>
              <a:t>qu'un</a:t>
            </a:r>
            <a:r>
              <a:rPr lang="en-US">
                <a:ea typeface="+mn-lt"/>
                <a:cs typeface="+mn-lt"/>
              </a:rPr>
              <a:t> Pod </a:t>
            </a:r>
            <a:r>
              <a:rPr lang="en-US" err="1">
                <a:ea typeface="+mn-lt"/>
                <a:cs typeface="+mn-lt"/>
              </a:rPr>
              <a:t>est</a:t>
            </a:r>
            <a:r>
              <a:rPr lang="en-US">
                <a:ea typeface="+mn-lt"/>
                <a:cs typeface="+mn-lt"/>
              </a:rPr>
              <a:t> </a:t>
            </a:r>
            <a:r>
              <a:rPr lang="en-US" err="1">
                <a:ea typeface="+mn-lt"/>
                <a:cs typeface="+mn-lt"/>
              </a:rPr>
              <a:t>recréé</a:t>
            </a:r>
            <a:r>
              <a:rPr lang="en-US">
                <a:ea typeface="+mn-lt"/>
                <a:cs typeface="+mn-lt"/>
              </a:rPr>
              <a:t> </a:t>
            </a:r>
            <a:r>
              <a:rPr lang="en-US" err="1">
                <a:ea typeface="+mn-lt"/>
                <a:cs typeface="+mn-lt"/>
              </a:rPr>
              <a:t>celui</a:t>
            </a:r>
            <a:r>
              <a:rPr lang="en-US">
                <a:ea typeface="+mn-lt"/>
                <a:cs typeface="+mn-lt"/>
              </a:rPr>
              <a:t>-ci a </a:t>
            </a:r>
            <a:r>
              <a:rPr lang="en-US" err="1">
                <a:ea typeface="+mn-lt"/>
                <a:cs typeface="+mn-lt"/>
              </a:rPr>
              <a:t>une</a:t>
            </a:r>
            <a:r>
              <a:rPr lang="en-US">
                <a:ea typeface="+mn-lt"/>
                <a:cs typeface="+mn-lt"/>
              </a:rPr>
              <a:t> </a:t>
            </a:r>
            <a:r>
              <a:rPr lang="en-US" b="1">
                <a:solidFill>
                  <a:schemeClr val="accent2"/>
                </a:solidFill>
                <a:ea typeface="+mn-lt"/>
                <a:cs typeface="+mn-lt"/>
              </a:rPr>
              <a:t>nouvelle </a:t>
            </a:r>
            <a:r>
              <a:rPr lang="en-US" b="1" err="1">
                <a:solidFill>
                  <a:schemeClr val="accent2"/>
                </a:solidFill>
                <a:ea typeface="+mn-lt"/>
                <a:cs typeface="+mn-lt"/>
              </a:rPr>
              <a:t>adresse</a:t>
            </a:r>
            <a:r>
              <a:rPr lang="en-US" b="1">
                <a:solidFill>
                  <a:schemeClr val="accent2"/>
                </a:solidFill>
                <a:ea typeface="+mn-lt"/>
                <a:cs typeface="+mn-lt"/>
              </a:rPr>
              <a:t> IP</a:t>
            </a:r>
            <a:r>
              <a:rPr lang="en-US">
                <a:ea typeface="+mn-lt"/>
                <a:cs typeface="+mn-lt"/>
              </a:rPr>
              <a:t>. Ceci </a:t>
            </a:r>
            <a:endParaRPr lang="en-US">
              <a:ea typeface="+mn-lt"/>
              <a:cs typeface="Arial"/>
            </a:endParaRPr>
          </a:p>
          <a:p>
            <a:r>
              <a:rPr lang="en-US">
                <a:ea typeface="+mn-lt"/>
                <a:cs typeface="+mn-lt"/>
              </a:rPr>
              <a:t>rend la communication entre pods </a:t>
            </a:r>
            <a:r>
              <a:rPr lang="en-US" b="1">
                <a:solidFill>
                  <a:schemeClr val="accent2"/>
                </a:solidFill>
                <a:ea typeface="+mn-lt"/>
                <a:cs typeface="+mn-lt"/>
              </a:rPr>
              <a:t>difficile</a:t>
            </a:r>
            <a:r>
              <a:rPr lang="en-US">
                <a:ea typeface="+mn-lt"/>
                <a:cs typeface="+mn-lt"/>
              </a:rPr>
              <a:t> </a:t>
            </a:r>
            <a:r>
              <a:rPr lang="en-US" err="1">
                <a:ea typeface="+mn-lt"/>
                <a:cs typeface="+mn-lt"/>
              </a:rPr>
              <a:t>puisque</a:t>
            </a:r>
            <a:r>
              <a:rPr lang="en-US">
                <a:ea typeface="+mn-lt"/>
                <a:cs typeface="+mn-lt"/>
              </a:rPr>
              <a:t> </a:t>
            </a:r>
            <a:r>
              <a:rPr lang="en-US" err="1">
                <a:ea typeface="+mn-lt"/>
                <a:cs typeface="+mn-lt"/>
              </a:rPr>
              <a:t>leur</a:t>
            </a:r>
            <a:r>
              <a:rPr lang="en-US">
                <a:ea typeface="+mn-lt"/>
                <a:cs typeface="+mn-lt"/>
              </a:rPr>
              <a:t> </a:t>
            </a:r>
            <a:r>
              <a:rPr lang="en-US" err="1">
                <a:ea typeface="+mn-lt"/>
                <a:cs typeface="+mn-lt"/>
              </a:rPr>
              <a:t>localisation</a:t>
            </a:r>
            <a:r>
              <a:rPr lang="en-US">
                <a:ea typeface="+mn-lt"/>
                <a:cs typeface="+mn-lt"/>
              </a:rPr>
              <a:t> </a:t>
            </a:r>
            <a:endParaRPr lang="en-US">
              <a:ea typeface="+mn-lt"/>
              <a:cs typeface="Arial"/>
            </a:endParaRPr>
          </a:p>
          <a:p>
            <a:r>
              <a:rPr lang="en-US" b="1">
                <a:solidFill>
                  <a:schemeClr val="accent2"/>
                </a:solidFill>
                <a:ea typeface="+mn-lt"/>
                <a:cs typeface="+mn-lt"/>
              </a:rPr>
              <a:t>change </a:t>
            </a:r>
            <a:r>
              <a:rPr lang="en-US" b="1" err="1">
                <a:solidFill>
                  <a:schemeClr val="accent2"/>
                </a:solidFill>
                <a:ea typeface="+mn-lt"/>
                <a:cs typeface="+mn-lt"/>
              </a:rPr>
              <a:t>constamment</a:t>
            </a:r>
            <a:r>
              <a:rPr lang="en-US">
                <a:ea typeface="+mn-lt"/>
                <a:cs typeface="+mn-lt"/>
              </a:rPr>
              <a:t>.</a:t>
            </a:r>
            <a:endParaRPr lang="en-US"/>
          </a:p>
        </p:txBody>
      </p:sp>
      <p:sp>
        <p:nvSpPr>
          <p:cNvPr id="8" name="TextBox 7">
            <a:extLst>
              <a:ext uri="{FF2B5EF4-FFF2-40B4-BE49-F238E27FC236}">
                <a16:creationId xmlns:a16="http://schemas.microsoft.com/office/drawing/2014/main" id="{2296A41C-2544-CC8A-FA65-EFC4A76F5C8C}"/>
              </a:ext>
            </a:extLst>
          </p:cNvPr>
          <p:cNvSpPr txBox="1"/>
          <p:nvPr/>
        </p:nvSpPr>
        <p:spPr bwMode="auto">
          <a:xfrm>
            <a:off x="4533900" y="571500"/>
            <a:ext cx="76104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Un </a:t>
            </a:r>
            <a:r>
              <a:rPr lang="en-US" b="1">
                <a:solidFill>
                  <a:schemeClr val="accent2"/>
                </a:solidFill>
                <a:ea typeface="+mn-lt"/>
                <a:cs typeface="+mn-lt"/>
              </a:rPr>
              <a:t>Service</a:t>
            </a:r>
            <a:r>
              <a:rPr lang="en-US">
                <a:ea typeface="+mn-lt"/>
                <a:cs typeface="+mn-lt"/>
              </a:rPr>
              <a:t> </a:t>
            </a:r>
            <a:r>
              <a:rPr lang="en-US" err="1">
                <a:ea typeface="+mn-lt"/>
                <a:cs typeface="+mn-lt"/>
              </a:rPr>
              <a:t>sert</a:t>
            </a:r>
            <a:r>
              <a:rPr lang="en-US">
                <a:ea typeface="+mn-lt"/>
                <a:cs typeface="+mn-lt"/>
              </a:rPr>
              <a:t> de point </a:t>
            </a:r>
            <a:r>
              <a:rPr lang="en-US" err="1">
                <a:ea typeface="+mn-lt"/>
                <a:cs typeface="+mn-lt"/>
              </a:rPr>
              <a:t>d'entrée</a:t>
            </a:r>
            <a:r>
              <a:rPr lang="en-US">
                <a:ea typeface="+mn-lt"/>
                <a:cs typeface="+mn-lt"/>
              </a:rPr>
              <a:t> pour un ensemble de pods </a:t>
            </a:r>
            <a:r>
              <a:rPr lang="en-US" err="1">
                <a:ea typeface="+mn-lt"/>
                <a:cs typeface="+mn-lt"/>
              </a:rPr>
              <a:t>selon</a:t>
            </a:r>
            <a:r>
              <a:rPr lang="en-US">
                <a:ea typeface="+mn-lt"/>
                <a:cs typeface="+mn-lt"/>
              </a:rPr>
              <a:t> les </a:t>
            </a:r>
            <a:r>
              <a:rPr lang="en-US" b="1">
                <a:solidFill>
                  <a:schemeClr val="accent2"/>
                </a:solidFill>
                <a:ea typeface="+mn-lt"/>
                <a:cs typeface="+mn-lt"/>
              </a:rPr>
              <a:t>labels</a:t>
            </a:r>
            <a:r>
              <a:rPr lang="en-US">
                <a:ea typeface="+mn-lt"/>
                <a:cs typeface="+mn-lt"/>
              </a:rPr>
              <a:t> </a:t>
            </a:r>
            <a:r>
              <a:rPr lang="en-US" err="1">
                <a:ea typeface="+mn-lt"/>
                <a:cs typeface="+mn-lt"/>
              </a:rPr>
              <a:t>définis</a:t>
            </a:r>
            <a:r>
              <a:rPr lang="en-US">
                <a:ea typeface="+mn-lt"/>
                <a:cs typeface="+mn-lt"/>
              </a:rPr>
              <a:t> et </a:t>
            </a:r>
            <a:r>
              <a:rPr lang="en-US" err="1">
                <a:ea typeface="+mn-lt"/>
                <a:cs typeface="+mn-lt"/>
              </a:rPr>
              <a:t>leurs</a:t>
            </a:r>
            <a:r>
              <a:rPr lang="en-US">
                <a:ea typeface="+mn-lt"/>
                <a:cs typeface="+mn-lt"/>
              </a:rPr>
              <a:t> </a:t>
            </a:r>
            <a:r>
              <a:rPr lang="en-US" err="1">
                <a:ea typeface="+mn-lt"/>
                <a:cs typeface="+mn-lt"/>
              </a:rPr>
              <a:t>assigne</a:t>
            </a:r>
            <a:r>
              <a:rPr lang="en-US">
                <a:ea typeface="+mn-lt"/>
                <a:cs typeface="+mn-lt"/>
              </a:rPr>
              <a:t> </a:t>
            </a:r>
            <a:r>
              <a:rPr lang="en-US" err="1">
                <a:ea typeface="+mn-lt"/>
                <a:cs typeface="+mn-lt"/>
              </a:rPr>
              <a:t>une</a:t>
            </a:r>
            <a:r>
              <a:rPr lang="en-US">
                <a:ea typeface="+mn-lt"/>
                <a:cs typeface="+mn-lt"/>
              </a:rPr>
              <a:t> </a:t>
            </a:r>
            <a:r>
              <a:rPr lang="en-US" b="1" err="1">
                <a:solidFill>
                  <a:schemeClr val="accent2"/>
                </a:solidFill>
                <a:ea typeface="+mn-lt"/>
                <a:cs typeface="+mn-lt"/>
              </a:rPr>
              <a:t>adresse</a:t>
            </a:r>
            <a:r>
              <a:rPr lang="en-US" b="1">
                <a:solidFill>
                  <a:schemeClr val="accent2"/>
                </a:solidFill>
                <a:ea typeface="+mn-lt"/>
                <a:cs typeface="+mn-lt"/>
              </a:rPr>
              <a:t> IP fixe</a:t>
            </a:r>
            <a:r>
              <a:rPr lang="en-US">
                <a:ea typeface="+mn-lt"/>
                <a:cs typeface="+mn-lt"/>
              </a:rPr>
              <a:t> et unique </a:t>
            </a:r>
            <a:r>
              <a:rPr lang="en-US" err="1">
                <a:ea typeface="+mn-lt"/>
                <a:cs typeface="+mn-lt"/>
              </a:rPr>
              <a:t>ainsi</a:t>
            </a:r>
            <a:r>
              <a:rPr lang="en-US">
                <a:ea typeface="+mn-lt"/>
                <a:cs typeface="+mn-lt"/>
              </a:rPr>
              <a:t> </a:t>
            </a:r>
            <a:r>
              <a:rPr lang="en-US" err="1">
                <a:ea typeface="+mn-lt"/>
                <a:cs typeface="+mn-lt"/>
              </a:rPr>
              <a:t>qu'un</a:t>
            </a:r>
            <a:r>
              <a:rPr lang="en-US">
                <a:ea typeface="+mn-lt"/>
                <a:cs typeface="+mn-lt"/>
              </a:rPr>
              <a:t> </a:t>
            </a:r>
            <a:r>
              <a:rPr lang="en-US" b="1">
                <a:solidFill>
                  <a:schemeClr val="accent2"/>
                </a:solidFill>
                <a:ea typeface="+mn-lt"/>
                <a:cs typeface="+mn-lt"/>
              </a:rPr>
              <a:t>nom de domaine unique</a:t>
            </a:r>
            <a:r>
              <a:rPr lang="en-US">
                <a:ea typeface="+mn-lt"/>
                <a:cs typeface="+mn-lt"/>
              </a:rPr>
              <a:t> a travers le cluster via DNS.</a:t>
            </a:r>
            <a:endParaRPr lang="en-US" err="1">
              <a:ea typeface="+mn-lt"/>
              <a:cs typeface="Arial"/>
            </a:endParaRPr>
          </a:p>
        </p:txBody>
      </p:sp>
      <p:pic>
        <p:nvPicPr>
          <p:cNvPr id="11" name="Graphique 5">
            <a:extLst>
              <a:ext uri="{FF2B5EF4-FFF2-40B4-BE49-F238E27FC236}">
                <a16:creationId xmlns:a16="http://schemas.microsoft.com/office/drawing/2014/main" id="{8CD0BB8D-BF24-0024-BE92-53C23294ACAA}"/>
              </a:ext>
            </a:extLst>
          </p:cNvPr>
          <p:cNvPicPr>
            <a:picLocks noChangeAspect="1"/>
          </p:cNvPicPr>
          <p:nvPr/>
        </p:nvPicPr>
        <p:blipFill>
          <a:blip r:embed="rId2"/>
          <a:stretch/>
        </p:blipFill>
        <p:spPr bwMode="auto">
          <a:xfrm>
            <a:off x="4144177" y="1712656"/>
            <a:ext cx="317957" cy="230164"/>
          </a:xfrm>
          <a:prstGeom prst="rect">
            <a:avLst/>
          </a:prstGeom>
        </p:spPr>
      </p:pic>
      <p:sp>
        <p:nvSpPr>
          <p:cNvPr id="10" name="TextBox 9">
            <a:extLst>
              <a:ext uri="{FF2B5EF4-FFF2-40B4-BE49-F238E27FC236}">
                <a16:creationId xmlns:a16="http://schemas.microsoft.com/office/drawing/2014/main" id="{BCA5C5A8-935C-15B4-7B87-5F6B57B04F6A}"/>
              </a:ext>
            </a:extLst>
          </p:cNvPr>
          <p:cNvSpPr txBox="1"/>
          <p:nvPr/>
        </p:nvSpPr>
        <p:spPr bwMode="auto">
          <a:xfrm>
            <a:off x="4533900" y="2984499"/>
            <a:ext cx="74104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le Service </a:t>
            </a:r>
            <a:r>
              <a:rPr lang="en-US" err="1">
                <a:ea typeface="+mn-lt"/>
                <a:cs typeface="+mn-lt"/>
              </a:rPr>
              <a:t>joue</a:t>
            </a:r>
            <a:r>
              <a:rPr lang="en-US">
                <a:ea typeface="+mn-lt"/>
                <a:cs typeface="+mn-lt"/>
              </a:rPr>
              <a:t> le </a:t>
            </a:r>
            <a:r>
              <a:rPr lang="en-US" err="1">
                <a:ea typeface="+mn-lt"/>
                <a:cs typeface="+mn-lt"/>
              </a:rPr>
              <a:t>rôle</a:t>
            </a:r>
            <a:r>
              <a:rPr lang="en-US">
                <a:ea typeface="+mn-lt"/>
                <a:cs typeface="+mn-lt"/>
              </a:rPr>
              <a:t> </a:t>
            </a:r>
            <a:r>
              <a:rPr lang="en-US" err="1">
                <a:ea typeface="+mn-lt"/>
                <a:cs typeface="+mn-lt"/>
              </a:rPr>
              <a:t>d'</a:t>
            </a:r>
            <a:r>
              <a:rPr lang="en-US" b="1" err="1">
                <a:solidFill>
                  <a:schemeClr val="accent2"/>
                </a:solidFill>
                <a:ea typeface="+mn-lt"/>
                <a:cs typeface="+mn-lt"/>
              </a:rPr>
              <a:t>équilibreur</a:t>
            </a:r>
            <a:r>
              <a:rPr lang="en-US" b="1">
                <a:solidFill>
                  <a:schemeClr val="accent2"/>
                </a:solidFill>
                <a:ea typeface="+mn-lt"/>
                <a:cs typeface="+mn-lt"/>
              </a:rPr>
              <a:t> de charge</a:t>
            </a:r>
            <a:r>
              <a:rPr lang="en-US">
                <a:ea typeface="+mn-lt"/>
                <a:cs typeface="+mn-lt"/>
              </a:rPr>
              <a:t> </a:t>
            </a:r>
            <a:r>
              <a:rPr lang="en-US" err="1">
                <a:ea typeface="+mn-lt"/>
                <a:cs typeface="+mn-lt"/>
              </a:rPr>
              <a:t>en</a:t>
            </a:r>
            <a:r>
              <a:rPr lang="en-US">
                <a:ea typeface="+mn-lt"/>
                <a:cs typeface="+mn-lt"/>
              </a:rPr>
              <a:t> </a:t>
            </a:r>
            <a:r>
              <a:rPr lang="en-US" err="1">
                <a:ea typeface="+mn-lt"/>
                <a:cs typeface="+mn-lt"/>
              </a:rPr>
              <a:t>redirigeant</a:t>
            </a:r>
            <a:r>
              <a:rPr lang="en-US">
                <a:ea typeface="+mn-lt"/>
                <a:cs typeface="+mn-lt"/>
              </a:rPr>
              <a:t> les </a:t>
            </a:r>
            <a:r>
              <a:rPr lang="en-US" err="1">
                <a:ea typeface="+mn-lt"/>
                <a:cs typeface="+mn-lt"/>
              </a:rPr>
              <a:t>requêtes</a:t>
            </a:r>
            <a:r>
              <a:rPr lang="en-US">
                <a:ea typeface="+mn-lt"/>
                <a:cs typeface="+mn-lt"/>
              </a:rPr>
              <a:t> qui </a:t>
            </a:r>
            <a:r>
              <a:rPr lang="en-US" err="1">
                <a:ea typeface="+mn-lt"/>
                <a:cs typeface="+mn-lt"/>
              </a:rPr>
              <a:t>lui</a:t>
            </a:r>
            <a:r>
              <a:rPr lang="en-US">
                <a:ea typeface="+mn-lt"/>
                <a:cs typeface="+mn-lt"/>
              </a:rPr>
              <a:t> </a:t>
            </a:r>
            <a:r>
              <a:rPr lang="en-US" err="1">
                <a:ea typeface="+mn-lt"/>
                <a:cs typeface="+mn-lt"/>
              </a:rPr>
              <a:t>parviennent</a:t>
            </a:r>
            <a:r>
              <a:rPr lang="en-US">
                <a:ea typeface="+mn-lt"/>
                <a:cs typeface="+mn-lt"/>
              </a:rPr>
              <a:t> au pods qui </a:t>
            </a:r>
            <a:r>
              <a:rPr lang="en-US" err="1">
                <a:ea typeface="+mn-lt"/>
                <a:cs typeface="+mn-lt"/>
              </a:rPr>
              <a:t>lui</a:t>
            </a:r>
            <a:r>
              <a:rPr lang="en-US">
                <a:ea typeface="+mn-lt"/>
                <a:cs typeface="+mn-lt"/>
              </a:rPr>
              <a:t> </a:t>
            </a:r>
            <a:r>
              <a:rPr lang="en-US" err="1">
                <a:ea typeface="+mn-lt"/>
                <a:cs typeface="+mn-lt"/>
              </a:rPr>
              <a:t>sont</a:t>
            </a:r>
            <a:r>
              <a:rPr lang="en-US">
                <a:ea typeface="+mn-lt"/>
                <a:cs typeface="+mn-lt"/>
              </a:rPr>
              <a:t> </a:t>
            </a:r>
            <a:r>
              <a:rPr lang="en-US" err="1">
                <a:ea typeface="+mn-lt"/>
                <a:cs typeface="+mn-lt"/>
              </a:rPr>
              <a:t>liés</a:t>
            </a:r>
            <a:r>
              <a:rPr lang="en-US">
                <a:ea typeface="+mn-lt"/>
                <a:cs typeface="+mn-lt"/>
              </a:rPr>
              <a:t> à parts </a:t>
            </a:r>
            <a:r>
              <a:rPr lang="en-US" err="1">
                <a:ea typeface="+mn-lt"/>
                <a:cs typeface="+mn-lt"/>
              </a:rPr>
              <a:t>égales</a:t>
            </a:r>
            <a:r>
              <a:rPr lang="en-US">
                <a:ea typeface="+mn-lt"/>
                <a:cs typeface="+mn-lt"/>
              </a:rPr>
              <a:t>.</a:t>
            </a:r>
            <a:endParaRPr lang="en-US" err="1"/>
          </a:p>
        </p:txBody>
      </p:sp>
      <p:pic>
        <p:nvPicPr>
          <p:cNvPr id="14" name="Graphique 5">
            <a:extLst>
              <a:ext uri="{FF2B5EF4-FFF2-40B4-BE49-F238E27FC236}">
                <a16:creationId xmlns:a16="http://schemas.microsoft.com/office/drawing/2014/main" id="{0A1DCA36-DD42-1D2C-5732-A6FA7C585D77}"/>
              </a:ext>
            </a:extLst>
          </p:cNvPr>
          <p:cNvPicPr>
            <a:picLocks noChangeAspect="1"/>
          </p:cNvPicPr>
          <p:nvPr/>
        </p:nvPicPr>
        <p:blipFill>
          <a:blip r:embed="rId2"/>
          <a:stretch/>
        </p:blipFill>
        <p:spPr bwMode="auto">
          <a:xfrm>
            <a:off x="4144177" y="3077906"/>
            <a:ext cx="317957" cy="230164"/>
          </a:xfrm>
          <a:prstGeom prst="rect">
            <a:avLst/>
          </a:prstGeom>
        </p:spPr>
      </p:pic>
      <p:sp>
        <p:nvSpPr>
          <p:cNvPr id="16" name="Titre 1">
            <a:extLst>
              <a:ext uri="{FF2B5EF4-FFF2-40B4-BE49-F238E27FC236}">
                <a16:creationId xmlns:a16="http://schemas.microsoft.com/office/drawing/2014/main" id="{2B6B8B0A-2250-AC6A-16E7-AACA131B50F5}"/>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51" name="TextBox 50">
            <a:extLst>
              <a:ext uri="{FF2B5EF4-FFF2-40B4-BE49-F238E27FC236}">
                <a16:creationId xmlns:a16="http://schemas.microsoft.com/office/drawing/2014/main" id="{08E9E744-3CA4-E46C-6274-ACFB3B13B494}"/>
              </a:ext>
            </a:extLst>
          </p:cNvPr>
          <p:cNvSpPr txBox="1"/>
          <p:nvPr/>
        </p:nvSpPr>
        <p:spPr>
          <a:xfrm>
            <a:off x="215900" y="1936750"/>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a:solidFill>
                  <a:srgbClr val="CE9178"/>
                </a:solidFill>
                <a:latin typeface="Consolas"/>
              </a:rPr>
              <a:t>Service</a:t>
            </a: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my-service</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type</a:t>
            </a:r>
            <a:r>
              <a:rPr lang="en-US" sz="1200" b="1">
                <a:solidFill>
                  <a:srgbClr val="D4D4D4"/>
                </a:solidFill>
                <a:latin typeface="Consolas"/>
              </a:rPr>
              <a:t>: </a:t>
            </a:r>
            <a:r>
              <a:rPr lang="en-US" sz="1200" b="1" err="1">
                <a:solidFill>
                  <a:srgbClr val="CE9178"/>
                </a:solidFill>
                <a:latin typeface="Consolas"/>
              </a:rPr>
              <a:t>ClusterIP</a:t>
            </a:r>
            <a:endParaRPr lang="en-US" sz="1200" b="1">
              <a:solidFill>
                <a:srgbClr val="CE9178"/>
              </a:solidFill>
              <a:latin typeface="Consolas"/>
            </a:endParaRPr>
          </a:p>
          <a:p>
            <a:r>
              <a:rPr lang="en-US" sz="1200" b="1">
                <a:solidFill>
                  <a:srgbClr val="D4D4D4"/>
                </a:solidFill>
                <a:latin typeface="Consolas"/>
              </a:rPr>
              <a:t>  </a:t>
            </a:r>
            <a:r>
              <a:rPr lang="en-US" sz="1200" b="1">
                <a:solidFill>
                  <a:srgbClr val="569CD6"/>
                </a:solidFill>
                <a:latin typeface="Consolas"/>
              </a:rPr>
              <a:t>selector</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app</a:t>
            </a:r>
            <a:r>
              <a:rPr lang="en-US" sz="1200" b="1">
                <a:solidFill>
                  <a:srgbClr val="D4D4D4"/>
                </a:solidFill>
                <a:latin typeface="Consolas"/>
              </a:rPr>
              <a:t>: </a:t>
            </a:r>
            <a:r>
              <a:rPr lang="en-US" sz="1200" b="1">
                <a:solidFill>
                  <a:srgbClr val="CE9178"/>
                </a:solidFill>
                <a:latin typeface="Consolas"/>
              </a:rPr>
              <a:t>my-app</a:t>
            </a:r>
          </a:p>
          <a:p>
            <a:r>
              <a:rPr lang="en-US" sz="1200" b="1">
                <a:solidFill>
                  <a:srgbClr val="D4D4D4"/>
                </a:solidFill>
                <a:latin typeface="Consolas"/>
              </a:rPr>
              <a:t>  </a:t>
            </a:r>
            <a:r>
              <a:rPr lang="en-US" sz="1200" b="1">
                <a:solidFill>
                  <a:srgbClr val="569CD6"/>
                </a:solidFill>
                <a:latin typeface="Consolas"/>
              </a:rPr>
              <a:t>ports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port</a:t>
            </a:r>
            <a:r>
              <a:rPr lang="en-US" sz="1200" b="1">
                <a:solidFill>
                  <a:srgbClr val="D4D4D4"/>
                </a:solidFill>
                <a:latin typeface="Consolas"/>
              </a:rPr>
              <a:t>: </a:t>
            </a:r>
            <a:r>
              <a:rPr lang="en-US" sz="1200" b="1">
                <a:solidFill>
                  <a:srgbClr val="B5CEA8"/>
                </a:solidFill>
                <a:latin typeface="Consolas"/>
              </a:rPr>
              <a:t>8888</a:t>
            </a:r>
          </a:p>
          <a:p>
            <a:r>
              <a:rPr lang="en-US" sz="1200" b="1">
                <a:solidFill>
                  <a:srgbClr val="D4D4D4"/>
                </a:solidFill>
                <a:latin typeface="Consolas"/>
              </a:rPr>
              <a:t>    </a:t>
            </a:r>
            <a:r>
              <a:rPr lang="en-US" sz="1200" b="1" err="1">
                <a:solidFill>
                  <a:srgbClr val="569CD6"/>
                </a:solidFill>
                <a:latin typeface="Consolas"/>
              </a:rPr>
              <a:t>targetPort</a:t>
            </a:r>
            <a:r>
              <a:rPr lang="en-US" sz="1200" b="1">
                <a:solidFill>
                  <a:srgbClr val="D4D4D4"/>
                </a:solidFill>
                <a:latin typeface="Consolas"/>
              </a:rPr>
              <a:t>: </a:t>
            </a:r>
            <a:r>
              <a:rPr lang="en-US" sz="1200" b="1">
                <a:solidFill>
                  <a:srgbClr val="B5CEA8"/>
                </a:solidFill>
                <a:latin typeface="Consolas"/>
              </a:rPr>
              <a:t>8080</a:t>
            </a:r>
          </a:p>
          <a:p>
            <a:endParaRPr lang="en-US" sz="1200" b="1">
              <a:solidFill>
                <a:srgbClr val="D4D4D4"/>
              </a:solidFill>
              <a:latin typeface="Consolas"/>
            </a:endParaRPr>
          </a:p>
        </p:txBody>
      </p:sp>
      <p:sp>
        <p:nvSpPr>
          <p:cNvPr id="54" name="Rectangle 53">
            <a:extLst>
              <a:ext uri="{FF2B5EF4-FFF2-40B4-BE49-F238E27FC236}">
                <a16:creationId xmlns:a16="http://schemas.microsoft.com/office/drawing/2014/main" id="{0931ADAE-229B-A76F-27F4-013F56D1AAAE}"/>
              </a:ext>
            </a:extLst>
          </p:cNvPr>
          <p:cNvSpPr/>
          <p:nvPr/>
        </p:nvSpPr>
        <p:spPr bwMode="auto">
          <a:xfrm>
            <a:off x="6774221" y="4755125"/>
            <a:ext cx="1356441" cy="46457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Service</a:t>
            </a:r>
          </a:p>
        </p:txBody>
      </p:sp>
      <p:sp>
        <p:nvSpPr>
          <p:cNvPr id="57" name="Rectangle 56">
            <a:extLst>
              <a:ext uri="{FF2B5EF4-FFF2-40B4-BE49-F238E27FC236}">
                <a16:creationId xmlns:a16="http://schemas.microsoft.com/office/drawing/2014/main" id="{ADBCBA97-8EEC-D585-4631-52C721531ADD}"/>
              </a:ext>
            </a:extLst>
          </p:cNvPr>
          <p:cNvSpPr/>
          <p:nvPr/>
        </p:nvSpPr>
        <p:spPr bwMode="auto">
          <a:xfrm>
            <a:off x="9609189" y="3966086"/>
            <a:ext cx="1579716" cy="923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 1</a:t>
            </a:r>
            <a:endParaRPr lang="en-US"/>
          </a:p>
        </p:txBody>
      </p:sp>
      <p:sp>
        <p:nvSpPr>
          <p:cNvPr id="58" name="Rectangle 57">
            <a:extLst>
              <a:ext uri="{FF2B5EF4-FFF2-40B4-BE49-F238E27FC236}">
                <a16:creationId xmlns:a16="http://schemas.microsoft.com/office/drawing/2014/main" id="{6A59780E-6FDC-9173-6EA1-0035C0EFE067}"/>
              </a:ext>
            </a:extLst>
          </p:cNvPr>
          <p:cNvSpPr/>
          <p:nvPr/>
        </p:nvSpPr>
        <p:spPr bwMode="auto">
          <a:xfrm>
            <a:off x="9609188" y="5166235"/>
            <a:ext cx="1579716" cy="923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 2</a:t>
            </a:r>
          </a:p>
        </p:txBody>
      </p:sp>
      <p:sp>
        <p:nvSpPr>
          <p:cNvPr id="59" name="TextBox 58">
            <a:extLst>
              <a:ext uri="{FF2B5EF4-FFF2-40B4-BE49-F238E27FC236}">
                <a16:creationId xmlns:a16="http://schemas.microsoft.com/office/drawing/2014/main" id="{7EA5033D-137A-6F01-0FC5-317C31D3517A}"/>
              </a:ext>
            </a:extLst>
          </p:cNvPr>
          <p:cNvSpPr txBox="1"/>
          <p:nvPr/>
        </p:nvSpPr>
        <p:spPr>
          <a:xfrm>
            <a:off x="3962400" y="4800600"/>
            <a:ext cx="210185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err="1"/>
              <a:t>Requête</a:t>
            </a:r>
            <a:r>
              <a:rPr lang="en-US" sz="1600"/>
              <a:t> </a:t>
            </a:r>
            <a:r>
              <a:rPr lang="en-US" sz="1600" err="1"/>
              <a:t>entrante</a:t>
            </a:r>
            <a:endParaRPr lang="en-US" sz="1600"/>
          </a:p>
        </p:txBody>
      </p:sp>
      <p:cxnSp>
        <p:nvCxnSpPr>
          <p:cNvPr id="61" name="Straight Arrow Connector 60">
            <a:extLst>
              <a:ext uri="{FF2B5EF4-FFF2-40B4-BE49-F238E27FC236}">
                <a16:creationId xmlns:a16="http://schemas.microsoft.com/office/drawing/2014/main" id="{BFA511BC-408F-F6B3-E37A-9F19D442B552}"/>
              </a:ext>
            </a:extLst>
          </p:cNvPr>
          <p:cNvCxnSpPr>
            <a:cxnSpLocks/>
          </p:cNvCxnSpPr>
          <p:nvPr/>
        </p:nvCxnSpPr>
        <p:spPr bwMode="auto">
          <a:xfrm>
            <a:off x="5800723" y="5000623"/>
            <a:ext cx="971550" cy="63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8D92B4A-C9E2-2369-1D0E-C7BB01F8972A}"/>
              </a:ext>
            </a:extLst>
          </p:cNvPr>
          <p:cNvCxnSpPr>
            <a:cxnSpLocks/>
          </p:cNvCxnSpPr>
          <p:nvPr/>
        </p:nvCxnSpPr>
        <p:spPr bwMode="auto">
          <a:xfrm flipV="1">
            <a:off x="8137523" y="4429123"/>
            <a:ext cx="1460500" cy="4000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DBB7598-4707-972C-55BE-C59EF3294014}"/>
              </a:ext>
            </a:extLst>
          </p:cNvPr>
          <p:cNvCxnSpPr>
            <a:cxnSpLocks/>
          </p:cNvCxnSpPr>
          <p:nvPr/>
        </p:nvCxnSpPr>
        <p:spPr bwMode="auto">
          <a:xfrm>
            <a:off x="8137523" y="5114923"/>
            <a:ext cx="1479550" cy="5270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09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Rectangle 2">
            <a:extLst>
              <a:ext uri="{FF2B5EF4-FFF2-40B4-BE49-F238E27FC236}">
                <a16:creationId xmlns:a16="http://schemas.microsoft.com/office/drawing/2014/main" id="{5B845906-7EAE-4BEC-AA75-1877CED15600}"/>
              </a:ext>
            </a:extLst>
          </p:cNvPr>
          <p:cNvSpPr/>
          <p:nvPr/>
        </p:nvSpPr>
        <p:spPr bwMode="auto">
          <a:xfrm>
            <a:off x="4467895" y="4069628"/>
            <a:ext cx="6628142"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ea typeface="+mn-lt"/>
                <a:cs typeface="+mn-lt"/>
              </a:rPr>
              <a:t>Ahmed </a:t>
            </a:r>
            <a:r>
              <a:rPr lang="en-US" b="1">
                <a:solidFill>
                  <a:schemeClr val="tx2"/>
                </a:solidFill>
                <a:ea typeface="+mn-lt"/>
                <a:cs typeface="+mn-lt"/>
              </a:rPr>
              <a:t>MOALLA</a:t>
            </a:r>
            <a:endParaRPr lang="en-US" b="1">
              <a:solidFill>
                <a:schemeClr val="tx2"/>
              </a:solidFill>
            </a:endParaRPr>
          </a:p>
          <a:p>
            <a:pPr>
              <a:defRPr/>
            </a:pPr>
            <a:endParaRPr lang="en-US">
              <a:ea typeface="+mn-lt"/>
              <a:cs typeface="+mn-lt"/>
            </a:endParaRPr>
          </a:p>
          <a:p>
            <a:pPr>
              <a:defRPr/>
            </a:pPr>
            <a:endParaRPr lang="en-US">
              <a:ea typeface="+mn-lt"/>
              <a:cs typeface="+mn-lt"/>
            </a:endParaRPr>
          </a:p>
          <a:p>
            <a:pPr>
              <a:defRPr/>
            </a:pPr>
            <a:endParaRPr lang="en-US">
              <a:ea typeface="+mn-lt"/>
              <a:cs typeface="Arial"/>
            </a:endParaRPr>
          </a:p>
          <a:p>
            <a:pPr>
              <a:defRPr/>
            </a:pPr>
            <a:endParaRPr lang="en-US">
              <a:ea typeface="+mn-lt"/>
              <a:cs typeface="+mn-lt"/>
            </a:endParaRPr>
          </a:p>
          <a:p>
            <a:pPr>
              <a:defRPr/>
            </a:pPr>
            <a:endParaRPr lang="en-US">
              <a:ea typeface="+mn-lt"/>
              <a:cs typeface="+mn-lt"/>
            </a:endParaRPr>
          </a:p>
          <a:p>
            <a:pPr>
              <a:defRPr/>
            </a:pPr>
            <a:endParaRPr lang="en-US"/>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p>
          <a:p>
            <a:pPr>
              <a:defRPr/>
            </a:pPr>
            <a:endParaRPr lang="en-US"/>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2"/>
          <a:stretch/>
        </p:blipFill>
        <p:spPr bwMode="auto">
          <a:xfrm>
            <a:off x="4076580" y="4155152"/>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2</a:t>
            </a:fld>
            <a:endParaRPr lang="fr-FR" sz="800"/>
          </a:p>
        </p:txBody>
      </p:sp>
      <p:pic>
        <p:nvPicPr>
          <p:cNvPr id="27" name="Graphique 5">
            <a:extLst>
              <a:ext uri="{FF2B5EF4-FFF2-40B4-BE49-F238E27FC236}">
                <a16:creationId xmlns:a16="http://schemas.microsoft.com/office/drawing/2014/main" id="{FCC90582-5281-48E1-9CC4-8191CF1E4374}"/>
              </a:ext>
            </a:extLst>
          </p:cNvPr>
          <p:cNvPicPr>
            <a:picLocks noChangeAspect="1"/>
          </p:cNvPicPr>
          <p:nvPr/>
        </p:nvPicPr>
        <p:blipFill>
          <a:blip r:embed="rId2"/>
          <a:stretch/>
        </p:blipFill>
        <p:spPr bwMode="auto">
          <a:xfrm>
            <a:off x="4076579" y="4579167"/>
            <a:ext cx="317957" cy="230164"/>
          </a:xfrm>
          <a:prstGeom prst="rect">
            <a:avLst/>
          </a:prstGeom>
        </p:spPr>
      </p:pic>
      <p:pic>
        <p:nvPicPr>
          <p:cNvPr id="28" name="Graphique 5">
            <a:extLst>
              <a:ext uri="{FF2B5EF4-FFF2-40B4-BE49-F238E27FC236}">
                <a16:creationId xmlns:a16="http://schemas.microsoft.com/office/drawing/2014/main" id="{F5936E23-578E-43AE-97BF-8A6EE458C739}"/>
              </a:ext>
            </a:extLst>
          </p:cNvPr>
          <p:cNvPicPr>
            <a:picLocks noChangeAspect="1"/>
          </p:cNvPicPr>
          <p:nvPr/>
        </p:nvPicPr>
        <p:blipFill>
          <a:blip r:embed="rId2"/>
          <a:stretch/>
        </p:blipFill>
        <p:spPr bwMode="auto">
          <a:xfrm>
            <a:off x="4076580" y="5107651"/>
            <a:ext cx="317957" cy="230164"/>
          </a:xfrm>
          <a:prstGeom prst="rect">
            <a:avLst/>
          </a:prstGeom>
        </p:spPr>
      </p:pic>
      <p:pic>
        <p:nvPicPr>
          <p:cNvPr id="29" name="Graphique 5">
            <a:extLst>
              <a:ext uri="{FF2B5EF4-FFF2-40B4-BE49-F238E27FC236}">
                <a16:creationId xmlns:a16="http://schemas.microsoft.com/office/drawing/2014/main" id="{4038CC53-B874-4C7F-9810-33E3726500E0}"/>
              </a:ext>
            </a:extLst>
          </p:cNvPr>
          <p:cNvPicPr>
            <a:picLocks noChangeAspect="1"/>
          </p:cNvPicPr>
          <p:nvPr/>
        </p:nvPicPr>
        <p:blipFill>
          <a:blip r:embed="rId2"/>
          <a:stretch/>
        </p:blipFill>
        <p:spPr bwMode="auto">
          <a:xfrm>
            <a:off x="4076580" y="5586973"/>
            <a:ext cx="317957" cy="230164"/>
          </a:xfrm>
          <a:prstGeom prst="rect">
            <a:avLst/>
          </a:prstGeom>
        </p:spPr>
      </p:pic>
      <p:sp>
        <p:nvSpPr>
          <p:cNvPr id="7" name="TextBox 6">
            <a:extLst>
              <a:ext uri="{FF2B5EF4-FFF2-40B4-BE49-F238E27FC236}">
                <a16:creationId xmlns:a16="http://schemas.microsoft.com/office/drawing/2014/main" id="{142811F2-A8FE-4ABF-BD71-6E6DCC7374CF}"/>
              </a:ext>
            </a:extLst>
          </p:cNvPr>
          <p:cNvSpPr txBox="1"/>
          <p:nvPr/>
        </p:nvSpPr>
        <p:spPr>
          <a:xfrm>
            <a:off x="4454013" y="4521608"/>
            <a:ext cx="69526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Sen"/>
              </a:rPr>
              <a:t>Développeur</a:t>
            </a:r>
            <a:r>
              <a:rPr lang="en-US">
                <a:latin typeface="Sen"/>
              </a:rPr>
              <a:t> Java avec 3 </a:t>
            </a:r>
            <a:r>
              <a:rPr lang="en-US" err="1">
                <a:latin typeface="Sen"/>
              </a:rPr>
              <a:t>ans</a:t>
            </a:r>
            <a:r>
              <a:rPr lang="en-US">
                <a:latin typeface="Sen"/>
              </a:rPr>
              <a:t> </a:t>
            </a:r>
            <a:r>
              <a:rPr lang="en-US" err="1">
                <a:latin typeface="Sen"/>
              </a:rPr>
              <a:t>d'expérience</a:t>
            </a:r>
            <a:r>
              <a:rPr lang="en-US">
                <a:latin typeface="Sen"/>
              </a:rPr>
              <a:t>, </a:t>
            </a:r>
            <a:endParaRPr lang="en-US" b="1">
              <a:solidFill>
                <a:schemeClr val="tx2"/>
              </a:solidFill>
            </a:endParaRPr>
          </a:p>
        </p:txBody>
      </p:sp>
      <p:sp>
        <p:nvSpPr>
          <p:cNvPr id="8" name="TextBox 7">
            <a:extLst>
              <a:ext uri="{FF2B5EF4-FFF2-40B4-BE49-F238E27FC236}">
                <a16:creationId xmlns:a16="http://schemas.microsoft.com/office/drawing/2014/main" id="{8C8C5161-ED65-480D-8271-3BC7E3BF1A44}"/>
              </a:ext>
            </a:extLst>
          </p:cNvPr>
          <p:cNvSpPr txBox="1"/>
          <p:nvPr/>
        </p:nvSpPr>
        <p:spPr>
          <a:xfrm>
            <a:off x="4449403" y="5020902"/>
            <a:ext cx="6915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atin typeface="Sen"/>
              </a:rPr>
              <a:t>Chez </a:t>
            </a:r>
            <a:r>
              <a:rPr lang="en-US" b="1" err="1">
                <a:solidFill>
                  <a:schemeClr val="tx2"/>
                </a:solidFill>
                <a:latin typeface="Sen"/>
              </a:rPr>
              <a:t>Novencia</a:t>
            </a:r>
            <a:r>
              <a:rPr lang="en-US" b="1">
                <a:solidFill>
                  <a:schemeClr val="tx2"/>
                </a:solidFill>
                <a:latin typeface="Sen"/>
              </a:rPr>
              <a:t> </a:t>
            </a:r>
            <a:r>
              <a:rPr lang="en-US" err="1">
                <a:latin typeface="Sen"/>
              </a:rPr>
              <a:t>depuis</a:t>
            </a:r>
            <a:r>
              <a:rPr lang="en-US">
                <a:latin typeface="Sen"/>
              </a:rPr>
              <a:t> Janvier 2020 et </a:t>
            </a:r>
            <a:r>
              <a:rPr lang="en-US" err="1">
                <a:latin typeface="Sen"/>
              </a:rPr>
              <a:t>Techlead</a:t>
            </a:r>
            <a:r>
              <a:rPr lang="en-US">
                <a:latin typeface="Sen"/>
              </a:rPr>
              <a:t> </a:t>
            </a:r>
            <a:r>
              <a:rPr lang="en-US" err="1">
                <a:latin typeface="Sen"/>
              </a:rPr>
              <a:t>depuis</a:t>
            </a:r>
            <a:r>
              <a:rPr lang="en-US">
                <a:latin typeface="Sen"/>
              </a:rPr>
              <a:t> debut 2021</a:t>
            </a:r>
            <a:endParaRPr lang="en-US"/>
          </a:p>
        </p:txBody>
      </p:sp>
      <p:sp>
        <p:nvSpPr>
          <p:cNvPr id="10" name="TextBox 9">
            <a:extLst>
              <a:ext uri="{FF2B5EF4-FFF2-40B4-BE49-F238E27FC236}">
                <a16:creationId xmlns:a16="http://schemas.microsoft.com/office/drawing/2014/main" id="{BB144E39-96CF-4B17-8368-F8464F304D5F}"/>
              </a:ext>
            </a:extLst>
          </p:cNvPr>
          <p:cNvSpPr txBox="1"/>
          <p:nvPr/>
        </p:nvSpPr>
        <p:spPr>
          <a:xfrm>
            <a:off x="4450939" y="5520197"/>
            <a:ext cx="6934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Sen"/>
              </a:rPr>
              <a:t>Depuis</a:t>
            </a:r>
            <a:r>
              <a:rPr lang="en-US">
                <a:latin typeface="Sen"/>
              </a:rPr>
              <a:t> 2 </a:t>
            </a:r>
            <a:r>
              <a:rPr lang="en-US" err="1">
                <a:latin typeface="Sen"/>
              </a:rPr>
              <a:t>ans</a:t>
            </a:r>
            <a:r>
              <a:rPr lang="en-US">
                <a:latin typeface="Sen"/>
              </a:rPr>
              <a:t> </a:t>
            </a:r>
            <a:r>
              <a:rPr lang="en-US" err="1">
                <a:latin typeface="Sen"/>
              </a:rPr>
              <a:t>en</a:t>
            </a:r>
            <a:r>
              <a:rPr lang="en-US">
                <a:latin typeface="Sen"/>
              </a:rPr>
              <a:t> mission à la </a:t>
            </a:r>
            <a:r>
              <a:rPr lang="en-US" b="1">
                <a:solidFill>
                  <a:schemeClr val="tx2"/>
                </a:solidFill>
                <a:latin typeface="Sen"/>
              </a:rPr>
              <a:t>Société Générale</a:t>
            </a:r>
            <a:endParaRPr lang="en-US">
              <a:solidFill>
                <a:schemeClr val="tx2"/>
              </a:solidFill>
              <a:ea typeface="+mn-lt"/>
              <a:cs typeface="+mn-lt"/>
            </a:endParaRPr>
          </a:p>
          <a:p>
            <a:pPr algn="just"/>
            <a:endParaRPr lang="en-US"/>
          </a:p>
        </p:txBody>
      </p:sp>
      <p:pic>
        <p:nvPicPr>
          <p:cNvPr id="12" name="Picture 11">
            <a:extLst>
              <a:ext uri="{FF2B5EF4-FFF2-40B4-BE49-F238E27FC236}">
                <a16:creationId xmlns:a16="http://schemas.microsoft.com/office/drawing/2014/main" id="{40053683-842E-4CFC-8579-DEA15C2BADEF}"/>
              </a:ext>
            </a:extLst>
          </p:cNvPr>
          <p:cNvPicPr>
            <a:picLocks noChangeAspect="1"/>
          </p:cNvPicPr>
          <p:nvPr/>
        </p:nvPicPr>
        <p:blipFill>
          <a:blip r:embed="rId3"/>
          <a:stretch/>
        </p:blipFill>
        <p:spPr bwMode="auto">
          <a:xfrm>
            <a:off x="6557631" y="992083"/>
            <a:ext cx="2200349" cy="2212639"/>
          </a:xfrm>
          <a:prstGeom prst="rect">
            <a:avLst/>
          </a:prstGeom>
          <a:ln>
            <a:solidFill>
              <a:schemeClr val="tx1"/>
            </a:solidFill>
          </a:ln>
        </p:spPr>
      </p:pic>
      <p:sp>
        <p:nvSpPr>
          <p:cNvPr id="13" name="Titre 1">
            <a:extLst>
              <a:ext uri="{FF2B5EF4-FFF2-40B4-BE49-F238E27FC236}">
                <a16:creationId xmlns:a16="http://schemas.microsoft.com/office/drawing/2014/main" id="{1EDBA2F9-7234-321D-78E1-70DFF4B7A3B7}"/>
              </a:ext>
            </a:extLst>
          </p:cNvPr>
          <p:cNvSpPr txBox="1">
            <a:spLocks/>
          </p:cNvSpPr>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2800" b="1" kern="0">
                <a:solidFill>
                  <a:schemeClr val="accent1"/>
                </a:solidFill>
              </a:rPr>
              <a:t>About Me</a:t>
            </a:r>
            <a:endParaRPr lang="en-US"/>
          </a:p>
        </p:txBody>
      </p:sp>
    </p:spTree>
    <p:extLst>
      <p:ext uri="{BB962C8B-B14F-4D97-AF65-F5344CB8AC3E}">
        <p14:creationId xmlns:p14="http://schemas.microsoft.com/office/powerpoint/2010/main" val="187748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Service </a:t>
            </a:r>
            <a:r>
              <a:rPr lang="fr-FR" sz="2800" b="1" err="1">
                <a:solidFill>
                  <a:schemeClr val="accent2"/>
                </a:solidFill>
              </a:rPr>
              <a:t>ClusterIP</a:t>
            </a:r>
            <a:endParaRPr lang="fr-FR" sz="2800" b="1">
              <a:solidFill>
                <a:schemeClr val="accent2"/>
              </a:solidFill>
            </a:endParaRP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2"/>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20</a:t>
            </a:fld>
            <a:endParaRPr lang="fr-FR" sz="800"/>
          </a:p>
        </p:txBody>
      </p:sp>
      <p:sp>
        <p:nvSpPr>
          <p:cNvPr id="8" name="TextBox 7">
            <a:extLst>
              <a:ext uri="{FF2B5EF4-FFF2-40B4-BE49-F238E27FC236}">
                <a16:creationId xmlns:a16="http://schemas.microsoft.com/office/drawing/2014/main" id="{2296A41C-2544-CC8A-FA65-EFC4A76F5C8C}"/>
              </a:ext>
            </a:extLst>
          </p:cNvPr>
          <p:cNvSpPr txBox="1"/>
          <p:nvPr/>
        </p:nvSpPr>
        <p:spPr bwMode="auto">
          <a:xfrm>
            <a:off x="4572000" y="590550"/>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Type de service </a:t>
            </a:r>
            <a:r>
              <a:rPr lang="en-US" b="1">
                <a:solidFill>
                  <a:schemeClr val="accent2"/>
                </a:solidFill>
              </a:rPr>
              <a:t>par </a:t>
            </a:r>
            <a:r>
              <a:rPr lang="en-US" b="1" err="1">
                <a:solidFill>
                  <a:schemeClr val="accent2"/>
                </a:solidFill>
              </a:rPr>
              <a:t>défaut</a:t>
            </a:r>
            <a:endParaRPr lang="en-US" b="1">
              <a:solidFill>
                <a:schemeClr val="accent2"/>
              </a:solidFill>
            </a:endParaRPr>
          </a:p>
        </p:txBody>
      </p:sp>
      <p:sp>
        <p:nvSpPr>
          <p:cNvPr id="16" name="Titre 1">
            <a:extLst>
              <a:ext uri="{FF2B5EF4-FFF2-40B4-BE49-F238E27FC236}">
                <a16:creationId xmlns:a16="http://schemas.microsoft.com/office/drawing/2014/main" id="{2B6B8B0A-2250-AC6A-16E7-AACA131B50F5}"/>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25" name="Rectangle 24">
            <a:extLst>
              <a:ext uri="{FF2B5EF4-FFF2-40B4-BE49-F238E27FC236}">
                <a16:creationId xmlns:a16="http://schemas.microsoft.com/office/drawing/2014/main" id="{3D97B3AB-62EC-FB6D-2D27-874A8A0B0CB6}"/>
              </a:ext>
            </a:extLst>
          </p:cNvPr>
          <p:cNvSpPr/>
          <p:nvPr/>
        </p:nvSpPr>
        <p:spPr bwMode="auto">
          <a:xfrm>
            <a:off x="6253521" y="3878825"/>
            <a:ext cx="2397841" cy="17409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D3296BE-FC35-CFF8-2D73-F8789D23FED7}"/>
              </a:ext>
            </a:extLst>
          </p:cNvPr>
          <p:cNvSpPr/>
          <p:nvPr/>
        </p:nvSpPr>
        <p:spPr bwMode="auto">
          <a:xfrm>
            <a:off x="6599596" y="4242106"/>
            <a:ext cx="2011311" cy="133985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a:solidFill>
                  <a:schemeClr val="tx1"/>
                </a:solidFill>
                <a:latin typeface="Consolas"/>
              </a:rPr>
              <a:t>name: my-service</a:t>
            </a:r>
            <a:endParaRPr lang="en-US" sz="1400">
              <a:solidFill>
                <a:schemeClr val="tx1"/>
              </a:solidFill>
              <a:ea typeface="+mn-lt"/>
              <a:cs typeface="+mn-lt"/>
            </a:endParaRPr>
          </a:p>
          <a:p>
            <a:r>
              <a:rPr lang="en-US" sz="1400">
                <a:solidFill>
                  <a:schemeClr val="tx1"/>
                </a:solidFill>
                <a:latin typeface="Consolas"/>
              </a:rPr>
              <a:t>selector: </a:t>
            </a:r>
            <a:endParaRPr lang="en-US" sz="1400">
              <a:solidFill>
                <a:schemeClr val="tx1"/>
              </a:solidFill>
              <a:ea typeface="+mn-lt"/>
              <a:cs typeface="+mn-lt"/>
            </a:endParaRPr>
          </a:p>
          <a:p>
            <a:r>
              <a:rPr lang="en-US" sz="1400" b="1">
                <a:solidFill>
                  <a:schemeClr val="accent1"/>
                </a:solidFill>
                <a:latin typeface="Consolas"/>
              </a:rPr>
              <a:t>  app: my-app</a:t>
            </a:r>
          </a:p>
          <a:p>
            <a:r>
              <a:rPr lang="en-US" sz="1400">
                <a:solidFill>
                  <a:schemeClr val="tx1"/>
                </a:solidFill>
                <a:latin typeface="Consolas"/>
                <a:ea typeface="+mn-lt"/>
                <a:cs typeface="Arial"/>
              </a:rPr>
              <a:t>ports:</a:t>
            </a:r>
            <a:endParaRPr lang="en-US" sz="1400" b="1">
              <a:solidFill>
                <a:schemeClr val="tx1"/>
              </a:solidFill>
              <a:latin typeface="Consolas"/>
              <a:ea typeface="+mn-lt"/>
              <a:cs typeface="Arial"/>
            </a:endParaRPr>
          </a:p>
          <a:p>
            <a:r>
              <a:rPr lang="en-US" sz="1400">
                <a:solidFill>
                  <a:schemeClr val="tx1"/>
                </a:solidFill>
                <a:latin typeface="Consolas"/>
                <a:ea typeface="+mn-lt"/>
                <a:cs typeface="Arial"/>
              </a:rPr>
              <a:t>- port: 8888</a:t>
            </a:r>
          </a:p>
          <a:p>
            <a:r>
              <a:rPr lang="en-US" sz="1400">
                <a:solidFill>
                  <a:schemeClr val="tx1"/>
                </a:solidFill>
                <a:latin typeface="Consolas"/>
                <a:ea typeface="+mn-lt"/>
                <a:cs typeface="Arial"/>
              </a:rPr>
              <a:t>  </a:t>
            </a:r>
            <a:r>
              <a:rPr lang="en-US" sz="1400" err="1">
                <a:solidFill>
                  <a:schemeClr val="tx1"/>
                </a:solidFill>
                <a:latin typeface="Consolas"/>
                <a:ea typeface="+mn-lt"/>
                <a:cs typeface="Arial"/>
              </a:rPr>
              <a:t>targetPort</a:t>
            </a:r>
            <a:r>
              <a:rPr lang="en-US" sz="1400">
                <a:solidFill>
                  <a:schemeClr val="tx1"/>
                </a:solidFill>
                <a:latin typeface="Consolas"/>
                <a:ea typeface="+mn-lt"/>
                <a:cs typeface="Arial"/>
              </a:rPr>
              <a:t>: 8080</a:t>
            </a:r>
          </a:p>
        </p:txBody>
      </p:sp>
      <p:sp>
        <p:nvSpPr>
          <p:cNvPr id="29" name="Rectangle 28">
            <a:extLst>
              <a:ext uri="{FF2B5EF4-FFF2-40B4-BE49-F238E27FC236}">
                <a16:creationId xmlns:a16="http://schemas.microsoft.com/office/drawing/2014/main" id="{1553C8BD-2F07-3D21-FA23-815C8EBFE998}"/>
              </a:ext>
            </a:extLst>
          </p:cNvPr>
          <p:cNvSpPr/>
          <p:nvPr/>
        </p:nvSpPr>
        <p:spPr bwMode="auto">
          <a:xfrm>
            <a:off x="10301339" y="3635886"/>
            <a:ext cx="1579716" cy="923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 1</a:t>
            </a:r>
          </a:p>
          <a:p>
            <a:pPr algn="ctr"/>
            <a:r>
              <a:rPr lang="en-US" sz="1200">
                <a:solidFill>
                  <a:schemeClr val="accent1"/>
                </a:solidFill>
              </a:rPr>
              <a:t>(</a:t>
            </a:r>
            <a:r>
              <a:rPr lang="en-US" sz="1200" b="1">
                <a:solidFill>
                  <a:schemeClr val="accent1"/>
                </a:solidFill>
              </a:rPr>
              <a:t>app=my-app</a:t>
            </a:r>
            <a:r>
              <a:rPr lang="en-US" sz="1200">
                <a:solidFill>
                  <a:schemeClr val="accent1"/>
                </a:solidFill>
              </a:rPr>
              <a:t>)</a:t>
            </a:r>
          </a:p>
        </p:txBody>
      </p:sp>
      <p:sp>
        <p:nvSpPr>
          <p:cNvPr id="31" name="TextBox 30">
            <a:extLst>
              <a:ext uri="{FF2B5EF4-FFF2-40B4-BE49-F238E27FC236}">
                <a16:creationId xmlns:a16="http://schemas.microsoft.com/office/drawing/2014/main" id="{9DF33841-9861-8F5F-082A-7828715245A2}"/>
              </a:ext>
            </a:extLst>
          </p:cNvPr>
          <p:cNvSpPr txBox="1"/>
          <p:nvPr/>
        </p:nvSpPr>
        <p:spPr bwMode="auto">
          <a:xfrm>
            <a:off x="6253523" y="3877392"/>
            <a:ext cx="2397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Service </a:t>
            </a:r>
            <a:r>
              <a:rPr lang="en-US" b="1" err="1">
                <a:solidFill>
                  <a:schemeClr val="accent2"/>
                </a:solidFill>
              </a:rPr>
              <a:t>ClusterIP</a:t>
            </a:r>
            <a:endParaRPr lang="en-US">
              <a:solidFill>
                <a:schemeClr val="accent2"/>
              </a:solidFill>
            </a:endParaRPr>
          </a:p>
        </p:txBody>
      </p:sp>
      <p:sp>
        <p:nvSpPr>
          <p:cNvPr id="33" name="Rectangle 32">
            <a:extLst>
              <a:ext uri="{FF2B5EF4-FFF2-40B4-BE49-F238E27FC236}">
                <a16:creationId xmlns:a16="http://schemas.microsoft.com/office/drawing/2014/main" id="{B35EC265-DDC3-35BC-7592-66D5D6D78BED}"/>
              </a:ext>
            </a:extLst>
          </p:cNvPr>
          <p:cNvSpPr/>
          <p:nvPr/>
        </p:nvSpPr>
        <p:spPr bwMode="auto">
          <a:xfrm>
            <a:off x="10306869" y="5039237"/>
            <a:ext cx="1578690" cy="923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ea typeface="+mn-lt"/>
                <a:cs typeface="+mn-lt"/>
              </a:rPr>
              <a:t>Pod 2</a:t>
            </a:r>
          </a:p>
          <a:p>
            <a:pPr algn="ctr"/>
            <a:r>
              <a:rPr lang="en-US" sz="1200" b="1">
                <a:solidFill>
                  <a:schemeClr val="accent1"/>
                </a:solidFill>
                <a:ea typeface="+mn-lt"/>
                <a:cs typeface="+mn-lt"/>
              </a:rPr>
              <a:t>(app=my-app)</a:t>
            </a:r>
          </a:p>
        </p:txBody>
      </p:sp>
      <p:cxnSp>
        <p:nvCxnSpPr>
          <p:cNvPr id="35" name="Straight Arrow Connector 34">
            <a:extLst>
              <a:ext uri="{FF2B5EF4-FFF2-40B4-BE49-F238E27FC236}">
                <a16:creationId xmlns:a16="http://schemas.microsoft.com/office/drawing/2014/main" id="{D28C8B45-EA8B-C337-CA6C-E40002000AF4}"/>
              </a:ext>
            </a:extLst>
          </p:cNvPr>
          <p:cNvCxnSpPr/>
          <p:nvPr/>
        </p:nvCxnSpPr>
        <p:spPr bwMode="auto">
          <a:xfrm flipV="1">
            <a:off x="8645525" y="4149725"/>
            <a:ext cx="1409700" cy="1968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4CC5FEB-5AA2-A28B-2DB2-7BE46A714CED}"/>
              </a:ext>
            </a:extLst>
          </p:cNvPr>
          <p:cNvCxnSpPr>
            <a:cxnSpLocks/>
          </p:cNvCxnSpPr>
          <p:nvPr/>
        </p:nvCxnSpPr>
        <p:spPr bwMode="auto">
          <a:xfrm>
            <a:off x="8658224" y="5133974"/>
            <a:ext cx="1403350" cy="35560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96770F8-6232-5355-7AC2-216AF0B77531}"/>
              </a:ext>
            </a:extLst>
          </p:cNvPr>
          <p:cNvSpPr txBox="1"/>
          <p:nvPr/>
        </p:nvSpPr>
        <p:spPr bwMode="auto">
          <a:xfrm rot="21120000">
            <a:off x="8914452" y="4117110"/>
            <a:ext cx="768350" cy="261610"/>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b="1" err="1">
                <a:solidFill>
                  <a:schemeClr val="accent2"/>
                </a:solidFill>
              </a:rPr>
              <a:t>Redirige</a:t>
            </a:r>
          </a:p>
        </p:txBody>
      </p:sp>
      <p:sp>
        <p:nvSpPr>
          <p:cNvPr id="41" name="TextBox 40">
            <a:extLst>
              <a:ext uri="{FF2B5EF4-FFF2-40B4-BE49-F238E27FC236}">
                <a16:creationId xmlns:a16="http://schemas.microsoft.com/office/drawing/2014/main" id="{49434D07-7A9E-2896-8CEB-ACBEFD906206}"/>
              </a:ext>
            </a:extLst>
          </p:cNvPr>
          <p:cNvSpPr txBox="1"/>
          <p:nvPr/>
        </p:nvSpPr>
        <p:spPr bwMode="auto">
          <a:xfrm rot="720000">
            <a:off x="8874386" y="5118336"/>
            <a:ext cx="762000" cy="261610"/>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err="1">
                <a:solidFill>
                  <a:schemeClr val="accent2"/>
                </a:solidFill>
                <a:ea typeface="+mn-lt"/>
                <a:cs typeface="+mn-lt"/>
              </a:rPr>
              <a:t>Redirige</a:t>
            </a:r>
            <a:endParaRPr lang="en-US" sz="1100" err="1">
              <a:solidFill>
                <a:schemeClr val="accent2"/>
              </a:solidFill>
              <a:ea typeface="+mn-lt"/>
              <a:cs typeface="+mn-lt"/>
            </a:endParaRPr>
          </a:p>
        </p:txBody>
      </p:sp>
      <p:sp>
        <p:nvSpPr>
          <p:cNvPr id="42" name="Rectangle 41">
            <a:extLst>
              <a:ext uri="{FF2B5EF4-FFF2-40B4-BE49-F238E27FC236}">
                <a16:creationId xmlns:a16="http://schemas.microsoft.com/office/drawing/2014/main" id="{304ADFA6-A37B-67DD-D10C-BC49CF803479}"/>
              </a:ext>
            </a:extLst>
          </p:cNvPr>
          <p:cNvSpPr/>
          <p:nvPr/>
        </p:nvSpPr>
        <p:spPr>
          <a:xfrm>
            <a:off x="6064250" y="4432300"/>
            <a:ext cx="476250"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8888</a:t>
            </a:r>
          </a:p>
        </p:txBody>
      </p:sp>
      <p:sp>
        <p:nvSpPr>
          <p:cNvPr id="44" name="TextBox 43">
            <a:extLst>
              <a:ext uri="{FF2B5EF4-FFF2-40B4-BE49-F238E27FC236}">
                <a16:creationId xmlns:a16="http://schemas.microsoft.com/office/drawing/2014/main" id="{EE1F0E44-306B-06A5-C684-D37323FF9E0A}"/>
              </a:ext>
            </a:extLst>
          </p:cNvPr>
          <p:cNvSpPr txBox="1"/>
          <p:nvPr/>
        </p:nvSpPr>
        <p:spPr>
          <a:xfrm>
            <a:off x="3765550" y="4641850"/>
            <a:ext cx="22288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latin typeface="Consolas"/>
              </a:rPr>
              <a:t>Requête</a:t>
            </a:r>
            <a:r>
              <a:rPr lang="en-US" sz="1200">
                <a:latin typeface="Consolas"/>
              </a:rPr>
              <a:t>: </a:t>
            </a:r>
            <a:endParaRPr lang="en-US">
              <a:latin typeface="Consolas"/>
            </a:endParaRPr>
          </a:p>
          <a:p>
            <a:r>
              <a:rPr lang="en-US" sz="1200">
                <a:latin typeface="Consolas"/>
              </a:rPr>
              <a:t>http://my-service:8888</a:t>
            </a:r>
            <a:endParaRPr lang="en-US">
              <a:latin typeface="Consolas"/>
            </a:endParaRPr>
          </a:p>
        </p:txBody>
      </p:sp>
      <p:cxnSp>
        <p:nvCxnSpPr>
          <p:cNvPr id="45" name="Straight Arrow Connector 44">
            <a:extLst>
              <a:ext uri="{FF2B5EF4-FFF2-40B4-BE49-F238E27FC236}">
                <a16:creationId xmlns:a16="http://schemas.microsoft.com/office/drawing/2014/main" id="{BF7FDE2F-CD20-AC56-5D91-36B01FCC5499}"/>
              </a:ext>
            </a:extLst>
          </p:cNvPr>
          <p:cNvCxnSpPr>
            <a:cxnSpLocks/>
          </p:cNvCxnSpPr>
          <p:nvPr/>
        </p:nvCxnSpPr>
        <p:spPr bwMode="auto">
          <a:xfrm>
            <a:off x="4613273" y="4810123"/>
            <a:ext cx="1447800" cy="317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F1DCAFFD-6659-BC29-2255-C4F3AAAC35FC}"/>
              </a:ext>
            </a:extLst>
          </p:cNvPr>
          <p:cNvSpPr/>
          <p:nvPr/>
        </p:nvSpPr>
        <p:spPr>
          <a:xfrm>
            <a:off x="10071100" y="3759199"/>
            <a:ext cx="469900" cy="679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8080</a:t>
            </a:r>
            <a:endParaRPr lang="en-US"/>
          </a:p>
        </p:txBody>
      </p:sp>
      <p:sp>
        <p:nvSpPr>
          <p:cNvPr id="47" name="Rectangle 46">
            <a:extLst>
              <a:ext uri="{FF2B5EF4-FFF2-40B4-BE49-F238E27FC236}">
                <a16:creationId xmlns:a16="http://schemas.microsoft.com/office/drawing/2014/main" id="{67E148FF-F600-AE62-B62F-87230BCCF284}"/>
              </a:ext>
            </a:extLst>
          </p:cNvPr>
          <p:cNvSpPr/>
          <p:nvPr/>
        </p:nvSpPr>
        <p:spPr>
          <a:xfrm>
            <a:off x="10064749" y="5156198"/>
            <a:ext cx="469900" cy="679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8080</a:t>
            </a:r>
            <a:endParaRPr lang="en-US"/>
          </a:p>
        </p:txBody>
      </p:sp>
      <p:sp>
        <p:nvSpPr>
          <p:cNvPr id="48" name="Rectangle 47">
            <a:extLst>
              <a:ext uri="{FF2B5EF4-FFF2-40B4-BE49-F238E27FC236}">
                <a16:creationId xmlns:a16="http://schemas.microsoft.com/office/drawing/2014/main" id="{02DFA291-827C-1163-66A8-B49405DF9018}"/>
              </a:ext>
            </a:extLst>
          </p:cNvPr>
          <p:cNvSpPr/>
          <p:nvPr/>
        </p:nvSpPr>
        <p:spPr>
          <a:xfrm>
            <a:off x="3768725" y="3400425"/>
            <a:ext cx="8216900" cy="26479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7159ED6-9548-DC43-289A-8B0A0EB88042}"/>
              </a:ext>
            </a:extLst>
          </p:cNvPr>
          <p:cNvSpPr txBox="1"/>
          <p:nvPr/>
        </p:nvSpPr>
        <p:spPr>
          <a:xfrm>
            <a:off x="3771900" y="3403600"/>
            <a:ext cx="1543050" cy="338554"/>
          </a:xfrm>
          <a:prstGeom prst="rect">
            <a:avLst/>
          </a:prstGeom>
          <a:noFill/>
          <a:ln>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Dans le cluster</a:t>
            </a:r>
          </a:p>
        </p:txBody>
      </p:sp>
      <p:sp>
        <p:nvSpPr>
          <p:cNvPr id="51" name="TextBox 50">
            <a:extLst>
              <a:ext uri="{FF2B5EF4-FFF2-40B4-BE49-F238E27FC236}">
                <a16:creationId xmlns:a16="http://schemas.microsoft.com/office/drawing/2014/main" id="{08E9E744-3CA4-E46C-6274-ACFB3B13B494}"/>
              </a:ext>
            </a:extLst>
          </p:cNvPr>
          <p:cNvSpPr txBox="1"/>
          <p:nvPr/>
        </p:nvSpPr>
        <p:spPr>
          <a:xfrm>
            <a:off x="215900" y="1936750"/>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a:solidFill>
                  <a:srgbClr val="CE9178"/>
                </a:solidFill>
                <a:latin typeface="Consolas"/>
              </a:rPr>
              <a:t>Service</a:t>
            </a: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my-service</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type</a:t>
            </a:r>
            <a:r>
              <a:rPr lang="en-US" sz="1200" b="1">
                <a:solidFill>
                  <a:srgbClr val="D4D4D4"/>
                </a:solidFill>
                <a:latin typeface="Consolas"/>
              </a:rPr>
              <a:t>: </a:t>
            </a:r>
            <a:r>
              <a:rPr lang="en-US" sz="1200" b="1" err="1">
                <a:solidFill>
                  <a:srgbClr val="CE9178"/>
                </a:solidFill>
                <a:latin typeface="Consolas"/>
              </a:rPr>
              <a:t>ClusterIP</a:t>
            </a:r>
            <a:endParaRPr lang="en-US" sz="1200" b="1">
              <a:solidFill>
                <a:srgbClr val="CE9178"/>
              </a:solidFill>
              <a:latin typeface="Consolas"/>
            </a:endParaRPr>
          </a:p>
          <a:p>
            <a:r>
              <a:rPr lang="en-US" sz="1200" b="1">
                <a:solidFill>
                  <a:srgbClr val="D4D4D4"/>
                </a:solidFill>
                <a:latin typeface="Consolas"/>
              </a:rPr>
              <a:t>  </a:t>
            </a:r>
            <a:r>
              <a:rPr lang="en-US" sz="1200" b="1">
                <a:solidFill>
                  <a:srgbClr val="569CD6"/>
                </a:solidFill>
                <a:latin typeface="Consolas"/>
              </a:rPr>
              <a:t>selector</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app</a:t>
            </a:r>
            <a:r>
              <a:rPr lang="en-US" sz="1200" b="1">
                <a:solidFill>
                  <a:srgbClr val="D4D4D4"/>
                </a:solidFill>
                <a:latin typeface="Consolas"/>
              </a:rPr>
              <a:t>: </a:t>
            </a:r>
            <a:r>
              <a:rPr lang="en-US" sz="1200" b="1">
                <a:solidFill>
                  <a:srgbClr val="CE9178"/>
                </a:solidFill>
                <a:latin typeface="Consolas"/>
              </a:rPr>
              <a:t>my-app</a:t>
            </a:r>
          </a:p>
          <a:p>
            <a:r>
              <a:rPr lang="en-US" sz="1200" b="1">
                <a:solidFill>
                  <a:srgbClr val="D4D4D4"/>
                </a:solidFill>
                <a:latin typeface="Consolas"/>
              </a:rPr>
              <a:t>  </a:t>
            </a:r>
            <a:r>
              <a:rPr lang="en-US" sz="1200" b="1">
                <a:solidFill>
                  <a:srgbClr val="569CD6"/>
                </a:solidFill>
                <a:latin typeface="Consolas"/>
              </a:rPr>
              <a:t>ports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port</a:t>
            </a:r>
            <a:r>
              <a:rPr lang="en-US" sz="1200" b="1">
                <a:solidFill>
                  <a:srgbClr val="D4D4D4"/>
                </a:solidFill>
                <a:latin typeface="Consolas"/>
              </a:rPr>
              <a:t>: </a:t>
            </a:r>
            <a:r>
              <a:rPr lang="en-US" sz="1200" b="1">
                <a:solidFill>
                  <a:srgbClr val="B5CEA8"/>
                </a:solidFill>
                <a:latin typeface="Consolas"/>
              </a:rPr>
              <a:t>8888</a:t>
            </a:r>
          </a:p>
          <a:p>
            <a:r>
              <a:rPr lang="en-US" sz="1200" b="1">
                <a:solidFill>
                  <a:srgbClr val="D4D4D4"/>
                </a:solidFill>
                <a:latin typeface="Consolas"/>
              </a:rPr>
              <a:t>    </a:t>
            </a:r>
            <a:r>
              <a:rPr lang="en-US" sz="1200" b="1" err="1">
                <a:solidFill>
                  <a:srgbClr val="569CD6"/>
                </a:solidFill>
                <a:latin typeface="Consolas"/>
              </a:rPr>
              <a:t>targetPort</a:t>
            </a:r>
            <a:r>
              <a:rPr lang="en-US" sz="1200" b="1">
                <a:solidFill>
                  <a:srgbClr val="D4D4D4"/>
                </a:solidFill>
                <a:latin typeface="Consolas"/>
              </a:rPr>
              <a:t>: </a:t>
            </a:r>
            <a:r>
              <a:rPr lang="en-US" sz="1200" b="1">
                <a:solidFill>
                  <a:srgbClr val="B5CEA8"/>
                </a:solidFill>
                <a:latin typeface="Consolas"/>
              </a:rPr>
              <a:t>8080</a:t>
            </a:r>
          </a:p>
          <a:p>
            <a:endParaRPr lang="en-US" sz="1200" b="1">
              <a:solidFill>
                <a:srgbClr val="D4D4D4"/>
              </a:solidFill>
              <a:latin typeface="Consolas"/>
            </a:endParaRPr>
          </a:p>
        </p:txBody>
      </p:sp>
      <p:pic>
        <p:nvPicPr>
          <p:cNvPr id="28" name="Graphique 5">
            <a:extLst>
              <a:ext uri="{FF2B5EF4-FFF2-40B4-BE49-F238E27FC236}">
                <a16:creationId xmlns:a16="http://schemas.microsoft.com/office/drawing/2014/main" id="{F8B81B41-B63E-C084-F837-636A41F7F990}"/>
              </a:ext>
            </a:extLst>
          </p:cNvPr>
          <p:cNvPicPr>
            <a:picLocks noChangeAspect="1"/>
          </p:cNvPicPr>
          <p:nvPr/>
        </p:nvPicPr>
        <p:blipFill>
          <a:blip r:embed="rId2"/>
          <a:stretch/>
        </p:blipFill>
        <p:spPr bwMode="auto">
          <a:xfrm>
            <a:off x="4144177" y="1122106"/>
            <a:ext cx="317957" cy="230164"/>
          </a:xfrm>
          <a:prstGeom prst="rect">
            <a:avLst/>
          </a:prstGeom>
        </p:spPr>
      </p:pic>
      <p:sp>
        <p:nvSpPr>
          <p:cNvPr id="30" name="TextBox 29">
            <a:extLst>
              <a:ext uri="{FF2B5EF4-FFF2-40B4-BE49-F238E27FC236}">
                <a16:creationId xmlns:a16="http://schemas.microsoft.com/office/drawing/2014/main" id="{7F7A0B83-625C-95CB-FFB3-341877E8FC33}"/>
              </a:ext>
            </a:extLst>
          </p:cNvPr>
          <p:cNvSpPr txBox="1"/>
          <p:nvPr/>
        </p:nvSpPr>
        <p:spPr bwMode="auto">
          <a:xfrm>
            <a:off x="4572000" y="1054100"/>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Accessible </a:t>
            </a:r>
            <a:r>
              <a:rPr lang="en-US" err="1"/>
              <a:t>seulement</a:t>
            </a:r>
            <a:r>
              <a:rPr lang="en-US"/>
              <a:t> </a:t>
            </a:r>
            <a:r>
              <a:rPr lang="en-US" b="1" err="1">
                <a:solidFill>
                  <a:schemeClr val="accent2"/>
                </a:solidFill>
              </a:rPr>
              <a:t>en</a:t>
            </a:r>
            <a:r>
              <a:rPr lang="en-US" b="1">
                <a:solidFill>
                  <a:schemeClr val="accent2"/>
                </a:solidFill>
              </a:rPr>
              <a:t> interne</a:t>
            </a:r>
            <a:r>
              <a:rPr lang="en-US"/>
              <a:t> par les pods</a:t>
            </a:r>
          </a:p>
        </p:txBody>
      </p:sp>
      <p:pic>
        <p:nvPicPr>
          <p:cNvPr id="32" name="Graphique 5">
            <a:extLst>
              <a:ext uri="{FF2B5EF4-FFF2-40B4-BE49-F238E27FC236}">
                <a16:creationId xmlns:a16="http://schemas.microsoft.com/office/drawing/2014/main" id="{AE710A45-ADAE-AD58-0C10-D5ADCD7AC8E0}"/>
              </a:ext>
            </a:extLst>
          </p:cNvPr>
          <p:cNvPicPr>
            <a:picLocks noChangeAspect="1"/>
          </p:cNvPicPr>
          <p:nvPr/>
        </p:nvPicPr>
        <p:blipFill>
          <a:blip r:embed="rId2"/>
          <a:stretch/>
        </p:blipFill>
        <p:spPr bwMode="auto">
          <a:xfrm>
            <a:off x="4144177" y="1598356"/>
            <a:ext cx="317957" cy="230164"/>
          </a:xfrm>
          <a:prstGeom prst="rect">
            <a:avLst/>
          </a:prstGeom>
        </p:spPr>
      </p:pic>
      <p:sp>
        <p:nvSpPr>
          <p:cNvPr id="34" name="TextBox 33">
            <a:extLst>
              <a:ext uri="{FF2B5EF4-FFF2-40B4-BE49-F238E27FC236}">
                <a16:creationId xmlns:a16="http://schemas.microsoft.com/office/drawing/2014/main" id="{B2A9839C-7E5B-1D38-6347-C42D751382FC}"/>
              </a:ext>
            </a:extLst>
          </p:cNvPr>
          <p:cNvSpPr txBox="1"/>
          <p:nvPr/>
        </p:nvSpPr>
        <p:spPr bwMode="auto">
          <a:xfrm>
            <a:off x="4572000" y="1530350"/>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Accessible par son nom grâce au </a:t>
            </a:r>
            <a:r>
              <a:rPr lang="en-US" err="1"/>
              <a:t>serveur</a:t>
            </a:r>
            <a:r>
              <a:rPr lang="en-US"/>
              <a:t> </a:t>
            </a:r>
            <a:r>
              <a:rPr lang="en-US" b="1">
                <a:solidFill>
                  <a:schemeClr val="accent2"/>
                </a:solidFill>
              </a:rPr>
              <a:t>DNS</a:t>
            </a:r>
            <a:r>
              <a:rPr lang="en-US"/>
              <a:t> interne</a:t>
            </a:r>
          </a:p>
        </p:txBody>
      </p:sp>
      <p:pic>
        <p:nvPicPr>
          <p:cNvPr id="36" name="Graphique 5">
            <a:extLst>
              <a:ext uri="{FF2B5EF4-FFF2-40B4-BE49-F238E27FC236}">
                <a16:creationId xmlns:a16="http://schemas.microsoft.com/office/drawing/2014/main" id="{EDFAB55C-E9B6-1441-59BF-FAB762511615}"/>
              </a:ext>
            </a:extLst>
          </p:cNvPr>
          <p:cNvPicPr>
            <a:picLocks noChangeAspect="1"/>
          </p:cNvPicPr>
          <p:nvPr/>
        </p:nvPicPr>
        <p:blipFill>
          <a:blip r:embed="rId2"/>
          <a:stretch/>
        </p:blipFill>
        <p:spPr bwMode="auto">
          <a:xfrm>
            <a:off x="4144177" y="2106356"/>
            <a:ext cx="317957" cy="230164"/>
          </a:xfrm>
          <a:prstGeom prst="rect">
            <a:avLst/>
          </a:prstGeom>
        </p:spPr>
      </p:pic>
      <p:sp>
        <p:nvSpPr>
          <p:cNvPr id="38" name="TextBox 37">
            <a:extLst>
              <a:ext uri="{FF2B5EF4-FFF2-40B4-BE49-F238E27FC236}">
                <a16:creationId xmlns:a16="http://schemas.microsoft.com/office/drawing/2014/main" id="{2013B585-725B-008A-530F-30754E2A4DA0}"/>
              </a:ext>
            </a:extLst>
          </p:cNvPr>
          <p:cNvSpPr txBox="1"/>
          <p:nvPr/>
        </p:nvSpPr>
        <p:spPr bwMode="auto">
          <a:xfrm>
            <a:off x="4572000" y="2038349"/>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Lié</a:t>
            </a:r>
            <a:r>
              <a:rPr lang="en-US"/>
              <a:t> aux Pods via </a:t>
            </a:r>
            <a:r>
              <a:rPr lang="en-US" b="1">
                <a:solidFill>
                  <a:schemeClr val="accent2"/>
                </a:solidFill>
              </a:rPr>
              <a:t>labels</a:t>
            </a:r>
          </a:p>
        </p:txBody>
      </p:sp>
      <p:sp>
        <p:nvSpPr>
          <p:cNvPr id="40" name="TextBox 39">
            <a:extLst>
              <a:ext uri="{FF2B5EF4-FFF2-40B4-BE49-F238E27FC236}">
                <a16:creationId xmlns:a16="http://schemas.microsoft.com/office/drawing/2014/main" id="{CEE81990-B6C5-8BCE-6517-C23C0E85062B}"/>
              </a:ext>
            </a:extLst>
          </p:cNvPr>
          <p:cNvSpPr txBox="1"/>
          <p:nvPr/>
        </p:nvSpPr>
        <p:spPr bwMode="auto">
          <a:xfrm>
            <a:off x="4578350" y="2546348"/>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Utilisé</a:t>
            </a:r>
            <a:r>
              <a:rPr lang="en-US"/>
              <a:t> pour la </a:t>
            </a:r>
            <a:r>
              <a:rPr lang="en-US" b="1">
                <a:solidFill>
                  <a:schemeClr val="accent2"/>
                </a:solidFill>
              </a:rPr>
              <a:t>communication inter-pods</a:t>
            </a:r>
          </a:p>
        </p:txBody>
      </p:sp>
      <p:pic>
        <p:nvPicPr>
          <p:cNvPr id="43" name="Graphique 5">
            <a:extLst>
              <a:ext uri="{FF2B5EF4-FFF2-40B4-BE49-F238E27FC236}">
                <a16:creationId xmlns:a16="http://schemas.microsoft.com/office/drawing/2014/main" id="{73567400-8016-C4F2-F9CF-BDE039A74F6D}"/>
              </a:ext>
            </a:extLst>
          </p:cNvPr>
          <p:cNvPicPr>
            <a:picLocks noChangeAspect="1"/>
          </p:cNvPicPr>
          <p:nvPr/>
        </p:nvPicPr>
        <p:blipFill>
          <a:blip r:embed="rId2"/>
          <a:stretch/>
        </p:blipFill>
        <p:spPr bwMode="auto">
          <a:xfrm>
            <a:off x="4144177" y="2639756"/>
            <a:ext cx="317957" cy="230164"/>
          </a:xfrm>
          <a:prstGeom prst="rect">
            <a:avLst/>
          </a:prstGeom>
        </p:spPr>
      </p:pic>
    </p:spTree>
    <p:extLst>
      <p:ext uri="{BB962C8B-B14F-4D97-AF65-F5344CB8AC3E}">
        <p14:creationId xmlns:p14="http://schemas.microsoft.com/office/powerpoint/2010/main" val="1757991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Service </a:t>
            </a:r>
            <a:r>
              <a:rPr lang="fr-FR" sz="2800" b="1" err="1">
                <a:solidFill>
                  <a:schemeClr val="accent2"/>
                </a:solidFill>
              </a:rPr>
              <a:t>NodePort</a:t>
            </a: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2"/>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21</a:t>
            </a:fld>
            <a:endParaRPr lang="fr-FR" sz="800"/>
          </a:p>
        </p:txBody>
      </p:sp>
      <p:sp>
        <p:nvSpPr>
          <p:cNvPr id="8" name="TextBox 7">
            <a:extLst>
              <a:ext uri="{FF2B5EF4-FFF2-40B4-BE49-F238E27FC236}">
                <a16:creationId xmlns:a16="http://schemas.microsoft.com/office/drawing/2014/main" id="{2296A41C-2544-CC8A-FA65-EFC4A76F5C8C}"/>
              </a:ext>
            </a:extLst>
          </p:cNvPr>
          <p:cNvSpPr txBox="1"/>
          <p:nvPr/>
        </p:nvSpPr>
        <p:spPr bwMode="auto">
          <a:xfrm>
            <a:off x="4572000" y="590550"/>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Couche </a:t>
            </a:r>
            <a:r>
              <a:rPr lang="en-US" err="1"/>
              <a:t>en</a:t>
            </a:r>
            <a:r>
              <a:rPr lang="en-US"/>
              <a:t> dessus de service </a:t>
            </a:r>
            <a:r>
              <a:rPr lang="en-US" b="1" err="1">
                <a:solidFill>
                  <a:schemeClr val="accent2"/>
                </a:solidFill>
              </a:rPr>
              <a:t>ClusterIP</a:t>
            </a:r>
            <a:endParaRPr lang="en-US" b="1">
              <a:solidFill>
                <a:schemeClr val="accent2"/>
              </a:solidFill>
            </a:endParaRPr>
          </a:p>
        </p:txBody>
      </p:sp>
      <p:sp>
        <p:nvSpPr>
          <p:cNvPr id="16" name="Titre 1">
            <a:extLst>
              <a:ext uri="{FF2B5EF4-FFF2-40B4-BE49-F238E27FC236}">
                <a16:creationId xmlns:a16="http://schemas.microsoft.com/office/drawing/2014/main" id="{2B6B8B0A-2250-AC6A-16E7-AACA131B50F5}"/>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pic>
        <p:nvPicPr>
          <p:cNvPr id="28" name="Graphique 5">
            <a:extLst>
              <a:ext uri="{FF2B5EF4-FFF2-40B4-BE49-F238E27FC236}">
                <a16:creationId xmlns:a16="http://schemas.microsoft.com/office/drawing/2014/main" id="{F8B81B41-B63E-C084-F837-636A41F7F990}"/>
              </a:ext>
            </a:extLst>
          </p:cNvPr>
          <p:cNvPicPr>
            <a:picLocks noChangeAspect="1"/>
          </p:cNvPicPr>
          <p:nvPr/>
        </p:nvPicPr>
        <p:blipFill>
          <a:blip r:embed="rId2"/>
          <a:stretch/>
        </p:blipFill>
        <p:spPr bwMode="auto">
          <a:xfrm>
            <a:off x="4144177" y="1122106"/>
            <a:ext cx="317957" cy="230164"/>
          </a:xfrm>
          <a:prstGeom prst="rect">
            <a:avLst/>
          </a:prstGeom>
        </p:spPr>
      </p:pic>
      <p:sp>
        <p:nvSpPr>
          <p:cNvPr id="30" name="TextBox 29">
            <a:extLst>
              <a:ext uri="{FF2B5EF4-FFF2-40B4-BE49-F238E27FC236}">
                <a16:creationId xmlns:a16="http://schemas.microsoft.com/office/drawing/2014/main" id="{7F7A0B83-625C-95CB-FFB3-341877E8FC33}"/>
              </a:ext>
            </a:extLst>
          </p:cNvPr>
          <p:cNvSpPr txBox="1"/>
          <p:nvPr/>
        </p:nvSpPr>
        <p:spPr bwMode="auto">
          <a:xfrm>
            <a:off x="4572000" y="1054100"/>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Ouvre un port entre 30000 et 32767 sur </a:t>
            </a:r>
            <a:r>
              <a:rPr lang="en-US" b="1">
                <a:solidFill>
                  <a:schemeClr val="accent2"/>
                </a:solidFill>
              </a:rPr>
              <a:t>tout</a:t>
            </a:r>
            <a:r>
              <a:rPr lang="en-US"/>
              <a:t> les </a:t>
            </a:r>
            <a:r>
              <a:rPr lang="en-US" err="1"/>
              <a:t>noeuds</a:t>
            </a:r>
            <a:r>
              <a:rPr lang="en-US"/>
              <a:t> du cluster</a:t>
            </a:r>
          </a:p>
        </p:txBody>
      </p:sp>
      <p:pic>
        <p:nvPicPr>
          <p:cNvPr id="32" name="Graphique 5">
            <a:extLst>
              <a:ext uri="{FF2B5EF4-FFF2-40B4-BE49-F238E27FC236}">
                <a16:creationId xmlns:a16="http://schemas.microsoft.com/office/drawing/2014/main" id="{AE710A45-ADAE-AD58-0C10-D5ADCD7AC8E0}"/>
              </a:ext>
            </a:extLst>
          </p:cNvPr>
          <p:cNvPicPr>
            <a:picLocks noChangeAspect="1"/>
          </p:cNvPicPr>
          <p:nvPr/>
        </p:nvPicPr>
        <p:blipFill>
          <a:blip r:embed="rId2"/>
          <a:stretch/>
        </p:blipFill>
        <p:spPr bwMode="auto">
          <a:xfrm>
            <a:off x="4144177" y="1598356"/>
            <a:ext cx="317957" cy="230164"/>
          </a:xfrm>
          <a:prstGeom prst="rect">
            <a:avLst/>
          </a:prstGeom>
        </p:spPr>
      </p:pic>
      <p:sp>
        <p:nvSpPr>
          <p:cNvPr id="34" name="TextBox 33">
            <a:extLst>
              <a:ext uri="{FF2B5EF4-FFF2-40B4-BE49-F238E27FC236}">
                <a16:creationId xmlns:a16="http://schemas.microsoft.com/office/drawing/2014/main" id="{B2A9839C-7E5B-1D38-6347-C42D751382FC}"/>
              </a:ext>
            </a:extLst>
          </p:cNvPr>
          <p:cNvSpPr txBox="1"/>
          <p:nvPr/>
        </p:nvSpPr>
        <p:spPr bwMode="auto">
          <a:xfrm>
            <a:off x="4572000" y="1530350"/>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Accessible </a:t>
            </a:r>
            <a:r>
              <a:rPr lang="en-US" err="1"/>
              <a:t>en</a:t>
            </a:r>
            <a:r>
              <a:rPr lang="en-US"/>
              <a:t> </a:t>
            </a:r>
            <a:r>
              <a:rPr lang="en-US" b="1" err="1">
                <a:solidFill>
                  <a:schemeClr val="accent2"/>
                </a:solidFill>
              </a:rPr>
              <a:t>externe</a:t>
            </a:r>
            <a:r>
              <a:rPr lang="en-US"/>
              <a:t> via le port </a:t>
            </a:r>
            <a:r>
              <a:rPr lang="en-US" err="1"/>
              <a:t>ouvert</a:t>
            </a:r>
            <a:r>
              <a:rPr lang="en-US"/>
              <a:t> </a:t>
            </a:r>
            <a:r>
              <a:rPr lang="en-US" err="1"/>
              <a:t>depuis</a:t>
            </a:r>
            <a:r>
              <a:rPr lang="en-US"/>
              <a:t> </a:t>
            </a:r>
            <a:r>
              <a:rPr lang="en-US" err="1"/>
              <a:t>n'importe</a:t>
            </a:r>
            <a:r>
              <a:rPr lang="en-US"/>
              <a:t> </a:t>
            </a:r>
            <a:r>
              <a:rPr lang="en-US" err="1"/>
              <a:t>quel</a:t>
            </a:r>
            <a:r>
              <a:rPr lang="en-US"/>
              <a:t> </a:t>
            </a:r>
            <a:r>
              <a:rPr lang="en-US" err="1"/>
              <a:t>noeud</a:t>
            </a:r>
            <a:endParaRPr lang="en-US"/>
          </a:p>
        </p:txBody>
      </p:sp>
      <p:pic>
        <p:nvPicPr>
          <p:cNvPr id="36" name="Graphique 5">
            <a:extLst>
              <a:ext uri="{FF2B5EF4-FFF2-40B4-BE49-F238E27FC236}">
                <a16:creationId xmlns:a16="http://schemas.microsoft.com/office/drawing/2014/main" id="{EDFAB55C-E9B6-1441-59BF-FAB762511615}"/>
              </a:ext>
            </a:extLst>
          </p:cNvPr>
          <p:cNvPicPr>
            <a:picLocks noChangeAspect="1"/>
          </p:cNvPicPr>
          <p:nvPr/>
        </p:nvPicPr>
        <p:blipFill>
          <a:blip r:embed="rId2"/>
          <a:stretch/>
        </p:blipFill>
        <p:spPr bwMode="auto">
          <a:xfrm>
            <a:off x="4144177" y="2106356"/>
            <a:ext cx="317957" cy="230164"/>
          </a:xfrm>
          <a:prstGeom prst="rect">
            <a:avLst/>
          </a:prstGeom>
        </p:spPr>
      </p:pic>
      <p:sp>
        <p:nvSpPr>
          <p:cNvPr id="38" name="TextBox 37">
            <a:extLst>
              <a:ext uri="{FF2B5EF4-FFF2-40B4-BE49-F238E27FC236}">
                <a16:creationId xmlns:a16="http://schemas.microsoft.com/office/drawing/2014/main" id="{2013B585-725B-008A-530F-30754E2A4DA0}"/>
              </a:ext>
            </a:extLst>
          </p:cNvPr>
          <p:cNvSpPr txBox="1"/>
          <p:nvPr/>
        </p:nvSpPr>
        <p:spPr bwMode="auto">
          <a:xfrm>
            <a:off x="4572000" y="2038349"/>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solidFill>
                  <a:srgbClr val="000000"/>
                </a:solidFill>
              </a:rPr>
              <a:t>Lié</a:t>
            </a:r>
            <a:r>
              <a:rPr lang="en-US">
                <a:solidFill>
                  <a:srgbClr val="000000"/>
                </a:solidFill>
              </a:rPr>
              <a:t> </a:t>
            </a:r>
            <a:r>
              <a:rPr lang="en-US" err="1">
                <a:solidFill>
                  <a:srgbClr val="000000"/>
                </a:solidFill>
              </a:rPr>
              <a:t>en</a:t>
            </a:r>
            <a:r>
              <a:rPr lang="en-US">
                <a:solidFill>
                  <a:srgbClr val="000000"/>
                </a:solidFill>
              </a:rPr>
              <a:t> interne à un service </a:t>
            </a:r>
            <a:r>
              <a:rPr lang="en-US" b="1" err="1">
                <a:solidFill>
                  <a:schemeClr val="accent2"/>
                </a:solidFill>
              </a:rPr>
              <a:t>ClusterIP</a:t>
            </a:r>
            <a:r>
              <a:rPr lang="en-US">
                <a:solidFill>
                  <a:srgbClr val="000000"/>
                </a:solidFill>
              </a:rPr>
              <a:t> pour faire </a:t>
            </a:r>
            <a:r>
              <a:rPr lang="en-US" err="1">
                <a:solidFill>
                  <a:srgbClr val="000000"/>
                </a:solidFill>
              </a:rPr>
              <a:t>parvenir</a:t>
            </a:r>
            <a:r>
              <a:rPr lang="en-US">
                <a:solidFill>
                  <a:srgbClr val="000000"/>
                </a:solidFill>
              </a:rPr>
              <a:t> les </a:t>
            </a:r>
            <a:r>
              <a:rPr lang="en-US" err="1">
                <a:solidFill>
                  <a:srgbClr val="000000"/>
                </a:solidFill>
              </a:rPr>
              <a:t>requêtes</a:t>
            </a:r>
            <a:endParaRPr lang="en-US">
              <a:solidFill>
                <a:srgbClr val="000000"/>
              </a:solidFill>
            </a:endParaRPr>
          </a:p>
        </p:txBody>
      </p:sp>
      <p:sp>
        <p:nvSpPr>
          <p:cNvPr id="40" name="TextBox 39">
            <a:extLst>
              <a:ext uri="{FF2B5EF4-FFF2-40B4-BE49-F238E27FC236}">
                <a16:creationId xmlns:a16="http://schemas.microsoft.com/office/drawing/2014/main" id="{CEE81990-B6C5-8BCE-6517-C23C0E85062B}"/>
              </a:ext>
            </a:extLst>
          </p:cNvPr>
          <p:cNvSpPr txBox="1"/>
          <p:nvPr/>
        </p:nvSpPr>
        <p:spPr bwMode="auto">
          <a:xfrm>
            <a:off x="4578350" y="2546348"/>
            <a:ext cx="76104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2"/>
                </a:solidFill>
              </a:rPr>
              <a:t>Ne pas </a:t>
            </a:r>
            <a:r>
              <a:rPr lang="en-US" b="1" err="1">
                <a:solidFill>
                  <a:schemeClr val="accent2"/>
                </a:solidFill>
              </a:rPr>
              <a:t>utiliser</a:t>
            </a:r>
            <a:r>
              <a:rPr lang="en-US"/>
              <a:t> pour exposer des pods </a:t>
            </a:r>
            <a:r>
              <a:rPr lang="en-US" err="1"/>
              <a:t>puisque</a:t>
            </a:r>
            <a:r>
              <a:rPr lang="en-US"/>
              <a:t> il </a:t>
            </a:r>
            <a:r>
              <a:rPr lang="en-US" err="1"/>
              <a:t>ouvre</a:t>
            </a:r>
            <a:r>
              <a:rPr lang="en-US"/>
              <a:t> un port accessible </a:t>
            </a:r>
            <a:r>
              <a:rPr lang="en-US" err="1"/>
              <a:t>depuis</a:t>
            </a:r>
            <a:r>
              <a:rPr lang="en-US"/>
              <a:t> </a:t>
            </a:r>
            <a:r>
              <a:rPr lang="en-US" err="1"/>
              <a:t>l'exterieur</a:t>
            </a:r>
            <a:r>
              <a:rPr lang="en-US"/>
              <a:t> sur </a:t>
            </a:r>
            <a:r>
              <a:rPr lang="en-US" err="1"/>
              <a:t>chaque</a:t>
            </a:r>
            <a:r>
              <a:rPr lang="en-US"/>
              <a:t> </a:t>
            </a:r>
            <a:r>
              <a:rPr lang="en-US" err="1"/>
              <a:t>noeud</a:t>
            </a:r>
            <a:r>
              <a:rPr lang="en-US"/>
              <a:t> (à </a:t>
            </a:r>
            <a:r>
              <a:rPr lang="en-US" err="1"/>
              <a:t>utiliser</a:t>
            </a:r>
            <a:r>
              <a:rPr lang="en-US"/>
              <a:t> pour tester)</a:t>
            </a:r>
          </a:p>
        </p:txBody>
      </p:sp>
      <p:pic>
        <p:nvPicPr>
          <p:cNvPr id="43" name="Graphique 5">
            <a:extLst>
              <a:ext uri="{FF2B5EF4-FFF2-40B4-BE49-F238E27FC236}">
                <a16:creationId xmlns:a16="http://schemas.microsoft.com/office/drawing/2014/main" id="{73567400-8016-C4F2-F9CF-BDE039A74F6D}"/>
              </a:ext>
            </a:extLst>
          </p:cNvPr>
          <p:cNvPicPr>
            <a:picLocks noChangeAspect="1"/>
          </p:cNvPicPr>
          <p:nvPr/>
        </p:nvPicPr>
        <p:blipFill>
          <a:blip r:embed="rId2"/>
          <a:stretch/>
        </p:blipFill>
        <p:spPr bwMode="auto">
          <a:xfrm>
            <a:off x="4144177" y="2639756"/>
            <a:ext cx="317957" cy="230164"/>
          </a:xfrm>
          <a:prstGeom prst="rect">
            <a:avLst/>
          </a:prstGeom>
        </p:spPr>
      </p:pic>
      <p:sp>
        <p:nvSpPr>
          <p:cNvPr id="2" name="TextBox 1">
            <a:extLst>
              <a:ext uri="{FF2B5EF4-FFF2-40B4-BE49-F238E27FC236}">
                <a16:creationId xmlns:a16="http://schemas.microsoft.com/office/drawing/2014/main" id="{AFEC94FD-0A87-08EF-E722-29F6237451FE}"/>
              </a:ext>
            </a:extLst>
          </p:cNvPr>
          <p:cNvSpPr txBox="1"/>
          <p:nvPr/>
        </p:nvSpPr>
        <p:spPr>
          <a:xfrm>
            <a:off x="215900" y="1936750"/>
            <a:ext cx="2743200"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a:solidFill>
                  <a:srgbClr val="CE9178"/>
                </a:solidFill>
                <a:latin typeface="Consolas"/>
              </a:rPr>
              <a:t>Service</a:t>
            </a: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my-service</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type</a:t>
            </a:r>
            <a:r>
              <a:rPr lang="en-US" sz="1200" b="1">
                <a:solidFill>
                  <a:srgbClr val="D4D4D4"/>
                </a:solidFill>
                <a:latin typeface="Consolas"/>
              </a:rPr>
              <a:t>: </a:t>
            </a:r>
            <a:r>
              <a:rPr lang="en-US" sz="1200" b="1" err="1">
                <a:solidFill>
                  <a:srgbClr val="CE9178"/>
                </a:solidFill>
                <a:latin typeface="Consolas"/>
              </a:rPr>
              <a:t>NodePort</a:t>
            </a:r>
          </a:p>
          <a:p>
            <a:r>
              <a:rPr lang="en-US" sz="1200" b="1">
                <a:solidFill>
                  <a:srgbClr val="D4D4D4"/>
                </a:solidFill>
                <a:latin typeface="Consolas"/>
              </a:rPr>
              <a:t>  </a:t>
            </a:r>
            <a:r>
              <a:rPr lang="en-US" sz="1200" b="1">
                <a:solidFill>
                  <a:srgbClr val="569CD6"/>
                </a:solidFill>
                <a:latin typeface="Consolas"/>
              </a:rPr>
              <a:t>selector</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app</a:t>
            </a:r>
            <a:r>
              <a:rPr lang="en-US" sz="1200" b="1">
                <a:solidFill>
                  <a:srgbClr val="D4D4D4"/>
                </a:solidFill>
                <a:latin typeface="Consolas"/>
              </a:rPr>
              <a:t>: </a:t>
            </a:r>
            <a:r>
              <a:rPr lang="en-US" sz="1200" b="1">
                <a:solidFill>
                  <a:srgbClr val="CE9178"/>
                </a:solidFill>
                <a:latin typeface="Consolas"/>
              </a:rPr>
              <a:t>my-app</a:t>
            </a:r>
          </a:p>
          <a:p>
            <a:r>
              <a:rPr lang="en-US" sz="1200" b="1">
                <a:solidFill>
                  <a:srgbClr val="D4D4D4"/>
                </a:solidFill>
                <a:latin typeface="Consolas"/>
              </a:rPr>
              <a:t>  </a:t>
            </a:r>
            <a:r>
              <a:rPr lang="en-US" sz="1200" b="1">
                <a:solidFill>
                  <a:srgbClr val="569CD6"/>
                </a:solidFill>
                <a:latin typeface="Consolas"/>
              </a:rPr>
              <a:t>ports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port</a:t>
            </a:r>
            <a:r>
              <a:rPr lang="en-US" sz="1200" b="1">
                <a:solidFill>
                  <a:srgbClr val="D4D4D4"/>
                </a:solidFill>
                <a:latin typeface="Consolas"/>
              </a:rPr>
              <a:t>: </a:t>
            </a:r>
            <a:r>
              <a:rPr lang="en-US" sz="1200" b="1">
                <a:solidFill>
                  <a:srgbClr val="B5CEA8"/>
                </a:solidFill>
                <a:latin typeface="Consolas"/>
              </a:rPr>
              <a:t>8888</a:t>
            </a:r>
          </a:p>
          <a:p>
            <a:r>
              <a:rPr lang="en-US" sz="1200" b="1">
                <a:solidFill>
                  <a:srgbClr val="D4D4D4"/>
                </a:solidFill>
                <a:latin typeface="Consolas"/>
              </a:rPr>
              <a:t>    </a:t>
            </a:r>
            <a:r>
              <a:rPr lang="en-US" sz="1200" b="1" err="1">
                <a:solidFill>
                  <a:srgbClr val="569CD6"/>
                </a:solidFill>
                <a:latin typeface="Consolas"/>
              </a:rPr>
              <a:t>targetPort</a:t>
            </a:r>
            <a:r>
              <a:rPr lang="en-US" sz="1200" b="1">
                <a:solidFill>
                  <a:srgbClr val="D4D4D4"/>
                </a:solidFill>
                <a:latin typeface="Consolas"/>
              </a:rPr>
              <a:t>: </a:t>
            </a:r>
            <a:r>
              <a:rPr lang="en-US" sz="1200" b="1">
                <a:solidFill>
                  <a:srgbClr val="B5CEA8"/>
                </a:solidFill>
                <a:latin typeface="Consolas"/>
              </a:rPr>
              <a:t>8080</a:t>
            </a:r>
          </a:p>
          <a:p>
            <a:r>
              <a:rPr lang="en-US" sz="1200" b="1">
                <a:solidFill>
                  <a:srgbClr val="D4D4D4"/>
                </a:solidFill>
                <a:latin typeface="Consolas"/>
              </a:rPr>
              <a:t>    </a:t>
            </a:r>
            <a:r>
              <a:rPr lang="en-US" sz="1200" b="1" err="1">
                <a:solidFill>
                  <a:srgbClr val="569CD6"/>
                </a:solidFill>
                <a:latin typeface="Consolas"/>
              </a:rPr>
              <a:t>nodePort</a:t>
            </a:r>
            <a:r>
              <a:rPr lang="en-US" sz="1200" b="1">
                <a:solidFill>
                  <a:srgbClr val="D4D4D4"/>
                </a:solidFill>
                <a:latin typeface="Consolas"/>
              </a:rPr>
              <a:t>: </a:t>
            </a:r>
            <a:r>
              <a:rPr lang="en-US" sz="1200" b="1">
                <a:solidFill>
                  <a:srgbClr val="B5CEA8"/>
                </a:solidFill>
                <a:latin typeface="Consolas"/>
              </a:rPr>
              <a:t>32123</a:t>
            </a:r>
          </a:p>
          <a:p>
            <a:endParaRPr lang="en-US" sz="1200" b="1">
              <a:solidFill>
                <a:srgbClr val="D4D4D4"/>
              </a:solidFill>
              <a:latin typeface="Consolas"/>
            </a:endParaRPr>
          </a:p>
        </p:txBody>
      </p:sp>
      <p:sp>
        <p:nvSpPr>
          <p:cNvPr id="3" name="Rectangle 2">
            <a:extLst>
              <a:ext uri="{FF2B5EF4-FFF2-40B4-BE49-F238E27FC236}">
                <a16:creationId xmlns:a16="http://schemas.microsoft.com/office/drawing/2014/main" id="{AADE548A-D2CA-3F76-C1B1-D6CA4E50484A}"/>
              </a:ext>
            </a:extLst>
          </p:cNvPr>
          <p:cNvSpPr/>
          <p:nvPr/>
        </p:nvSpPr>
        <p:spPr bwMode="auto">
          <a:xfrm>
            <a:off x="3929421" y="4259825"/>
            <a:ext cx="2397841" cy="20711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35EC265-DDC3-35BC-7592-66D5D6D78BED}"/>
              </a:ext>
            </a:extLst>
          </p:cNvPr>
          <p:cNvSpPr/>
          <p:nvPr/>
        </p:nvSpPr>
        <p:spPr bwMode="auto">
          <a:xfrm>
            <a:off x="4026719" y="5502787"/>
            <a:ext cx="2181940" cy="415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ea typeface="+mn-lt"/>
                <a:cs typeface="+mn-lt"/>
              </a:rPr>
              <a:t>Pod</a:t>
            </a:r>
            <a:endParaRPr lang="en-US">
              <a:solidFill>
                <a:schemeClr val="tx1"/>
              </a:solidFill>
            </a:endParaRPr>
          </a:p>
        </p:txBody>
      </p:sp>
      <p:sp>
        <p:nvSpPr>
          <p:cNvPr id="52" name="Rectangle 51">
            <a:extLst>
              <a:ext uri="{FF2B5EF4-FFF2-40B4-BE49-F238E27FC236}">
                <a16:creationId xmlns:a16="http://schemas.microsoft.com/office/drawing/2014/main" id="{82A42570-7CC4-B2CF-26F9-E8810C47A156}"/>
              </a:ext>
            </a:extLst>
          </p:cNvPr>
          <p:cNvSpPr/>
          <p:nvPr/>
        </p:nvSpPr>
        <p:spPr bwMode="auto">
          <a:xfrm>
            <a:off x="6386871" y="4259824"/>
            <a:ext cx="2397841" cy="20711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5F3941C-AA5B-FBA0-88D7-0352F019D8B2}"/>
              </a:ext>
            </a:extLst>
          </p:cNvPr>
          <p:cNvSpPr/>
          <p:nvPr/>
        </p:nvSpPr>
        <p:spPr bwMode="auto">
          <a:xfrm>
            <a:off x="8844321" y="4259824"/>
            <a:ext cx="2397841" cy="20711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7F43749-E2B4-06E5-A4F0-DF9BCAF06A62}"/>
              </a:ext>
            </a:extLst>
          </p:cNvPr>
          <p:cNvSpPr txBox="1"/>
          <p:nvPr/>
        </p:nvSpPr>
        <p:spPr>
          <a:xfrm>
            <a:off x="3930650" y="6026150"/>
            <a:ext cx="23939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err="1"/>
              <a:t>Noeud</a:t>
            </a:r>
            <a:r>
              <a:rPr lang="en-US" sz="1400"/>
              <a:t> 1</a:t>
            </a:r>
          </a:p>
        </p:txBody>
      </p:sp>
      <p:sp>
        <p:nvSpPr>
          <p:cNvPr id="54" name="TextBox 53">
            <a:extLst>
              <a:ext uri="{FF2B5EF4-FFF2-40B4-BE49-F238E27FC236}">
                <a16:creationId xmlns:a16="http://schemas.microsoft.com/office/drawing/2014/main" id="{53E313E1-2067-A011-591F-BFA2A12CDED6}"/>
              </a:ext>
            </a:extLst>
          </p:cNvPr>
          <p:cNvSpPr txBox="1"/>
          <p:nvPr/>
        </p:nvSpPr>
        <p:spPr>
          <a:xfrm>
            <a:off x="6388099" y="6026150"/>
            <a:ext cx="23939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err="1"/>
              <a:t>Noeud</a:t>
            </a:r>
            <a:r>
              <a:rPr lang="en-US" sz="1400"/>
              <a:t> 2</a:t>
            </a:r>
          </a:p>
        </p:txBody>
      </p:sp>
      <p:sp>
        <p:nvSpPr>
          <p:cNvPr id="55" name="TextBox 1">
            <a:extLst>
              <a:ext uri="{FF2B5EF4-FFF2-40B4-BE49-F238E27FC236}">
                <a16:creationId xmlns:a16="http://schemas.microsoft.com/office/drawing/2014/main" id="{B349FD4A-8DC4-9E1B-200A-47D9DCC4BECC}"/>
              </a:ext>
            </a:extLst>
          </p:cNvPr>
          <p:cNvSpPr txBox="1"/>
          <p:nvPr/>
        </p:nvSpPr>
        <p:spPr bwMode="auto">
          <a:xfrm>
            <a:off x="8877300" y="6026150"/>
            <a:ext cx="2393950"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err="1"/>
              <a:t>Noeud</a:t>
            </a:r>
            <a:r>
              <a:rPr lang="en-US" sz="1400"/>
              <a:t> 3</a:t>
            </a:r>
          </a:p>
        </p:txBody>
      </p:sp>
      <p:sp>
        <p:nvSpPr>
          <p:cNvPr id="57" name="Rectangle 56">
            <a:extLst>
              <a:ext uri="{FF2B5EF4-FFF2-40B4-BE49-F238E27FC236}">
                <a16:creationId xmlns:a16="http://schemas.microsoft.com/office/drawing/2014/main" id="{AE86CEC1-1D9D-3441-45EE-7961EB3827F3}"/>
              </a:ext>
            </a:extLst>
          </p:cNvPr>
          <p:cNvSpPr/>
          <p:nvPr/>
        </p:nvSpPr>
        <p:spPr bwMode="auto">
          <a:xfrm>
            <a:off x="6490519" y="5502787"/>
            <a:ext cx="2181940" cy="415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ea typeface="+mn-lt"/>
                <a:cs typeface="+mn-lt"/>
              </a:rPr>
              <a:t>Pod</a:t>
            </a:r>
            <a:endParaRPr lang="en-US">
              <a:solidFill>
                <a:schemeClr val="tx1"/>
              </a:solidFill>
            </a:endParaRPr>
          </a:p>
        </p:txBody>
      </p:sp>
      <p:sp>
        <p:nvSpPr>
          <p:cNvPr id="58" name="Rectangle 57">
            <a:extLst>
              <a:ext uri="{FF2B5EF4-FFF2-40B4-BE49-F238E27FC236}">
                <a16:creationId xmlns:a16="http://schemas.microsoft.com/office/drawing/2014/main" id="{902FEC30-645D-3E32-6707-69E60FB87589}"/>
              </a:ext>
            </a:extLst>
          </p:cNvPr>
          <p:cNvSpPr/>
          <p:nvPr/>
        </p:nvSpPr>
        <p:spPr bwMode="auto">
          <a:xfrm>
            <a:off x="8947969" y="5502787"/>
            <a:ext cx="2181940" cy="415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ea typeface="+mn-lt"/>
                <a:cs typeface="+mn-lt"/>
              </a:rPr>
              <a:t>Pod</a:t>
            </a:r>
            <a:endParaRPr lang="en-US">
              <a:solidFill>
                <a:schemeClr val="tx1"/>
              </a:solidFill>
            </a:endParaRPr>
          </a:p>
        </p:txBody>
      </p:sp>
      <p:sp>
        <p:nvSpPr>
          <p:cNvPr id="7" name="Rectangle 6">
            <a:extLst>
              <a:ext uri="{FF2B5EF4-FFF2-40B4-BE49-F238E27FC236}">
                <a16:creationId xmlns:a16="http://schemas.microsoft.com/office/drawing/2014/main" id="{7DE8C992-5731-B411-E3A1-623B45AF6C79}"/>
              </a:ext>
            </a:extLst>
          </p:cNvPr>
          <p:cNvSpPr/>
          <p:nvPr/>
        </p:nvSpPr>
        <p:spPr bwMode="auto">
          <a:xfrm>
            <a:off x="4027846" y="4648506"/>
            <a:ext cx="7104011" cy="5588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pPr algn="ctr"/>
            <a:r>
              <a:rPr lang="en-US" sz="1400">
                <a:solidFill>
                  <a:schemeClr val="tx1"/>
                </a:solidFill>
                <a:latin typeface="Sen"/>
                <a:ea typeface="+mn-lt"/>
                <a:cs typeface="Arial"/>
              </a:rPr>
              <a:t>Service </a:t>
            </a:r>
            <a:r>
              <a:rPr lang="en-US" sz="1400" b="1" err="1">
                <a:solidFill>
                  <a:schemeClr val="accent2"/>
                </a:solidFill>
                <a:latin typeface="Sen"/>
                <a:ea typeface="+mn-lt"/>
                <a:cs typeface="Arial"/>
              </a:rPr>
              <a:t>ClusterIP</a:t>
            </a:r>
            <a:endParaRPr lang="en-US" sz="1400" b="1" err="1">
              <a:solidFill>
                <a:schemeClr val="accent2"/>
              </a:solidFill>
              <a:latin typeface="Consolas"/>
              <a:ea typeface="+mn-lt"/>
              <a:cs typeface="Arial"/>
            </a:endParaRPr>
          </a:p>
        </p:txBody>
      </p:sp>
      <p:sp>
        <p:nvSpPr>
          <p:cNvPr id="9" name="Rectangle 8">
            <a:extLst>
              <a:ext uri="{FF2B5EF4-FFF2-40B4-BE49-F238E27FC236}">
                <a16:creationId xmlns:a16="http://schemas.microsoft.com/office/drawing/2014/main" id="{2319B7EE-3D94-45A6-E640-12A010F9D657}"/>
              </a:ext>
            </a:extLst>
          </p:cNvPr>
          <p:cNvSpPr/>
          <p:nvPr/>
        </p:nvSpPr>
        <p:spPr bwMode="auto">
          <a:xfrm>
            <a:off x="4641850" y="5340350"/>
            <a:ext cx="97155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8080</a:t>
            </a:r>
            <a:endParaRPr lang="en-US"/>
          </a:p>
        </p:txBody>
      </p:sp>
      <p:sp>
        <p:nvSpPr>
          <p:cNvPr id="61" name="Rectangle 60">
            <a:extLst>
              <a:ext uri="{FF2B5EF4-FFF2-40B4-BE49-F238E27FC236}">
                <a16:creationId xmlns:a16="http://schemas.microsoft.com/office/drawing/2014/main" id="{B51D83ED-B109-1E38-A553-11CA58262973}"/>
              </a:ext>
            </a:extLst>
          </p:cNvPr>
          <p:cNvSpPr/>
          <p:nvPr/>
        </p:nvSpPr>
        <p:spPr bwMode="auto">
          <a:xfrm>
            <a:off x="7092950" y="5365750"/>
            <a:ext cx="97155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8080</a:t>
            </a:r>
            <a:endParaRPr lang="en-US"/>
          </a:p>
        </p:txBody>
      </p:sp>
      <p:sp>
        <p:nvSpPr>
          <p:cNvPr id="62" name="Rectangle 61">
            <a:extLst>
              <a:ext uri="{FF2B5EF4-FFF2-40B4-BE49-F238E27FC236}">
                <a16:creationId xmlns:a16="http://schemas.microsoft.com/office/drawing/2014/main" id="{1EA9680C-D582-B990-EEDA-2FA93D34002F}"/>
              </a:ext>
            </a:extLst>
          </p:cNvPr>
          <p:cNvSpPr/>
          <p:nvPr/>
        </p:nvSpPr>
        <p:spPr bwMode="auto">
          <a:xfrm>
            <a:off x="9645650" y="5365749"/>
            <a:ext cx="97155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8080</a:t>
            </a:r>
            <a:endParaRPr lang="en-US"/>
          </a:p>
        </p:txBody>
      </p:sp>
      <p:sp>
        <p:nvSpPr>
          <p:cNvPr id="63" name="Rectangle 62">
            <a:extLst>
              <a:ext uri="{FF2B5EF4-FFF2-40B4-BE49-F238E27FC236}">
                <a16:creationId xmlns:a16="http://schemas.microsoft.com/office/drawing/2014/main" id="{43DA7010-1152-0C7A-6943-99B2D4EAAABC}"/>
              </a:ext>
            </a:extLst>
          </p:cNvPr>
          <p:cNvSpPr/>
          <p:nvPr/>
        </p:nvSpPr>
        <p:spPr bwMode="auto">
          <a:xfrm>
            <a:off x="5638800" y="4508499"/>
            <a:ext cx="3810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8888</a:t>
            </a:r>
            <a:endParaRPr lang="en-US"/>
          </a:p>
        </p:txBody>
      </p:sp>
      <p:cxnSp>
        <p:nvCxnSpPr>
          <p:cNvPr id="10" name="Straight Arrow Connector 9">
            <a:extLst>
              <a:ext uri="{FF2B5EF4-FFF2-40B4-BE49-F238E27FC236}">
                <a16:creationId xmlns:a16="http://schemas.microsoft.com/office/drawing/2014/main" id="{C5B20874-3FDB-72DB-A4C8-65E7994D77F5}"/>
              </a:ext>
            </a:extLst>
          </p:cNvPr>
          <p:cNvCxnSpPr/>
          <p:nvPr/>
        </p:nvCxnSpPr>
        <p:spPr>
          <a:xfrm flipH="1">
            <a:off x="5137150" y="5207000"/>
            <a:ext cx="673100" cy="1270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67EACE6-8B60-7592-5D58-C5810AAE404F}"/>
              </a:ext>
            </a:extLst>
          </p:cNvPr>
          <p:cNvCxnSpPr>
            <a:cxnSpLocks/>
          </p:cNvCxnSpPr>
          <p:nvPr/>
        </p:nvCxnSpPr>
        <p:spPr>
          <a:xfrm>
            <a:off x="7575549" y="5207000"/>
            <a:ext cx="6350" cy="18415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F3E12B1-193F-615E-0025-E9713DCC4BF7}"/>
              </a:ext>
            </a:extLst>
          </p:cNvPr>
          <p:cNvCxnSpPr>
            <a:cxnSpLocks/>
          </p:cNvCxnSpPr>
          <p:nvPr/>
        </p:nvCxnSpPr>
        <p:spPr>
          <a:xfrm>
            <a:off x="9404349" y="5207000"/>
            <a:ext cx="749300" cy="1524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96CBB27E-EAAF-27FE-E8F5-0FFCCEDD6731}"/>
              </a:ext>
            </a:extLst>
          </p:cNvPr>
          <p:cNvSpPr/>
          <p:nvPr/>
        </p:nvSpPr>
        <p:spPr bwMode="auto">
          <a:xfrm>
            <a:off x="4502149" y="4121148"/>
            <a:ext cx="12573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32123</a:t>
            </a:r>
            <a:endParaRPr lang="en-US"/>
          </a:p>
        </p:txBody>
      </p:sp>
      <p:sp>
        <p:nvSpPr>
          <p:cNvPr id="67" name="Rectangle 66">
            <a:extLst>
              <a:ext uri="{FF2B5EF4-FFF2-40B4-BE49-F238E27FC236}">
                <a16:creationId xmlns:a16="http://schemas.microsoft.com/office/drawing/2014/main" id="{CB93ADBD-34FA-B7EB-F3C5-66993E1FA317}"/>
              </a:ext>
            </a:extLst>
          </p:cNvPr>
          <p:cNvSpPr/>
          <p:nvPr/>
        </p:nvSpPr>
        <p:spPr bwMode="auto">
          <a:xfrm>
            <a:off x="6984998" y="4121148"/>
            <a:ext cx="12573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32123</a:t>
            </a:r>
            <a:endParaRPr lang="en-US"/>
          </a:p>
        </p:txBody>
      </p:sp>
      <p:sp>
        <p:nvSpPr>
          <p:cNvPr id="68" name="Rectangle 67">
            <a:extLst>
              <a:ext uri="{FF2B5EF4-FFF2-40B4-BE49-F238E27FC236}">
                <a16:creationId xmlns:a16="http://schemas.microsoft.com/office/drawing/2014/main" id="{846A75FF-88C6-1372-01A1-7163BA898102}"/>
              </a:ext>
            </a:extLst>
          </p:cNvPr>
          <p:cNvSpPr/>
          <p:nvPr/>
        </p:nvSpPr>
        <p:spPr bwMode="auto">
          <a:xfrm>
            <a:off x="9499598" y="4121148"/>
            <a:ext cx="12573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32123</a:t>
            </a:r>
            <a:endParaRPr lang="en-US"/>
          </a:p>
        </p:txBody>
      </p:sp>
      <p:sp>
        <p:nvSpPr>
          <p:cNvPr id="11" name="TextBox 10">
            <a:extLst>
              <a:ext uri="{FF2B5EF4-FFF2-40B4-BE49-F238E27FC236}">
                <a16:creationId xmlns:a16="http://schemas.microsoft.com/office/drawing/2014/main" id="{6ED999E5-8FDF-B6F6-85E1-D719548814D5}"/>
              </a:ext>
            </a:extLst>
          </p:cNvPr>
          <p:cNvSpPr txBox="1"/>
          <p:nvPr/>
        </p:nvSpPr>
        <p:spPr>
          <a:xfrm>
            <a:off x="6213475" y="3292475"/>
            <a:ext cx="2743200" cy="369332"/>
          </a:xfrm>
          <a:prstGeom prst="rect">
            <a:avLst/>
          </a:prstGeom>
          <a:noFill/>
          <a:ln>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Requêtes</a:t>
            </a:r>
            <a:r>
              <a:rPr lang="en-US"/>
              <a:t> </a:t>
            </a:r>
            <a:r>
              <a:rPr lang="en-US" err="1"/>
              <a:t>entrantes</a:t>
            </a:r>
            <a:endParaRPr lang="en-US"/>
          </a:p>
        </p:txBody>
      </p:sp>
      <p:cxnSp>
        <p:nvCxnSpPr>
          <p:cNvPr id="69" name="Straight Arrow Connector 68">
            <a:extLst>
              <a:ext uri="{FF2B5EF4-FFF2-40B4-BE49-F238E27FC236}">
                <a16:creationId xmlns:a16="http://schemas.microsoft.com/office/drawing/2014/main" id="{0571E296-8262-17AF-4C9E-572DA90686A6}"/>
              </a:ext>
            </a:extLst>
          </p:cNvPr>
          <p:cNvCxnSpPr>
            <a:cxnSpLocks/>
          </p:cNvCxnSpPr>
          <p:nvPr/>
        </p:nvCxnSpPr>
        <p:spPr>
          <a:xfrm flipH="1">
            <a:off x="5105399" y="3676650"/>
            <a:ext cx="1447800" cy="4318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896F7DB-1E6B-1E8F-67E7-0A3887DFAF9A}"/>
              </a:ext>
            </a:extLst>
          </p:cNvPr>
          <p:cNvCxnSpPr>
            <a:cxnSpLocks/>
          </p:cNvCxnSpPr>
          <p:nvPr/>
        </p:nvCxnSpPr>
        <p:spPr>
          <a:xfrm>
            <a:off x="7575548" y="3670299"/>
            <a:ext cx="6350" cy="4699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5FCA3717-23CC-E4AA-2057-2AF81951D6F6}"/>
              </a:ext>
            </a:extLst>
          </p:cNvPr>
          <p:cNvCxnSpPr>
            <a:cxnSpLocks/>
          </p:cNvCxnSpPr>
          <p:nvPr/>
        </p:nvCxnSpPr>
        <p:spPr>
          <a:xfrm>
            <a:off x="8426448" y="3676648"/>
            <a:ext cx="1638300" cy="4318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924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Service </a:t>
            </a:r>
            <a:r>
              <a:rPr lang="fr-FR" sz="2800" b="1" err="1">
                <a:solidFill>
                  <a:schemeClr val="accent2"/>
                </a:solidFill>
              </a:rPr>
              <a:t>LoadBalancer</a:t>
            </a: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2"/>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22</a:t>
            </a:fld>
            <a:endParaRPr lang="fr-FR" sz="800"/>
          </a:p>
        </p:txBody>
      </p:sp>
      <p:sp>
        <p:nvSpPr>
          <p:cNvPr id="8" name="TextBox 7">
            <a:extLst>
              <a:ext uri="{FF2B5EF4-FFF2-40B4-BE49-F238E27FC236}">
                <a16:creationId xmlns:a16="http://schemas.microsoft.com/office/drawing/2014/main" id="{2296A41C-2544-CC8A-FA65-EFC4A76F5C8C}"/>
              </a:ext>
            </a:extLst>
          </p:cNvPr>
          <p:cNvSpPr txBox="1"/>
          <p:nvPr/>
        </p:nvSpPr>
        <p:spPr bwMode="auto">
          <a:xfrm>
            <a:off x="4572000" y="590550"/>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Couche </a:t>
            </a:r>
            <a:r>
              <a:rPr lang="en-US" err="1"/>
              <a:t>en</a:t>
            </a:r>
            <a:r>
              <a:rPr lang="en-US"/>
              <a:t> dessus de service </a:t>
            </a:r>
            <a:r>
              <a:rPr lang="en-US" b="1" err="1">
                <a:solidFill>
                  <a:schemeClr val="accent2"/>
                </a:solidFill>
              </a:rPr>
              <a:t>NodePort</a:t>
            </a:r>
          </a:p>
        </p:txBody>
      </p:sp>
      <p:sp>
        <p:nvSpPr>
          <p:cNvPr id="16" name="Titre 1">
            <a:extLst>
              <a:ext uri="{FF2B5EF4-FFF2-40B4-BE49-F238E27FC236}">
                <a16:creationId xmlns:a16="http://schemas.microsoft.com/office/drawing/2014/main" id="{2B6B8B0A-2250-AC6A-16E7-AACA131B50F5}"/>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pic>
        <p:nvPicPr>
          <p:cNvPr id="28" name="Graphique 5">
            <a:extLst>
              <a:ext uri="{FF2B5EF4-FFF2-40B4-BE49-F238E27FC236}">
                <a16:creationId xmlns:a16="http://schemas.microsoft.com/office/drawing/2014/main" id="{F8B81B41-B63E-C084-F837-636A41F7F990}"/>
              </a:ext>
            </a:extLst>
          </p:cNvPr>
          <p:cNvPicPr>
            <a:picLocks noChangeAspect="1"/>
          </p:cNvPicPr>
          <p:nvPr/>
        </p:nvPicPr>
        <p:blipFill>
          <a:blip r:embed="rId2"/>
          <a:stretch/>
        </p:blipFill>
        <p:spPr bwMode="auto">
          <a:xfrm>
            <a:off x="4144177" y="1122106"/>
            <a:ext cx="317957" cy="230164"/>
          </a:xfrm>
          <a:prstGeom prst="rect">
            <a:avLst/>
          </a:prstGeom>
        </p:spPr>
      </p:pic>
      <p:sp>
        <p:nvSpPr>
          <p:cNvPr id="30" name="TextBox 29">
            <a:extLst>
              <a:ext uri="{FF2B5EF4-FFF2-40B4-BE49-F238E27FC236}">
                <a16:creationId xmlns:a16="http://schemas.microsoft.com/office/drawing/2014/main" id="{7F7A0B83-625C-95CB-FFB3-341877E8FC33}"/>
              </a:ext>
            </a:extLst>
          </p:cNvPr>
          <p:cNvSpPr txBox="1"/>
          <p:nvPr/>
        </p:nvSpPr>
        <p:spPr bwMode="auto">
          <a:xfrm>
            <a:off x="4572000" y="1054100"/>
            <a:ext cx="76104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Accessible </a:t>
            </a:r>
            <a:r>
              <a:rPr lang="en-US" err="1">
                <a:ea typeface="+mn-lt"/>
                <a:cs typeface="+mn-lt"/>
              </a:rPr>
              <a:t>en</a:t>
            </a:r>
            <a:r>
              <a:rPr lang="en-US">
                <a:ea typeface="+mn-lt"/>
                <a:cs typeface="+mn-lt"/>
              </a:rPr>
              <a:t> </a:t>
            </a:r>
            <a:r>
              <a:rPr lang="en-US" b="1" err="1">
                <a:solidFill>
                  <a:schemeClr val="accent2"/>
                </a:solidFill>
                <a:ea typeface="+mn-lt"/>
                <a:cs typeface="+mn-lt"/>
              </a:rPr>
              <a:t>externe</a:t>
            </a:r>
            <a:r>
              <a:rPr lang="en-US">
                <a:ea typeface="+mn-lt"/>
                <a:cs typeface="+mn-lt"/>
              </a:rPr>
              <a:t> via </a:t>
            </a:r>
            <a:r>
              <a:rPr lang="en-US" err="1">
                <a:ea typeface="+mn-lt"/>
                <a:cs typeface="+mn-lt"/>
              </a:rPr>
              <a:t>l'adresse</a:t>
            </a:r>
            <a:r>
              <a:rPr lang="en-US">
                <a:ea typeface="+mn-lt"/>
                <a:cs typeface="+mn-lt"/>
              </a:rPr>
              <a:t> IP </a:t>
            </a:r>
            <a:r>
              <a:rPr lang="en-US" err="1">
                <a:ea typeface="+mn-lt"/>
                <a:cs typeface="+mn-lt"/>
              </a:rPr>
              <a:t>attribué</a:t>
            </a:r>
            <a:r>
              <a:rPr lang="en-US">
                <a:ea typeface="+mn-lt"/>
                <a:cs typeface="+mn-lt"/>
              </a:rPr>
              <a:t> par le </a:t>
            </a:r>
            <a:r>
              <a:rPr lang="en-US" err="1">
                <a:ea typeface="+mn-lt"/>
                <a:cs typeface="+mn-lt"/>
              </a:rPr>
              <a:t>LoadBalancer</a:t>
            </a:r>
            <a:endParaRPr lang="en-US">
              <a:ea typeface="+mn-lt"/>
              <a:cs typeface="+mn-lt"/>
            </a:endParaRPr>
          </a:p>
          <a:p>
            <a:endParaRPr lang="en-US"/>
          </a:p>
        </p:txBody>
      </p:sp>
      <p:pic>
        <p:nvPicPr>
          <p:cNvPr id="32" name="Graphique 5">
            <a:extLst>
              <a:ext uri="{FF2B5EF4-FFF2-40B4-BE49-F238E27FC236}">
                <a16:creationId xmlns:a16="http://schemas.microsoft.com/office/drawing/2014/main" id="{AE710A45-ADAE-AD58-0C10-D5ADCD7AC8E0}"/>
              </a:ext>
            </a:extLst>
          </p:cNvPr>
          <p:cNvPicPr>
            <a:picLocks noChangeAspect="1"/>
          </p:cNvPicPr>
          <p:nvPr/>
        </p:nvPicPr>
        <p:blipFill>
          <a:blip r:embed="rId2"/>
          <a:stretch/>
        </p:blipFill>
        <p:spPr bwMode="auto">
          <a:xfrm>
            <a:off x="4144177" y="1598356"/>
            <a:ext cx="317957" cy="230164"/>
          </a:xfrm>
          <a:prstGeom prst="rect">
            <a:avLst/>
          </a:prstGeom>
        </p:spPr>
      </p:pic>
      <p:sp>
        <p:nvSpPr>
          <p:cNvPr id="34" name="TextBox 33">
            <a:extLst>
              <a:ext uri="{FF2B5EF4-FFF2-40B4-BE49-F238E27FC236}">
                <a16:creationId xmlns:a16="http://schemas.microsoft.com/office/drawing/2014/main" id="{B2A9839C-7E5B-1D38-6347-C42D751382FC}"/>
              </a:ext>
            </a:extLst>
          </p:cNvPr>
          <p:cNvSpPr txBox="1"/>
          <p:nvPr/>
        </p:nvSpPr>
        <p:spPr bwMode="auto">
          <a:xfrm>
            <a:off x="4572000" y="1530350"/>
            <a:ext cx="76104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mn-lt"/>
                <a:cs typeface="+mn-lt"/>
              </a:rPr>
              <a:t>Lié</a:t>
            </a:r>
            <a:r>
              <a:rPr lang="en-US">
                <a:ea typeface="+mn-lt"/>
                <a:cs typeface="+mn-lt"/>
              </a:rPr>
              <a:t> </a:t>
            </a:r>
            <a:r>
              <a:rPr lang="en-US" err="1">
                <a:ea typeface="+mn-lt"/>
                <a:cs typeface="+mn-lt"/>
              </a:rPr>
              <a:t>en</a:t>
            </a:r>
            <a:r>
              <a:rPr lang="en-US">
                <a:ea typeface="+mn-lt"/>
                <a:cs typeface="+mn-lt"/>
              </a:rPr>
              <a:t> interne à un service </a:t>
            </a:r>
            <a:r>
              <a:rPr lang="en-US" b="1" err="1">
                <a:solidFill>
                  <a:schemeClr val="accent2"/>
                </a:solidFill>
                <a:ea typeface="+mn-lt"/>
                <a:cs typeface="+mn-lt"/>
              </a:rPr>
              <a:t>NodePort</a:t>
            </a:r>
            <a:r>
              <a:rPr lang="en-US" b="1">
                <a:solidFill>
                  <a:schemeClr val="accent2"/>
                </a:solidFill>
                <a:ea typeface="+mn-lt"/>
                <a:cs typeface="+mn-lt"/>
              </a:rPr>
              <a:t> </a:t>
            </a:r>
            <a:r>
              <a:rPr lang="en-US">
                <a:ea typeface="+mn-lt"/>
                <a:cs typeface="+mn-lt"/>
              </a:rPr>
              <a:t>pour faire </a:t>
            </a:r>
            <a:r>
              <a:rPr lang="en-US" err="1">
                <a:ea typeface="+mn-lt"/>
                <a:cs typeface="+mn-lt"/>
              </a:rPr>
              <a:t>parvenir</a:t>
            </a:r>
            <a:r>
              <a:rPr lang="en-US">
                <a:ea typeface="+mn-lt"/>
                <a:cs typeface="+mn-lt"/>
              </a:rPr>
              <a:t> les </a:t>
            </a:r>
            <a:r>
              <a:rPr lang="en-US" err="1">
                <a:ea typeface="+mn-lt"/>
                <a:cs typeface="+mn-lt"/>
              </a:rPr>
              <a:t>requêtes</a:t>
            </a:r>
          </a:p>
          <a:p>
            <a:endParaRPr lang="en-US"/>
          </a:p>
        </p:txBody>
      </p:sp>
      <p:pic>
        <p:nvPicPr>
          <p:cNvPr id="36" name="Graphique 5">
            <a:extLst>
              <a:ext uri="{FF2B5EF4-FFF2-40B4-BE49-F238E27FC236}">
                <a16:creationId xmlns:a16="http://schemas.microsoft.com/office/drawing/2014/main" id="{EDFAB55C-E9B6-1441-59BF-FAB762511615}"/>
              </a:ext>
            </a:extLst>
          </p:cNvPr>
          <p:cNvPicPr>
            <a:picLocks noChangeAspect="1"/>
          </p:cNvPicPr>
          <p:nvPr/>
        </p:nvPicPr>
        <p:blipFill>
          <a:blip r:embed="rId2"/>
          <a:stretch/>
        </p:blipFill>
        <p:spPr bwMode="auto">
          <a:xfrm>
            <a:off x="4144177" y="2106356"/>
            <a:ext cx="317957" cy="230164"/>
          </a:xfrm>
          <a:prstGeom prst="rect">
            <a:avLst/>
          </a:prstGeom>
        </p:spPr>
      </p:pic>
      <p:sp>
        <p:nvSpPr>
          <p:cNvPr id="38" name="TextBox 37">
            <a:extLst>
              <a:ext uri="{FF2B5EF4-FFF2-40B4-BE49-F238E27FC236}">
                <a16:creationId xmlns:a16="http://schemas.microsoft.com/office/drawing/2014/main" id="{2013B585-725B-008A-530F-30754E2A4DA0}"/>
              </a:ext>
            </a:extLst>
          </p:cNvPr>
          <p:cNvSpPr txBox="1"/>
          <p:nvPr/>
        </p:nvSpPr>
        <p:spPr bwMode="auto">
          <a:xfrm>
            <a:off x="4572000" y="2038349"/>
            <a:ext cx="76104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rPr>
              <a:t>Les ports </a:t>
            </a:r>
            <a:r>
              <a:rPr lang="en-US" err="1">
                <a:solidFill>
                  <a:srgbClr val="000000"/>
                </a:solidFill>
              </a:rPr>
              <a:t>ouvert</a:t>
            </a:r>
            <a:r>
              <a:rPr lang="en-US">
                <a:solidFill>
                  <a:srgbClr val="000000"/>
                </a:solidFill>
              </a:rPr>
              <a:t> par le </a:t>
            </a:r>
            <a:r>
              <a:rPr lang="en-US" err="1">
                <a:solidFill>
                  <a:srgbClr val="000000"/>
                </a:solidFill>
              </a:rPr>
              <a:t>NodePort</a:t>
            </a:r>
            <a:r>
              <a:rPr lang="en-US">
                <a:solidFill>
                  <a:srgbClr val="000000"/>
                </a:solidFill>
              </a:rPr>
              <a:t> ne </a:t>
            </a:r>
            <a:r>
              <a:rPr lang="en-US" err="1">
                <a:solidFill>
                  <a:srgbClr val="000000"/>
                </a:solidFill>
              </a:rPr>
              <a:t>sont</a:t>
            </a:r>
            <a:r>
              <a:rPr lang="en-US">
                <a:solidFill>
                  <a:srgbClr val="000000"/>
                </a:solidFill>
              </a:rPr>
              <a:t> pas accessible </a:t>
            </a:r>
            <a:r>
              <a:rPr lang="en-US" err="1">
                <a:solidFill>
                  <a:srgbClr val="000000"/>
                </a:solidFill>
              </a:rPr>
              <a:t>depuis</a:t>
            </a:r>
            <a:r>
              <a:rPr lang="en-US">
                <a:solidFill>
                  <a:srgbClr val="000000"/>
                </a:solidFill>
              </a:rPr>
              <a:t> </a:t>
            </a:r>
            <a:r>
              <a:rPr lang="en-US" err="1">
                <a:solidFill>
                  <a:srgbClr val="000000"/>
                </a:solidFill>
              </a:rPr>
              <a:t>l'exterieur</a:t>
            </a:r>
            <a:r>
              <a:rPr lang="en-US">
                <a:solidFill>
                  <a:srgbClr val="000000"/>
                </a:solidFill>
              </a:rPr>
              <a:t>. Seul le </a:t>
            </a:r>
            <a:r>
              <a:rPr lang="en-US" err="1">
                <a:solidFill>
                  <a:srgbClr val="000000"/>
                </a:solidFill>
              </a:rPr>
              <a:t>LoadBalancer</a:t>
            </a:r>
            <a:r>
              <a:rPr lang="en-US">
                <a:solidFill>
                  <a:srgbClr val="000000"/>
                </a:solidFill>
              </a:rPr>
              <a:t> </a:t>
            </a:r>
            <a:r>
              <a:rPr lang="en-US" err="1">
                <a:solidFill>
                  <a:srgbClr val="000000"/>
                </a:solidFill>
              </a:rPr>
              <a:t>peut</a:t>
            </a:r>
            <a:r>
              <a:rPr lang="en-US">
                <a:solidFill>
                  <a:srgbClr val="000000"/>
                </a:solidFill>
              </a:rPr>
              <a:t> y </a:t>
            </a:r>
            <a:r>
              <a:rPr lang="en-US" err="1">
                <a:solidFill>
                  <a:srgbClr val="000000"/>
                </a:solidFill>
              </a:rPr>
              <a:t>accéder</a:t>
            </a:r>
            <a:endParaRPr lang="en-US" err="1"/>
          </a:p>
        </p:txBody>
      </p:sp>
      <p:sp>
        <p:nvSpPr>
          <p:cNvPr id="40" name="TextBox 39">
            <a:extLst>
              <a:ext uri="{FF2B5EF4-FFF2-40B4-BE49-F238E27FC236}">
                <a16:creationId xmlns:a16="http://schemas.microsoft.com/office/drawing/2014/main" id="{CEE81990-B6C5-8BCE-6517-C23C0E85062B}"/>
              </a:ext>
            </a:extLst>
          </p:cNvPr>
          <p:cNvSpPr txBox="1"/>
          <p:nvPr/>
        </p:nvSpPr>
        <p:spPr bwMode="auto">
          <a:xfrm>
            <a:off x="4572000" y="2781298"/>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Utilisé</a:t>
            </a:r>
            <a:r>
              <a:rPr lang="en-US"/>
              <a:t> pour exposer des services à </a:t>
            </a:r>
            <a:r>
              <a:rPr lang="en-US" err="1"/>
              <a:t>l'extérieur</a:t>
            </a:r>
            <a:r>
              <a:rPr lang="en-US"/>
              <a:t> du cluster avec </a:t>
            </a:r>
            <a:r>
              <a:rPr lang="en-US" err="1"/>
              <a:t>une</a:t>
            </a:r>
            <a:r>
              <a:rPr lang="en-US"/>
              <a:t> IP fixe</a:t>
            </a:r>
            <a:endParaRPr lang="en-US" b="1"/>
          </a:p>
        </p:txBody>
      </p:sp>
      <p:pic>
        <p:nvPicPr>
          <p:cNvPr id="43" name="Graphique 5">
            <a:extLst>
              <a:ext uri="{FF2B5EF4-FFF2-40B4-BE49-F238E27FC236}">
                <a16:creationId xmlns:a16="http://schemas.microsoft.com/office/drawing/2014/main" id="{73567400-8016-C4F2-F9CF-BDE039A74F6D}"/>
              </a:ext>
            </a:extLst>
          </p:cNvPr>
          <p:cNvPicPr>
            <a:picLocks noChangeAspect="1"/>
          </p:cNvPicPr>
          <p:nvPr/>
        </p:nvPicPr>
        <p:blipFill>
          <a:blip r:embed="rId2"/>
          <a:stretch/>
        </p:blipFill>
        <p:spPr bwMode="auto">
          <a:xfrm>
            <a:off x="4144177" y="2868356"/>
            <a:ext cx="317957" cy="230164"/>
          </a:xfrm>
          <a:prstGeom prst="rect">
            <a:avLst/>
          </a:prstGeom>
        </p:spPr>
      </p:pic>
      <p:sp>
        <p:nvSpPr>
          <p:cNvPr id="2" name="TextBox 1">
            <a:extLst>
              <a:ext uri="{FF2B5EF4-FFF2-40B4-BE49-F238E27FC236}">
                <a16:creationId xmlns:a16="http://schemas.microsoft.com/office/drawing/2014/main" id="{AFEC94FD-0A87-08EF-E722-29F6237451FE}"/>
              </a:ext>
            </a:extLst>
          </p:cNvPr>
          <p:cNvSpPr txBox="1"/>
          <p:nvPr/>
        </p:nvSpPr>
        <p:spPr>
          <a:xfrm>
            <a:off x="215900" y="1943100"/>
            <a:ext cx="2743200"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a:solidFill>
                  <a:srgbClr val="CE9178"/>
                </a:solidFill>
                <a:latin typeface="Consolas"/>
              </a:rPr>
              <a:t>Service</a:t>
            </a: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my-service</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type</a:t>
            </a:r>
            <a:r>
              <a:rPr lang="en-US" sz="1200" b="1">
                <a:solidFill>
                  <a:srgbClr val="D4D4D4"/>
                </a:solidFill>
                <a:latin typeface="Consolas"/>
              </a:rPr>
              <a:t>: </a:t>
            </a:r>
            <a:r>
              <a:rPr lang="en-US" sz="1200" b="1" err="1">
                <a:solidFill>
                  <a:srgbClr val="CE9178"/>
                </a:solidFill>
                <a:latin typeface="Consolas"/>
              </a:rPr>
              <a:t>LoadBalancer</a:t>
            </a:r>
            <a:endParaRPr lang="en-US" sz="1200" b="1">
              <a:solidFill>
                <a:srgbClr val="CE9178"/>
              </a:solidFill>
              <a:latin typeface="Consolas"/>
            </a:endParaRPr>
          </a:p>
          <a:p>
            <a:r>
              <a:rPr lang="en-US" sz="1200" b="1">
                <a:solidFill>
                  <a:srgbClr val="D4D4D4"/>
                </a:solidFill>
                <a:latin typeface="Consolas"/>
              </a:rPr>
              <a:t>  </a:t>
            </a:r>
            <a:r>
              <a:rPr lang="en-US" sz="1200" b="1">
                <a:solidFill>
                  <a:srgbClr val="569CD6"/>
                </a:solidFill>
                <a:latin typeface="Consolas"/>
              </a:rPr>
              <a:t>selector</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app</a:t>
            </a:r>
            <a:r>
              <a:rPr lang="en-US" sz="1200" b="1">
                <a:solidFill>
                  <a:srgbClr val="D4D4D4"/>
                </a:solidFill>
                <a:latin typeface="Consolas"/>
              </a:rPr>
              <a:t>: </a:t>
            </a:r>
            <a:r>
              <a:rPr lang="en-US" sz="1200" b="1">
                <a:solidFill>
                  <a:srgbClr val="CE9178"/>
                </a:solidFill>
                <a:latin typeface="Consolas"/>
              </a:rPr>
              <a:t>my-app</a:t>
            </a:r>
          </a:p>
          <a:p>
            <a:r>
              <a:rPr lang="en-US" sz="1200" b="1">
                <a:solidFill>
                  <a:srgbClr val="D4D4D4"/>
                </a:solidFill>
                <a:latin typeface="Consolas"/>
              </a:rPr>
              <a:t>  </a:t>
            </a:r>
            <a:r>
              <a:rPr lang="en-US" sz="1200" b="1">
                <a:solidFill>
                  <a:srgbClr val="569CD6"/>
                </a:solidFill>
                <a:latin typeface="Consolas"/>
              </a:rPr>
              <a:t>ports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port</a:t>
            </a:r>
            <a:r>
              <a:rPr lang="en-US" sz="1200" b="1">
                <a:solidFill>
                  <a:srgbClr val="D4D4D4"/>
                </a:solidFill>
                <a:latin typeface="Consolas"/>
              </a:rPr>
              <a:t>: </a:t>
            </a:r>
            <a:r>
              <a:rPr lang="en-US" sz="1200" b="1">
                <a:solidFill>
                  <a:srgbClr val="B5CEA8"/>
                </a:solidFill>
                <a:latin typeface="Consolas"/>
              </a:rPr>
              <a:t>8888</a:t>
            </a:r>
          </a:p>
          <a:p>
            <a:r>
              <a:rPr lang="en-US" sz="1200" b="1">
                <a:solidFill>
                  <a:srgbClr val="D4D4D4"/>
                </a:solidFill>
                <a:latin typeface="Consolas"/>
              </a:rPr>
              <a:t>    </a:t>
            </a:r>
            <a:r>
              <a:rPr lang="en-US" sz="1200" b="1" err="1">
                <a:solidFill>
                  <a:srgbClr val="569CD6"/>
                </a:solidFill>
                <a:latin typeface="Consolas"/>
              </a:rPr>
              <a:t>targetPort</a:t>
            </a:r>
            <a:r>
              <a:rPr lang="en-US" sz="1200" b="1">
                <a:solidFill>
                  <a:srgbClr val="D4D4D4"/>
                </a:solidFill>
                <a:latin typeface="Consolas"/>
              </a:rPr>
              <a:t>: </a:t>
            </a:r>
            <a:r>
              <a:rPr lang="en-US" sz="1200" b="1">
                <a:solidFill>
                  <a:srgbClr val="B5CEA8"/>
                </a:solidFill>
                <a:latin typeface="Consolas"/>
              </a:rPr>
              <a:t>8080</a:t>
            </a:r>
          </a:p>
          <a:p>
            <a:r>
              <a:rPr lang="en-US" sz="1200" b="1">
                <a:solidFill>
                  <a:srgbClr val="D4D4D4"/>
                </a:solidFill>
                <a:latin typeface="Consolas"/>
              </a:rPr>
              <a:t>    </a:t>
            </a:r>
            <a:r>
              <a:rPr lang="en-US" sz="1200" b="1" err="1">
                <a:solidFill>
                  <a:srgbClr val="569CD6"/>
                </a:solidFill>
                <a:latin typeface="Consolas"/>
              </a:rPr>
              <a:t>nodePort</a:t>
            </a:r>
            <a:r>
              <a:rPr lang="en-US" sz="1200" b="1">
                <a:solidFill>
                  <a:srgbClr val="D4D4D4"/>
                </a:solidFill>
                <a:latin typeface="Consolas"/>
              </a:rPr>
              <a:t>: </a:t>
            </a:r>
            <a:r>
              <a:rPr lang="en-US" sz="1200" b="1">
                <a:solidFill>
                  <a:srgbClr val="B5CEA8"/>
                </a:solidFill>
                <a:latin typeface="Consolas"/>
              </a:rPr>
              <a:t>32123</a:t>
            </a:r>
          </a:p>
          <a:p>
            <a:endParaRPr lang="en-US" sz="1200" b="1">
              <a:solidFill>
                <a:srgbClr val="D4D4D4"/>
              </a:solidFill>
              <a:latin typeface="Consolas"/>
            </a:endParaRPr>
          </a:p>
        </p:txBody>
      </p:sp>
      <p:sp>
        <p:nvSpPr>
          <p:cNvPr id="3" name="Rectangle 2">
            <a:extLst>
              <a:ext uri="{FF2B5EF4-FFF2-40B4-BE49-F238E27FC236}">
                <a16:creationId xmlns:a16="http://schemas.microsoft.com/office/drawing/2014/main" id="{AADE548A-D2CA-3F76-C1B1-D6CA4E50484A}"/>
              </a:ext>
            </a:extLst>
          </p:cNvPr>
          <p:cNvSpPr/>
          <p:nvPr/>
        </p:nvSpPr>
        <p:spPr bwMode="auto">
          <a:xfrm>
            <a:off x="3929421" y="4259825"/>
            <a:ext cx="2397841" cy="20711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35EC265-DDC3-35BC-7592-66D5D6D78BED}"/>
              </a:ext>
            </a:extLst>
          </p:cNvPr>
          <p:cNvSpPr/>
          <p:nvPr/>
        </p:nvSpPr>
        <p:spPr bwMode="auto">
          <a:xfrm>
            <a:off x="4026719" y="5502787"/>
            <a:ext cx="2181940" cy="415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ea typeface="+mn-lt"/>
                <a:cs typeface="+mn-lt"/>
              </a:rPr>
              <a:t>Pod</a:t>
            </a:r>
            <a:endParaRPr lang="en-US">
              <a:solidFill>
                <a:schemeClr val="tx1"/>
              </a:solidFill>
            </a:endParaRPr>
          </a:p>
        </p:txBody>
      </p:sp>
      <p:sp>
        <p:nvSpPr>
          <p:cNvPr id="52" name="Rectangle 51">
            <a:extLst>
              <a:ext uri="{FF2B5EF4-FFF2-40B4-BE49-F238E27FC236}">
                <a16:creationId xmlns:a16="http://schemas.microsoft.com/office/drawing/2014/main" id="{82A42570-7CC4-B2CF-26F9-E8810C47A156}"/>
              </a:ext>
            </a:extLst>
          </p:cNvPr>
          <p:cNvSpPr/>
          <p:nvPr/>
        </p:nvSpPr>
        <p:spPr bwMode="auto">
          <a:xfrm>
            <a:off x="6386871" y="4259824"/>
            <a:ext cx="2397841" cy="20711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5F3941C-AA5B-FBA0-88D7-0352F019D8B2}"/>
              </a:ext>
            </a:extLst>
          </p:cNvPr>
          <p:cNvSpPr/>
          <p:nvPr/>
        </p:nvSpPr>
        <p:spPr bwMode="auto">
          <a:xfrm>
            <a:off x="8844321" y="4259824"/>
            <a:ext cx="2397841" cy="20711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7F43749-E2B4-06E5-A4F0-DF9BCAF06A62}"/>
              </a:ext>
            </a:extLst>
          </p:cNvPr>
          <p:cNvSpPr txBox="1"/>
          <p:nvPr/>
        </p:nvSpPr>
        <p:spPr>
          <a:xfrm>
            <a:off x="3930650" y="6026150"/>
            <a:ext cx="23939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err="1"/>
              <a:t>Noeud</a:t>
            </a:r>
            <a:r>
              <a:rPr lang="en-US" sz="1400"/>
              <a:t> 1</a:t>
            </a:r>
          </a:p>
        </p:txBody>
      </p:sp>
      <p:sp>
        <p:nvSpPr>
          <p:cNvPr id="54" name="TextBox 53">
            <a:extLst>
              <a:ext uri="{FF2B5EF4-FFF2-40B4-BE49-F238E27FC236}">
                <a16:creationId xmlns:a16="http://schemas.microsoft.com/office/drawing/2014/main" id="{53E313E1-2067-A011-591F-BFA2A12CDED6}"/>
              </a:ext>
            </a:extLst>
          </p:cNvPr>
          <p:cNvSpPr txBox="1"/>
          <p:nvPr/>
        </p:nvSpPr>
        <p:spPr>
          <a:xfrm>
            <a:off x="6388099" y="6026150"/>
            <a:ext cx="23939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err="1"/>
              <a:t>Noeud</a:t>
            </a:r>
            <a:r>
              <a:rPr lang="en-US" sz="1400"/>
              <a:t> 2</a:t>
            </a:r>
          </a:p>
        </p:txBody>
      </p:sp>
      <p:sp>
        <p:nvSpPr>
          <p:cNvPr id="55" name="TextBox 1">
            <a:extLst>
              <a:ext uri="{FF2B5EF4-FFF2-40B4-BE49-F238E27FC236}">
                <a16:creationId xmlns:a16="http://schemas.microsoft.com/office/drawing/2014/main" id="{B349FD4A-8DC4-9E1B-200A-47D9DCC4BECC}"/>
              </a:ext>
            </a:extLst>
          </p:cNvPr>
          <p:cNvSpPr txBox="1"/>
          <p:nvPr/>
        </p:nvSpPr>
        <p:spPr bwMode="auto">
          <a:xfrm>
            <a:off x="8877300" y="6026150"/>
            <a:ext cx="2393950"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err="1"/>
              <a:t>Noeud</a:t>
            </a:r>
            <a:r>
              <a:rPr lang="en-US" sz="1400"/>
              <a:t> 3</a:t>
            </a:r>
          </a:p>
        </p:txBody>
      </p:sp>
      <p:sp>
        <p:nvSpPr>
          <p:cNvPr id="57" name="Rectangle 56">
            <a:extLst>
              <a:ext uri="{FF2B5EF4-FFF2-40B4-BE49-F238E27FC236}">
                <a16:creationId xmlns:a16="http://schemas.microsoft.com/office/drawing/2014/main" id="{AE86CEC1-1D9D-3441-45EE-7961EB3827F3}"/>
              </a:ext>
            </a:extLst>
          </p:cNvPr>
          <p:cNvSpPr/>
          <p:nvPr/>
        </p:nvSpPr>
        <p:spPr bwMode="auto">
          <a:xfrm>
            <a:off x="6490519" y="5502787"/>
            <a:ext cx="2181940" cy="415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ea typeface="+mn-lt"/>
                <a:cs typeface="+mn-lt"/>
              </a:rPr>
              <a:t>Pod</a:t>
            </a:r>
            <a:endParaRPr lang="en-US">
              <a:solidFill>
                <a:schemeClr val="tx1"/>
              </a:solidFill>
            </a:endParaRPr>
          </a:p>
        </p:txBody>
      </p:sp>
      <p:sp>
        <p:nvSpPr>
          <p:cNvPr id="58" name="Rectangle 57">
            <a:extLst>
              <a:ext uri="{FF2B5EF4-FFF2-40B4-BE49-F238E27FC236}">
                <a16:creationId xmlns:a16="http://schemas.microsoft.com/office/drawing/2014/main" id="{902FEC30-645D-3E32-6707-69E60FB87589}"/>
              </a:ext>
            </a:extLst>
          </p:cNvPr>
          <p:cNvSpPr/>
          <p:nvPr/>
        </p:nvSpPr>
        <p:spPr bwMode="auto">
          <a:xfrm>
            <a:off x="8947969" y="5502787"/>
            <a:ext cx="2181940" cy="415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ea typeface="+mn-lt"/>
                <a:cs typeface="+mn-lt"/>
              </a:rPr>
              <a:t>Pod</a:t>
            </a:r>
            <a:endParaRPr lang="en-US">
              <a:solidFill>
                <a:schemeClr val="tx1"/>
              </a:solidFill>
            </a:endParaRPr>
          </a:p>
        </p:txBody>
      </p:sp>
      <p:sp>
        <p:nvSpPr>
          <p:cNvPr id="7" name="Rectangle 6">
            <a:extLst>
              <a:ext uri="{FF2B5EF4-FFF2-40B4-BE49-F238E27FC236}">
                <a16:creationId xmlns:a16="http://schemas.microsoft.com/office/drawing/2014/main" id="{7DE8C992-5731-B411-E3A1-623B45AF6C79}"/>
              </a:ext>
            </a:extLst>
          </p:cNvPr>
          <p:cNvSpPr/>
          <p:nvPr/>
        </p:nvSpPr>
        <p:spPr bwMode="auto">
          <a:xfrm>
            <a:off x="4027846" y="4648506"/>
            <a:ext cx="7104011" cy="5588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pPr algn="ctr"/>
            <a:r>
              <a:rPr lang="en-US" sz="1400">
                <a:solidFill>
                  <a:schemeClr val="tx1"/>
                </a:solidFill>
                <a:latin typeface="Sen"/>
                <a:ea typeface="+mn-lt"/>
                <a:cs typeface="Arial"/>
              </a:rPr>
              <a:t>Service </a:t>
            </a:r>
            <a:r>
              <a:rPr lang="en-US" sz="1400" b="1" err="1">
                <a:solidFill>
                  <a:schemeClr val="accent2"/>
                </a:solidFill>
                <a:latin typeface="Sen"/>
                <a:ea typeface="+mn-lt"/>
                <a:cs typeface="Arial"/>
              </a:rPr>
              <a:t>ClusterIP</a:t>
            </a:r>
            <a:endParaRPr lang="en-US" sz="1400" b="1" err="1">
              <a:solidFill>
                <a:schemeClr val="accent2"/>
              </a:solidFill>
              <a:latin typeface="Consolas"/>
              <a:ea typeface="+mn-lt"/>
              <a:cs typeface="Arial"/>
            </a:endParaRPr>
          </a:p>
        </p:txBody>
      </p:sp>
      <p:sp>
        <p:nvSpPr>
          <p:cNvPr id="9" name="Rectangle 8">
            <a:extLst>
              <a:ext uri="{FF2B5EF4-FFF2-40B4-BE49-F238E27FC236}">
                <a16:creationId xmlns:a16="http://schemas.microsoft.com/office/drawing/2014/main" id="{2319B7EE-3D94-45A6-E640-12A010F9D657}"/>
              </a:ext>
            </a:extLst>
          </p:cNvPr>
          <p:cNvSpPr/>
          <p:nvPr/>
        </p:nvSpPr>
        <p:spPr bwMode="auto">
          <a:xfrm>
            <a:off x="4641850" y="5340350"/>
            <a:ext cx="97155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8080</a:t>
            </a:r>
            <a:endParaRPr lang="en-US"/>
          </a:p>
        </p:txBody>
      </p:sp>
      <p:sp>
        <p:nvSpPr>
          <p:cNvPr id="61" name="Rectangle 60">
            <a:extLst>
              <a:ext uri="{FF2B5EF4-FFF2-40B4-BE49-F238E27FC236}">
                <a16:creationId xmlns:a16="http://schemas.microsoft.com/office/drawing/2014/main" id="{B51D83ED-B109-1E38-A553-11CA58262973}"/>
              </a:ext>
            </a:extLst>
          </p:cNvPr>
          <p:cNvSpPr/>
          <p:nvPr/>
        </p:nvSpPr>
        <p:spPr bwMode="auto">
          <a:xfrm>
            <a:off x="7092950" y="5365750"/>
            <a:ext cx="97155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8080</a:t>
            </a:r>
            <a:endParaRPr lang="en-US"/>
          </a:p>
        </p:txBody>
      </p:sp>
      <p:sp>
        <p:nvSpPr>
          <p:cNvPr id="62" name="Rectangle 61">
            <a:extLst>
              <a:ext uri="{FF2B5EF4-FFF2-40B4-BE49-F238E27FC236}">
                <a16:creationId xmlns:a16="http://schemas.microsoft.com/office/drawing/2014/main" id="{1EA9680C-D582-B990-EEDA-2FA93D34002F}"/>
              </a:ext>
            </a:extLst>
          </p:cNvPr>
          <p:cNvSpPr/>
          <p:nvPr/>
        </p:nvSpPr>
        <p:spPr bwMode="auto">
          <a:xfrm>
            <a:off x="9645650" y="5365749"/>
            <a:ext cx="97155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8080</a:t>
            </a:r>
            <a:endParaRPr lang="en-US"/>
          </a:p>
        </p:txBody>
      </p:sp>
      <p:sp>
        <p:nvSpPr>
          <p:cNvPr id="63" name="Rectangle 62">
            <a:extLst>
              <a:ext uri="{FF2B5EF4-FFF2-40B4-BE49-F238E27FC236}">
                <a16:creationId xmlns:a16="http://schemas.microsoft.com/office/drawing/2014/main" id="{43DA7010-1152-0C7A-6943-99B2D4EAAABC}"/>
              </a:ext>
            </a:extLst>
          </p:cNvPr>
          <p:cNvSpPr/>
          <p:nvPr/>
        </p:nvSpPr>
        <p:spPr bwMode="auto">
          <a:xfrm>
            <a:off x="5638800" y="4508499"/>
            <a:ext cx="3810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8888</a:t>
            </a:r>
            <a:endParaRPr lang="en-US"/>
          </a:p>
        </p:txBody>
      </p:sp>
      <p:cxnSp>
        <p:nvCxnSpPr>
          <p:cNvPr id="10" name="Straight Arrow Connector 9">
            <a:extLst>
              <a:ext uri="{FF2B5EF4-FFF2-40B4-BE49-F238E27FC236}">
                <a16:creationId xmlns:a16="http://schemas.microsoft.com/office/drawing/2014/main" id="{C5B20874-3FDB-72DB-A4C8-65E7994D77F5}"/>
              </a:ext>
            </a:extLst>
          </p:cNvPr>
          <p:cNvCxnSpPr/>
          <p:nvPr/>
        </p:nvCxnSpPr>
        <p:spPr>
          <a:xfrm flipH="1">
            <a:off x="5137150" y="5207000"/>
            <a:ext cx="673100" cy="1270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67EACE6-8B60-7592-5D58-C5810AAE404F}"/>
              </a:ext>
            </a:extLst>
          </p:cNvPr>
          <p:cNvCxnSpPr>
            <a:cxnSpLocks/>
          </p:cNvCxnSpPr>
          <p:nvPr/>
        </p:nvCxnSpPr>
        <p:spPr>
          <a:xfrm>
            <a:off x="7575549" y="5207000"/>
            <a:ext cx="6350" cy="18415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F3E12B1-193F-615E-0025-E9713DCC4BF7}"/>
              </a:ext>
            </a:extLst>
          </p:cNvPr>
          <p:cNvCxnSpPr>
            <a:cxnSpLocks/>
          </p:cNvCxnSpPr>
          <p:nvPr/>
        </p:nvCxnSpPr>
        <p:spPr>
          <a:xfrm>
            <a:off x="9404349" y="5207000"/>
            <a:ext cx="749300" cy="1524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96CBB27E-EAAF-27FE-E8F5-0FFCCEDD6731}"/>
              </a:ext>
            </a:extLst>
          </p:cNvPr>
          <p:cNvSpPr/>
          <p:nvPr/>
        </p:nvSpPr>
        <p:spPr bwMode="auto">
          <a:xfrm>
            <a:off x="4502149" y="4121148"/>
            <a:ext cx="12573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32123</a:t>
            </a:r>
            <a:endParaRPr lang="en-US"/>
          </a:p>
        </p:txBody>
      </p:sp>
      <p:sp>
        <p:nvSpPr>
          <p:cNvPr id="67" name="Rectangle 66">
            <a:extLst>
              <a:ext uri="{FF2B5EF4-FFF2-40B4-BE49-F238E27FC236}">
                <a16:creationId xmlns:a16="http://schemas.microsoft.com/office/drawing/2014/main" id="{CB93ADBD-34FA-B7EB-F3C5-66993E1FA317}"/>
              </a:ext>
            </a:extLst>
          </p:cNvPr>
          <p:cNvSpPr/>
          <p:nvPr/>
        </p:nvSpPr>
        <p:spPr bwMode="auto">
          <a:xfrm>
            <a:off x="6984998" y="4121148"/>
            <a:ext cx="12573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32123</a:t>
            </a:r>
            <a:endParaRPr lang="en-US"/>
          </a:p>
        </p:txBody>
      </p:sp>
      <p:sp>
        <p:nvSpPr>
          <p:cNvPr id="68" name="Rectangle 67">
            <a:extLst>
              <a:ext uri="{FF2B5EF4-FFF2-40B4-BE49-F238E27FC236}">
                <a16:creationId xmlns:a16="http://schemas.microsoft.com/office/drawing/2014/main" id="{846A75FF-88C6-1372-01A1-7163BA898102}"/>
              </a:ext>
            </a:extLst>
          </p:cNvPr>
          <p:cNvSpPr/>
          <p:nvPr/>
        </p:nvSpPr>
        <p:spPr bwMode="auto">
          <a:xfrm>
            <a:off x="9499598" y="4121148"/>
            <a:ext cx="12573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t>32123</a:t>
            </a:r>
            <a:endParaRPr lang="en-US"/>
          </a:p>
        </p:txBody>
      </p:sp>
      <p:sp>
        <p:nvSpPr>
          <p:cNvPr id="11" name="TextBox 10">
            <a:extLst>
              <a:ext uri="{FF2B5EF4-FFF2-40B4-BE49-F238E27FC236}">
                <a16:creationId xmlns:a16="http://schemas.microsoft.com/office/drawing/2014/main" id="{6ED999E5-8FDF-B6F6-85E1-D719548814D5}"/>
              </a:ext>
            </a:extLst>
          </p:cNvPr>
          <p:cNvSpPr txBox="1"/>
          <p:nvPr/>
        </p:nvSpPr>
        <p:spPr>
          <a:xfrm>
            <a:off x="6213475" y="3292475"/>
            <a:ext cx="2743200" cy="369332"/>
          </a:xfrm>
          <a:prstGeom prst="rect">
            <a:avLst/>
          </a:prstGeom>
          <a:noFill/>
          <a:ln>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Load Balancer</a:t>
            </a:r>
          </a:p>
        </p:txBody>
      </p:sp>
      <p:cxnSp>
        <p:nvCxnSpPr>
          <p:cNvPr id="69" name="Straight Arrow Connector 68">
            <a:extLst>
              <a:ext uri="{FF2B5EF4-FFF2-40B4-BE49-F238E27FC236}">
                <a16:creationId xmlns:a16="http://schemas.microsoft.com/office/drawing/2014/main" id="{0571E296-8262-17AF-4C9E-572DA90686A6}"/>
              </a:ext>
            </a:extLst>
          </p:cNvPr>
          <p:cNvCxnSpPr>
            <a:cxnSpLocks/>
          </p:cNvCxnSpPr>
          <p:nvPr/>
        </p:nvCxnSpPr>
        <p:spPr>
          <a:xfrm flipH="1">
            <a:off x="5105399" y="3676650"/>
            <a:ext cx="1447800" cy="4318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896F7DB-1E6B-1E8F-67E7-0A3887DFAF9A}"/>
              </a:ext>
            </a:extLst>
          </p:cNvPr>
          <p:cNvCxnSpPr>
            <a:cxnSpLocks/>
          </p:cNvCxnSpPr>
          <p:nvPr/>
        </p:nvCxnSpPr>
        <p:spPr>
          <a:xfrm>
            <a:off x="7575548" y="3670299"/>
            <a:ext cx="6350" cy="4699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5FCA3717-23CC-E4AA-2057-2AF81951D6F6}"/>
              </a:ext>
            </a:extLst>
          </p:cNvPr>
          <p:cNvCxnSpPr>
            <a:cxnSpLocks/>
          </p:cNvCxnSpPr>
          <p:nvPr/>
        </p:nvCxnSpPr>
        <p:spPr>
          <a:xfrm>
            <a:off x="8426448" y="3676648"/>
            <a:ext cx="1638300" cy="4318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384A7E9-E6DB-F937-8088-063E90C7EF1F}"/>
              </a:ext>
            </a:extLst>
          </p:cNvPr>
          <p:cNvCxnSpPr>
            <a:cxnSpLocks/>
          </p:cNvCxnSpPr>
          <p:nvPr/>
        </p:nvCxnSpPr>
        <p:spPr>
          <a:xfrm>
            <a:off x="5499098" y="3517900"/>
            <a:ext cx="711200"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444FC01-05C6-30C2-8EB5-2315C7085B28}"/>
              </a:ext>
            </a:extLst>
          </p:cNvPr>
          <p:cNvSpPr txBox="1"/>
          <p:nvPr/>
        </p:nvSpPr>
        <p:spPr bwMode="auto">
          <a:xfrm>
            <a:off x="4073525" y="3197225"/>
            <a:ext cx="1422400" cy="646331"/>
          </a:xfrm>
          <a:prstGeom prst="rect">
            <a:avLst/>
          </a:prstGeom>
          <a:noFill/>
          <a:ln>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Requêtes</a:t>
            </a:r>
            <a:r>
              <a:rPr lang="en-US"/>
              <a:t> </a:t>
            </a:r>
            <a:r>
              <a:rPr lang="en-US" err="1"/>
              <a:t>entrantes</a:t>
            </a:r>
            <a:endParaRPr lang="en-US"/>
          </a:p>
        </p:txBody>
      </p:sp>
    </p:spTree>
    <p:extLst>
      <p:ext uri="{BB962C8B-B14F-4D97-AF65-F5344CB8AC3E}">
        <p14:creationId xmlns:p14="http://schemas.microsoft.com/office/powerpoint/2010/main" val="2474772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Service </a:t>
            </a:r>
            <a:r>
              <a:rPr lang="fr-FR" sz="2800" b="1" err="1">
                <a:solidFill>
                  <a:schemeClr val="accent2"/>
                </a:solidFill>
              </a:rPr>
              <a:t>ExternalName</a:t>
            </a: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2"/>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23</a:t>
            </a:fld>
            <a:endParaRPr lang="fr-FR" sz="800"/>
          </a:p>
        </p:txBody>
      </p:sp>
      <p:sp>
        <p:nvSpPr>
          <p:cNvPr id="8" name="TextBox 7">
            <a:extLst>
              <a:ext uri="{FF2B5EF4-FFF2-40B4-BE49-F238E27FC236}">
                <a16:creationId xmlns:a16="http://schemas.microsoft.com/office/drawing/2014/main" id="{2296A41C-2544-CC8A-FA65-EFC4A76F5C8C}"/>
              </a:ext>
            </a:extLst>
          </p:cNvPr>
          <p:cNvSpPr txBox="1"/>
          <p:nvPr/>
        </p:nvSpPr>
        <p:spPr bwMode="auto">
          <a:xfrm>
            <a:off x="4572000" y="590550"/>
            <a:ext cx="7610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Permet</a:t>
            </a:r>
            <a:r>
              <a:rPr lang="en-US"/>
              <a:t> de se connecter à </a:t>
            </a:r>
            <a:r>
              <a:rPr lang="en-US" err="1"/>
              <a:t>une</a:t>
            </a:r>
            <a:r>
              <a:rPr lang="en-US"/>
              <a:t> service </a:t>
            </a:r>
            <a:r>
              <a:rPr lang="en-US" b="1" err="1">
                <a:solidFill>
                  <a:schemeClr val="tx2"/>
                </a:solidFill>
              </a:rPr>
              <a:t>externe</a:t>
            </a:r>
            <a:r>
              <a:rPr lang="en-US" b="1">
                <a:solidFill>
                  <a:schemeClr val="tx2"/>
                </a:solidFill>
              </a:rPr>
              <a:t> </a:t>
            </a:r>
            <a:r>
              <a:rPr lang="en-US"/>
              <a:t>au cluster</a:t>
            </a:r>
          </a:p>
        </p:txBody>
      </p:sp>
      <p:sp>
        <p:nvSpPr>
          <p:cNvPr id="16" name="Titre 1">
            <a:extLst>
              <a:ext uri="{FF2B5EF4-FFF2-40B4-BE49-F238E27FC236}">
                <a16:creationId xmlns:a16="http://schemas.microsoft.com/office/drawing/2014/main" id="{2B6B8B0A-2250-AC6A-16E7-AACA131B50F5}"/>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13" name="TextBox 12">
            <a:extLst>
              <a:ext uri="{FF2B5EF4-FFF2-40B4-BE49-F238E27FC236}">
                <a16:creationId xmlns:a16="http://schemas.microsoft.com/office/drawing/2014/main" id="{3E977C7E-3D00-B876-D713-3AE9C7896A25}"/>
              </a:ext>
            </a:extLst>
          </p:cNvPr>
          <p:cNvSpPr txBox="1"/>
          <p:nvPr/>
        </p:nvSpPr>
        <p:spPr>
          <a:xfrm>
            <a:off x="215900" y="1943100"/>
            <a:ext cx="2743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a:solidFill>
                  <a:srgbClr val="CE9178"/>
                </a:solidFill>
                <a:latin typeface="Consolas"/>
              </a:rPr>
              <a:t>Service</a:t>
            </a: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my-service</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type</a:t>
            </a:r>
            <a:r>
              <a:rPr lang="en-US" sz="1200" b="1">
                <a:solidFill>
                  <a:srgbClr val="D4D4D4"/>
                </a:solidFill>
                <a:latin typeface="Consolas"/>
              </a:rPr>
              <a:t>: </a:t>
            </a:r>
            <a:r>
              <a:rPr lang="en-US" sz="1200" b="1" err="1">
                <a:solidFill>
                  <a:srgbClr val="CE9178"/>
                </a:solidFill>
                <a:latin typeface="Consolas"/>
              </a:rPr>
              <a:t>ExternalName</a:t>
            </a:r>
            <a:endParaRPr lang="en-US" sz="1200" b="1">
              <a:solidFill>
                <a:srgbClr val="CE9178"/>
              </a:solidFill>
              <a:latin typeface="Consolas"/>
            </a:endParaRPr>
          </a:p>
          <a:p>
            <a:r>
              <a:rPr lang="en-US" sz="1200" b="1">
                <a:solidFill>
                  <a:srgbClr val="D4D4D4"/>
                </a:solidFill>
                <a:latin typeface="Consolas"/>
              </a:rPr>
              <a:t>  </a:t>
            </a:r>
            <a:r>
              <a:rPr lang="en-US" sz="1200" b="1" err="1">
                <a:solidFill>
                  <a:srgbClr val="569CD6"/>
                </a:solidFill>
                <a:latin typeface="Consolas"/>
              </a:rPr>
              <a:t>externalName</a:t>
            </a:r>
            <a:r>
              <a:rPr lang="en-US" sz="1200" b="1">
                <a:solidFill>
                  <a:srgbClr val="D4D4D4"/>
                </a:solidFill>
                <a:latin typeface="Consolas"/>
              </a:rPr>
              <a:t>: </a:t>
            </a:r>
            <a:r>
              <a:rPr lang="en-US" sz="1200" b="1">
                <a:solidFill>
                  <a:srgbClr val="CE9178"/>
                </a:solidFill>
                <a:latin typeface="Consolas"/>
              </a:rPr>
              <a:t>google.com</a:t>
            </a:r>
          </a:p>
          <a:p>
            <a:r>
              <a:rPr lang="en-US" sz="1200" b="1">
                <a:solidFill>
                  <a:srgbClr val="D4D4D4"/>
                </a:solidFill>
                <a:latin typeface="Consolas"/>
              </a:rPr>
              <a:t>  </a:t>
            </a:r>
            <a:r>
              <a:rPr lang="en-US" sz="1200" b="1">
                <a:solidFill>
                  <a:srgbClr val="569CD6"/>
                </a:solidFill>
                <a:latin typeface="Consolas"/>
              </a:rPr>
              <a:t>ports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port</a:t>
            </a:r>
            <a:r>
              <a:rPr lang="en-US" sz="1200" b="1">
                <a:solidFill>
                  <a:srgbClr val="D4D4D4"/>
                </a:solidFill>
                <a:latin typeface="Consolas"/>
              </a:rPr>
              <a:t>: </a:t>
            </a:r>
            <a:r>
              <a:rPr lang="en-US" sz="1200" b="1">
                <a:solidFill>
                  <a:srgbClr val="B5CEA8"/>
                </a:solidFill>
                <a:latin typeface="Consolas"/>
              </a:rPr>
              <a:t>443</a:t>
            </a:r>
          </a:p>
          <a:p>
            <a:endParaRPr lang="en-US" sz="1200" b="1">
              <a:solidFill>
                <a:srgbClr val="D4D4D4"/>
              </a:solidFill>
              <a:latin typeface="Consolas"/>
            </a:endParaRPr>
          </a:p>
        </p:txBody>
      </p:sp>
      <p:sp>
        <p:nvSpPr>
          <p:cNvPr id="15" name="Rectangle 14">
            <a:extLst>
              <a:ext uri="{FF2B5EF4-FFF2-40B4-BE49-F238E27FC236}">
                <a16:creationId xmlns:a16="http://schemas.microsoft.com/office/drawing/2014/main" id="{F799584C-1E0F-278E-7663-B2EE232FE788}"/>
              </a:ext>
            </a:extLst>
          </p:cNvPr>
          <p:cNvSpPr/>
          <p:nvPr/>
        </p:nvSpPr>
        <p:spPr bwMode="auto">
          <a:xfrm>
            <a:off x="6678971" y="2805675"/>
            <a:ext cx="2728041" cy="14996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472874A-A574-7A97-76C1-DCE93B586D93}"/>
              </a:ext>
            </a:extLst>
          </p:cNvPr>
          <p:cNvSpPr/>
          <p:nvPr/>
        </p:nvSpPr>
        <p:spPr bwMode="auto">
          <a:xfrm>
            <a:off x="6732946" y="3232456"/>
            <a:ext cx="2614561" cy="10414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a:solidFill>
                  <a:schemeClr val="tx1"/>
                </a:solidFill>
                <a:latin typeface="Consolas"/>
              </a:rPr>
              <a:t>name: my-service</a:t>
            </a:r>
            <a:endParaRPr lang="en-US" sz="1400">
              <a:solidFill>
                <a:schemeClr val="tx1"/>
              </a:solidFill>
              <a:ea typeface="+mn-lt"/>
              <a:cs typeface="+mn-lt"/>
            </a:endParaRPr>
          </a:p>
          <a:p>
            <a:r>
              <a:rPr lang="en-US" sz="1400" err="1">
                <a:solidFill>
                  <a:schemeClr val="tx1"/>
                </a:solidFill>
                <a:latin typeface="Consolas"/>
                <a:ea typeface="+mn-lt"/>
                <a:cs typeface="Arial"/>
              </a:rPr>
              <a:t>externalName</a:t>
            </a:r>
            <a:r>
              <a:rPr lang="en-US" sz="1400">
                <a:solidFill>
                  <a:schemeClr val="tx1"/>
                </a:solidFill>
                <a:latin typeface="Consolas"/>
                <a:ea typeface="+mn-lt"/>
                <a:cs typeface="Arial"/>
              </a:rPr>
              <a:t>: google.com</a:t>
            </a:r>
            <a:endParaRPr lang="en-US" sz="1400" b="1">
              <a:solidFill>
                <a:schemeClr val="tx1"/>
              </a:solidFill>
              <a:latin typeface="Consolas"/>
              <a:ea typeface="+mn-lt"/>
              <a:cs typeface="Arial"/>
            </a:endParaRPr>
          </a:p>
          <a:p>
            <a:r>
              <a:rPr lang="en-US" sz="1400">
                <a:solidFill>
                  <a:schemeClr val="tx1"/>
                </a:solidFill>
                <a:latin typeface="Consolas"/>
                <a:ea typeface="+mn-lt"/>
                <a:cs typeface="Arial"/>
              </a:rPr>
              <a:t>ports:</a:t>
            </a:r>
            <a:endParaRPr lang="en-US">
              <a:solidFill>
                <a:schemeClr val="tx1"/>
              </a:solidFill>
              <a:latin typeface="Sen"/>
              <a:ea typeface="+mn-lt"/>
              <a:cs typeface="Arial"/>
            </a:endParaRPr>
          </a:p>
          <a:p>
            <a:r>
              <a:rPr lang="en-US" sz="1400">
                <a:solidFill>
                  <a:schemeClr val="tx1"/>
                </a:solidFill>
                <a:latin typeface="Consolas"/>
              </a:rPr>
              <a:t>- port: 443</a:t>
            </a:r>
          </a:p>
        </p:txBody>
      </p:sp>
      <p:sp>
        <p:nvSpPr>
          <p:cNvPr id="18" name="Rectangle 17">
            <a:extLst>
              <a:ext uri="{FF2B5EF4-FFF2-40B4-BE49-F238E27FC236}">
                <a16:creationId xmlns:a16="http://schemas.microsoft.com/office/drawing/2014/main" id="{6B970F4E-E767-1092-9DA7-7D6CC05E3238}"/>
              </a:ext>
            </a:extLst>
          </p:cNvPr>
          <p:cNvSpPr/>
          <p:nvPr/>
        </p:nvSpPr>
        <p:spPr bwMode="auto">
          <a:xfrm>
            <a:off x="4040239" y="3096136"/>
            <a:ext cx="1579716" cy="9230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 1</a:t>
            </a:r>
            <a:endParaRPr lang="en-US" sz="1200">
              <a:solidFill>
                <a:schemeClr val="accent1"/>
              </a:solidFill>
            </a:endParaRPr>
          </a:p>
        </p:txBody>
      </p:sp>
      <p:sp>
        <p:nvSpPr>
          <p:cNvPr id="19" name="TextBox 18">
            <a:extLst>
              <a:ext uri="{FF2B5EF4-FFF2-40B4-BE49-F238E27FC236}">
                <a16:creationId xmlns:a16="http://schemas.microsoft.com/office/drawing/2014/main" id="{2965B879-959E-711B-BFFC-EA90F3234252}"/>
              </a:ext>
            </a:extLst>
          </p:cNvPr>
          <p:cNvSpPr txBox="1"/>
          <p:nvPr/>
        </p:nvSpPr>
        <p:spPr>
          <a:xfrm>
            <a:off x="6680200" y="2838450"/>
            <a:ext cx="27241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Service </a:t>
            </a:r>
            <a:r>
              <a:rPr lang="en-US" b="1" err="1">
                <a:solidFill>
                  <a:schemeClr val="accent2"/>
                </a:solidFill>
              </a:rPr>
              <a:t>ExternalName</a:t>
            </a:r>
            <a:endParaRPr lang="en-US" b="1">
              <a:solidFill>
                <a:schemeClr val="accent2"/>
              </a:solidFill>
            </a:endParaRPr>
          </a:p>
        </p:txBody>
      </p:sp>
      <p:cxnSp>
        <p:nvCxnSpPr>
          <p:cNvPr id="20" name="Straight Arrow Connector 19">
            <a:extLst>
              <a:ext uri="{FF2B5EF4-FFF2-40B4-BE49-F238E27FC236}">
                <a16:creationId xmlns:a16="http://schemas.microsoft.com/office/drawing/2014/main" id="{F92BC039-873F-FD5D-C0D0-33FF639602D7}"/>
              </a:ext>
            </a:extLst>
          </p:cNvPr>
          <p:cNvCxnSpPr>
            <a:cxnSpLocks/>
          </p:cNvCxnSpPr>
          <p:nvPr/>
        </p:nvCxnSpPr>
        <p:spPr bwMode="auto">
          <a:xfrm>
            <a:off x="5619748" y="3556000"/>
            <a:ext cx="1060450"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ABD08C5-F674-C014-ECBB-0623D51E473C}"/>
              </a:ext>
            </a:extLst>
          </p:cNvPr>
          <p:cNvCxnSpPr>
            <a:cxnSpLocks/>
          </p:cNvCxnSpPr>
          <p:nvPr/>
        </p:nvCxnSpPr>
        <p:spPr bwMode="auto">
          <a:xfrm>
            <a:off x="9404348" y="3587750"/>
            <a:ext cx="800100"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BAC3F8E7-7CFE-525D-E2AF-710BE3865503}"/>
              </a:ext>
            </a:extLst>
          </p:cNvPr>
          <p:cNvSpPr/>
          <p:nvPr/>
        </p:nvSpPr>
        <p:spPr bwMode="auto">
          <a:xfrm>
            <a:off x="10203221" y="3345424"/>
            <a:ext cx="1534241" cy="4836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Google.com</a:t>
            </a:r>
          </a:p>
        </p:txBody>
      </p:sp>
    </p:spTree>
    <p:extLst>
      <p:ext uri="{BB962C8B-B14F-4D97-AF65-F5344CB8AC3E}">
        <p14:creationId xmlns:p14="http://schemas.microsoft.com/office/powerpoint/2010/main" val="823838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D309-DD7A-2A08-4613-5FCCC62C0A7F}"/>
              </a:ext>
            </a:extLst>
          </p:cNvPr>
          <p:cNvSpPr>
            <a:spLocks noGrp="1"/>
          </p:cNvSpPr>
          <p:nvPr>
            <p:ph type="title"/>
          </p:nvPr>
        </p:nvSpPr>
        <p:spPr/>
        <p:txBody>
          <a:bodyPr/>
          <a:lstStyle/>
          <a:p>
            <a:r>
              <a:rPr lang="en-US"/>
              <a:t>Stockage</a:t>
            </a:r>
          </a:p>
        </p:txBody>
      </p:sp>
    </p:spTree>
    <p:extLst>
      <p:ext uri="{BB962C8B-B14F-4D97-AF65-F5344CB8AC3E}">
        <p14:creationId xmlns:p14="http://schemas.microsoft.com/office/powerpoint/2010/main" val="71108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Volume</a:t>
            </a: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7282192"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t>Le </a:t>
            </a:r>
            <a:r>
              <a:rPr lang="en-US" err="1"/>
              <a:t>système</a:t>
            </a:r>
            <a:r>
              <a:rPr lang="en-US"/>
              <a:t> de </a:t>
            </a:r>
            <a:r>
              <a:rPr lang="en-US" err="1"/>
              <a:t>fichier</a:t>
            </a:r>
            <a:r>
              <a:rPr lang="en-US"/>
              <a:t> d'un </a:t>
            </a:r>
            <a:r>
              <a:rPr lang="en-US" err="1"/>
              <a:t>conteneur</a:t>
            </a:r>
            <a:r>
              <a:rPr lang="en-US"/>
              <a:t> </a:t>
            </a:r>
            <a:r>
              <a:rPr lang="en-US" err="1"/>
              <a:t>est</a:t>
            </a:r>
            <a:r>
              <a:rPr lang="en-US"/>
              <a:t> </a:t>
            </a:r>
            <a:r>
              <a:rPr lang="en-US" b="1" err="1">
                <a:solidFill>
                  <a:schemeClr val="tx2"/>
                </a:solidFill>
              </a:rPr>
              <a:t>éphémère</a:t>
            </a:r>
            <a:r>
              <a:rPr lang="en-US"/>
              <a:t>. </a:t>
            </a:r>
            <a:r>
              <a:rPr lang="en-US" err="1"/>
              <a:t>Toutes</a:t>
            </a:r>
            <a:r>
              <a:rPr lang="en-US"/>
              <a:t> les </a:t>
            </a:r>
            <a:r>
              <a:rPr lang="en-US" err="1"/>
              <a:t>données</a:t>
            </a:r>
            <a:r>
              <a:rPr lang="en-US"/>
              <a:t> </a:t>
            </a:r>
            <a:r>
              <a:rPr lang="en-US" err="1"/>
              <a:t>sont</a:t>
            </a:r>
            <a:r>
              <a:rPr lang="en-US" b="1">
                <a:solidFill>
                  <a:schemeClr val="tx2"/>
                </a:solidFill>
              </a:rPr>
              <a:t> perdues</a:t>
            </a:r>
            <a:r>
              <a:rPr lang="en-US"/>
              <a:t> </a:t>
            </a:r>
            <a:r>
              <a:rPr lang="en-US" err="1"/>
              <a:t>quand</a:t>
            </a:r>
            <a:r>
              <a:rPr lang="en-US"/>
              <a:t> le </a:t>
            </a:r>
            <a:r>
              <a:rPr lang="en-US" err="1"/>
              <a:t>conteneur</a:t>
            </a:r>
            <a:r>
              <a:rPr lang="en-US"/>
              <a:t> </a:t>
            </a:r>
            <a:r>
              <a:rPr lang="en-US" err="1"/>
              <a:t>s'arrête</a:t>
            </a:r>
            <a:r>
              <a:rPr lang="en-US"/>
              <a:t>.</a:t>
            </a: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3"/>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25</a:t>
            </a:fld>
            <a:endParaRPr lang="fr-FR" sz="800"/>
          </a:p>
        </p:txBody>
      </p:sp>
      <p:sp>
        <p:nvSpPr>
          <p:cNvPr id="18" name="Rectangle 17">
            <a:extLst>
              <a:ext uri="{FF2B5EF4-FFF2-40B4-BE49-F238E27FC236}">
                <a16:creationId xmlns:a16="http://schemas.microsoft.com/office/drawing/2014/main" id="{616A5C94-E8B0-3C9A-91AD-4E7DEEE7E138}"/>
              </a:ext>
            </a:extLst>
          </p:cNvPr>
          <p:cNvSpPr/>
          <p:nvPr/>
        </p:nvSpPr>
        <p:spPr bwMode="auto">
          <a:xfrm>
            <a:off x="4535491" y="1359612"/>
            <a:ext cx="7174242" cy="697605"/>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t>Quand un Pod </a:t>
            </a:r>
            <a:r>
              <a:rPr lang="en-US" err="1"/>
              <a:t>échoue</a:t>
            </a:r>
            <a:r>
              <a:rPr lang="en-US"/>
              <a:t>, Kubernetes le </a:t>
            </a:r>
            <a:r>
              <a:rPr lang="en-US" err="1"/>
              <a:t>recrée</a:t>
            </a:r>
            <a:r>
              <a:rPr lang="en-US"/>
              <a:t> et </a:t>
            </a:r>
            <a:r>
              <a:rPr lang="en-US" err="1"/>
              <a:t>ses</a:t>
            </a:r>
            <a:r>
              <a:rPr lang="en-US"/>
              <a:t> </a:t>
            </a:r>
            <a:r>
              <a:rPr lang="en-US" err="1"/>
              <a:t>données</a:t>
            </a:r>
            <a:r>
              <a:rPr lang="en-US"/>
              <a:t> </a:t>
            </a:r>
            <a:r>
              <a:rPr lang="en-US" err="1"/>
              <a:t>sont</a:t>
            </a:r>
            <a:r>
              <a:rPr lang="en-US"/>
              <a:t> </a:t>
            </a:r>
            <a:r>
              <a:rPr lang="en-US" b="1">
                <a:solidFill>
                  <a:schemeClr val="tx2"/>
                </a:solidFill>
              </a:rPr>
              <a:t>perdues</a:t>
            </a:r>
            <a:r>
              <a:rPr lang="en-US"/>
              <a:t>.</a:t>
            </a:r>
          </a:p>
        </p:txBody>
      </p:sp>
      <p:pic>
        <p:nvPicPr>
          <p:cNvPr id="19" name="Graphique 5">
            <a:extLst>
              <a:ext uri="{FF2B5EF4-FFF2-40B4-BE49-F238E27FC236}">
                <a16:creationId xmlns:a16="http://schemas.microsoft.com/office/drawing/2014/main" id="{3913D45E-745D-5C4D-59B3-00836AFC66C2}"/>
              </a:ext>
            </a:extLst>
          </p:cNvPr>
          <p:cNvPicPr>
            <a:picLocks noChangeAspect="1"/>
          </p:cNvPicPr>
          <p:nvPr/>
        </p:nvPicPr>
        <p:blipFill>
          <a:blip r:embed="rId3"/>
          <a:stretch/>
        </p:blipFill>
        <p:spPr bwMode="auto">
          <a:xfrm>
            <a:off x="4144176" y="1445136"/>
            <a:ext cx="317957" cy="230164"/>
          </a:xfrm>
          <a:prstGeom prst="rect">
            <a:avLst/>
          </a:prstGeom>
        </p:spPr>
      </p:pic>
      <p:sp>
        <p:nvSpPr>
          <p:cNvPr id="20" name="Rectangle 19">
            <a:extLst>
              <a:ext uri="{FF2B5EF4-FFF2-40B4-BE49-F238E27FC236}">
                <a16:creationId xmlns:a16="http://schemas.microsoft.com/office/drawing/2014/main" id="{586DFE92-408B-EDAD-3188-29EA28D20C92}"/>
              </a:ext>
            </a:extLst>
          </p:cNvPr>
          <p:cNvSpPr/>
          <p:nvPr/>
        </p:nvSpPr>
        <p:spPr bwMode="auto">
          <a:xfrm>
            <a:off x="4535490" y="1880721"/>
            <a:ext cx="7231392" cy="697605"/>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t>Un Volume </a:t>
            </a:r>
            <a:r>
              <a:rPr lang="en-US" err="1"/>
              <a:t>est</a:t>
            </a:r>
            <a:r>
              <a:rPr lang="en-US"/>
              <a:t> un </a:t>
            </a:r>
            <a:r>
              <a:rPr lang="en-US" err="1"/>
              <a:t>espace</a:t>
            </a:r>
            <a:r>
              <a:rPr lang="en-US"/>
              <a:t> de </a:t>
            </a:r>
            <a:r>
              <a:rPr lang="en-US" b="1">
                <a:solidFill>
                  <a:schemeClr val="tx2"/>
                </a:solidFill>
              </a:rPr>
              <a:t>stockage </a:t>
            </a:r>
            <a:r>
              <a:rPr lang="en-US" b="1" err="1">
                <a:solidFill>
                  <a:schemeClr val="tx2"/>
                </a:solidFill>
              </a:rPr>
              <a:t>persistant</a:t>
            </a:r>
            <a:r>
              <a:rPr lang="en-US"/>
              <a:t> qui </a:t>
            </a:r>
            <a:r>
              <a:rPr lang="en-US" err="1"/>
              <a:t>est</a:t>
            </a:r>
            <a:r>
              <a:rPr lang="en-US"/>
              <a:t> </a:t>
            </a:r>
            <a:r>
              <a:rPr lang="en-US" b="1" err="1">
                <a:solidFill>
                  <a:schemeClr val="tx2"/>
                </a:solidFill>
              </a:rPr>
              <a:t>monté</a:t>
            </a:r>
            <a:r>
              <a:rPr lang="en-US"/>
              <a:t> dans le </a:t>
            </a:r>
            <a:r>
              <a:rPr lang="en-US" err="1"/>
              <a:t>système</a:t>
            </a:r>
            <a:r>
              <a:rPr lang="en-US"/>
              <a:t> de </a:t>
            </a:r>
            <a:r>
              <a:rPr lang="en-US" err="1"/>
              <a:t>fichier</a:t>
            </a:r>
            <a:r>
              <a:rPr lang="en-US"/>
              <a:t> d'un </a:t>
            </a:r>
            <a:r>
              <a:rPr lang="en-US" err="1"/>
              <a:t>conteneur</a:t>
            </a:r>
            <a:r>
              <a:rPr lang="en-US"/>
              <a:t>.</a:t>
            </a:r>
          </a:p>
        </p:txBody>
      </p:sp>
      <p:pic>
        <p:nvPicPr>
          <p:cNvPr id="22" name="Graphique 5">
            <a:extLst>
              <a:ext uri="{FF2B5EF4-FFF2-40B4-BE49-F238E27FC236}">
                <a16:creationId xmlns:a16="http://schemas.microsoft.com/office/drawing/2014/main" id="{C82CFEB0-481F-6579-1178-F5843AA2B52F}"/>
              </a:ext>
            </a:extLst>
          </p:cNvPr>
          <p:cNvPicPr>
            <a:picLocks noChangeAspect="1"/>
          </p:cNvPicPr>
          <p:nvPr/>
        </p:nvPicPr>
        <p:blipFill>
          <a:blip r:embed="rId3"/>
          <a:stretch/>
        </p:blipFill>
        <p:spPr bwMode="auto">
          <a:xfrm>
            <a:off x="4144175" y="1965016"/>
            <a:ext cx="317957" cy="230164"/>
          </a:xfrm>
          <a:prstGeom prst="rect">
            <a:avLst/>
          </a:prstGeom>
        </p:spPr>
      </p:pic>
      <p:sp>
        <p:nvSpPr>
          <p:cNvPr id="23" name="Rectangle 22">
            <a:extLst>
              <a:ext uri="{FF2B5EF4-FFF2-40B4-BE49-F238E27FC236}">
                <a16:creationId xmlns:a16="http://schemas.microsoft.com/office/drawing/2014/main" id="{A81493D1-C6DC-FC4E-FE93-B4561D693C0F}"/>
              </a:ext>
            </a:extLst>
          </p:cNvPr>
          <p:cNvSpPr/>
          <p:nvPr/>
        </p:nvSpPr>
        <p:spPr bwMode="auto">
          <a:xfrm>
            <a:off x="4535489" y="2674880"/>
            <a:ext cx="7694942" cy="697605"/>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t>Un Volume </a:t>
            </a:r>
            <a:r>
              <a:rPr lang="en-US" err="1"/>
              <a:t>permet</a:t>
            </a:r>
            <a:r>
              <a:rPr lang="en-US"/>
              <a:t> </a:t>
            </a:r>
            <a:r>
              <a:rPr lang="en-US" err="1"/>
              <a:t>donc</a:t>
            </a:r>
            <a:r>
              <a:rPr lang="en-US"/>
              <a:t> à un Pod d'être </a:t>
            </a:r>
            <a:r>
              <a:rPr lang="en-US" err="1"/>
              <a:t>recrée</a:t>
            </a:r>
            <a:r>
              <a:rPr lang="en-US"/>
              <a:t> et de </a:t>
            </a:r>
            <a:r>
              <a:rPr lang="en-US" err="1"/>
              <a:t>récupérer</a:t>
            </a:r>
            <a:r>
              <a:rPr lang="en-US"/>
              <a:t> </a:t>
            </a:r>
            <a:r>
              <a:rPr lang="en-US" err="1"/>
              <a:t>ses</a:t>
            </a:r>
            <a:r>
              <a:rPr lang="en-US"/>
              <a:t> </a:t>
            </a:r>
            <a:r>
              <a:rPr lang="en-US" err="1"/>
              <a:t>données</a:t>
            </a:r>
            <a:r>
              <a:rPr lang="en-US"/>
              <a:t> </a:t>
            </a:r>
            <a:r>
              <a:rPr lang="en-US" err="1"/>
              <a:t>depuis</a:t>
            </a:r>
            <a:r>
              <a:rPr lang="en-US"/>
              <a:t> le Volume </a:t>
            </a:r>
            <a:r>
              <a:rPr lang="en-US" err="1"/>
              <a:t>monté</a:t>
            </a:r>
            <a:r>
              <a:rPr lang="en-US"/>
              <a:t> </a:t>
            </a:r>
          </a:p>
        </p:txBody>
      </p:sp>
      <p:pic>
        <p:nvPicPr>
          <p:cNvPr id="24" name="Graphique 5">
            <a:extLst>
              <a:ext uri="{FF2B5EF4-FFF2-40B4-BE49-F238E27FC236}">
                <a16:creationId xmlns:a16="http://schemas.microsoft.com/office/drawing/2014/main" id="{3EAD82E3-2B26-5F92-96E8-0319DD368B89}"/>
              </a:ext>
            </a:extLst>
          </p:cNvPr>
          <p:cNvPicPr>
            <a:picLocks noChangeAspect="1"/>
          </p:cNvPicPr>
          <p:nvPr/>
        </p:nvPicPr>
        <p:blipFill>
          <a:blip r:embed="rId3"/>
          <a:stretch/>
        </p:blipFill>
        <p:spPr bwMode="auto">
          <a:xfrm>
            <a:off x="4144174" y="2758766"/>
            <a:ext cx="317957" cy="230164"/>
          </a:xfrm>
          <a:prstGeom prst="rect">
            <a:avLst/>
          </a:prstGeom>
        </p:spPr>
      </p:pic>
      <p:sp>
        <p:nvSpPr>
          <p:cNvPr id="2" name="Titre 1">
            <a:extLst>
              <a:ext uri="{FF2B5EF4-FFF2-40B4-BE49-F238E27FC236}">
                <a16:creationId xmlns:a16="http://schemas.microsoft.com/office/drawing/2014/main" id="{90F8D9AD-69DA-8BBD-634C-D7190BBC9308}"/>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7" name="TextBox 6">
            <a:extLst>
              <a:ext uri="{FF2B5EF4-FFF2-40B4-BE49-F238E27FC236}">
                <a16:creationId xmlns:a16="http://schemas.microsoft.com/office/drawing/2014/main" id="{EDAC863F-84A1-4361-2ACE-1C6A8D9B3690}"/>
              </a:ext>
            </a:extLst>
          </p:cNvPr>
          <p:cNvSpPr txBox="1"/>
          <p:nvPr/>
        </p:nvSpPr>
        <p:spPr>
          <a:xfrm>
            <a:off x="215900" y="1936750"/>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a:solidFill>
                  <a:srgbClr val="CE9178"/>
                </a:solidFill>
                <a:latin typeface="Consolas"/>
              </a:rPr>
              <a:t>Pod</a:t>
            </a: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my-pod</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containers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image</a:t>
            </a:r>
            <a:r>
              <a:rPr lang="en-US" sz="1200" b="1">
                <a:solidFill>
                  <a:srgbClr val="D4D4D4"/>
                </a:solidFill>
                <a:latin typeface="Consolas"/>
              </a:rPr>
              <a:t>: </a:t>
            </a:r>
            <a:r>
              <a:rPr lang="en-US" sz="1200" b="1">
                <a:solidFill>
                  <a:srgbClr val="CE9178"/>
                </a:solidFill>
                <a:latin typeface="Consolas"/>
              </a:rPr>
              <a:t>my-container-image</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my-container</a:t>
            </a:r>
          </a:p>
          <a:p>
            <a:r>
              <a:rPr lang="en-US" sz="1200" b="1">
                <a:solidFill>
                  <a:srgbClr val="D4D4D4"/>
                </a:solidFill>
                <a:latin typeface="Consolas"/>
              </a:rPr>
              <a:t>    </a:t>
            </a:r>
            <a:r>
              <a:rPr lang="en-US" sz="1200" b="1" err="1">
                <a:solidFill>
                  <a:srgbClr val="569CD6"/>
                </a:solidFill>
                <a:latin typeface="Consolas"/>
              </a:rPr>
              <a:t>volumeMounts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my-volume</a:t>
            </a:r>
          </a:p>
          <a:p>
            <a:r>
              <a:rPr lang="en-US" sz="1200" b="1">
                <a:solidFill>
                  <a:srgbClr val="D4D4D4"/>
                </a:solidFill>
                <a:latin typeface="Consolas"/>
              </a:rPr>
              <a:t>      </a:t>
            </a:r>
            <a:r>
              <a:rPr lang="en-US" sz="1200" b="1" err="1">
                <a:solidFill>
                  <a:srgbClr val="569CD6"/>
                </a:solidFill>
                <a:latin typeface="Consolas"/>
              </a:rPr>
              <a:t>mountPath</a:t>
            </a:r>
            <a:r>
              <a:rPr lang="en-US" sz="1200" b="1">
                <a:solidFill>
                  <a:srgbClr val="D4D4D4"/>
                </a:solidFill>
                <a:latin typeface="Consolas"/>
              </a:rPr>
              <a:t>: </a:t>
            </a:r>
            <a:r>
              <a:rPr lang="en-US" sz="1200" b="1">
                <a:solidFill>
                  <a:srgbClr val="CE9178"/>
                </a:solidFill>
                <a:latin typeface="Consolas"/>
              </a:rPr>
              <a:t>/var/data</a:t>
            </a:r>
          </a:p>
          <a:p>
            <a:r>
              <a:rPr lang="en-US" sz="1200" b="1">
                <a:solidFill>
                  <a:srgbClr val="D4D4D4"/>
                </a:solidFill>
                <a:latin typeface="Consolas"/>
              </a:rPr>
              <a:t>  </a:t>
            </a:r>
            <a:r>
              <a:rPr lang="en-US" sz="1200" b="1">
                <a:solidFill>
                  <a:srgbClr val="569CD6"/>
                </a:solidFill>
                <a:latin typeface="Consolas"/>
              </a:rPr>
              <a:t>volumes</a:t>
            </a:r>
            <a:r>
              <a:rPr lang="en-US" sz="1200" b="1">
                <a:solidFill>
                  <a:srgbClr val="D4D4D4"/>
                </a:solidFill>
                <a:latin typeface="Consolas"/>
              </a:rPr>
              <a:t>:</a:t>
            </a:r>
          </a:p>
          <a:p>
            <a:r>
              <a:rPr lang="en-US" sz="1200" b="1">
                <a:solidFill>
                  <a:srgbClr val="D4D4D4"/>
                </a:solidFill>
                <a:latin typeface="Consolas"/>
              </a:rPr>
              <a:t>  -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my-volume</a:t>
            </a:r>
          </a:p>
          <a:p>
            <a:r>
              <a:rPr lang="en-US" sz="1200" b="1">
                <a:solidFill>
                  <a:srgbClr val="D4D4D4"/>
                </a:solidFill>
                <a:latin typeface="Consolas"/>
              </a:rPr>
              <a:t>    </a:t>
            </a:r>
            <a:r>
              <a:rPr lang="en-US" sz="1200" b="1" err="1">
                <a:solidFill>
                  <a:srgbClr val="569CD6"/>
                </a:solidFill>
                <a:latin typeface="Consolas"/>
              </a:rPr>
              <a:t>emptyDir</a:t>
            </a:r>
            <a:r>
              <a:rPr lang="en-US" sz="1200" b="1">
                <a:solidFill>
                  <a:srgbClr val="D4D4D4"/>
                </a:solidFill>
                <a:latin typeface="Consolas"/>
              </a:rPr>
              <a:t>: {} </a:t>
            </a:r>
          </a:p>
          <a:p>
            <a:endParaRPr lang="en-US" sz="1200" b="1">
              <a:solidFill>
                <a:srgbClr val="D4D4D4"/>
              </a:solidFill>
              <a:latin typeface="Consolas"/>
            </a:endParaRPr>
          </a:p>
        </p:txBody>
      </p:sp>
      <p:sp>
        <p:nvSpPr>
          <p:cNvPr id="8" name="Rectangle 7">
            <a:extLst>
              <a:ext uri="{FF2B5EF4-FFF2-40B4-BE49-F238E27FC236}">
                <a16:creationId xmlns:a16="http://schemas.microsoft.com/office/drawing/2014/main" id="{69447618-A3EB-835B-6320-390284F49641}"/>
              </a:ext>
            </a:extLst>
          </p:cNvPr>
          <p:cNvSpPr/>
          <p:nvPr/>
        </p:nvSpPr>
        <p:spPr bwMode="auto">
          <a:xfrm>
            <a:off x="4418371" y="3955025"/>
            <a:ext cx="2397841" cy="1588523"/>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841172-AEAA-CA21-5B98-F8119609C58C}"/>
              </a:ext>
            </a:extLst>
          </p:cNvPr>
          <p:cNvSpPr/>
          <p:nvPr/>
        </p:nvSpPr>
        <p:spPr bwMode="auto">
          <a:xfrm>
            <a:off x="4472039" y="4385186"/>
            <a:ext cx="2284566" cy="110715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a:t>
            </a:r>
            <a:endParaRPr lang="en-US"/>
          </a:p>
        </p:txBody>
      </p:sp>
      <p:sp>
        <p:nvSpPr>
          <p:cNvPr id="11" name="Rectangle 10">
            <a:extLst>
              <a:ext uri="{FF2B5EF4-FFF2-40B4-BE49-F238E27FC236}">
                <a16:creationId xmlns:a16="http://schemas.microsoft.com/office/drawing/2014/main" id="{4CF2B3DF-7536-9921-7C4D-D2CBF3FB26EE}"/>
              </a:ext>
            </a:extLst>
          </p:cNvPr>
          <p:cNvSpPr/>
          <p:nvPr/>
        </p:nvSpPr>
        <p:spPr bwMode="auto">
          <a:xfrm>
            <a:off x="4472038" y="6093335"/>
            <a:ext cx="2284566" cy="39595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Volume</a:t>
            </a:r>
            <a:endParaRPr lang="en-US"/>
          </a:p>
        </p:txBody>
      </p:sp>
      <p:sp>
        <p:nvSpPr>
          <p:cNvPr id="16" name="Rectangle 15">
            <a:extLst>
              <a:ext uri="{FF2B5EF4-FFF2-40B4-BE49-F238E27FC236}">
                <a16:creationId xmlns:a16="http://schemas.microsoft.com/office/drawing/2014/main" id="{42A9E5A1-E997-BEFF-C5F8-35AFED449C8C}"/>
              </a:ext>
            </a:extLst>
          </p:cNvPr>
          <p:cNvSpPr/>
          <p:nvPr/>
        </p:nvSpPr>
        <p:spPr bwMode="auto">
          <a:xfrm>
            <a:off x="4504096" y="4724706"/>
            <a:ext cx="2214511" cy="7366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400" err="1">
                <a:solidFill>
                  <a:schemeClr val="tx1"/>
                </a:solidFill>
                <a:latin typeface="Sen"/>
                <a:ea typeface="+mn-lt"/>
                <a:cs typeface="Arial"/>
              </a:rPr>
              <a:t>Système</a:t>
            </a:r>
            <a:r>
              <a:rPr lang="en-US" sz="1400">
                <a:solidFill>
                  <a:schemeClr val="tx1"/>
                </a:solidFill>
                <a:latin typeface="Sen"/>
                <a:ea typeface="+mn-lt"/>
                <a:cs typeface="Arial"/>
              </a:rPr>
              <a:t> de </a:t>
            </a:r>
            <a:r>
              <a:rPr lang="en-US" sz="1400" err="1">
                <a:solidFill>
                  <a:schemeClr val="tx1"/>
                </a:solidFill>
                <a:latin typeface="Sen"/>
                <a:ea typeface="+mn-lt"/>
                <a:cs typeface="Arial"/>
              </a:rPr>
              <a:t>fichier</a:t>
            </a:r>
            <a:endParaRPr lang="en-US" err="1">
              <a:solidFill>
                <a:schemeClr val="tx1"/>
              </a:solidFill>
            </a:endParaRPr>
          </a:p>
        </p:txBody>
      </p:sp>
      <p:sp>
        <p:nvSpPr>
          <p:cNvPr id="30" name="TextBox 29">
            <a:extLst>
              <a:ext uri="{FF2B5EF4-FFF2-40B4-BE49-F238E27FC236}">
                <a16:creationId xmlns:a16="http://schemas.microsoft.com/office/drawing/2014/main" id="{9855694E-8A8C-ECD4-E673-A860D2980B1A}"/>
              </a:ext>
            </a:extLst>
          </p:cNvPr>
          <p:cNvSpPr txBox="1"/>
          <p:nvPr/>
        </p:nvSpPr>
        <p:spPr bwMode="auto">
          <a:xfrm>
            <a:off x="4546600" y="5067300"/>
            <a:ext cx="2120900" cy="276999"/>
          </a:xfrm>
          <a:prstGeom prst="rect">
            <a:avLst/>
          </a:prstGeom>
          <a:noFill/>
          <a:ln>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Point de montage: /data</a:t>
            </a:r>
            <a:endParaRPr lang="en-US"/>
          </a:p>
        </p:txBody>
      </p:sp>
      <p:cxnSp>
        <p:nvCxnSpPr>
          <p:cNvPr id="32" name="Straight Arrow Connector 31">
            <a:extLst>
              <a:ext uri="{FF2B5EF4-FFF2-40B4-BE49-F238E27FC236}">
                <a16:creationId xmlns:a16="http://schemas.microsoft.com/office/drawing/2014/main" id="{8E9DDA70-0493-AED5-4F48-0596B6163ACC}"/>
              </a:ext>
            </a:extLst>
          </p:cNvPr>
          <p:cNvCxnSpPr>
            <a:cxnSpLocks/>
          </p:cNvCxnSpPr>
          <p:nvPr/>
        </p:nvCxnSpPr>
        <p:spPr bwMode="auto">
          <a:xfrm flipH="1">
            <a:off x="5638798" y="5346700"/>
            <a:ext cx="6350" cy="7493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9C17473-70A0-5433-12ED-3AB73A05F593}"/>
              </a:ext>
            </a:extLst>
          </p:cNvPr>
          <p:cNvSpPr txBox="1"/>
          <p:nvPr/>
        </p:nvSpPr>
        <p:spPr bwMode="auto">
          <a:xfrm>
            <a:off x="4419600" y="3994150"/>
            <a:ext cx="23939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Noeud</a:t>
            </a:r>
          </a:p>
        </p:txBody>
      </p:sp>
      <p:sp>
        <p:nvSpPr>
          <p:cNvPr id="38" name="Rectangle 37">
            <a:extLst>
              <a:ext uri="{FF2B5EF4-FFF2-40B4-BE49-F238E27FC236}">
                <a16:creationId xmlns:a16="http://schemas.microsoft.com/office/drawing/2014/main" id="{2E6E01E6-E162-70BC-2A83-8E8A37929C24}"/>
              </a:ext>
            </a:extLst>
          </p:cNvPr>
          <p:cNvSpPr/>
          <p:nvPr/>
        </p:nvSpPr>
        <p:spPr bwMode="auto">
          <a:xfrm>
            <a:off x="8145821" y="4215374"/>
            <a:ext cx="3464641" cy="2140973"/>
          </a:xfrm>
          <a:prstGeom prst="rect">
            <a:avLst/>
          </a:prstGeom>
          <a:solidFill>
            <a:schemeClr val="accent2">
              <a:lumMod val="25000"/>
              <a:lumOff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endParaRPr>
          </a:p>
          <a:p>
            <a:pPr marL="285750" indent="-285750">
              <a:buFont typeface="Arial"/>
              <a:buChar char="•"/>
            </a:pPr>
            <a:endParaRPr lang="en-US">
              <a:solidFill>
                <a:schemeClr val="tx1"/>
              </a:solidFill>
            </a:endParaRPr>
          </a:p>
        </p:txBody>
      </p:sp>
      <p:sp>
        <p:nvSpPr>
          <p:cNvPr id="40" name="TextBox 39">
            <a:extLst>
              <a:ext uri="{FF2B5EF4-FFF2-40B4-BE49-F238E27FC236}">
                <a16:creationId xmlns:a16="http://schemas.microsoft.com/office/drawing/2014/main" id="{E2D4B14D-8FFE-8D20-07D2-91F6B61E920C}"/>
              </a:ext>
            </a:extLst>
          </p:cNvPr>
          <p:cNvSpPr txBox="1"/>
          <p:nvPr/>
        </p:nvSpPr>
        <p:spPr bwMode="auto">
          <a:xfrm>
            <a:off x="8239125" y="4797425"/>
            <a:ext cx="33655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latin typeface="Sen"/>
                <a:ea typeface="Arial"/>
                <a:cs typeface="Arial"/>
              </a:rPr>
              <a:t> Empty Dir</a:t>
            </a:r>
          </a:p>
          <a:p>
            <a:pPr>
              <a:buChar char="•"/>
            </a:pPr>
            <a:r>
              <a:rPr lang="en-US">
                <a:latin typeface="Sen"/>
                <a:ea typeface="Arial"/>
                <a:cs typeface="Arial"/>
              </a:rPr>
              <a:t> Azure Disk​</a:t>
            </a:r>
            <a:endParaRPr lang="en-US"/>
          </a:p>
          <a:p>
            <a:pPr>
              <a:buChar char="•"/>
            </a:pPr>
            <a:r>
              <a:rPr lang="en-US">
                <a:latin typeface="Sen"/>
                <a:ea typeface="Arial"/>
                <a:cs typeface="Arial"/>
              </a:rPr>
              <a:t> AWS Elastic Block Storage​</a:t>
            </a:r>
          </a:p>
          <a:p>
            <a:pPr>
              <a:buChar char="•"/>
            </a:pPr>
            <a:r>
              <a:rPr lang="en-US">
                <a:latin typeface="Sen"/>
                <a:ea typeface="Arial"/>
                <a:cs typeface="Arial"/>
              </a:rPr>
              <a:t> GCP Persistent Disk​</a:t>
            </a:r>
          </a:p>
          <a:p>
            <a:pPr>
              <a:buChar char="•"/>
            </a:pPr>
            <a:r>
              <a:rPr lang="en-US">
                <a:latin typeface="Sen"/>
                <a:ea typeface="Arial"/>
                <a:cs typeface="Arial"/>
              </a:rPr>
              <a:t> ...</a:t>
            </a:r>
            <a:endParaRPr lang="en-US"/>
          </a:p>
        </p:txBody>
      </p:sp>
      <p:sp>
        <p:nvSpPr>
          <p:cNvPr id="42" name="TextBox 41">
            <a:extLst>
              <a:ext uri="{FF2B5EF4-FFF2-40B4-BE49-F238E27FC236}">
                <a16:creationId xmlns:a16="http://schemas.microsoft.com/office/drawing/2014/main" id="{F99E4DCB-245A-DF8D-08BD-FB250A72C97B}"/>
              </a:ext>
            </a:extLst>
          </p:cNvPr>
          <p:cNvSpPr txBox="1"/>
          <p:nvPr/>
        </p:nvSpPr>
        <p:spPr bwMode="auto">
          <a:xfrm>
            <a:off x="8140699" y="4235450"/>
            <a:ext cx="34607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Stockage </a:t>
            </a:r>
            <a:r>
              <a:rPr lang="en-US">
                <a:ea typeface="+mn-lt"/>
                <a:cs typeface="+mn-lt"/>
              </a:rPr>
              <a:t>Interne</a:t>
            </a:r>
            <a:r>
              <a:rPr lang="en-US"/>
              <a:t>/</a:t>
            </a:r>
            <a:r>
              <a:rPr lang="en-US" err="1"/>
              <a:t>Externe</a:t>
            </a:r>
          </a:p>
        </p:txBody>
      </p:sp>
      <p:cxnSp>
        <p:nvCxnSpPr>
          <p:cNvPr id="44" name="Straight Arrow Connector 43">
            <a:extLst>
              <a:ext uri="{FF2B5EF4-FFF2-40B4-BE49-F238E27FC236}">
                <a16:creationId xmlns:a16="http://schemas.microsoft.com/office/drawing/2014/main" id="{B350EEB2-0D7C-352F-7C25-E65DC48F4CDD}"/>
              </a:ext>
            </a:extLst>
          </p:cNvPr>
          <p:cNvCxnSpPr>
            <a:cxnSpLocks/>
          </p:cNvCxnSpPr>
          <p:nvPr/>
        </p:nvCxnSpPr>
        <p:spPr bwMode="auto">
          <a:xfrm flipV="1">
            <a:off x="6762748" y="5054599"/>
            <a:ext cx="1358900" cy="127635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28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224406" cy="159385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Persistent Volume</a:t>
            </a: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6628142"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ea typeface="+mn-lt"/>
                <a:cs typeface="+mn-lt"/>
              </a:rPr>
              <a:t>Un </a:t>
            </a:r>
            <a:r>
              <a:rPr lang="en-US" b="1" err="1">
                <a:solidFill>
                  <a:schemeClr val="tx2"/>
                </a:solidFill>
                <a:ea typeface="+mn-lt"/>
                <a:cs typeface="+mn-lt"/>
              </a:rPr>
              <a:t>PersistentVolume</a:t>
            </a:r>
            <a:r>
              <a:rPr lang="en-US">
                <a:ea typeface="+mn-lt"/>
                <a:cs typeface="+mn-lt"/>
              </a:rPr>
              <a:t> </a:t>
            </a:r>
            <a:r>
              <a:rPr lang="en-US" err="1">
                <a:ea typeface="+mn-lt"/>
                <a:cs typeface="+mn-lt"/>
              </a:rPr>
              <a:t>est</a:t>
            </a:r>
            <a:r>
              <a:rPr lang="en-US">
                <a:ea typeface="+mn-lt"/>
                <a:cs typeface="+mn-lt"/>
              </a:rPr>
              <a:t> </a:t>
            </a:r>
            <a:r>
              <a:rPr lang="en-US" err="1">
                <a:ea typeface="+mn-lt"/>
                <a:cs typeface="+mn-lt"/>
              </a:rPr>
              <a:t>une</a:t>
            </a:r>
            <a:r>
              <a:rPr lang="en-US">
                <a:ea typeface="+mn-lt"/>
                <a:cs typeface="+mn-lt"/>
              </a:rPr>
              <a:t> abstraction d'un </a:t>
            </a:r>
            <a:r>
              <a:rPr lang="en-US" err="1">
                <a:ea typeface="+mn-lt"/>
                <a:cs typeface="+mn-lt"/>
              </a:rPr>
              <a:t>système</a:t>
            </a:r>
            <a:r>
              <a:rPr lang="en-US">
                <a:ea typeface="+mn-lt"/>
                <a:cs typeface="+mn-lt"/>
              </a:rPr>
              <a:t> de stockage </a:t>
            </a:r>
            <a:r>
              <a:rPr lang="en-US" err="1">
                <a:ea typeface="+mn-lt"/>
                <a:cs typeface="+mn-lt"/>
              </a:rPr>
              <a:t>externe</a:t>
            </a:r>
            <a:endParaRPr lang="en-US" err="1">
              <a:solidFill>
                <a:srgbClr val="000000"/>
              </a:solidFill>
              <a:ea typeface="+mn-lt"/>
              <a:cs typeface="Arial"/>
            </a:endParaRPr>
          </a:p>
          <a:p>
            <a:pPr>
              <a:defRPr/>
            </a:pPr>
            <a:endParaRPr lang="en-US">
              <a:solidFill>
                <a:srgbClr val="000000"/>
              </a:solidFill>
              <a:ea typeface="+mn-lt"/>
              <a:cs typeface="Arial"/>
            </a:endParaRP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3"/>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26</a:t>
            </a:fld>
            <a:endParaRPr lang="fr-FR" sz="800"/>
          </a:p>
        </p:txBody>
      </p:sp>
      <p:sp>
        <p:nvSpPr>
          <p:cNvPr id="18" name="Rectangle 17">
            <a:extLst>
              <a:ext uri="{FF2B5EF4-FFF2-40B4-BE49-F238E27FC236}">
                <a16:creationId xmlns:a16="http://schemas.microsoft.com/office/drawing/2014/main" id="{970AC3AE-E167-E6C3-08EB-CA559273E40B}"/>
              </a:ext>
            </a:extLst>
          </p:cNvPr>
          <p:cNvSpPr/>
          <p:nvPr/>
        </p:nvSpPr>
        <p:spPr bwMode="auto">
          <a:xfrm>
            <a:off x="4535492" y="1354082"/>
            <a:ext cx="7567942" cy="19520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spcAft>
                <a:spcPts val="500"/>
              </a:spcAft>
              <a:defRPr/>
            </a:pPr>
            <a:r>
              <a:rPr lang="en-US">
                <a:ea typeface="+mn-lt"/>
                <a:cs typeface="+mn-lt"/>
              </a:rPr>
              <a:t>Les </a:t>
            </a:r>
            <a:r>
              <a:rPr lang="en-US" err="1">
                <a:ea typeface="+mn-lt"/>
                <a:cs typeface="+mn-lt"/>
              </a:rPr>
              <a:t>prérequis</a:t>
            </a:r>
            <a:r>
              <a:rPr lang="en-US">
                <a:ea typeface="+mn-lt"/>
                <a:cs typeface="+mn-lt"/>
              </a:rPr>
              <a:t> pour un </a:t>
            </a:r>
            <a:r>
              <a:rPr lang="en-US" b="1" err="1">
                <a:solidFill>
                  <a:schemeClr val="tx2"/>
                </a:solidFill>
                <a:ea typeface="+mn-lt"/>
                <a:cs typeface="+mn-lt"/>
              </a:rPr>
              <a:t>PersistentVolume</a:t>
            </a:r>
            <a:r>
              <a:rPr lang="en-US">
                <a:ea typeface="+mn-lt"/>
                <a:cs typeface="+mn-lt"/>
              </a:rPr>
              <a:t> </a:t>
            </a:r>
            <a:r>
              <a:rPr lang="en-US" err="1">
                <a:ea typeface="+mn-lt"/>
                <a:cs typeface="+mn-lt"/>
              </a:rPr>
              <a:t>sont</a:t>
            </a:r>
            <a:r>
              <a:rPr lang="en-US">
                <a:ea typeface="+mn-lt"/>
                <a:cs typeface="+mn-lt"/>
              </a:rPr>
              <a:t>:</a:t>
            </a:r>
            <a:endParaRPr lang="en-US"/>
          </a:p>
          <a:p>
            <a:pPr marL="285750" indent="-285750">
              <a:spcAft>
                <a:spcPts val="500"/>
              </a:spcAft>
              <a:buFont typeface="Arial"/>
              <a:buChar char="•"/>
              <a:defRPr/>
            </a:pPr>
            <a:r>
              <a:rPr lang="en-US"/>
              <a:t>Les </a:t>
            </a:r>
            <a:r>
              <a:rPr lang="en-US" err="1"/>
              <a:t>données</a:t>
            </a:r>
            <a:r>
              <a:rPr lang="en-US"/>
              <a:t> </a:t>
            </a:r>
            <a:r>
              <a:rPr lang="en-US" err="1"/>
              <a:t>stockées</a:t>
            </a:r>
            <a:r>
              <a:rPr lang="en-US"/>
              <a:t> ne </a:t>
            </a:r>
            <a:r>
              <a:rPr lang="en-US" err="1"/>
              <a:t>doivent</a:t>
            </a:r>
            <a:r>
              <a:rPr lang="en-US"/>
              <a:t> </a:t>
            </a:r>
            <a:r>
              <a:rPr lang="en-US" b="1">
                <a:solidFill>
                  <a:schemeClr val="tx2"/>
                </a:solidFill>
              </a:rPr>
              <a:t>pas </a:t>
            </a:r>
            <a:r>
              <a:rPr lang="en-US" b="1" err="1">
                <a:solidFill>
                  <a:schemeClr val="tx2"/>
                </a:solidFill>
              </a:rPr>
              <a:t>dépendre</a:t>
            </a:r>
            <a:r>
              <a:rPr lang="en-US"/>
              <a:t> du Pod attaché. Les </a:t>
            </a:r>
            <a:r>
              <a:rPr lang="en-US" err="1"/>
              <a:t>données</a:t>
            </a:r>
            <a:r>
              <a:rPr lang="en-US"/>
              <a:t> </a:t>
            </a:r>
            <a:r>
              <a:rPr lang="en-US" err="1"/>
              <a:t>doivent</a:t>
            </a:r>
            <a:r>
              <a:rPr lang="en-US"/>
              <a:t> </a:t>
            </a:r>
            <a:r>
              <a:rPr lang="en-US" b="1" err="1">
                <a:solidFill>
                  <a:schemeClr val="tx2"/>
                </a:solidFill>
              </a:rPr>
              <a:t>survivre</a:t>
            </a:r>
            <a:r>
              <a:rPr lang="en-US" b="1">
                <a:solidFill>
                  <a:schemeClr val="tx2"/>
                </a:solidFill>
              </a:rPr>
              <a:t> à un crash</a:t>
            </a:r>
            <a:r>
              <a:rPr lang="en-US"/>
              <a:t> de Pod</a:t>
            </a:r>
          </a:p>
          <a:p>
            <a:pPr marL="285750" indent="-285750">
              <a:spcAft>
                <a:spcPts val="500"/>
              </a:spcAft>
              <a:buFont typeface="Arial"/>
              <a:buChar char="•"/>
              <a:defRPr/>
            </a:pPr>
            <a:r>
              <a:rPr lang="en-US"/>
              <a:t>Les </a:t>
            </a:r>
            <a:r>
              <a:rPr lang="en-US" err="1"/>
              <a:t>données</a:t>
            </a:r>
            <a:r>
              <a:rPr lang="en-US"/>
              <a:t> </a:t>
            </a:r>
            <a:r>
              <a:rPr lang="en-US" err="1"/>
              <a:t>doivent</a:t>
            </a:r>
            <a:r>
              <a:rPr lang="en-US"/>
              <a:t> </a:t>
            </a:r>
            <a:r>
              <a:rPr lang="en-US" err="1"/>
              <a:t>être</a:t>
            </a:r>
            <a:r>
              <a:rPr lang="en-US"/>
              <a:t> </a:t>
            </a:r>
            <a:r>
              <a:rPr lang="en-US" b="1" err="1">
                <a:solidFill>
                  <a:schemeClr val="tx2"/>
                </a:solidFill>
              </a:rPr>
              <a:t>disponibles</a:t>
            </a:r>
            <a:r>
              <a:rPr lang="en-US"/>
              <a:t> </a:t>
            </a:r>
            <a:r>
              <a:rPr lang="en-US" err="1"/>
              <a:t>depuis</a:t>
            </a:r>
            <a:r>
              <a:rPr lang="en-US"/>
              <a:t> tout les </a:t>
            </a:r>
            <a:r>
              <a:rPr lang="en-US" err="1"/>
              <a:t>noeuds</a:t>
            </a:r>
            <a:r>
              <a:rPr lang="en-US"/>
              <a:t>.</a:t>
            </a:r>
          </a:p>
          <a:p>
            <a:pPr marL="285750" indent="-285750">
              <a:buFont typeface="Arial"/>
              <a:buChar char="•"/>
              <a:defRPr/>
            </a:pPr>
            <a:r>
              <a:rPr lang="en-US"/>
              <a:t>Les </a:t>
            </a:r>
            <a:r>
              <a:rPr lang="en-US" err="1"/>
              <a:t>données</a:t>
            </a:r>
            <a:r>
              <a:rPr lang="en-US"/>
              <a:t> </a:t>
            </a:r>
            <a:r>
              <a:rPr lang="en-US" err="1"/>
              <a:t>doivent</a:t>
            </a:r>
            <a:r>
              <a:rPr lang="en-US"/>
              <a:t> </a:t>
            </a:r>
            <a:r>
              <a:rPr lang="en-US" err="1"/>
              <a:t>être</a:t>
            </a:r>
            <a:r>
              <a:rPr lang="en-US"/>
              <a:t> </a:t>
            </a:r>
            <a:r>
              <a:rPr lang="en-US" err="1"/>
              <a:t>stockées</a:t>
            </a:r>
            <a:r>
              <a:rPr lang="en-US"/>
              <a:t> </a:t>
            </a:r>
            <a:r>
              <a:rPr lang="en-US" b="1" err="1">
                <a:solidFill>
                  <a:schemeClr val="tx2"/>
                </a:solidFill>
              </a:rPr>
              <a:t>en</a:t>
            </a:r>
            <a:r>
              <a:rPr lang="en-US" b="1">
                <a:solidFill>
                  <a:schemeClr val="tx2"/>
                </a:solidFill>
              </a:rPr>
              <a:t> dehors du cluster</a:t>
            </a:r>
            <a:r>
              <a:rPr lang="en-US"/>
              <a:t> pour </a:t>
            </a:r>
            <a:r>
              <a:rPr lang="en-US" err="1"/>
              <a:t>survivre</a:t>
            </a:r>
            <a:r>
              <a:rPr lang="en-US"/>
              <a:t> à un </a:t>
            </a:r>
            <a:r>
              <a:rPr lang="en-US" err="1"/>
              <a:t>potentiel</a:t>
            </a:r>
            <a:r>
              <a:rPr lang="en-US"/>
              <a:t> crash total du cluster.</a:t>
            </a:r>
          </a:p>
        </p:txBody>
      </p:sp>
      <p:pic>
        <p:nvPicPr>
          <p:cNvPr id="19" name="Graphique 5">
            <a:extLst>
              <a:ext uri="{FF2B5EF4-FFF2-40B4-BE49-F238E27FC236}">
                <a16:creationId xmlns:a16="http://schemas.microsoft.com/office/drawing/2014/main" id="{DFA4EE64-2A6E-B86E-2750-94E0D2EA8478}"/>
              </a:ext>
            </a:extLst>
          </p:cNvPr>
          <p:cNvPicPr>
            <a:picLocks noChangeAspect="1"/>
          </p:cNvPicPr>
          <p:nvPr/>
        </p:nvPicPr>
        <p:blipFill>
          <a:blip r:embed="rId3"/>
          <a:stretch/>
        </p:blipFill>
        <p:spPr bwMode="auto">
          <a:xfrm>
            <a:off x="4144177" y="1439606"/>
            <a:ext cx="317957" cy="230164"/>
          </a:xfrm>
          <a:prstGeom prst="rect">
            <a:avLst/>
          </a:prstGeom>
        </p:spPr>
      </p:pic>
      <p:pic>
        <p:nvPicPr>
          <p:cNvPr id="20" name="Graphique 5">
            <a:extLst>
              <a:ext uri="{FF2B5EF4-FFF2-40B4-BE49-F238E27FC236}">
                <a16:creationId xmlns:a16="http://schemas.microsoft.com/office/drawing/2014/main" id="{DF203452-1DD0-B699-FB53-B2112F67F0AE}"/>
              </a:ext>
            </a:extLst>
          </p:cNvPr>
          <p:cNvPicPr>
            <a:picLocks noChangeAspect="1"/>
          </p:cNvPicPr>
          <p:nvPr/>
        </p:nvPicPr>
        <p:blipFill>
          <a:blip r:embed="rId3"/>
          <a:stretch/>
        </p:blipFill>
        <p:spPr bwMode="auto">
          <a:xfrm>
            <a:off x="4144177" y="3509706"/>
            <a:ext cx="317957" cy="230164"/>
          </a:xfrm>
          <a:prstGeom prst="rect">
            <a:avLst/>
          </a:prstGeom>
        </p:spPr>
      </p:pic>
      <p:sp>
        <p:nvSpPr>
          <p:cNvPr id="22" name="Rectangle 21">
            <a:extLst>
              <a:ext uri="{FF2B5EF4-FFF2-40B4-BE49-F238E27FC236}">
                <a16:creationId xmlns:a16="http://schemas.microsoft.com/office/drawing/2014/main" id="{1AF576A2-5CC6-41CC-0839-F055B47C1D83}"/>
              </a:ext>
            </a:extLst>
          </p:cNvPr>
          <p:cNvSpPr/>
          <p:nvPr/>
        </p:nvSpPr>
        <p:spPr bwMode="auto">
          <a:xfrm>
            <a:off x="4535492" y="3430532"/>
            <a:ext cx="7567942"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t>Les </a:t>
            </a:r>
            <a:r>
              <a:rPr lang="en-US" b="1" err="1">
                <a:solidFill>
                  <a:schemeClr val="tx2"/>
                </a:solidFill>
              </a:rPr>
              <a:t>PersistentVolumes</a:t>
            </a:r>
            <a:r>
              <a:rPr lang="en-US" b="1">
                <a:solidFill>
                  <a:schemeClr val="tx2"/>
                </a:solidFill>
              </a:rPr>
              <a:t> </a:t>
            </a:r>
            <a:r>
              <a:rPr lang="en-US" err="1"/>
              <a:t>sont</a:t>
            </a:r>
            <a:r>
              <a:rPr lang="en-US"/>
              <a:t> </a:t>
            </a:r>
            <a:r>
              <a:rPr lang="en-US" err="1"/>
              <a:t>crées</a:t>
            </a:r>
            <a:r>
              <a:rPr lang="en-US"/>
              <a:t> et </a:t>
            </a:r>
            <a:r>
              <a:rPr lang="en-US" err="1"/>
              <a:t>gérés</a:t>
            </a:r>
            <a:r>
              <a:rPr lang="en-US"/>
              <a:t> par un </a:t>
            </a:r>
            <a:r>
              <a:rPr lang="en-US" b="1" err="1">
                <a:solidFill>
                  <a:schemeClr val="tx2"/>
                </a:solidFill>
              </a:rPr>
              <a:t>administrateur</a:t>
            </a:r>
            <a:r>
              <a:rPr lang="en-US" b="1">
                <a:solidFill>
                  <a:schemeClr val="tx2"/>
                </a:solidFill>
              </a:rPr>
              <a:t> </a:t>
            </a:r>
            <a:r>
              <a:rPr lang="en-US"/>
              <a:t>au </a:t>
            </a:r>
            <a:r>
              <a:rPr lang="en-US" err="1"/>
              <a:t>préalable</a:t>
            </a:r>
            <a:endParaRPr lang="en-US"/>
          </a:p>
          <a:p>
            <a:pPr>
              <a:defRPr/>
            </a:pPr>
            <a:endParaRPr lang="en-US">
              <a:solidFill>
                <a:srgbClr val="000000"/>
              </a:solidFill>
              <a:ea typeface="+mn-lt"/>
              <a:cs typeface="Arial"/>
            </a:endParaRPr>
          </a:p>
        </p:txBody>
      </p:sp>
      <p:sp>
        <p:nvSpPr>
          <p:cNvPr id="2" name="Titre 1">
            <a:extLst>
              <a:ext uri="{FF2B5EF4-FFF2-40B4-BE49-F238E27FC236}">
                <a16:creationId xmlns:a16="http://schemas.microsoft.com/office/drawing/2014/main" id="{9D459647-EA80-EC08-2B6D-01830FFDBC6A}"/>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7" name="TextBox 6">
            <a:extLst>
              <a:ext uri="{FF2B5EF4-FFF2-40B4-BE49-F238E27FC236}">
                <a16:creationId xmlns:a16="http://schemas.microsoft.com/office/drawing/2014/main" id="{C391AD37-B4B1-2FC0-C5D2-92AF42B1CEBF}"/>
              </a:ext>
            </a:extLst>
          </p:cNvPr>
          <p:cNvSpPr txBox="1"/>
          <p:nvPr/>
        </p:nvSpPr>
        <p:spPr>
          <a:xfrm>
            <a:off x="215900" y="1936750"/>
            <a:ext cx="329565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err="1">
                <a:solidFill>
                  <a:srgbClr val="CE9178"/>
                </a:solidFill>
                <a:latin typeface="Consolas"/>
              </a:rPr>
              <a:t>PersistentVolume</a:t>
            </a:r>
            <a:endParaRPr lang="en-US" sz="1200" b="1">
              <a:solidFill>
                <a:srgbClr val="CE9178"/>
              </a:solidFill>
              <a:latin typeface="Consolas"/>
            </a:endParaRP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my-volume</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capacity</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storage</a:t>
            </a:r>
            <a:r>
              <a:rPr lang="en-US" sz="1200" b="1">
                <a:solidFill>
                  <a:srgbClr val="D4D4D4"/>
                </a:solidFill>
                <a:latin typeface="Consolas"/>
              </a:rPr>
              <a:t>: </a:t>
            </a:r>
            <a:r>
              <a:rPr lang="en-US" sz="1200" b="1">
                <a:solidFill>
                  <a:srgbClr val="CE9178"/>
                </a:solidFill>
                <a:latin typeface="Consolas"/>
              </a:rPr>
              <a:t>2Gi</a:t>
            </a:r>
          </a:p>
          <a:p>
            <a:r>
              <a:rPr lang="en-US" sz="1200" b="1">
                <a:solidFill>
                  <a:srgbClr val="D4D4D4"/>
                </a:solidFill>
                <a:latin typeface="Consolas"/>
              </a:rPr>
              <a:t>  </a:t>
            </a:r>
            <a:r>
              <a:rPr lang="en-US" sz="1200" b="1" err="1">
                <a:solidFill>
                  <a:srgbClr val="569CD6"/>
                </a:solidFill>
                <a:latin typeface="Consolas"/>
              </a:rPr>
              <a:t>accessModes</a:t>
            </a:r>
            <a:r>
              <a:rPr lang="en-US" sz="1200" b="1">
                <a:solidFill>
                  <a:srgbClr val="D4D4D4"/>
                </a:solidFill>
                <a:latin typeface="Consolas"/>
              </a:rPr>
              <a:t>:</a:t>
            </a:r>
          </a:p>
          <a:p>
            <a:r>
              <a:rPr lang="en-US" sz="1200" b="1">
                <a:solidFill>
                  <a:srgbClr val="D4D4D4"/>
                </a:solidFill>
                <a:latin typeface="Consolas"/>
              </a:rPr>
              <a:t>  - </a:t>
            </a:r>
            <a:r>
              <a:rPr lang="en-US" sz="1200" b="1" err="1">
                <a:solidFill>
                  <a:srgbClr val="CE9178"/>
                </a:solidFill>
                <a:latin typeface="Consolas"/>
              </a:rPr>
              <a:t>ReadWriteOnce</a:t>
            </a:r>
            <a:endParaRPr lang="en-US" sz="1200" b="1">
              <a:solidFill>
                <a:srgbClr val="CE9178"/>
              </a:solidFill>
              <a:latin typeface="Consolas"/>
            </a:endParaRPr>
          </a:p>
          <a:p>
            <a:r>
              <a:rPr lang="en-US" sz="1200" b="1">
                <a:solidFill>
                  <a:srgbClr val="D4D4D4"/>
                </a:solidFill>
                <a:latin typeface="Consolas"/>
              </a:rPr>
              <a:t>  </a:t>
            </a:r>
            <a:r>
              <a:rPr lang="en-US" sz="1200" b="1" err="1">
                <a:solidFill>
                  <a:srgbClr val="569CD6"/>
                </a:solidFill>
                <a:latin typeface="Consolas"/>
              </a:rPr>
              <a:t>azureDisk</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kind</a:t>
            </a:r>
            <a:r>
              <a:rPr lang="en-US" sz="1200" b="1">
                <a:solidFill>
                  <a:srgbClr val="D4D4D4"/>
                </a:solidFill>
                <a:latin typeface="Consolas"/>
              </a:rPr>
              <a:t>: </a:t>
            </a:r>
            <a:r>
              <a:rPr lang="en-US" sz="1200" b="1">
                <a:solidFill>
                  <a:srgbClr val="CE9178"/>
                </a:solidFill>
                <a:latin typeface="Consolas"/>
              </a:rPr>
              <a:t>Managed</a:t>
            </a:r>
          </a:p>
          <a:p>
            <a:r>
              <a:rPr lang="en-US" sz="1200" b="1">
                <a:solidFill>
                  <a:srgbClr val="D4D4D4"/>
                </a:solidFill>
                <a:latin typeface="Consolas"/>
              </a:rPr>
              <a:t>    </a:t>
            </a:r>
            <a:r>
              <a:rPr lang="en-US" sz="1200" b="1" err="1">
                <a:solidFill>
                  <a:srgbClr val="569CD6"/>
                </a:solidFill>
                <a:latin typeface="Consolas"/>
              </a:rPr>
              <a:t>diskName</a:t>
            </a:r>
            <a:r>
              <a:rPr lang="en-US" sz="1200" b="1">
                <a:solidFill>
                  <a:srgbClr val="D4D4D4"/>
                </a:solidFill>
                <a:latin typeface="Consolas"/>
              </a:rPr>
              <a:t>: </a:t>
            </a:r>
            <a:r>
              <a:rPr lang="en-US" sz="1200" b="1">
                <a:solidFill>
                  <a:srgbClr val="CE9178"/>
                </a:solidFill>
                <a:latin typeface="Consolas"/>
              </a:rPr>
              <a:t>my-disk</a:t>
            </a:r>
          </a:p>
          <a:p>
            <a:r>
              <a:rPr lang="en-US" sz="1200" b="1">
                <a:solidFill>
                  <a:srgbClr val="D4D4D4"/>
                </a:solidFill>
                <a:latin typeface="Consolas"/>
              </a:rPr>
              <a:t>    </a:t>
            </a:r>
            <a:r>
              <a:rPr lang="en-US" sz="1200" b="1" err="1">
                <a:solidFill>
                  <a:srgbClr val="569CD6"/>
                </a:solidFill>
                <a:latin typeface="Consolas"/>
              </a:rPr>
              <a:t>diskURI</a:t>
            </a:r>
            <a:r>
              <a:rPr lang="en-US" sz="1200" b="1">
                <a:solidFill>
                  <a:srgbClr val="D4D4D4"/>
                </a:solidFill>
                <a:latin typeface="Consolas"/>
              </a:rPr>
              <a:t>: </a:t>
            </a:r>
            <a:r>
              <a:rPr lang="en-US" sz="1200" b="1">
                <a:solidFill>
                  <a:srgbClr val="CE9178"/>
                </a:solidFill>
                <a:latin typeface="Consolas"/>
              </a:rPr>
              <a:t>path/to/azure/disk</a:t>
            </a:r>
          </a:p>
          <a:p>
            <a:endParaRPr lang="en-US" sz="1200" b="1">
              <a:solidFill>
                <a:srgbClr val="D4D4D4"/>
              </a:solidFill>
              <a:latin typeface="Consolas"/>
            </a:endParaRPr>
          </a:p>
        </p:txBody>
      </p:sp>
      <p:sp>
        <p:nvSpPr>
          <p:cNvPr id="25" name="Rectangle 24">
            <a:extLst>
              <a:ext uri="{FF2B5EF4-FFF2-40B4-BE49-F238E27FC236}">
                <a16:creationId xmlns:a16="http://schemas.microsoft.com/office/drawing/2014/main" id="{CE8EC6E5-BAEA-7A9D-3C3C-BBFC11BE52C8}"/>
              </a:ext>
            </a:extLst>
          </p:cNvPr>
          <p:cNvSpPr/>
          <p:nvPr/>
        </p:nvSpPr>
        <p:spPr bwMode="auto">
          <a:xfrm>
            <a:off x="4535491" y="3957446"/>
            <a:ext cx="7442428"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t>Cette abstraction </a:t>
            </a:r>
            <a:r>
              <a:rPr lang="en-US" err="1"/>
              <a:t>permet</a:t>
            </a:r>
            <a:r>
              <a:rPr lang="en-US"/>
              <a:t> aux </a:t>
            </a:r>
            <a:r>
              <a:rPr lang="en-US" err="1"/>
              <a:t>utilisateurs</a:t>
            </a:r>
            <a:r>
              <a:rPr lang="en-US"/>
              <a:t> </a:t>
            </a:r>
            <a:r>
              <a:rPr lang="en-US" err="1"/>
              <a:t>d'allouer</a:t>
            </a:r>
            <a:r>
              <a:rPr lang="en-US"/>
              <a:t> de </a:t>
            </a:r>
            <a:r>
              <a:rPr lang="en-US" err="1"/>
              <a:t>l'espace</a:t>
            </a:r>
            <a:r>
              <a:rPr lang="en-US"/>
              <a:t> de stockage pour </a:t>
            </a:r>
            <a:r>
              <a:rPr lang="en-US" err="1"/>
              <a:t>leurs</a:t>
            </a:r>
            <a:r>
              <a:rPr lang="en-US"/>
              <a:t> Pods sans </a:t>
            </a:r>
            <a:r>
              <a:rPr lang="en-US" err="1"/>
              <a:t>en</a:t>
            </a:r>
            <a:r>
              <a:rPr lang="en-US"/>
              <a:t> </a:t>
            </a:r>
            <a:r>
              <a:rPr lang="en-US" err="1"/>
              <a:t>connaître</a:t>
            </a:r>
            <a:r>
              <a:rPr lang="en-US"/>
              <a:t> </a:t>
            </a:r>
            <a:r>
              <a:rPr lang="en-US" err="1"/>
              <a:t>l'implémentation</a:t>
            </a:r>
            <a:r>
              <a:rPr lang="en-US"/>
              <a:t> </a:t>
            </a:r>
            <a:r>
              <a:rPr lang="en-US" err="1"/>
              <a:t>contrairement</a:t>
            </a:r>
            <a:r>
              <a:rPr lang="en-US"/>
              <a:t> au volumes</a:t>
            </a:r>
          </a:p>
          <a:p>
            <a:pPr>
              <a:defRPr/>
            </a:pPr>
            <a:endParaRPr lang="en-US">
              <a:solidFill>
                <a:srgbClr val="000000"/>
              </a:solidFill>
              <a:ea typeface="+mn-lt"/>
              <a:cs typeface="Arial"/>
            </a:endParaRPr>
          </a:p>
        </p:txBody>
      </p:sp>
      <p:pic>
        <p:nvPicPr>
          <p:cNvPr id="27" name="Graphique 5">
            <a:extLst>
              <a:ext uri="{FF2B5EF4-FFF2-40B4-BE49-F238E27FC236}">
                <a16:creationId xmlns:a16="http://schemas.microsoft.com/office/drawing/2014/main" id="{85767F3F-D77A-5354-E3CF-C58A8DBDEAA2}"/>
              </a:ext>
            </a:extLst>
          </p:cNvPr>
          <p:cNvPicPr>
            <a:picLocks noChangeAspect="1"/>
          </p:cNvPicPr>
          <p:nvPr/>
        </p:nvPicPr>
        <p:blipFill>
          <a:blip r:embed="rId3"/>
          <a:stretch/>
        </p:blipFill>
        <p:spPr bwMode="auto">
          <a:xfrm>
            <a:off x="4144176" y="4044726"/>
            <a:ext cx="317957" cy="230164"/>
          </a:xfrm>
          <a:prstGeom prst="rect">
            <a:avLst/>
          </a:prstGeom>
        </p:spPr>
      </p:pic>
    </p:spTree>
    <p:extLst>
      <p:ext uri="{BB962C8B-B14F-4D97-AF65-F5344CB8AC3E}">
        <p14:creationId xmlns:p14="http://schemas.microsoft.com/office/powerpoint/2010/main" val="3188924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7" name="Rectangle 46">
            <a:extLst>
              <a:ext uri="{FF2B5EF4-FFF2-40B4-BE49-F238E27FC236}">
                <a16:creationId xmlns:a16="http://schemas.microsoft.com/office/drawing/2014/main" id="{B1780ACD-0399-AF5A-3A97-0BE012EEED50}"/>
              </a:ext>
            </a:extLst>
          </p:cNvPr>
          <p:cNvSpPr/>
          <p:nvPr/>
        </p:nvSpPr>
        <p:spPr bwMode="auto">
          <a:xfrm>
            <a:off x="10212848" y="5022645"/>
            <a:ext cx="1677629" cy="1375696"/>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solidFill>
                <a:schemeClr val="tx1"/>
              </a:solidFill>
            </a:endParaRPr>
          </a:p>
        </p:txBody>
      </p:sp>
      <p:sp>
        <p:nvSpPr>
          <p:cNvPr id="4" name="Titre 1"/>
          <p:cNvSpPr>
            <a:spLocks noGrp="1"/>
          </p:cNvSpPr>
          <p:nvPr>
            <p:ph type="title"/>
          </p:nvPr>
        </p:nvSpPr>
        <p:spPr bwMode="auto">
          <a:xfrm>
            <a:off x="213525" y="340478"/>
            <a:ext cx="3294256" cy="159385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Persistent Volume Claim</a:t>
            </a:r>
            <a:endParaRPr lang="en-US" sz="2800">
              <a:solidFill>
                <a:schemeClr val="accent1"/>
              </a:solidFill>
            </a:endParaRP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8609340" cy="8725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sz="1600" dirty="0">
                <a:ea typeface="+mn-lt"/>
                <a:cs typeface="+mn-lt"/>
              </a:rPr>
              <a:t>Un </a:t>
            </a:r>
            <a:r>
              <a:rPr lang="en-US" sz="1600" b="1" dirty="0" err="1">
                <a:solidFill>
                  <a:schemeClr val="tx2"/>
                </a:solidFill>
                <a:ea typeface="+mn-lt"/>
                <a:cs typeface="+mn-lt"/>
              </a:rPr>
              <a:t>PersistentVolumeClaim</a:t>
            </a:r>
            <a:r>
              <a:rPr lang="en-US" sz="1600" b="1" dirty="0">
                <a:ea typeface="+mn-lt"/>
                <a:cs typeface="+mn-lt"/>
              </a:rPr>
              <a:t> </a:t>
            </a:r>
            <a:r>
              <a:rPr lang="en-US" sz="1600" dirty="0" err="1">
                <a:ea typeface="+mn-lt"/>
                <a:cs typeface="+mn-lt"/>
              </a:rPr>
              <a:t>permet</a:t>
            </a:r>
            <a:r>
              <a:rPr lang="en-US" sz="1600" dirty="0">
                <a:ea typeface="+mn-lt"/>
                <a:cs typeface="+mn-lt"/>
              </a:rPr>
              <a:t> à un </a:t>
            </a:r>
            <a:r>
              <a:rPr lang="en-US" sz="1600" b="1" dirty="0">
                <a:solidFill>
                  <a:schemeClr val="tx2"/>
                </a:solidFill>
                <a:ea typeface="+mn-lt"/>
                <a:cs typeface="+mn-lt"/>
              </a:rPr>
              <a:t>Pod </a:t>
            </a:r>
            <a:r>
              <a:rPr lang="en-US" sz="1600" dirty="0">
                <a:ea typeface="+mn-lt"/>
                <a:cs typeface="+mn-lt"/>
              </a:rPr>
              <a:t>de </a:t>
            </a:r>
            <a:r>
              <a:rPr lang="en-US" sz="1600" b="1" dirty="0">
                <a:solidFill>
                  <a:schemeClr val="tx2"/>
                </a:solidFill>
                <a:ea typeface="+mn-lt"/>
                <a:cs typeface="+mn-lt"/>
              </a:rPr>
              <a:t>demander</a:t>
            </a:r>
            <a:r>
              <a:rPr lang="en-US" sz="1600" dirty="0">
                <a:ea typeface="+mn-lt"/>
                <a:cs typeface="+mn-lt"/>
              </a:rPr>
              <a:t> de </a:t>
            </a:r>
            <a:r>
              <a:rPr lang="en-US" sz="1600" dirty="0" err="1">
                <a:ea typeface="+mn-lt"/>
                <a:cs typeface="+mn-lt"/>
              </a:rPr>
              <a:t>l'espace</a:t>
            </a:r>
            <a:r>
              <a:rPr lang="en-US" sz="1600" dirty="0">
                <a:ea typeface="+mn-lt"/>
                <a:cs typeface="+mn-lt"/>
              </a:rPr>
              <a:t> stockage </a:t>
            </a:r>
          </a:p>
          <a:p>
            <a:pPr>
              <a:defRPr/>
            </a:pPr>
            <a:r>
              <a:rPr lang="en-US" sz="1600" dirty="0" err="1">
                <a:ea typeface="+mn-lt"/>
                <a:cs typeface="+mn-lt"/>
              </a:rPr>
              <a:t>selon</a:t>
            </a:r>
            <a:r>
              <a:rPr lang="en-US" sz="1600" dirty="0">
                <a:ea typeface="+mn-lt"/>
                <a:cs typeface="+mn-lt"/>
              </a:rPr>
              <a:t> </a:t>
            </a:r>
            <a:r>
              <a:rPr lang="en-US" sz="1600" dirty="0" err="1">
                <a:ea typeface="+mn-lt"/>
                <a:cs typeface="+mn-lt"/>
              </a:rPr>
              <a:t>une</a:t>
            </a:r>
            <a:r>
              <a:rPr lang="en-US" sz="1600" dirty="0">
                <a:ea typeface="+mn-lt"/>
                <a:cs typeface="+mn-lt"/>
              </a:rPr>
              <a:t> </a:t>
            </a:r>
            <a:r>
              <a:rPr lang="en-US" sz="1600" b="1" dirty="0" err="1">
                <a:solidFill>
                  <a:schemeClr val="tx2"/>
                </a:solidFill>
                <a:ea typeface="+mn-lt"/>
                <a:cs typeface="+mn-lt"/>
              </a:rPr>
              <a:t>StorageClass</a:t>
            </a:r>
            <a:r>
              <a:rPr lang="en-US" sz="1600" dirty="0">
                <a:ea typeface="+mn-lt"/>
                <a:cs typeface="+mn-lt"/>
              </a:rPr>
              <a:t>, un </a:t>
            </a:r>
            <a:r>
              <a:rPr lang="en-US" sz="1600" b="1" dirty="0">
                <a:solidFill>
                  <a:schemeClr val="tx2"/>
                </a:solidFill>
                <a:ea typeface="+mn-lt"/>
                <a:cs typeface="+mn-lt"/>
              </a:rPr>
              <a:t>mode </a:t>
            </a:r>
            <a:r>
              <a:rPr lang="en-US" sz="1600" b="1" dirty="0" err="1">
                <a:solidFill>
                  <a:schemeClr val="tx2"/>
                </a:solidFill>
                <a:ea typeface="+mn-lt"/>
                <a:cs typeface="+mn-lt"/>
              </a:rPr>
              <a:t>d’accès</a:t>
            </a:r>
            <a:r>
              <a:rPr lang="en-US" sz="1600" dirty="0">
                <a:ea typeface="+mn-lt"/>
                <a:cs typeface="+mn-lt"/>
              </a:rPr>
              <a:t> et </a:t>
            </a:r>
            <a:r>
              <a:rPr lang="en-US" sz="1600" dirty="0" err="1">
                <a:ea typeface="+mn-lt"/>
                <a:cs typeface="+mn-lt"/>
              </a:rPr>
              <a:t>une</a:t>
            </a:r>
            <a:r>
              <a:rPr lang="en-US" sz="1600" dirty="0">
                <a:ea typeface="+mn-lt"/>
                <a:cs typeface="+mn-lt"/>
              </a:rPr>
              <a:t> </a:t>
            </a:r>
            <a:r>
              <a:rPr lang="en-US" sz="1600" b="1" dirty="0">
                <a:solidFill>
                  <a:schemeClr val="tx2"/>
                </a:solidFill>
                <a:ea typeface="+mn-lt"/>
                <a:cs typeface="+mn-lt"/>
              </a:rPr>
              <a:t>taille </a:t>
            </a:r>
            <a:r>
              <a:rPr lang="en-US" sz="1600" dirty="0" err="1">
                <a:ea typeface="+mn-lt"/>
                <a:cs typeface="+mn-lt"/>
              </a:rPr>
              <a:t>spécifiques</a:t>
            </a:r>
            <a:r>
              <a:rPr lang="en-US" sz="1600" dirty="0">
                <a:ea typeface="+mn-lt"/>
                <a:cs typeface="+mn-lt"/>
              </a:rPr>
              <a:t> sans </a:t>
            </a:r>
            <a:r>
              <a:rPr lang="en-US" sz="1600" dirty="0" err="1">
                <a:ea typeface="+mn-lt"/>
                <a:cs typeface="+mn-lt"/>
              </a:rPr>
              <a:t>en</a:t>
            </a:r>
            <a:r>
              <a:rPr lang="en-US" sz="1600" dirty="0">
                <a:ea typeface="+mn-lt"/>
                <a:cs typeface="+mn-lt"/>
              </a:rPr>
              <a:t> </a:t>
            </a:r>
            <a:r>
              <a:rPr lang="en-US" sz="1600" dirty="0" err="1">
                <a:ea typeface="+mn-lt"/>
                <a:cs typeface="+mn-lt"/>
              </a:rPr>
              <a:t>connaître</a:t>
            </a:r>
            <a:r>
              <a:rPr lang="en-US" sz="1600" dirty="0">
                <a:ea typeface="+mn-lt"/>
                <a:cs typeface="+mn-lt"/>
              </a:rPr>
              <a:t> </a:t>
            </a:r>
          </a:p>
          <a:p>
            <a:pPr>
              <a:defRPr/>
            </a:pPr>
            <a:r>
              <a:rPr lang="en-US" sz="1600" dirty="0" err="1">
                <a:ea typeface="+mn-lt"/>
                <a:cs typeface="+mn-lt"/>
              </a:rPr>
              <a:t>l'implémentation</a:t>
            </a:r>
          </a:p>
          <a:p>
            <a:pPr>
              <a:defRPr/>
            </a:pPr>
            <a:endParaRPr lang="en-US" sz="1600" dirty="0">
              <a:ea typeface="+mn-lt"/>
              <a:cs typeface="+mn-lt"/>
            </a:endParaRP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3"/>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27</a:t>
            </a:fld>
            <a:endParaRPr lang="fr-FR" sz="800"/>
          </a:p>
        </p:txBody>
      </p:sp>
      <p:sp>
        <p:nvSpPr>
          <p:cNvPr id="9" name="Titre 1">
            <a:extLst>
              <a:ext uri="{FF2B5EF4-FFF2-40B4-BE49-F238E27FC236}">
                <a16:creationId xmlns:a16="http://schemas.microsoft.com/office/drawing/2014/main" id="{5C995917-E6DA-1458-E2AB-824B812430E1}"/>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12" name="TextBox 11">
            <a:extLst>
              <a:ext uri="{FF2B5EF4-FFF2-40B4-BE49-F238E27FC236}">
                <a16:creationId xmlns:a16="http://schemas.microsoft.com/office/drawing/2014/main" id="{6BCE7188-D7FC-26F6-A600-CB5005BC0668}"/>
              </a:ext>
            </a:extLst>
          </p:cNvPr>
          <p:cNvSpPr txBox="1"/>
          <p:nvPr/>
        </p:nvSpPr>
        <p:spPr>
          <a:xfrm>
            <a:off x="209145" y="1952017"/>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v1</a:t>
            </a:r>
          </a:p>
          <a:p>
            <a:r>
              <a:rPr lang="en-US" sz="1200" b="1">
                <a:solidFill>
                  <a:srgbClr val="569CD6"/>
                </a:solidFill>
                <a:latin typeface="Consolas"/>
              </a:rPr>
              <a:t>kind</a:t>
            </a:r>
            <a:r>
              <a:rPr lang="en-US" sz="1200" b="1">
                <a:solidFill>
                  <a:srgbClr val="D4D4D4"/>
                </a:solidFill>
                <a:latin typeface="Consolas"/>
              </a:rPr>
              <a:t>: </a:t>
            </a:r>
            <a:r>
              <a:rPr lang="en-US" sz="1200" b="1" err="1">
                <a:solidFill>
                  <a:srgbClr val="CE9178"/>
                </a:solidFill>
                <a:latin typeface="Consolas"/>
              </a:rPr>
              <a:t>PersistentVolumeClaim</a:t>
            </a:r>
            <a:endParaRPr lang="en-US" sz="1200" b="1">
              <a:solidFill>
                <a:srgbClr val="CE9178"/>
              </a:solidFill>
              <a:latin typeface="Consolas"/>
            </a:endParaRP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my-claim</a:t>
            </a:r>
          </a:p>
          <a:p>
            <a:r>
              <a:rPr lang="en-US" sz="1200" b="1">
                <a:solidFill>
                  <a:srgbClr val="569CD6"/>
                </a:solidFill>
                <a:latin typeface="Consolas"/>
              </a:rPr>
              <a:t>spec</a:t>
            </a:r>
            <a:r>
              <a:rPr lang="en-US" sz="1200" b="1">
                <a:solidFill>
                  <a:srgbClr val="D4D4D4"/>
                </a:solidFill>
                <a:latin typeface="Consolas"/>
              </a:rPr>
              <a:t>:</a:t>
            </a:r>
          </a:p>
          <a:p>
            <a:r>
              <a:rPr lang="en-US" sz="1200" b="1">
                <a:solidFill>
                  <a:srgbClr val="D4D4D4"/>
                </a:solidFill>
                <a:latin typeface="Consolas"/>
              </a:rPr>
              <a:t>  </a:t>
            </a:r>
            <a:r>
              <a:rPr lang="en-US" sz="1200" b="1" err="1">
                <a:solidFill>
                  <a:srgbClr val="569CD6"/>
                </a:solidFill>
                <a:latin typeface="Consolas"/>
              </a:rPr>
              <a:t>accessModes</a:t>
            </a:r>
            <a:r>
              <a:rPr lang="en-US" sz="1200" b="1">
                <a:solidFill>
                  <a:srgbClr val="D4D4D4"/>
                </a:solidFill>
                <a:latin typeface="Consolas"/>
              </a:rPr>
              <a:t>:</a:t>
            </a:r>
          </a:p>
          <a:p>
            <a:r>
              <a:rPr lang="en-US" sz="1200" b="1">
                <a:solidFill>
                  <a:srgbClr val="D4D4D4"/>
                </a:solidFill>
                <a:latin typeface="Consolas"/>
              </a:rPr>
              <a:t>  - </a:t>
            </a:r>
            <a:r>
              <a:rPr lang="en-US" sz="1200" b="1" err="1">
                <a:solidFill>
                  <a:srgbClr val="CE9178"/>
                </a:solidFill>
                <a:latin typeface="Consolas"/>
              </a:rPr>
              <a:t>ReadWriteOnce</a:t>
            </a:r>
            <a:endParaRPr lang="en-US" sz="1200" b="1">
              <a:solidFill>
                <a:srgbClr val="CE9178"/>
              </a:solidFill>
              <a:latin typeface="Consolas"/>
            </a:endParaRPr>
          </a:p>
          <a:p>
            <a:r>
              <a:rPr lang="en-US" sz="1200" b="1">
                <a:solidFill>
                  <a:srgbClr val="D4D4D4"/>
                </a:solidFill>
                <a:latin typeface="Consolas"/>
              </a:rPr>
              <a:t>  </a:t>
            </a:r>
            <a:r>
              <a:rPr lang="en-US" sz="1200" b="1">
                <a:solidFill>
                  <a:srgbClr val="569CD6"/>
                </a:solidFill>
                <a:latin typeface="Consolas"/>
              </a:rPr>
              <a:t>resources</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requests</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storage</a:t>
            </a:r>
            <a:r>
              <a:rPr lang="en-US" sz="1200" b="1">
                <a:solidFill>
                  <a:srgbClr val="D4D4D4"/>
                </a:solidFill>
                <a:latin typeface="Consolas"/>
              </a:rPr>
              <a:t>: </a:t>
            </a:r>
            <a:r>
              <a:rPr lang="en-US" sz="1200" b="1">
                <a:solidFill>
                  <a:srgbClr val="CE9178"/>
                </a:solidFill>
                <a:latin typeface="Consolas"/>
              </a:rPr>
              <a:t>1Gi</a:t>
            </a:r>
          </a:p>
          <a:p>
            <a:r>
              <a:rPr lang="en-US" sz="1200" b="1">
                <a:solidFill>
                  <a:srgbClr val="D4D4D4"/>
                </a:solidFill>
                <a:latin typeface="Consolas"/>
              </a:rPr>
              <a:t>  </a:t>
            </a:r>
            <a:r>
              <a:rPr lang="en-US" sz="1200" b="1" err="1">
                <a:solidFill>
                  <a:srgbClr val="569CD6"/>
                </a:solidFill>
                <a:latin typeface="Consolas"/>
              </a:rPr>
              <a:t>storageClassName</a:t>
            </a:r>
            <a:r>
              <a:rPr lang="en-US" sz="1200" b="1">
                <a:solidFill>
                  <a:srgbClr val="D4D4D4"/>
                </a:solidFill>
                <a:latin typeface="Consolas"/>
              </a:rPr>
              <a:t>: </a:t>
            </a:r>
            <a:r>
              <a:rPr lang="en-US" sz="1200" b="1">
                <a:solidFill>
                  <a:srgbClr val="CE9178"/>
                </a:solidFill>
                <a:latin typeface="Consolas"/>
              </a:rPr>
              <a:t>""</a:t>
            </a:r>
          </a:p>
          <a:p>
            <a:endParaRPr lang="en-US" sz="1200" b="1">
              <a:solidFill>
                <a:srgbClr val="D4D4D4"/>
              </a:solidFill>
              <a:latin typeface="Consolas"/>
            </a:endParaRPr>
          </a:p>
        </p:txBody>
      </p:sp>
      <p:sp>
        <p:nvSpPr>
          <p:cNvPr id="7" name="Rectangle 6">
            <a:extLst>
              <a:ext uri="{FF2B5EF4-FFF2-40B4-BE49-F238E27FC236}">
                <a16:creationId xmlns:a16="http://schemas.microsoft.com/office/drawing/2014/main" id="{EA434D2E-4AE8-252F-A07D-1538734F349D}"/>
              </a:ext>
            </a:extLst>
          </p:cNvPr>
          <p:cNvSpPr/>
          <p:nvPr/>
        </p:nvSpPr>
        <p:spPr bwMode="auto">
          <a:xfrm>
            <a:off x="3951339" y="1661036"/>
            <a:ext cx="4253066" cy="13802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a:t>
            </a:r>
            <a:endParaRPr lang="en-US"/>
          </a:p>
        </p:txBody>
      </p:sp>
      <p:grpSp>
        <p:nvGrpSpPr>
          <p:cNvPr id="15" name="Group 14">
            <a:extLst>
              <a:ext uri="{FF2B5EF4-FFF2-40B4-BE49-F238E27FC236}">
                <a16:creationId xmlns:a16="http://schemas.microsoft.com/office/drawing/2014/main" id="{CEF8D212-2A05-C300-FD59-0BF20B031D70}"/>
              </a:ext>
            </a:extLst>
          </p:cNvPr>
          <p:cNvGrpSpPr/>
          <p:nvPr/>
        </p:nvGrpSpPr>
        <p:grpSpPr>
          <a:xfrm>
            <a:off x="3994536" y="1895362"/>
            <a:ext cx="2076686" cy="1099897"/>
            <a:chOff x="8856707" y="2155712"/>
            <a:chExt cx="646400" cy="1099897"/>
          </a:xfrm>
        </p:grpSpPr>
        <p:sp>
          <p:nvSpPr>
            <p:cNvPr id="17" name="Rectangle 16">
              <a:extLst>
                <a:ext uri="{FF2B5EF4-FFF2-40B4-BE49-F238E27FC236}">
                  <a16:creationId xmlns:a16="http://schemas.microsoft.com/office/drawing/2014/main" id="{A02719B7-F311-1732-8BF2-BD96F50B722D}"/>
                </a:ext>
              </a:extLst>
            </p:cNvPr>
            <p:cNvSpPr/>
            <p:nvPr/>
          </p:nvSpPr>
          <p:spPr bwMode="auto">
            <a:xfrm>
              <a:off x="8856707" y="2155712"/>
              <a:ext cx="645706" cy="1099897"/>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18" name="TextBox 17">
              <a:extLst>
                <a:ext uri="{FF2B5EF4-FFF2-40B4-BE49-F238E27FC236}">
                  <a16:creationId xmlns:a16="http://schemas.microsoft.com/office/drawing/2014/main" id="{1A018586-E536-D539-4544-7BAF7FB1BDC4}"/>
                </a:ext>
              </a:extLst>
            </p:cNvPr>
            <p:cNvSpPr txBox="1"/>
            <p:nvPr/>
          </p:nvSpPr>
          <p:spPr>
            <a:xfrm>
              <a:off x="8856773" y="2155713"/>
              <a:ext cx="64633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Container</a:t>
              </a:r>
              <a:endParaRPr lang="en-US" dirty="0"/>
            </a:p>
          </p:txBody>
        </p:sp>
      </p:grpSp>
      <p:sp>
        <p:nvSpPr>
          <p:cNvPr id="11" name="Rectangle 10">
            <a:extLst>
              <a:ext uri="{FF2B5EF4-FFF2-40B4-BE49-F238E27FC236}">
                <a16:creationId xmlns:a16="http://schemas.microsoft.com/office/drawing/2014/main" id="{CC3962C6-03D8-DAF3-F774-ABCCA8FD8B83}"/>
              </a:ext>
            </a:extLst>
          </p:cNvPr>
          <p:cNvSpPr/>
          <p:nvPr/>
        </p:nvSpPr>
        <p:spPr bwMode="auto">
          <a:xfrm>
            <a:off x="4034196" y="2191056"/>
            <a:ext cx="1992261" cy="7747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dirty="0" err="1">
                <a:solidFill>
                  <a:schemeClr val="tx1"/>
                </a:solidFill>
                <a:latin typeface="Consolas"/>
              </a:rPr>
              <a:t>volumeMounts</a:t>
            </a:r>
            <a:r>
              <a:rPr lang="en-US" sz="1400" dirty="0">
                <a:solidFill>
                  <a:schemeClr val="tx1"/>
                </a:solidFill>
                <a:latin typeface="Consolas"/>
              </a:rPr>
              <a:t>:</a:t>
            </a:r>
          </a:p>
          <a:p>
            <a:r>
              <a:rPr lang="en-US" sz="1400" dirty="0">
                <a:solidFill>
                  <a:schemeClr val="tx1"/>
                </a:solidFill>
                <a:latin typeface="Consolas"/>
              </a:rPr>
              <a:t>  name: my-volume</a:t>
            </a:r>
          </a:p>
          <a:p>
            <a:r>
              <a:rPr lang="en-US" sz="1400" dirty="0">
                <a:solidFill>
                  <a:schemeClr val="tx1"/>
                </a:solidFill>
                <a:latin typeface="Consolas"/>
              </a:rPr>
              <a:t>  </a:t>
            </a:r>
            <a:r>
              <a:rPr lang="en-US" sz="1400" dirty="0" err="1">
                <a:solidFill>
                  <a:schemeClr val="tx1"/>
                </a:solidFill>
                <a:latin typeface="Consolas"/>
              </a:rPr>
              <a:t>mountPath</a:t>
            </a:r>
            <a:r>
              <a:rPr lang="en-US" sz="1400" dirty="0">
                <a:solidFill>
                  <a:schemeClr val="tx1"/>
                </a:solidFill>
                <a:latin typeface="Consolas"/>
              </a:rPr>
              <a:t>: /data</a:t>
            </a:r>
          </a:p>
        </p:txBody>
      </p:sp>
      <p:grpSp>
        <p:nvGrpSpPr>
          <p:cNvPr id="25" name="Group 24">
            <a:extLst>
              <a:ext uri="{FF2B5EF4-FFF2-40B4-BE49-F238E27FC236}">
                <a16:creationId xmlns:a16="http://schemas.microsoft.com/office/drawing/2014/main" id="{2E583425-FED8-46A8-EB7A-A39AC2CFCB64}"/>
              </a:ext>
            </a:extLst>
          </p:cNvPr>
          <p:cNvGrpSpPr/>
          <p:nvPr/>
        </p:nvGrpSpPr>
        <p:grpSpPr>
          <a:xfrm>
            <a:off x="6727825" y="2192402"/>
            <a:ext cx="1209675" cy="451093"/>
            <a:chOff x="8366125" y="3170301"/>
            <a:chExt cx="1209675" cy="711200"/>
          </a:xfrm>
        </p:grpSpPr>
        <p:sp>
          <p:nvSpPr>
            <p:cNvPr id="23" name="TextBox 22">
              <a:extLst>
                <a:ext uri="{FF2B5EF4-FFF2-40B4-BE49-F238E27FC236}">
                  <a16:creationId xmlns:a16="http://schemas.microsoft.com/office/drawing/2014/main" id="{CBB7E173-F5C4-5B96-2D06-59B4DCB03254}"/>
                </a:ext>
              </a:extLst>
            </p:cNvPr>
            <p:cNvSpPr txBox="1"/>
            <p:nvPr/>
          </p:nvSpPr>
          <p:spPr>
            <a:xfrm>
              <a:off x="8375650" y="3371501"/>
              <a:ext cx="1200150" cy="4852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my-volume</a:t>
              </a:r>
              <a:endParaRPr lang="en-US" dirty="0"/>
            </a:p>
          </p:txBody>
        </p:sp>
        <p:sp>
          <p:nvSpPr>
            <p:cNvPr id="24" name="Flowchart: Magnetic Disk 23">
              <a:extLst>
                <a:ext uri="{FF2B5EF4-FFF2-40B4-BE49-F238E27FC236}">
                  <a16:creationId xmlns:a16="http://schemas.microsoft.com/office/drawing/2014/main" id="{10BE946C-52EB-D419-564D-582A0EE17F57}"/>
                </a:ext>
              </a:extLst>
            </p:cNvPr>
            <p:cNvSpPr/>
            <p:nvPr/>
          </p:nvSpPr>
          <p:spPr>
            <a:xfrm>
              <a:off x="8366125" y="3170301"/>
              <a:ext cx="1187450" cy="711200"/>
            </a:xfrm>
            <a:prstGeom prst="flowChartMagneticDisk">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 name="Straight Arrow Connector 26">
            <a:extLst>
              <a:ext uri="{FF2B5EF4-FFF2-40B4-BE49-F238E27FC236}">
                <a16:creationId xmlns:a16="http://schemas.microsoft.com/office/drawing/2014/main" id="{2B8508CE-5ED0-FC11-B570-029FA5F67B11}"/>
              </a:ext>
            </a:extLst>
          </p:cNvPr>
          <p:cNvCxnSpPr>
            <a:cxnSpLocks/>
          </p:cNvCxnSpPr>
          <p:nvPr/>
        </p:nvCxnSpPr>
        <p:spPr bwMode="auto">
          <a:xfrm>
            <a:off x="6076948" y="2412999"/>
            <a:ext cx="660400" cy="635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0" name="Flowchart: Magnetic Disk 29">
            <a:extLst>
              <a:ext uri="{FF2B5EF4-FFF2-40B4-BE49-F238E27FC236}">
                <a16:creationId xmlns:a16="http://schemas.microsoft.com/office/drawing/2014/main" id="{E85FFEA1-CD44-855F-7BCD-48DAA6ECABED}"/>
              </a:ext>
            </a:extLst>
          </p:cNvPr>
          <p:cNvSpPr/>
          <p:nvPr/>
        </p:nvSpPr>
        <p:spPr>
          <a:xfrm>
            <a:off x="10645772" y="2027303"/>
            <a:ext cx="1199916" cy="660643"/>
          </a:xfrm>
          <a:prstGeom prst="flowChartMagneticDisk">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dirty="0">
              <a:solidFill>
                <a:schemeClr val="tx1"/>
              </a:solidFill>
            </a:endParaRPr>
          </a:p>
        </p:txBody>
      </p:sp>
      <p:cxnSp>
        <p:nvCxnSpPr>
          <p:cNvPr id="31" name="Straight Arrow Connector 30">
            <a:extLst>
              <a:ext uri="{FF2B5EF4-FFF2-40B4-BE49-F238E27FC236}">
                <a16:creationId xmlns:a16="http://schemas.microsoft.com/office/drawing/2014/main" id="{62131DA0-1DA3-FD0E-AE73-882865EAE0B7}"/>
              </a:ext>
            </a:extLst>
          </p:cNvPr>
          <p:cNvCxnSpPr>
            <a:cxnSpLocks/>
          </p:cNvCxnSpPr>
          <p:nvPr/>
        </p:nvCxnSpPr>
        <p:spPr bwMode="auto">
          <a:xfrm flipV="1">
            <a:off x="7912098" y="2387598"/>
            <a:ext cx="2736850" cy="254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8E5A3F4-0989-939C-7A47-624A6F871D1A}"/>
              </a:ext>
            </a:extLst>
          </p:cNvPr>
          <p:cNvSpPr txBox="1"/>
          <p:nvPr/>
        </p:nvSpPr>
        <p:spPr>
          <a:xfrm>
            <a:off x="8242300" y="1803400"/>
            <a:ext cx="2470150"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err="1">
                <a:latin typeface="Consolas"/>
              </a:rPr>
              <a:t>azureDisk</a:t>
            </a:r>
            <a:r>
              <a:rPr lang="en-US" sz="1100" dirty="0">
                <a:latin typeface="Consolas"/>
              </a:rPr>
              <a:t>:</a:t>
            </a:r>
            <a:endParaRPr lang="en-US" sz="1100">
              <a:latin typeface="Consolas"/>
              <a:ea typeface="+mn-lt"/>
              <a:cs typeface="+mn-lt"/>
            </a:endParaRPr>
          </a:p>
          <a:p>
            <a:r>
              <a:rPr lang="en-US" sz="1100" dirty="0">
                <a:latin typeface="Consolas"/>
              </a:rPr>
              <a:t>  </a:t>
            </a:r>
            <a:r>
              <a:rPr lang="en-US" sz="1100" dirty="0" err="1">
                <a:latin typeface="Consolas"/>
              </a:rPr>
              <a:t>diskName</a:t>
            </a:r>
            <a:r>
              <a:rPr lang="en-US" sz="1100" dirty="0">
                <a:latin typeface="Consolas"/>
              </a:rPr>
              <a:t>: </a:t>
            </a:r>
            <a:r>
              <a:rPr lang="en-US" sz="1100" b="1" dirty="0">
                <a:latin typeface="Consolas"/>
              </a:rPr>
              <a:t>my-disk</a:t>
            </a:r>
            <a:endParaRPr lang="en-US" sz="1100" b="1">
              <a:latin typeface="Consolas"/>
              <a:ea typeface="+mn-lt"/>
              <a:cs typeface="+mn-lt"/>
            </a:endParaRPr>
          </a:p>
          <a:p>
            <a:r>
              <a:rPr lang="en-US" sz="1100" dirty="0">
                <a:latin typeface="Consolas"/>
              </a:rPr>
              <a:t>  </a:t>
            </a:r>
            <a:r>
              <a:rPr lang="en-US" sz="1100" dirty="0" err="1">
                <a:latin typeface="Consolas"/>
              </a:rPr>
              <a:t>diskURI</a:t>
            </a:r>
            <a:r>
              <a:rPr lang="en-US" sz="1100" dirty="0">
                <a:latin typeface="Consolas"/>
              </a:rPr>
              <a:t>: path/to/azure/disk</a:t>
            </a:r>
            <a:endParaRPr lang="en-US" sz="1100">
              <a:latin typeface="Consolas"/>
              <a:ea typeface="+mn-lt"/>
              <a:cs typeface="+mn-lt"/>
            </a:endParaRPr>
          </a:p>
        </p:txBody>
      </p:sp>
      <p:sp>
        <p:nvSpPr>
          <p:cNvPr id="2" name="TextBox 1">
            <a:extLst>
              <a:ext uri="{FF2B5EF4-FFF2-40B4-BE49-F238E27FC236}">
                <a16:creationId xmlns:a16="http://schemas.microsoft.com/office/drawing/2014/main" id="{5C17B360-C674-D7BD-6BEA-D6D491857F56}"/>
              </a:ext>
            </a:extLst>
          </p:cNvPr>
          <p:cNvSpPr txBox="1"/>
          <p:nvPr/>
        </p:nvSpPr>
        <p:spPr>
          <a:xfrm>
            <a:off x="10730886" y="2234994"/>
            <a:ext cx="10348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Azure Disk:</a:t>
            </a:r>
          </a:p>
          <a:p>
            <a:pPr algn="ctr"/>
            <a:r>
              <a:rPr lang="en-US" sz="1200" b="1" dirty="0">
                <a:ea typeface="+mn-lt"/>
                <a:cs typeface="+mn-lt"/>
              </a:rPr>
              <a:t>my-disk</a:t>
            </a:r>
          </a:p>
          <a:p>
            <a:pPr algn="l"/>
            <a:endParaRPr lang="en-US" sz="1200" dirty="0"/>
          </a:p>
        </p:txBody>
      </p:sp>
      <p:sp>
        <p:nvSpPr>
          <p:cNvPr id="26" name="Rectangle 25">
            <a:extLst>
              <a:ext uri="{FF2B5EF4-FFF2-40B4-BE49-F238E27FC236}">
                <a16:creationId xmlns:a16="http://schemas.microsoft.com/office/drawing/2014/main" id="{479718DC-DFBC-F1D3-6B61-993ED0FF8371}"/>
              </a:ext>
            </a:extLst>
          </p:cNvPr>
          <p:cNvSpPr/>
          <p:nvPr/>
        </p:nvSpPr>
        <p:spPr bwMode="auto">
          <a:xfrm>
            <a:off x="3951339" y="3258368"/>
            <a:ext cx="4253066" cy="13802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a:t>
            </a:r>
            <a:endParaRPr lang="en-US"/>
          </a:p>
        </p:txBody>
      </p:sp>
      <p:grpSp>
        <p:nvGrpSpPr>
          <p:cNvPr id="28" name="Group 27">
            <a:extLst>
              <a:ext uri="{FF2B5EF4-FFF2-40B4-BE49-F238E27FC236}">
                <a16:creationId xmlns:a16="http://schemas.microsoft.com/office/drawing/2014/main" id="{9BD73EEF-19BC-B489-CA06-414C43CB7C12}"/>
              </a:ext>
            </a:extLst>
          </p:cNvPr>
          <p:cNvGrpSpPr/>
          <p:nvPr/>
        </p:nvGrpSpPr>
        <p:grpSpPr>
          <a:xfrm>
            <a:off x="3994536" y="3486344"/>
            <a:ext cx="2076686" cy="1099897"/>
            <a:chOff x="8856707" y="2155712"/>
            <a:chExt cx="646400" cy="1099897"/>
          </a:xfrm>
        </p:grpSpPr>
        <p:sp>
          <p:nvSpPr>
            <p:cNvPr id="29" name="Rectangle 28">
              <a:extLst>
                <a:ext uri="{FF2B5EF4-FFF2-40B4-BE49-F238E27FC236}">
                  <a16:creationId xmlns:a16="http://schemas.microsoft.com/office/drawing/2014/main" id="{8FACFA13-0627-C38F-EA8C-40CA67F528B7}"/>
                </a:ext>
              </a:extLst>
            </p:cNvPr>
            <p:cNvSpPr/>
            <p:nvPr/>
          </p:nvSpPr>
          <p:spPr bwMode="auto">
            <a:xfrm>
              <a:off x="8856707" y="2155712"/>
              <a:ext cx="645706" cy="1099897"/>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33" name="TextBox 32">
              <a:extLst>
                <a:ext uri="{FF2B5EF4-FFF2-40B4-BE49-F238E27FC236}">
                  <a16:creationId xmlns:a16="http://schemas.microsoft.com/office/drawing/2014/main" id="{34F121F5-0859-328C-8B16-694A4A66E3AF}"/>
                </a:ext>
              </a:extLst>
            </p:cNvPr>
            <p:cNvSpPr txBox="1"/>
            <p:nvPr/>
          </p:nvSpPr>
          <p:spPr>
            <a:xfrm>
              <a:off x="8856773" y="2155713"/>
              <a:ext cx="64633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Container</a:t>
              </a:r>
              <a:endParaRPr lang="en-US" dirty="0"/>
            </a:p>
          </p:txBody>
        </p:sp>
      </p:grpSp>
      <p:sp>
        <p:nvSpPr>
          <p:cNvPr id="34" name="Rectangle 33">
            <a:extLst>
              <a:ext uri="{FF2B5EF4-FFF2-40B4-BE49-F238E27FC236}">
                <a16:creationId xmlns:a16="http://schemas.microsoft.com/office/drawing/2014/main" id="{5DD97091-191A-973F-D81F-D27B5AE2144F}"/>
              </a:ext>
            </a:extLst>
          </p:cNvPr>
          <p:cNvSpPr/>
          <p:nvPr/>
        </p:nvSpPr>
        <p:spPr bwMode="auto">
          <a:xfrm>
            <a:off x="4034196" y="3782038"/>
            <a:ext cx="1992261" cy="7747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dirty="0" err="1">
                <a:solidFill>
                  <a:schemeClr val="tx1"/>
                </a:solidFill>
                <a:latin typeface="Consolas"/>
              </a:rPr>
              <a:t>volumeMounts</a:t>
            </a:r>
            <a:r>
              <a:rPr lang="en-US" sz="1400" dirty="0">
                <a:solidFill>
                  <a:schemeClr val="tx1"/>
                </a:solidFill>
                <a:latin typeface="Consolas"/>
              </a:rPr>
              <a:t>:</a:t>
            </a:r>
          </a:p>
          <a:p>
            <a:r>
              <a:rPr lang="en-US" sz="1400" dirty="0">
                <a:solidFill>
                  <a:schemeClr val="tx1"/>
                </a:solidFill>
                <a:latin typeface="Consolas"/>
              </a:rPr>
              <a:t>  name: my-volume</a:t>
            </a:r>
          </a:p>
          <a:p>
            <a:r>
              <a:rPr lang="en-US" sz="1400" dirty="0">
                <a:solidFill>
                  <a:schemeClr val="tx1"/>
                </a:solidFill>
                <a:latin typeface="Consolas"/>
              </a:rPr>
              <a:t>  </a:t>
            </a:r>
            <a:r>
              <a:rPr lang="en-US" sz="1400" dirty="0" err="1">
                <a:solidFill>
                  <a:schemeClr val="tx1"/>
                </a:solidFill>
                <a:latin typeface="Consolas"/>
              </a:rPr>
              <a:t>mountPath</a:t>
            </a:r>
            <a:r>
              <a:rPr lang="en-US" sz="1400" dirty="0">
                <a:solidFill>
                  <a:schemeClr val="tx1"/>
                </a:solidFill>
                <a:latin typeface="Consolas"/>
              </a:rPr>
              <a:t>: /data</a:t>
            </a:r>
          </a:p>
        </p:txBody>
      </p:sp>
      <p:grpSp>
        <p:nvGrpSpPr>
          <p:cNvPr id="35" name="Group 34">
            <a:extLst>
              <a:ext uri="{FF2B5EF4-FFF2-40B4-BE49-F238E27FC236}">
                <a16:creationId xmlns:a16="http://schemas.microsoft.com/office/drawing/2014/main" id="{BD88D248-8772-2B0F-B1C9-769BCCFD4C0A}"/>
              </a:ext>
            </a:extLst>
          </p:cNvPr>
          <p:cNvGrpSpPr/>
          <p:nvPr/>
        </p:nvGrpSpPr>
        <p:grpSpPr>
          <a:xfrm>
            <a:off x="6727825" y="3783384"/>
            <a:ext cx="1209675" cy="451093"/>
            <a:chOff x="8366125" y="3170301"/>
            <a:chExt cx="1209675" cy="711200"/>
          </a:xfrm>
        </p:grpSpPr>
        <p:sp>
          <p:nvSpPr>
            <p:cNvPr id="36" name="TextBox 35">
              <a:extLst>
                <a:ext uri="{FF2B5EF4-FFF2-40B4-BE49-F238E27FC236}">
                  <a16:creationId xmlns:a16="http://schemas.microsoft.com/office/drawing/2014/main" id="{4524A047-BADF-FBAE-7D48-EF2BA37B96D6}"/>
                </a:ext>
              </a:extLst>
            </p:cNvPr>
            <p:cNvSpPr txBox="1"/>
            <p:nvPr/>
          </p:nvSpPr>
          <p:spPr>
            <a:xfrm>
              <a:off x="8375650" y="3371501"/>
              <a:ext cx="1200150" cy="4852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my-volume</a:t>
              </a:r>
              <a:endParaRPr lang="en-US" dirty="0"/>
            </a:p>
          </p:txBody>
        </p:sp>
        <p:sp>
          <p:nvSpPr>
            <p:cNvPr id="37" name="Flowchart: Magnetic Disk 36">
              <a:extLst>
                <a:ext uri="{FF2B5EF4-FFF2-40B4-BE49-F238E27FC236}">
                  <a16:creationId xmlns:a16="http://schemas.microsoft.com/office/drawing/2014/main" id="{53B3E20B-E4C1-F807-6751-1262124A8559}"/>
                </a:ext>
              </a:extLst>
            </p:cNvPr>
            <p:cNvSpPr/>
            <p:nvPr/>
          </p:nvSpPr>
          <p:spPr>
            <a:xfrm>
              <a:off x="8366125" y="3170301"/>
              <a:ext cx="1187450" cy="711200"/>
            </a:xfrm>
            <a:prstGeom prst="flowChartMagneticDisk">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8" name="Straight Arrow Connector 37">
            <a:extLst>
              <a:ext uri="{FF2B5EF4-FFF2-40B4-BE49-F238E27FC236}">
                <a16:creationId xmlns:a16="http://schemas.microsoft.com/office/drawing/2014/main" id="{51D792C0-1B52-73F1-AB23-885C419C193A}"/>
              </a:ext>
            </a:extLst>
          </p:cNvPr>
          <p:cNvCxnSpPr>
            <a:cxnSpLocks/>
          </p:cNvCxnSpPr>
          <p:nvPr/>
        </p:nvCxnSpPr>
        <p:spPr bwMode="auto">
          <a:xfrm>
            <a:off x="6076948" y="4003981"/>
            <a:ext cx="660400" cy="635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BF71403-95B2-B655-13BA-E4AE7AB498CC}"/>
              </a:ext>
            </a:extLst>
          </p:cNvPr>
          <p:cNvSpPr/>
          <p:nvPr/>
        </p:nvSpPr>
        <p:spPr bwMode="auto">
          <a:xfrm>
            <a:off x="4923298" y="5632245"/>
            <a:ext cx="2096729" cy="543846"/>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err="1">
                <a:solidFill>
                  <a:schemeClr val="tx1"/>
                </a:solidFill>
              </a:rPr>
              <a:t>PersistentVolumeClaim</a:t>
            </a:r>
            <a:r>
              <a:rPr lang="en-US" sz="1200" dirty="0">
                <a:solidFill>
                  <a:schemeClr val="tx1"/>
                </a:solidFill>
              </a:rPr>
              <a:t>:</a:t>
            </a:r>
          </a:p>
          <a:p>
            <a:pPr algn="ctr"/>
            <a:r>
              <a:rPr lang="en-US" sz="1200" b="1" dirty="0">
                <a:solidFill>
                  <a:schemeClr val="tx1"/>
                </a:solidFill>
              </a:rPr>
              <a:t>my-</a:t>
            </a:r>
            <a:r>
              <a:rPr lang="en-US" sz="1200" b="1" dirty="0" err="1">
                <a:solidFill>
                  <a:schemeClr val="tx1"/>
                </a:solidFill>
              </a:rPr>
              <a:t>pvc</a:t>
            </a:r>
            <a:endParaRPr lang="en-US" sz="1200" b="1" dirty="0">
              <a:solidFill>
                <a:schemeClr val="tx1"/>
              </a:solidFill>
            </a:endParaRPr>
          </a:p>
        </p:txBody>
      </p:sp>
      <p:cxnSp>
        <p:nvCxnSpPr>
          <p:cNvPr id="40" name="Straight Arrow Connector 39">
            <a:extLst>
              <a:ext uri="{FF2B5EF4-FFF2-40B4-BE49-F238E27FC236}">
                <a16:creationId xmlns:a16="http://schemas.microsoft.com/office/drawing/2014/main" id="{9438B23B-4649-5096-8BFB-FFE87869B40E}"/>
              </a:ext>
            </a:extLst>
          </p:cNvPr>
          <p:cNvCxnSpPr>
            <a:cxnSpLocks/>
          </p:cNvCxnSpPr>
          <p:nvPr/>
        </p:nvCxnSpPr>
        <p:spPr bwMode="auto">
          <a:xfrm flipH="1">
            <a:off x="5975348" y="4235448"/>
            <a:ext cx="1314450" cy="137795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A58A35E-525C-AA7A-FA7E-FDB68F5CAD0C}"/>
              </a:ext>
            </a:extLst>
          </p:cNvPr>
          <p:cNvSpPr txBox="1"/>
          <p:nvPr/>
        </p:nvSpPr>
        <p:spPr>
          <a:xfrm>
            <a:off x="4768850" y="4851399"/>
            <a:ext cx="19558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err="1">
                <a:latin typeface="Consolas"/>
              </a:rPr>
              <a:t>persistentVolumeClaim</a:t>
            </a:r>
            <a:r>
              <a:rPr lang="en-US" sz="1100" dirty="0">
                <a:latin typeface="Consolas"/>
              </a:rPr>
              <a:t>:</a:t>
            </a:r>
          </a:p>
          <a:p>
            <a:r>
              <a:rPr lang="en-US" sz="1100" dirty="0">
                <a:latin typeface="Consolas"/>
              </a:rPr>
              <a:t>  </a:t>
            </a:r>
            <a:r>
              <a:rPr lang="en-US" sz="1100" dirty="0" err="1">
                <a:latin typeface="Consolas"/>
              </a:rPr>
              <a:t>claimName</a:t>
            </a:r>
            <a:r>
              <a:rPr lang="en-US" sz="1100" dirty="0">
                <a:latin typeface="Consolas"/>
              </a:rPr>
              <a:t>: </a:t>
            </a:r>
            <a:r>
              <a:rPr lang="en-US" sz="1100" b="1" dirty="0">
                <a:latin typeface="Consolas"/>
              </a:rPr>
              <a:t>my-</a:t>
            </a:r>
            <a:r>
              <a:rPr lang="en-US" sz="1100" b="1" dirty="0" err="1">
                <a:latin typeface="Consolas"/>
              </a:rPr>
              <a:t>pvc</a:t>
            </a:r>
            <a:endParaRPr lang="en-US" sz="1100" b="1" dirty="0">
              <a:latin typeface="Consolas"/>
            </a:endParaRPr>
          </a:p>
        </p:txBody>
      </p:sp>
      <p:sp>
        <p:nvSpPr>
          <p:cNvPr id="42" name="Flowchart: Magnetic Disk 41">
            <a:extLst>
              <a:ext uri="{FF2B5EF4-FFF2-40B4-BE49-F238E27FC236}">
                <a16:creationId xmlns:a16="http://schemas.microsoft.com/office/drawing/2014/main" id="{1DF2DC19-DC6F-88CA-2FF4-B76756B83F5D}"/>
              </a:ext>
            </a:extLst>
          </p:cNvPr>
          <p:cNvSpPr/>
          <p:nvPr/>
        </p:nvSpPr>
        <p:spPr>
          <a:xfrm>
            <a:off x="10677522" y="3303652"/>
            <a:ext cx="1199916" cy="660643"/>
          </a:xfrm>
          <a:prstGeom prst="flowChartMagneticDisk">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dirty="0">
              <a:solidFill>
                <a:schemeClr val="tx1"/>
              </a:solidFill>
            </a:endParaRPr>
          </a:p>
        </p:txBody>
      </p:sp>
      <p:sp>
        <p:nvSpPr>
          <p:cNvPr id="43" name="TextBox 42">
            <a:extLst>
              <a:ext uri="{FF2B5EF4-FFF2-40B4-BE49-F238E27FC236}">
                <a16:creationId xmlns:a16="http://schemas.microsoft.com/office/drawing/2014/main" id="{F5429E3C-5B6C-413B-F812-9FD2DE500B8B}"/>
              </a:ext>
            </a:extLst>
          </p:cNvPr>
          <p:cNvSpPr txBox="1"/>
          <p:nvPr/>
        </p:nvSpPr>
        <p:spPr>
          <a:xfrm>
            <a:off x="10762636" y="3511344"/>
            <a:ext cx="10348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Azure Disk:</a:t>
            </a:r>
          </a:p>
          <a:p>
            <a:pPr algn="ctr"/>
            <a:r>
              <a:rPr lang="en-US" sz="1200" b="1" dirty="0">
                <a:ea typeface="+mn-lt"/>
                <a:cs typeface="+mn-lt"/>
              </a:rPr>
              <a:t>my-disk</a:t>
            </a:r>
          </a:p>
          <a:p>
            <a:pPr algn="l"/>
            <a:endParaRPr lang="en-US" sz="1200" dirty="0"/>
          </a:p>
        </p:txBody>
      </p:sp>
      <p:sp>
        <p:nvSpPr>
          <p:cNvPr id="45" name="TextBox 44">
            <a:extLst>
              <a:ext uri="{FF2B5EF4-FFF2-40B4-BE49-F238E27FC236}">
                <a16:creationId xmlns:a16="http://schemas.microsoft.com/office/drawing/2014/main" id="{7559D568-11CB-1B90-190E-4D179D7B8E01}"/>
              </a:ext>
            </a:extLst>
          </p:cNvPr>
          <p:cNvSpPr txBox="1"/>
          <p:nvPr/>
        </p:nvSpPr>
        <p:spPr>
          <a:xfrm>
            <a:off x="10261600" y="5384198"/>
            <a:ext cx="163195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Consolas"/>
              </a:rPr>
              <a:t>name: my-volume</a:t>
            </a:r>
            <a:endParaRPr lang="en-US"/>
          </a:p>
          <a:p>
            <a:r>
              <a:rPr lang="en-US" sz="1200" dirty="0">
                <a:latin typeface="Consolas"/>
              </a:rPr>
              <a:t>capacity:</a:t>
            </a:r>
            <a:endParaRPr lang="en-US" sz="1200">
              <a:latin typeface="Consolas"/>
              <a:ea typeface="+mn-lt"/>
              <a:cs typeface="+mn-lt"/>
            </a:endParaRPr>
          </a:p>
          <a:p>
            <a:r>
              <a:rPr lang="en-US" sz="1200" dirty="0">
                <a:latin typeface="Consolas"/>
              </a:rPr>
              <a:t>  storage: </a:t>
            </a:r>
            <a:r>
              <a:rPr lang="en-US" sz="1200" b="1" dirty="0">
                <a:solidFill>
                  <a:schemeClr val="accent1">
                    <a:lumMod val="75000"/>
                  </a:schemeClr>
                </a:solidFill>
                <a:latin typeface="Consolas"/>
              </a:rPr>
              <a:t>2Gi</a:t>
            </a:r>
            <a:endParaRPr lang="en-US" sz="1200" b="1" dirty="0">
              <a:solidFill>
                <a:schemeClr val="accent1">
                  <a:lumMod val="75000"/>
                </a:schemeClr>
              </a:solidFill>
              <a:latin typeface="Consolas"/>
              <a:ea typeface="+mn-lt"/>
              <a:cs typeface="+mn-lt"/>
            </a:endParaRPr>
          </a:p>
          <a:p>
            <a:r>
              <a:rPr lang="en-US" sz="1200" dirty="0">
                <a:latin typeface="Consolas"/>
              </a:rPr>
              <a:t>  </a:t>
            </a:r>
            <a:r>
              <a:rPr lang="en-US" sz="1200" dirty="0" err="1">
                <a:latin typeface="Consolas"/>
              </a:rPr>
              <a:t>accessModes</a:t>
            </a:r>
            <a:r>
              <a:rPr lang="en-US" sz="1200" dirty="0">
                <a:latin typeface="Consolas"/>
              </a:rPr>
              <a:t>:</a:t>
            </a:r>
            <a:endParaRPr lang="en-US" sz="1200">
              <a:latin typeface="Consolas"/>
              <a:ea typeface="+mn-lt"/>
              <a:cs typeface="+mn-lt"/>
            </a:endParaRPr>
          </a:p>
          <a:p>
            <a:r>
              <a:rPr lang="en-US" sz="1200" dirty="0">
                <a:latin typeface="Consolas"/>
              </a:rPr>
              <a:t>  - </a:t>
            </a:r>
            <a:r>
              <a:rPr lang="en-US" sz="1200" b="1" dirty="0" err="1">
                <a:solidFill>
                  <a:schemeClr val="accent1">
                    <a:lumMod val="75000"/>
                  </a:schemeClr>
                </a:solidFill>
                <a:latin typeface="Consolas"/>
              </a:rPr>
              <a:t>ReadWriteOnce</a:t>
            </a:r>
            <a:endParaRPr lang="en-US" sz="1200" b="1" dirty="0">
              <a:solidFill>
                <a:schemeClr val="accent1">
                  <a:lumMod val="75000"/>
                </a:schemeClr>
              </a:solidFill>
              <a:latin typeface="Consolas"/>
            </a:endParaRPr>
          </a:p>
        </p:txBody>
      </p:sp>
      <p:sp>
        <p:nvSpPr>
          <p:cNvPr id="13" name="TextBox 12">
            <a:extLst>
              <a:ext uri="{FF2B5EF4-FFF2-40B4-BE49-F238E27FC236}">
                <a16:creationId xmlns:a16="http://schemas.microsoft.com/office/drawing/2014/main" id="{B5906D09-080C-CBEE-288C-CB34C3931E16}"/>
              </a:ext>
            </a:extLst>
          </p:cNvPr>
          <p:cNvSpPr txBox="1"/>
          <p:nvPr/>
        </p:nvSpPr>
        <p:spPr>
          <a:xfrm>
            <a:off x="10210800" y="5060950"/>
            <a:ext cx="1682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err="1"/>
              <a:t>PersistentVolume</a:t>
            </a:r>
            <a:endParaRPr lang="en-US" sz="1400"/>
          </a:p>
        </p:txBody>
      </p:sp>
      <p:sp>
        <p:nvSpPr>
          <p:cNvPr id="14" name="TextBox 13">
            <a:extLst>
              <a:ext uri="{FF2B5EF4-FFF2-40B4-BE49-F238E27FC236}">
                <a16:creationId xmlns:a16="http://schemas.microsoft.com/office/drawing/2014/main" id="{CE46F443-74CC-0B95-4C5F-9060300DDFD4}"/>
              </a:ext>
            </a:extLst>
          </p:cNvPr>
          <p:cNvSpPr txBox="1"/>
          <p:nvPr/>
        </p:nvSpPr>
        <p:spPr>
          <a:xfrm>
            <a:off x="7546975" y="4841875"/>
            <a:ext cx="17653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latin typeface="Consolas"/>
              </a:rPr>
              <a:t>accessModes</a:t>
            </a:r>
            <a:r>
              <a:rPr lang="en-US" sz="1200" dirty="0">
                <a:latin typeface="Consolas"/>
              </a:rPr>
              <a:t>:</a:t>
            </a:r>
            <a:endParaRPr lang="en-US" sz="1200">
              <a:latin typeface="Consolas"/>
              <a:ea typeface="+mn-lt"/>
              <a:cs typeface="+mn-lt"/>
            </a:endParaRPr>
          </a:p>
          <a:p>
            <a:r>
              <a:rPr lang="en-US" sz="1200" dirty="0">
                <a:latin typeface="Consolas"/>
              </a:rPr>
              <a:t>  - </a:t>
            </a:r>
            <a:r>
              <a:rPr lang="en-US" sz="1200" b="1" dirty="0" err="1">
                <a:solidFill>
                  <a:schemeClr val="accent1">
                    <a:lumMod val="75000"/>
                  </a:schemeClr>
                </a:solidFill>
                <a:latin typeface="Consolas"/>
              </a:rPr>
              <a:t>ReadWriteOnce</a:t>
            </a:r>
            <a:endParaRPr lang="en-US" sz="1200" b="1">
              <a:solidFill>
                <a:schemeClr val="accent1">
                  <a:lumMod val="75000"/>
                </a:schemeClr>
              </a:solidFill>
              <a:latin typeface="Consolas"/>
              <a:ea typeface="+mn-lt"/>
              <a:cs typeface="+mn-lt"/>
            </a:endParaRPr>
          </a:p>
          <a:p>
            <a:r>
              <a:rPr lang="en-US" sz="1200" dirty="0">
                <a:latin typeface="Consolas"/>
              </a:rPr>
              <a:t>  resources:</a:t>
            </a:r>
            <a:endParaRPr lang="en-US" sz="1200">
              <a:latin typeface="Consolas"/>
              <a:ea typeface="+mn-lt"/>
              <a:cs typeface="+mn-lt"/>
            </a:endParaRPr>
          </a:p>
          <a:p>
            <a:r>
              <a:rPr lang="en-US" sz="1200" dirty="0">
                <a:latin typeface="Consolas"/>
              </a:rPr>
              <a:t>    requests:</a:t>
            </a:r>
            <a:endParaRPr lang="en-US" sz="1200">
              <a:latin typeface="Consolas"/>
              <a:ea typeface="+mn-lt"/>
              <a:cs typeface="+mn-lt"/>
            </a:endParaRPr>
          </a:p>
          <a:p>
            <a:r>
              <a:rPr lang="en-US" sz="1200" dirty="0">
                <a:latin typeface="Consolas"/>
              </a:rPr>
              <a:t>      storage: </a:t>
            </a:r>
            <a:r>
              <a:rPr lang="en-US" sz="1200" b="1" dirty="0">
                <a:solidFill>
                  <a:schemeClr val="accent1">
                    <a:lumMod val="75000"/>
                  </a:schemeClr>
                </a:solidFill>
                <a:latin typeface="Consolas"/>
              </a:rPr>
              <a:t>1Gi</a:t>
            </a:r>
            <a:endParaRPr lang="en-US" sz="1200" b="1">
              <a:solidFill>
                <a:schemeClr val="accent1">
                  <a:lumMod val="75000"/>
                </a:schemeClr>
              </a:solidFill>
              <a:latin typeface="Consolas"/>
              <a:ea typeface="+mn-lt"/>
              <a:cs typeface="+mn-lt"/>
            </a:endParaRPr>
          </a:p>
          <a:p>
            <a:pPr algn="l"/>
            <a:endParaRPr lang="en-US" sz="1200" dirty="0">
              <a:latin typeface="Consolas"/>
            </a:endParaRPr>
          </a:p>
        </p:txBody>
      </p:sp>
      <p:cxnSp>
        <p:nvCxnSpPr>
          <p:cNvPr id="49" name="Straight Arrow Connector 48">
            <a:extLst>
              <a:ext uri="{FF2B5EF4-FFF2-40B4-BE49-F238E27FC236}">
                <a16:creationId xmlns:a16="http://schemas.microsoft.com/office/drawing/2014/main" id="{1BA02AFF-5986-F753-6CC1-23A882AB2485}"/>
              </a:ext>
            </a:extLst>
          </p:cNvPr>
          <p:cNvCxnSpPr>
            <a:cxnSpLocks/>
          </p:cNvCxnSpPr>
          <p:nvPr/>
        </p:nvCxnSpPr>
        <p:spPr bwMode="auto">
          <a:xfrm flipV="1">
            <a:off x="7023098" y="5867398"/>
            <a:ext cx="3187700" cy="3175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8834DF5-3DFF-2D5A-EF7C-E788039CA41A}"/>
              </a:ext>
            </a:extLst>
          </p:cNvPr>
          <p:cNvCxnSpPr>
            <a:cxnSpLocks/>
          </p:cNvCxnSpPr>
          <p:nvPr/>
        </p:nvCxnSpPr>
        <p:spPr bwMode="auto">
          <a:xfrm flipV="1">
            <a:off x="11239498" y="3987798"/>
            <a:ext cx="6350" cy="102235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24B2D49-2994-4C85-710F-D2E585A6FFE1}"/>
              </a:ext>
            </a:extLst>
          </p:cNvPr>
          <p:cNvSpPr txBox="1"/>
          <p:nvPr/>
        </p:nvSpPr>
        <p:spPr>
          <a:xfrm>
            <a:off x="8978899" y="4057649"/>
            <a:ext cx="2470150" cy="5770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err="1">
                <a:latin typeface="Consolas"/>
              </a:rPr>
              <a:t>azureDisk</a:t>
            </a:r>
            <a:r>
              <a:rPr lang="en-US" sz="1050" dirty="0">
                <a:latin typeface="Consolas"/>
              </a:rPr>
              <a:t>:</a:t>
            </a:r>
            <a:endParaRPr lang="en-US" sz="1050">
              <a:latin typeface="Consolas"/>
              <a:ea typeface="+mn-lt"/>
              <a:cs typeface="+mn-lt"/>
            </a:endParaRPr>
          </a:p>
          <a:p>
            <a:r>
              <a:rPr lang="en-US" sz="1050" dirty="0">
                <a:latin typeface="Consolas"/>
              </a:rPr>
              <a:t>  </a:t>
            </a:r>
            <a:r>
              <a:rPr lang="en-US" sz="1050" dirty="0" err="1">
                <a:latin typeface="Consolas"/>
              </a:rPr>
              <a:t>diskName</a:t>
            </a:r>
            <a:r>
              <a:rPr lang="en-US" sz="1050" dirty="0">
                <a:latin typeface="Consolas"/>
              </a:rPr>
              <a:t>: </a:t>
            </a:r>
            <a:r>
              <a:rPr lang="en-US" sz="1050" b="1" dirty="0">
                <a:latin typeface="Consolas"/>
              </a:rPr>
              <a:t>my-disk</a:t>
            </a:r>
            <a:endParaRPr lang="en-US" sz="1050" b="1">
              <a:latin typeface="Consolas"/>
              <a:ea typeface="+mn-lt"/>
              <a:cs typeface="+mn-lt"/>
            </a:endParaRPr>
          </a:p>
          <a:p>
            <a:r>
              <a:rPr lang="en-US" sz="1050" dirty="0">
                <a:latin typeface="Consolas"/>
              </a:rPr>
              <a:t>  </a:t>
            </a:r>
            <a:r>
              <a:rPr lang="en-US" sz="1050" dirty="0" err="1">
                <a:latin typeface="Consolas"/>
              </a:rPr>
              <a:t>diskURI</a:t>
            </a:r>
            <a:r>
              <a:rPr lang="en-US" sz="1050" dirty="0">
                <a:latin typeface="Consolas"/>
              </a:rPr>
              <a:t>: path/to/azure/disk</a:t>
            </a:r>
            <a:endParaRPr lang="en-US" sz="1050" dirty="0">
              <a:latin typeface="Consolas"/>
              <a:ea typeface="+mn-lt"/>
              <a:cs typeface="+mn-lt"/>
            </a:endParaRPr>
          </a:p>
        </p:txBody>
      </p:sp>
      <p:sp>
        <p:nvSpPr>
          <p:cNvPr id="19" name="TextBox 18">
            <a:extLst>
              <a:ext uri="{FF2B5EF4-FFF2-40B4-BE49-F238E27FC236}">
                <a16:creationId xmlns:a16="http://schemas.microsoft.com/office/drawing/2014/main" id="{E31CC387-E139-83D6-CBF2-F27F39136C14}"/>
              </a:ext>
            </a:extLst>
          </p:cNvPr>
          <p:cNvSpPr txBox="1"/>
          <p:nvPr/>
        </p:nvSpPr>
        <p:spPr>
          <a:xfrm>
            <a:off x="7477125" y="5895975"/>
            <a:ext cx="22669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accent1">
                    <a:lumMod val="75000"/>
                  </a:schemeClr>
                </a:solidFill>
              </a:rPr>
              <a:t>Conditions </a:t>
            </a:r>
            <a:r>
              <a:rPr lang="en-US" sz="1400" b="1" dirty="0" err="1">
                <a:solidFill>
                  <a:schemeClr val="accent1">
                    <a:lumMod val="75000"/>
                  </a:schemeClr>
                </a:solidFill>
              </a:rPr>
              <a:t>vérifiées</a:t>
            </a:r>
            <a:r>
              <a:rPr lang="en-US" sz="1400" b="1" dirty="0">
                <a:solidFill>
                  <a:schemeClr val="accent1">
                    <a:lumMod val="75000"/>
                  </a:schemeClr>
                </a:solidFill>
              </a:rPr>
              <a:t> 😊</a:t>
            </a:r>
          </a:p>
        </p:txBody>
      </p:sp>
      <p:cxnSp>
        <p:nvCxnSpPr>
          <p:cNvPr id="20" name="Straight Arrow Connector 19">
            <a:extLst>
              <a:ext uri="{FF2B5EF4-FFF2-40B4-BE49-F238E27FC236}">
                <a16:creationId xmlns:a16="http://schemas.microsoft.com/office/drawing/2014/main" id="{00F2E2C2-AC02-CC8B-893B-3EEA65CD86BF}"/>
              </a:ext>
            </a:extLst>
          </p:cNvPr>
          <p:cNvCxnSpPr/>
          <p:nvPr/>
        </p:nvCxnSpPr>
        <p:spPr>
          <a:xfrm flipV="1">
            <a:off x="3829050" y="3130550"/>
            <a:ext cx="8153400" cy="6350"/>
          </a:xfrm>
          <a:prstGeom prst="straightConnector1">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F9F9CD8-28BA-ADA0-11E2-91391222D1CC}"/>
              </a:ext>
            </a:extLst>
          </p:cNvPr>
          <p:cNvSpPr txBox="1"/>
          <p:nvPr/>
        </p:nvSpPr>
        <p:spPr>
          <a:xfrm>
            <a:off x="8328025" y="2828925"/>
            <a:ext cx="225425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solidFill>
                  <a:schemeClr val="tx2"/>
                </a:solidFill>
              </a:rPr>
              <a:t>Sans </a:t>
            </a:r>
            <a:r>
              <a:rPr lang="en-US" sz="1200" dirty="0" err="1"/>
              <a:t>PersistentVolumeClaim</a:t>
            </a:r>
            <a:endParaRPr lang="en-US" sz="1200" dirty="0"/>
          </a:p>
        </p:txBody>
      </p:sp>
      <p:sp>
        <p:nvSpPr>
          <p:cNvPr id="52" name="TextBox 51">
            <a:extLst>
              <a:ext uri="{FF2B5EF4-FFF2-40B4-BE49-F238E27FC236}">
                <a16:creationId xmlns:a16="http://schemas.microsoft.com/office/drawing/2014/main" id="{1AFDA52A-D55E-9ECB-2F49-42D4025D989B}"/>
              </a:ext>
            </a:extLst>
          </p:cNvPr>
          <p:cNvSpPr txBox="1"/>
          <p:nvPr/>
        </p:nvSpPr>
        <p:spPr>
          <a:xfrm>
            <a:off x="8334374" y="3121025"/>
            <a:ext cx="225425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solidFill>
                  <a:schemeClr val="tx2"/>
                </a:solidFill>
              </a:rPr>
              <a:t>Avec </a:t>
            </a:r>
            <a:r>
              <a:rPr lang="en-US" sz="1200" dirty="0" err="1"/>
              <a:t>PersistentVolumeClaim</a:t>
            </a:r>
            <a:endParaRPr lang="en-US" sz="1200" dirty="0"/>
          </a:p>
        </p:txBody>
      </p:sp>
      <p:sp>
        <p:nvSpPr>
          <p:cNvPr id="53" name="Rectangle 52">
            <a:extLst>
              <a:ext uri="{FF2B5EF4-FFF2-40B4-BE49-F238E27FC236}">
                <a16:creationId xmlns:a16="http://schemas.microsoft.com/office/drawing/2014/main" id="{87A8F060-88E3-CBA3-87DE-9BA24B39B44A}"/>
              </a:ext>
            </a:extLst>
          </p:cNvPr>
          <p:cNvSpPr/>
          <p:nvPr/>
        </p:nvSpPr>
        <p:spPr>
          <a:xfrm>
            <a:off x="8331200" y="2832100"/>
            <a:ext cx="2254250" cy="565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056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294256" cy="159385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dirty="0">
                <a:solidFill>
                  <a:schemeClr val="accent1"/>
                </a:solidFill>
              </a:rPr>
              <a:t>Persistent Volume Claim </a:t>
            </a:r>
            <a:r>
              <a:rPr lang="fr-FR" sz="1400" b="1" dirty="0">
                <a:solidFill>
                  <a:schemeClr val="accent1"/>
                </a:solidFill>
              </a:rPr>
              <a:t>(suite)</a:t>
            </a:r>
            <a:endParaRPr lang="en-US" sz="2800" dirty="0">
              <a:solidFill>
                <a:schemeClr val="accent1"/>
              </a:solidFill>
            </a:endParaRP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7155190" cy="56138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t>Si les conditions d'un </a:t>
            </a:r>
            <a:r>
              <a:rPr lang="en-US" b="1" dirty="0" err="1">
                <a:solidFill>
                  <a:schemeClr val="tx2"/>
                </a:solidFill>
              </a:rPr>
              <a:t>PersistentVolumeClaim</a:t>
            </a:r>
            <a:r>
              <a:rPr lang="en-US" b="1" dirty="0">
                <a:solidFill>
                  <a:schemeClr val="tx2"/>
                </a:solidFill>
              </a:rPr>
              <a:t> </a:t>
            </a:r>
            <a:r>
              <a:rPr lang="en-US" dirty="0"/>
              <a:t>(PVC) correspond à un </a:t>
            </a:r>
            <a:r>
              <a:rPr lang="en-US" b="1" dirty="0" err="1">
                <a:solidFill>
                  <a:schemeClr val="tx2"/>
                </a:solidFill>
              </a:rPr>
              <a:t>PersistentVolume</a:t>
            </a:r>
            <a:r>
              <a:rPr lang="en-US" b="1" dirty="0">
                <a:solidFill>
                  <a:schemeClr val="tx2"/>
                </a:solidFill>
              </a:rPr>
              <a:t> </a:t>
            </a:r>
            <a:r>
              <a:rPr lang="en-US" dirty="0"/>
              <a:t>(Taille, Mode </a:t>
            </a:r>
            <a:r>
              <a:rPr lang="en-US" dirty="0" err="1"/>
              <a:t>d'accès</a:t>
            </a:r>
            <a:r>
              <a:rPr lang="en-US" dirty="0"/>
              <a:t>, etc...) les deux </a:t>
            </a:r>
            <a:r>
              <a:rPr lang="en-US" dirty="0" err="1"/>
              <a:t>sont</a:t>
            </a:r>
            <a:r>
              <a:rPr lang="en-US" dirty="0"/>
              <a:t> </a:t>
            </a:r>
            <a:r>
              <a:rPr lang="en-US" b="1" dirty="0" err="1">
                <a:solidFill>
                  <a:schemeClr val="tx2"/>
                </a:solidFill>
              </a:rPr>
              <a:t>liés</a:t>
            </a:r>
            <a:r>
              <a:rPr lang="en-US" dirty="0"/>
              <a:t>.</a:t>
            </a: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3"/>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28</a:t>
            </a:fld>
            <a:endParaRPr lang="fr-FR" sz="800"/>
          </a:p>
        </p:txBody>
      </p:sp>
      <p:sp>
        <p:nvSpPr>
          <p:cNvPr id="48" name="Rectangle 47">
            <a:extLst>
              <a:ext uri="{FF2B5EF4-FFF2-40B4-BE49-F238E27FC236}">
                <a16:creationId xmlns:a16="http://schemas.microsoft.com/office/drawing/2014/main" id="{AD307117-F0D3-E5C4-092E-0FF039BF0E31}"/>
              </a:ext>
            </a:extLst>
          </p:cNvPr>
          <p:cNvSpPr/>
          <p:nvPr/>
        </p:nvSpPr>
        <p:spPr bwMode="auto">
          <a:xfrm>
            <a:off x="4535492" y="1385832"/>
            <a:ext cx="7155190" cy="56138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t>Un </a:t>
            </a:r>
            <a:r>
              <a:rPr lang="en-US" dirty="0" err="1"/>
              <a:t>PersistentVolume</a:t>
            </a:r>
            <a:r>
              <a:rPr lang="en-US" dirty="0"/>
              <a:t> (PV) </a:t>
            </a:r>
            <a:r>
              <a:rPr lang="en-US" dirty="0" err="1"/>
              <a:t>lié</a:t>
            </a:r>
            <a:r>
              <a:rPr lang="en-US" dirty="0"/>
              <a:t> </a:t>
            </a:r>
            <a:r>
              <a:rPr lang="en-US" b="1" dirty="0">
                <a:solidFill>
                  <a:schemeClr val="tx2"/>
                </a:solidFill>
              </a:rPr>
              <a:t>ne </a:t>
            </a:r>
            <a:r>
              <a:rPr lang="en-US" b="1" dirty="0" err="1">
                <a:solidFill>
                  <a:schemeClr val="tx2"/>
                </a:solidFill>
              </a:rPr>
              <a:t>peux</a:t>
            </a:r>
            <a:r>
              <a:rPr lang="en-US" b="1" dirty="0">
                <a:solidFill>
                  <a:schemeClr val="tx2"/>
                </a:solidFill>
              </a:rPr>
              <a:t> plus </a:t>
            </a:r>
            <a:r>
              <a:rPr lang="en-US" b="1" dirty="0" err="1">
                <a:solidFill>
                  <a:schemeClr val="tx2"/>
                </a:solidFill>
              </a:rPr>
              <a:t>être</a:t>
            </a:r>
            <a:r>
              <a:rPr lang="en-US" b="1" dirty="0">
                <a:solidFill>
                  <a:schemeClr val="tx2"/>
                </a:solidFill>
              </a:rPr>
              <a:t> </a:t>
            </a:r>
            <a:r>
              <a:rPr lang="en-US" b="1" dirty="0" err="1">
                <a:solidFill>
                  <a:schemeClr val="tx2"/>
                </a:solidFill>
              </a:rPr>
              <a:t>utilisé</a:t>
            </a:r>
            <a:r>
              <a:rPr lang="en-US" dirty="0"/>
              <a:t> tant </a:t>
            </a:r>
            <a:r>
              <a:rPr lang="en-US" dirty="0" err="1"/>
              <a:t>qu'il</a:t>
            </a:r>
            <a:r>
              <a:rPr lang="en-US" dirty="0"/>
              <a:t> </a:t>
            </a:r>
            <a:r>
              <a:rPr lang="en-US" dirty="0" err="1"/>
              <a:t>est</a:t>
            </a:r>
            <a:r>
              <a:rPr lang="en-US" dirty="0"/>
              <a:t> </a:t>
            </a:r>
            <a:r>
              <a:rPr lang="en-US" dirty="0" err="1"/>
              <a:t>lié</a:t>
            </a:r>
            <a:r>
              <a:rPr lang="en-US" dirty="0"/>
              <a:t> à un PVC</a:t>
            </a:r>
            <a:endParaRPr lang="en-US" sz="2000"/>
          </a:p>
        </p:txBody>
      </p:sp>
      <p:pic>
        <p:nvPicPr>
          <p:cNvPr id="54" name="Graphique 5">
            <a:extLst>
              <a:ext uri="{FF2B5EF4-FFF2-40B4-BE49-F238E27FC236}">
                <a16:creationId xmlns:a16="http://schemas.microsoft.com/office/drawing/2014/main" id="{AC36E6E2-83CD-A677-4B6D-C7498F8503BB}"/>
              </a:ext>
            </a:extLst>
          </p:cNvPr>
          <p:cNvPicPr>
            <a:picLocks noChangeAspect="1"/>
          </p:cNvPicPr>
          <p:nvPr/>
        </p:nvPicPr>
        <p:blipFill>
          <a:blip r:embed="rId3"/>
          <a:stretch/>
        </p:blipFill>
        <p:spPr bwMode="auto">
          <a:xfrm>
            <a:off x="4144177" y="1484056"/>
            <a:ext cx="317957" cy="230164"/>
          </a:xfrm>
          <a:prstGeom prst="rect">
            <a:avLst/>
          </a:prstGeom>
        </p:spPr>
      </p:pic>
      <p:sp>
        <p:nvSpPr>
          <p:cNvPr id="55" name="Rectangle 54">
            <a:extLst>
              <a:ext uri="{FF2B5EF4-FFF2-40B4-BE49-F238E27FC236}">
                <a16:creationId xmlns:a16="http://schemas.microsoft.com/office/drawing/2014/main" id="{8D37A8FD-0A07-DDEF-E136-6BEE6EC3A7FD}"/>
              </a:ext>
            </a:extLst>
          </p:cNvPr>
          <p:cNvSpPr/>
          <p:nvPr/>
        </p:nvSpPr>
        <p:spPr bwMode="auto">
          <a:xfrm>
            <a:off x="4535492" y="2224032"/>
            <a:ext cx="7155190" cy="56138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t>Un PV </a:t>
            </a:r>
            <a:r>
              <a:rPr lang="en-US" dirty="0" err="1"/>
              <a:t>peux</a:t>
            </a:r>
            <a:r>
              <a:rPr lang="en-US" dirty="0"/>
              <a:t> </a:t>
            </a:r>
            <a:r>
              <a:rPr lang="en-US" dirty="0" err="1"/>
              <a:t>être</a:t>
            </a:r>
            <a:r>
              <a:rPr lang="en-US" dirty="0"/>
              <a:t> </a:t>
            </a:r>
            <a:r>
              <a:rPr lang="en-US" dirty="0" err="1"/>
              <a:t>réutilisé</a:t>
            </a:r>
            <a:r>
              <a:rPr lang="en-US" dirty="0"/>
              <a:t> </a:t>
            </a:r>
            <a:r>
              <a:rPr lang="en-US" dirty="0" err="1"/>
              <a:t>si</a:t>
            </a:r>
            <a:r>
              <a:rPr lang="en-US" dirty="0"/>
              <a:t> le PVC </a:t>
            </a:r>
            <a:r>
              <a:rPr lang="en-US" dirty="0" err="1"/>
              <a:t>associé</a:t>
            </a:r>
            <a:r>
              <a:rPr lang="en-US" dirty="0"/>
              <a:t> </a:t>
            </a:r>
            <a:r>
              <a:rPr lang="en-US" dirty="0" err="1"/>
              <a:t>est</a:t>
            </a:r>
            <a:r>
              <a:rPr lang="en-US" dirty="0"/>
              <a:t> </a:t>
            </a:r>
            <a:r>
              <a:rPr lang="en-US" b="1" dirty="0" err="1">
                <a:solidFill>
                  <a:schemeClr val="tx2"/>
                </a:solidFill>
              </a:rPr>
              <a:t>supprimé</a:t>
            </a:r>
            <a:r>
              <a:rPr lang="en-US" dirty="0"/>
              <a:t>. Le PV doit </a:t>
            </a:r>
            <a:r>
              <a:rPr lang="en-US" dirty="0" err="1"/>
              <a:t>néanmoins</a:t>
            </a:r>
            <a:r>
              <a:rPr lang="en-US" dirty="0"/>
              <a:t> </a:t>
            </a:r>
            <a:r>
              <a:rPr lang="en-US" dirty="0" err="1"/>
              <a:t>être</a:t>
            </a:r>
            <a:r>
              <a:rPr lang="en-US" dirty="0"/>
              <a:t> </a:t>
            </a:r>
            <a:r>
              <a:rPr lang="en-US" b="1" dirty="0" err="1">
                <a:solidFill>
                  <a:schemeClr val="tx2"/>
                </a:solidFill>
              </a:rPr>
              <a:t>formaté</a:t>
            </a:r>
            <a:r>
              <a:rPr lang="en-US" b="1" dirty="0">
                <a:solidFill>
                  <a:schemeClr val="tx2"/>
                </a:solidFill>
              </a:rPr>
              <a:t> </a:t>
            </a:r>
            <a:r>
              <a:rPr lang="en-US" dirty="0" err="1"/>
              <a:t>ou</a:t>
            </a:r>
            <a:r>
              <a:rPr lang="en-US" dirty="0"/>
              <a:t> </a:t>
            </a:r>
            <a:r>
              <a:rPr lang="en-US" b="1" dirty="0" err="1">
                <a:solidFill>
                  <a:schemeClr val="tx2"/>
                </a:solidFill>
              </a:rPr>
              <a:t>supprimé</a:t>
            </a:r>
            <a:r>
              <a:rPr lang="en-US" b="1" dirty="0">
                <a:solidFill>
                  <a:schemeClr val="tx2"/>
                </a:solidFill>
              </a:rPr>
              <a:t> et </a:t>
            </a:r>
            <a:r>
              <a:rPr lang="en-US" b="1" dirty="0" err="1">
                <a:solidFill>
                  <a:schemeClr val="tx2"/>
                </a:solidFill>
              </a:rPr>
              <a:t>recréé</a:t>
            </a:r>
            <a:r>
              <a:rPr lang="en-US" dirty="0"/>
              <a:t>.</a:t>
            </a:r>
          </a:p>
        </p:txBody>
      </p:sp>
      <p:pic>
        <p:nvPicPr>
          <p:cNvPr id="56" name="Graphique 5">
            <a:extLst>
              <a:ext uri="{FF2B5EF4-FFF2-40B4-BE49-F238E27FC236}">
                <a16:creationId xmlns:a16="http://schemas.microsoft.com/office/drawing/2014/main" id="{2E9D4008-5B20-1E6D-DB47-84085CD7E039}"/>
              </a:ext>
            </a:extLst>
          </p:cNvPr>
          <p:cNvPicPr>
            <a:picLocks noChangeAspect="1"/>
          </p:cNvPicPr>
          <p:nvPr/>
        </p:nvPicPr>
        <p:blipFill>
          <a:blip r:embed="rId3"/>
          <a:stretch/>
        </p:blipFill>
        <p:spPr bwMode="auto">
          <a:xfrm>
            <a:off x="4144177" y="2309556"/>
            <a:ext cx="317957" cy="230164"/>
          </a:xfrm>
          <a:prstGeom prst="rect">
            <a:avLst/>
          </a:prstGeom>
        </p:spPr>
      </p:pic>
      <p:sp>
        <p:nvSpPr>
          <p:cNvPr id="10" name="TextBox 9">
            <a:extLst>
              <a:ext uri="{FF2B5EF4-FFF2-40B4-BE49-F238E27FC236}">
                <a16:creationId xmlns:a16="http://schemas.microsoft.com/office/drawing/2014/main" id="{4F33CEBE-670D-E013-4587-62C6B697B06F}"/>
              </a:ext>
            </a:extLst>
          </p:cNvPr>
          <p:cNvSpPr txBox="1"/>
          <p:nvPr/>
        </p:nvSpPr>
        <p:spPr>
          <a:xfrm>
            <a:off x="4530725" y="3063875"/>
            <a:ext cx="7086600" cy="19466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500"/>
              </a:spcAft>
            </a:pPr>
            <a:r>
              <a:rPr lang="en-US" dirty="0"/>
              <a:t>Des </a:t>
            </a:r>
            <a:r>
              <a:rPr lang="en-US" dirty="0" err="1"/>
              <a:t>stratégies</a:t>
            </a:r>
            <a:r>
              <a:rPr lang="en-US" dirty="0"/>
              <a:t> existent pour </a:t>
            </a:r>
            <a:r>
              <a:rPr lang="en-US" dirty="0" err="1"/>
              <a:t>définir</a:t>
            </a:r>
            <a:r>
              <a:rPr lang="en-US" dirty="0"/>
              <a:t> le </a:t>
            </a:r>
            <a:r>
              <a:rPr lang="en-US" dirty="0" err="1"/>
              <a:t>comportement</a:t>
            </a:r>
            <a:r>
              <a:rPr lang="en-US" dirty="0"/>
              <a:t> d'un PV </a:t>
            </a:r>
            <a:r>
              <a:rPr lang="en-US" dirty="0" err="1"/>
              <a:t>lorsque</a:t>
            </a:r>
            <a:r>
              <a:rPr lang="en-US" dirty="0"/>
              <a:t> son PVC </a:t>
            </a:r>
            <a:r>
              <a:rPr lang="en-US" dirty="0" err="1"/>
              <a:t>est</a:t>
            </a:r>
            <a:r>
              <a:rPr lang="en-US" dirty="0"/>
              <a:t> </a:t>
            </a:r>
            <a:r>
              <a:rPr lang="en-US" dirty="0" err="1"/>
              <a:t>supprimé</a:t>
            </a:r>
            <a:r>
              <a:rPr lang="en-US" dirty="0"/>
              <a:t>:</a:t>
            </a:r>
            <a:endParaRPr lang="en-US"/>
          </a:p>
          <a:p>
            <a:pPr marL="285750" indent="-285750">
              <a:spcAft>
                <a:spcPts val="500"/>
              </a:spcAft>
              <a:buFont typeface="Arial"/>
              <a:buChar char="•"/>
            </a:pPr>
            <a:r>
              <a:rPr lang="en-US" b="1" dirty="0">
                <a:solidFill>
                  <a:schemeClr val="tx2"/>
                </a:solidFill>
              </a:rPr>
              <a:t>Retain</a:t>
            </a:r>
            <a:r>
              <a:rPr lang="en-US" dirty="0"/>
              <a:t>: </a:t>
            </a:r>
            <a:r>
              <a:rPr lang="en-US" err="1"/>
              <a:t>Bloquer</a:t>
            </a:r>
            <a:r>
              <a:rPr lang="en-US" dirty="0"/>
              <a:t> les </a:t>
            </a:r>
            <a:r>
              <a:rPr lang="en-US" err="1"/>
              <a:t>données</a:t>
            </a:r>
            <a:r>
              <a:rPr lang="en-US" dirty="0"/>
              <a:t> pour </a:t>
            </a:r>
            <a:r>
              <a:rPr lang="en-US" err="1"/>
              <a:t>empêcher</a:t>
            </a:r>
            <a:r>
              <a:rPr lang="en-US" dirty="0"/>
              <a:t> </a:t>
            </a:r>
            <a:r>
              <a:rPr lang="en-US" err="1"/>
              <a:t>d'autres</a:t>
            </a:r>
            <a:r>
              <a:rPr lang="en-US" dirty="0"/>
              <a:t> PVC </a:t>
            </a:r>
            <a:r>
              <a:rPr lang="en-US" err="1"/>
              <a:t>d'y</a:t>
            </a:r>
            <a:r>
              <a:rPr lang="en-US" dirty="0"/>
              <a:t> </a:t>
            </a:r>
            <a:r>
              <a:rPr lang="en-US" err="1"/>
              <a:t>accéder</a:t>
            </a:r>
            <a:endParaRPr lang="en-US"/>
          </a:p>
          <a:p>
            <a:pPr marL="285750" indent="-285750">
              <a:spcAft>
                <a:spcPts val="500"/>
              </a:spcAft>
              <a:buFont typeface="Arial"/>
              <a:buChar char="•"/>
            </a:pPr>
            <a:r>
              <a:rPr lang="en-US" b="1" dirty="0">
                <a:solidFill>
                  <a:schemeClr val="tx2"/>
                </a:solidFill>
              </a:rPr>
              <a:t>Recycle</a:t>
            </a:r>
            <a:r>
              <a:rPr lang="en-US" dirty="0"/>
              <a:t>: </a:t>
            </a:r>
            <a:r>
              <a:rPr lang="en-US" dirty="0" err="1"/>
              <a:t>Supprime</a:t>
            </a:r>
            <a:r>
              <a:rPr lang="en-US" dirty="0"/>
              <a:t> </a:t>
            </a:r>
            <a:r>
              <a:rPr lang="en-US" dirty="0" err="1"/>
              <a:t>toutes</a:t>
            </a:r>
            <a:r>
              <a:rPr lang="en-US" dirty="0"/>
              <a:t> les </a:t>
            </a:r>
            <a:r>
              <a:rPr lang="en-US" dirty="0" err="1"/>
              <a:t>données</a:t>
            </a:r>
            <a:r>
              <a:rPr lang="en-US" dirty="0"/>
              <a:t> et rend le PV accessible</a:t>
            </a:r>
          </a:p>
          <a:p>
            <a:pPr marL="285750" indent="-285750">
              <a:buFont typeface="Arial"/>
              <a:buChar char="•"/>
            </a:pPr>
            <a:r>
              <a:rPr lang="en-US" b="1" dirty="0">
                <a:solidFill>
                  <a:schemeClr val="tx2"/>
                </a:solidFill>
              </a:rPr>
              <a:t>Delete</a:t>
            </a:r>
            <a:r>
              <a:rPr lang="en-US" dirty="0"/>
              <a:t>: </a:t>
            </a:r>
            <a:r>
              <a:rPr lang="en-US" dirty="0" err="1"/>
              <a:t>Supprime</a:t>
            </a:r>
            <a:r>
              <a:rPr lang="en-US" dirty="0"/>
              <a:t> le </a:t>
            </a:r>
            <a:r>
              <a:rPr lang="en-US" dirty="0" err="1"/>
              <a:t>moyen</a:t>
            </a:r>
            <a:r>
              <a:rPr lang="en-US" dirty="0"/>
              <a:t> de stockage </a:t>
            </a:r>
            <a:r>
              <a:rPr lang="en-US" dirty="0" err="1"/>
              <a:t>externe</a:t>
            </a:r>
            <a:r>
              <a:rPr lang="en-US" dirty="0"/>
              <a:t> (</a:t>
            </a:r>
            <a:r>
              <a:rPr lang="en-US" dirty="0" err="1"/>
              <a:t>AzureDisk</a:t>
            </a:r>
            <a:r>
              <a:rPr lang="en-US" dirty="0"/>
              <a:t>, Elastic Block Storage, …)</a:t>
            </a:r>
          </a:p>
        </p:txBody>
      </p:sp>
      <p:pic>
        <p:nvPicPr>
          <p:cNvPr id="57" name="Graphique 5">
            <a:extLst>
              <a:ext uri="{FF2B5EF4-FFF2-40B4-BE49-F238E27FC236}">
                <a16:creationId xmlns:a16="http://schemas.microsoft.com/office/drawing/2014/main" id="{B4B9B47F-680F-6FC7-5809-DE521B7FC748}"/>
              </a:ext>
            </a:extLst>
          </p:cNvPr>
          <p:cNvPicPr>
            <a:picLocks noChangeAspect="1"/>
          </p:cNvPicPr>
          <p:nvPr/>
        </p:nvPicPr>
        <p:blipFill>
          <a:blip r:embed="rId3"/>
          <a:stretch/>
        </p:blipFill>
        <p:spPr bwMode="auto">
          <a:xfrm>
            <a:off x="4169577" y="3135056"/>
            <a:ext cx="317957" cy="230164"/>
          </a:xfrm>
          <a:prstGeom prst="rect">
            <a:avLst/>
          </a:prstGeom>
        </p:spPr>
      </p:pic>
    </p:spTree>
    <p:extLst>
      <p:ext uri="{BB962C8B-B14F-4D97-AF65-F5344CB8AC3E}">
        <p14:creationId xmlns:p14="http://schemas.microsoft.com/office/powerpoint/2010/main" val="1885579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294256" cy="159385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err="1">
                <a:solidFill>
                  <a:schemeClr val="accent1"/>
                </a:solidFill>
              </a:rPr>
              <a:t>StorageClass</a:t>
            </a:r>
            <a:endParaRPr lang="en-US" err="1"/>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6628142"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ea typeface="+mn-lt"/>
                <a:cs typeface="+mn-lt"/>
              </a:rPr>
              <a:t>Une </a:t>
            </a:r>
            <a:r>
              <a:rPr lang="en-US" b="1" dirty="0" err="1">
                <a:solidFill>
                  <a:schemeClr val="tx2"/>
                </a:solidFill>
                <a:ea typeface="+mn-lt"/>
                <a:cs typeface="+mn-lt"/>
              </a:rPr>
              <a:t>StorageClass</a:t>
            </a:r>
            <a:r>
              <a:rPr lang="en-US" dirty="0">
                <a:ea typeface="+mn-lt"/>
                <a:cs typeface="+mn-lt"/>
              </a:rPr>
              <a:t> </a:t>
            </a:r>
            <a:r>
              <a:rPr lang="en-US" dirty="0" err="1">
                <a:ea typeface="+mn-lt"/>
                <a:cs typeface="+mn-lt"/>
              </a:rPr>
              <a:t>permet</a:t>
            </a:r>
            <a:r>
              <a:rPr lang="en-US" dirty="0">
                <a:ea typeface="+mn-lt"/>
                <a:cs typeface="+mn-lt"/>
              </a:rPr>
              <a:t> la </a:t>
            </a:r>
            <a:r>
              <a:rPr lang="en-US" b="1" dirty="0" err="1">
                <a:solidFill>
                  <a:schemeClr val="tx2"/>
                </a:solidFill>
                <a:ea typeface="+mn-lt"/>
                <a:cs typeface="+mn-lt"/>
              </a:rPr>
              <a:t>création</a:t>
            </a:r>
            <a:r>
              <a:rPr lang="en-US" b="1" dirty="0">
                <a:solidFill>
                  <a:schemeClr val="tx2"/>
                </a:solidFill>
                <a:ea typeface="+mn-lt"/>
                <a:cs typeface="+mn-lt"/>
              </a:rPr>
              <a:t> </a:t>
            </a:r>
            <a:r>
              <a:rPr lang="en-US" b="1" dirty="0" err="1">
                <a:solidFill>
                  <a:schemeClr val="tx2"/>
                </a:solidFill>
                <a:ea typeface="+mn-lt"/>
                <a:cs typeface="+mn-lt"/>
              </a:rPr>
              <a:t>automatique</a:t>
            </a:r>
            <a:r>
              <a:rPr lang="en-US" b="1" dirty="0">
                <a:solidFill>
                  <a:schemeClr val="tx2"/>
                </a:solidFill>
                <a:ea typeface="+mn-lt"/>
                <a:cs typeface="+mn-lt"/>
              </a:rPr>
              <a:t> de PVs</a:t>
            </a:r>
            <a:r>
              <a:rPr lang="en-US" dirty="0">
                <a:ea typeface="+mn-lt"/>
                <a:cs typeface="+mn-lt"/>
              </a:rPr>
              <a:t> via des PVCs sans passer par un </a:t>
            </a:r>
            <a:r>
              <a:rPr lang="en-US" dirty="0" err="1">
                <a:ea typeface="+mn-lt"/>
                <a:cs typeface="+mn-lt"/>
              </a:rPr>
              <a:t>administrateur</a:t>
            </a:r>
            <a:r>
              <a:rPr lang="en-US" dirty="0">
                <a:ea typeface="+mn-lt"/>
                <a:cs typeface="+mn-lt"/>
              </a:rPr>
              <a:t>.</a:t>
            </a:r>
            <a:endParaRPr lang="en-US" dirty="0"/>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2"/>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29</a:t>
            </a:fld>
            <a:endParaRPr lang="fr-FR" sz="800"/>
          </a:p>
        </p:txBody>
      </p:sp>
      <p:sp>
        <p:nvSpPr>
          <p:cNvPr id="9" name="Titre 1">
            <a:extLst>
              <a:ext uri="{FF2B5EF4-FFF2-40B4-BE49-F238E27FC236}">
                <a16:creationId xmlns:a16="http://schemas.microsoft.com/office/drawing/2014/main" id="{5C995917-E6DA-1458-E2AB-824B812430E1}"/>
              </a:ext>
            </a:extLst>
          </p:cNvPr>
          <p:cNvSpPr txBox="1">
            <a:spLocks/>
          </p:cNvSpPr>
          <p:nvPr/>
        </p:nvSpPr>
        <p:spPr bwMode="auto">
          <a:xfrm>
            <a:off x="212296" y="1629734"/>
            <a:ext cx="1729698" cy="309717"/>
          </a:xfrm>
        </p:spPr>
        <p:txBody>
          <a:bodyPr vertOverflow="overflow" horzOverflow="clip" vert="horz" wrap="square" lIns="91440" tIns="45720" rIns="91440" bIns="45720" numCol="1" spcCol="0" rtlCol="0" fromWordArt="0" anchor="t" anchorCtr="0" forceAA="0" compatLnSpc="0">
            <a:normAutofit/>
          </a:bodyPr>
          <a:lstStyle>
            <a:lvl1pPr marL="11516" algn="l" defTabSz="914400">
              <a:lnSpc>
                <a:spcPct val="90000"/>
              </a:lnSpc>
              <a:spcBef>
                <a:spcPts val="91"/>
              </a:spcBef>
              <a:buNone/>
              <a:defRPr lang="fr-FR" sz="2000" spc="-9">
                <a:solidFill>
                  <a:srgbClr val="282827"/>
                </a:solidFill>
                <a:latin typeface="Sen"/>
                <a:ea typeface="+mn-ea"/>
                <a:cs typeface="Sen"/>
              </a:defRPr>
            </a:lvl1pPr>
          </a:lstStyle>
          <a:p>
            <a:pPr marL="11430">
              <a:defRPr/>
            </a:pPr>
            <a:r>
              <a:rPr lang="en-US" sz="1400" b="1" kern="0">
                <a:solidFill>
                  <a:schemeClr val="accent1"/>
                </a:solidFill>
              </a:rPr>
              <a:t>Manifest YAML</a:t>
            </a:r>
          </a:p>
        </p:txBody>
      </p:sp>
      <p:sp>
        <p:nvSpPr>
          <p:cNvPr id="2" name="TextBox 1">
            <a:extLst>
              <a:ext uri="{FF2B5EF4-FFF2-40B4-BE49-F238E27FC236}">
                <a16:creationId xmlns:a16="http://schemas.microsoft.com/office/drawing/2014/main" id="{66164E31-227A-4641-8F01-44E13757CEE0}"/>
              </a:ext>
            </a:extLst>
          </p:cNvPr>
          <p:cNvSpPr txBox="1"/>
          <p:nvPr/>
        </p:nvSpPr>
        <p:spPr>
          <a:xfrm>
            <a:off x="216494" y="1932774"/>
            <a:ext cx="336989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err="1">
                <a:solidFill>
                  <a:srgbClr val="569CD6"/>
                </a:solidFill>
                <a:latin typeface="Consolas"/>
              </a:rPr>
              <a:t>apiVersion</a:t>
            </a:r>
            <a:r>
              <a:rPr lang="en-US" sz="1200" b="1">
                <a:solidFill>
                  <a:srgbClr val="D4D4D4"/>
                </a:solidFill>
                <a:latin typeface="Consolas"/>
              </a:rPr>
              <a:t>: </a:t>
            </a:r>
            <a:r>
              <a:rPr lang="en-US" sz="1200" b="1">
                <a:solidFill>
                  <a:srgbClr val="CE9178"/>
                </a:solidFill>
                <a:latin typeface="Consolas"/>
              </a:rPr>
              <a:t>storage.k8s.io/v1</a:t>
            </a:r>
            <a:endParaRPr lang="en-US"/>
          </a:p>
          <a:p>
            <a:r>
              <a:rPr lang="en-US" sz="1200" b="1">
                <a:solidFill>
                  <a:srgbClr val="569CD6"/>
                </a:solidFill>
                <a:latin typeface="Consolas"/>
              </a:rPr>
              <a:t>kind</a:t>
            </a:r>
            <a:r>
              <a:rPr lang="en-US" sz="1200" b="1">
                <a:solidFill>
                  <a:srgbClr val="D4D4D4"/>
                </a:solidFill>
                <a:latin typeface="Consolas"/>
              </a:rPr>
              <a:t>: </a:t>
            </a:r>
            <a:r>
              <a:rPr lang="en-US" sz="1200" b="1" err="1">
                <a:solidFill>
                  <a:srgbClr val="CE9178"/>
                </a:solidFill>
                <a:latin typeface="Consolas"/>
              </a:rPr>
              <a:t>StorageClass</a:t>
            </a:r>
          </a:p>
          <a:p>
            <a:r>
              <a:rPr lang="en-US" sz="1200" b="1">
                <a:solidFill>
                  <a:srgbClr val="569CD6"/>
                </a:solidFill>
                <a:latin typeface="Consolas"/>
              </a:rPr>
              <a:t>metadata</a:t>
            </a:r>
            <a:r>
              <a:rPr lang="en-US" sz="1200" b="1">
                <a:solidFill>
                  <a:srgbClr val="D4D4D4"/>
                </a:solidFill>
                <a:latin typeface="Consolas"/>
              </a:rPr>
              <a:t>:</a:t>
            </a:r>
          </a:p>
          <a:p>
            <a:r>
              <a:rPr lang="en-US" sz="1200" b="1">
                <a:solidFill>
                  <a:srgbClr val="D4D4D4"/>
                </a:solidFill>
                <a:latin typeface="Consolas"/>
              </a:rPr>
              <a:t>  </a:t>
            </a:r>
            <a:r>
              <a:rPr lang="en-US" sz="1200" b="1">
                <a:solidFill>
                  <a:srgbClr val="569CD6"/>
                </a:solidFill>
                <a:latin typeface="Consolas"/>
              </a:rPr>
              <a:t>name</a:t>
            </a:r>
            <a:r>
              <a:rPr lang="en-US" sz="1200" b="1">
                <a:solidFill>
                  <a:srgbClr val="D4D4D4"/>
                </a:solidFill>
                <a:latin typeface="Consolas"/>
              </a:rPr>
              <a:t>: </a:t>
            </a:r>
            <a:r>
              <a:rPr lang="en-US" sz="1200" b="1">
                <a:solidFill>
                  <a:srgbClr val="CE9178"/>
                </a:solidFill>
                <a:latin typeface="Consolas"/>
              </a:rPr>
              <a:t>my-azure-file-storage-class</a:t>
            </a:r>
          </a:p>
          <a:p>
            <a:r>
              <a:rPr lang="en-US" sz="1200" b="1">
                <a:solidFill>
                  <a:srgbClr val="569CD6"/>
                </a:solidFill>
                <a:latin typeface="Consolas"/>
              </a:rPr>
              <a:t>provisioner</a:t>
            </a:r>
            <a:r>
              <a:rPr lang="en-US" sz="1200" b="1">
                <a:solidFill>
                  <a:srgbClr val="D4D4D4"/>
                </a:solidFill>
                <a:latin typeface="Consolas"/>
              </a:rPr>
              <a:t>: </a:t>
            </a:r>
            <a:r>
              <a:rPr lang="en-US" sz="1200" b="1">
                <a:solidFill>
                  <a:srgbClr val="CE9178"/>
                </a:solidFill>
                <a:latin typeface="Consolas"/>
              </a:rPr>
              <a:t>kubernetes.io/azure-file</a:t>
            </a:r>
          </a:p>
          <a:p>
            <a:r>
              <a:rPr lang="en-US" sz="1200" b="1" err="1">
                <a:solidFill>
                  <a:srgbClr val="569CD6"/>
                </a:solidFill>
                <a:latin typeface="Consolas"/>
              </a:rPr>
              <a:t>mountOptions</a:t>
            </a:r>
            <a:r>
              <a:rPr lang="en-US" sz="1200" b="1">
                <a:solidFill>
                  <a:srgbClr val="D4D4D4"/>
                </a:solidFill>
                <a:latin typeface="Consolas"/>
              </a:rPr>
              <a:t>:</a:t>
            </a:r>
          </a:p>
          <a:p>
            <a:r>
              <a:rPr lang="en-US" sz="1200" b="1">
                <a:solidFill>
                  <a:srgbClr val="D4D4D4"/>
                </a:solidFill>
                <a:latin typeface="Consolas"/>
              </a:rPr>
              <a:t>  - </a:t>
            </a:r>
            <a:r>
              <a:rPr lang="en-US" sz="1200" b="1" err="1">
                <a:solidFill>
                  <a:srgbClr val="CE9178"/>
                </a:solidFill>
                <a:latin typeface="Consolas"/>
              </a:rPr>
              <a:t>dir_mode</a:t>
            </a:r>
            <a:r>
              <a:rPr lang="en-US" sz="1200" b="1">
                <a:solidFill>
                  <a:srgbClr val="CE9178"/>
                </a:solidFill>
                <a:latin typeface="Consolas"/>
              </a:rPr>
              <a:t>=0777</a:t>
            </a:r>
          </a:p>
          <a:p>
            <a:r>
              <a:rPr lang="en-US" sz="1200" b="1">
                <a:solidFill>
                  <a:srgbClr val="D4D4D4"/>
                </a:solidFill>
                <a:latin typeface="Consolas"/>
              </a:rPr>
              <a:t>  - </a:t>
            </a:r>
            <a:r>
              <a:rPr lang="en-US" sz="1200" b="1" err="1">
                <a:solidFill>
                  <a:srgbClr val="CE9178"/>
                </a:solidFill>
                <a:latin typeface="Consolas"/>
              </a:rPr>
              <a:t>file_mode</a:t>
            </a:r>
            <a:r>
              <a:rPr lang="en-US" sz="1200" b="1">
                <a:solidFill>
                  <a:srgbClr val="CE9178"/>
                </a:solidFill>
                <a:latin typeface="Consolas"/>
              </a:rPr>
              <a:t>=0777</a:t>
            </a:r>
          </a:p>
          <a:p>
            <a:r>
              <a:rPr lang="en-US" sz="1200" b="1">
                <a:solidFill>
                  <a:srgbClr val="D4D4D4"/>
                </a:solidFill>
                <a:latin typeface="Consolas"/>
              </a:rPr>
              <a:t>  - </a:t>
            </a:r>
            <a:r>
              <a:rPr lang="en-US" sz="1200" b="1" err="1">
                <a:solidFill>
                  <a:srgbClr val="CE9178"/>
                </a:solidFill>
                <a:latin typeface="Consolas"/>
              </a:rPr>
              <a:t>uid</a:t>
            </a:r>
            <a:r>
              <a:rPr lang="en-US" sz="1200" b="1">
                <a:solidFill>
                  <a:srgbClr val="CE9178"/>
                </a:solidFill>
                <a:latin typeface="Consolas"/>
              </a:rPr>
              <a:t>=1000</a:t>
            </a:r>
          </a:p>
          <a:p>
            <a:r>
              <a:rPr lang="en-US" sz="1200" b="1">
                <a:solidFill>
                  <a:srgbClr val="D4D4D4"/>
                </a:solidFill>
                <a:latin typeface="Consolas"/>
              </a:rPr>
              <a:t>  - </a:t>
            </a:r>
            <a:r>
              <a:rPr lang="en-US" sz="1200" b="1">
                <a:solidFill>
                  <a:srgbClr val="CE9178"/>
                </a:solidFill>
                <a:latin typeface="Consolas"/>
              </a:rPr>
              <a:t>gid=1000</a:t>
            </a:r>
          </a:p>
          <a:p>
            <a:r>
              <a:rPr lang="en-US" sz="1200" b="1">
                <a:solidFill>
                  <a:srgbClr val="569CD6"/>
                </a:solidFill>
                <a:latin typeface="Consolas"/>
              </a:rPr>
              <a:t>parameters</a:t>
            </a:r>
            <a:r>
              <a:rPr lang="en-US" sz="1200" b="1">
                <a:solidFill>
                  <a:srgbClr val="D4D4D4"/>
                </a:solidFill>
                <a:latin typeface="Consolas"/>
              </a:rPr>
              <a:t>:</a:t>
            </a:r>
          </a:p>
          <a:p>
            <a:r>
              <a:rPr lang="en-US" sz="1200" b="1">
                <a:solidFill>
                  <a:srgbClr val="D4D4D4"/>
                </a:solidFill>
                <a:latin typeface="Consolas"/>
              </a:rPr>
              <a:t>  </a:t>
            </a:r>
            <a:r>
              <a:rPr lang="en-US" sz="1200" b="1" err="1">
                <a:solidFill>
                  <a:srgbClr val="569CD6"/>
                </a:solidFill>
                <a:latin typeface="Consolas"/>
              </a:rPr>
              <a:t>skuName</a:t>
            </a:r>
            <a:r>
              <a:rPr lang="en-US" sz="1200" b="1">
                <a:solidFill>
                  <a:srgbClr val="D4D4D4"/>
                </a:solidFill>
                <a:latin typeface="Consolas"/>
              </a:rPr>
              <a:t>: </a:t>
            </a:r>
            <a:r>
              <a:rPr lang="en-US" sz="1200" b="1" err="1">
                <a:solidFill>
                  <a:srgbClr val="CE9178"/>
                </a:solidFill>
                <a:latin typeface="Consolas"/>
              </a:rPr>
              <a:t>Standard_LRS</a:t>
            </a:r>
            <a:endParaRPr lang="en-US" sz="1200" b="1">
              <a:solidFill>
                <a:srgbClr val="CE9178"/>
              </a:solidFill>
              <a:latin typeface="Consolas"/>
            </a:endParaRPr>
          </a:p>
          <a:p>
            <a:r>
              <a:rPr lang="en-US" sz="1200" b="1" err="1">
                <a:solidFill>
                  <a:srgbClr val="569CD6"/>
                </a:solidFill>
                <a:latin typeface="Consolas"/>
              </a:rPr>
              <a:t>allowVolumeExpansion</a:t>
            </a:r>
            <a:r>
              <a:rPr lang="en-US" sz="1200" b="1">
                <a:solidFill>
                  <a:srgbClr val="D4D4D4"/>
                </a:solidFill>
                <a:latin typeface="Consolas"/>
              </a:rPr>
              <a:t>: </a:t>
            </a:r>
            <a:r>
              <a:rPr lang="en-US" sz="1200" b="1">
                <a:solidFill>
                  <a:srgbClr val="569CD6"/>
                </a:solidFill>
                <a:latin typeface="Consolas"/>
              </a:rPr>
              <a:t>true</a:t>
            </a:r>
          </a:p>
          <a:p>
            <a:endParaRPr lang="en-US" sz="1200" b="1">
              <a:solidFill>
                <a:srgbClr val="D4D4D4"/>
              </a:solidFill>
              <a:latin typeface="Consolas"/>
            </a:endParaRPr>
          </a:p>
        </p:txBody>
      </p:sp>
      <p:sp>
        <p:nvSpPr>
          <p:cNvPr id="8" name="Rectangle 7">
            <a:extLst>
              <a:ext uri="{FF2B5EF4-FFF2-40B4-BE49-F238E27FC236}">
                <a16:creationId xmlns:a16="http://schemas.microsoft.com/office/drawing/2014/main" id="{18D389A0-53BF-3487-77CC-F0BCC4F274BA}"/>
              </a:ext>
            </a:extLst>
          </p:cNvPr>
          <p:cNvSpPr/>
          <p:nvPr/>
        </p:nvSpPr>
        <p:spPr bwMode="auto">
          <a:xfrm>
            <a:off x="4535492" y="1341382"/>
            <a:ext cx="6628142" cy="94238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t>Un PVCs </a:t>
            </a:r>
            <a:r>
              <a:rPr lang="en-US" dirty="0" err="1"/>
              <a:t>associé</a:t>
            </a:r>
            <a:r>
              <a:rPr lang="en-US" dirty="0"/>
              <a:t> à </a:t>
            </a:r>
            <a:r>
              <a:rPr lang="en-US" dirty="0" err="1"/>
              <a:t>une</a:t>
            </a:r>
            <a:r>
              <a:rPr lang="en-US" dirty="0"/>
              <a:t> </a:t>
            </a:r>
            <a:r>
              <a:rPr lang="en-US" dirty="0" err="1"/>
              <a:t>StorageClass</a:t>
            </a:r>
            <a:r>
              <a:rPr lang="en-US" dirty="0"/>
              <a:t> </a:t>
            </a:r>
            <a:r>
              <a:rPr lang="en-US" dirty="0" err="1"/>
              <a:t>permet</a:t>
            </a:r>
            <a:r>
              <a:rPr lang="en-US" dirty="0"/>
              <a:t> à un </a:t>
            </a:r>
            <a:r>
              <a:rPr lang="en-US" b="1" dirty="0">
                <a:solidFill>
                  <a:schemeClr val="tx2"/>
                </a:solidFill>
              </a:rPr>
              <a:t>Provisioner </a:t>
            </a:r>
            <a:r>
              <a:rPr lang="en-US" dirty="0"/>
              <a:t>de </a:t>
            </a:r>
            <a:r>
              <a:rPr lang="en-US" dirty="0" err="1"/>
              <a:t>créer</a:t>
            </a:r>
            <a:r>
              <a:rPr lang="en-US" dirty="0"/>
              <a:t> le PV </a:t>
            </a:r>
            <a:r>
              <a:rPr lang="en-US" dirty="0" err="1"/>
              <a:t>selon</a:t>
            </a:r>
            <a:r>
              <a:rPr lang="en-US" dirty="0"/>
              <a:t> les </a:t>
            </a:r>
            <a:r>
              <a:rPr lang="en-US" dirty="0" err="1"/>
              <a:t>paramètres</a:t>
            </a:r>
            <a:r>
              <a:rPr lang="en-US" dirty="0"/>
              <a:t> </a:t>
            </a:r>
            <a:r>
              <a:rPr lang="en-US" dirty="0" err="1"/>
              <a:t>spécifiés</a:t>
            </a:r>
            <a:r>
              <a:rPr lang="en-US" dirty="0"/>
              <a:t> dans la </a:t>
            </a:r>
            <a:r>
              <a:rPr lang="en-US" dirty="0" err="1"/>
              <a:t>StorageClass</a:t>
            </a:r>
            <a:endParaRPr lang="en-US" dirty="0"/>
          </a:p>
        </p:txBody>
      </p:sp>
      <p:sp>
        <p:nvSpPr>
          <p:cNvPr id="10" name="Rectangle 9">
            <a:extLst>
              <a:ext uri="{FF2B5EF4-FFF2-40B4-BE49-F238E27FC236}">
                <a16:creationId xmlns:a16="http://schemas.microsoft.com/office/drawing/2014/main" id="{EB542BD5-71CF-2FDC-82D4-1210B392A7B3}"/>
              </a:ext>
            </a:extLst>
          </p:cNvPr>
          <p:cNvSpPr/>
          <p:nvPr/>
        </p:nvSpPr>
        <p:spPr bwMode="auto">
          <a:xfrm>
            <a:off x="4535492" y="2135132"/>
            <a:ext cx="7212342" cy="94238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t>Cette resource </a:t>
            </a:r>
            <a:r>
              <a:rPr lang="en-US" err="1"/>
              <a:t>permet</a:t>
            </a:r>
            <a:r>
              <a:rPr lang="en-US" dirty="0"/>
              <a:t> </a:t>
            </a:r>
            <a:r>
              <a:rPr lang="en-US" err="1"/>
              <a:t>donc</a:t>
            </a:r>
            <a:r>
              <a:rPr lang="en-US" dirty="0"/>
              <a:t> </a:t>
            </a:r>
            <a:r>
              <a:rPr lang="en-US" err="1"/>
              <a:t>d'avoir</a:t>
            </a:r>
            <a:r>
              <a:rPr lang="en-US" dirty="0"/>
              <a:t> un </a:t>
            </a:r>
            <a:r>
              <a:rPr lang="en-US" b="1" err="1">
                <a:solidFill>
                  <a:schemeClr val="tx2"/>
                </a:solidFill>
              </a:rPr>
              <a:t>nombre</a:t>
            </a:r>
            <a:r>
              <a:rPr lang="en-US" b="1" dirty="0">
                <a:solidFill>
                  <a:schemeClr val="tx2"/>
                </a:solidFill>
              </a:rPr>
              <a:t> </a:t>
            </a:r>
            <a:r>
              <a:rPr lang="en-US" b="1" err="1">
                <a:solidFill>
                  <a:schemeClr val="tx2"/>
                </a:solidFill>
              </a:rPr>
              <a:t>illimité</a:t>
            </a:r>
            <a:r>
              <a:rPr lang="en-US" b="1" dirty="0">
                <a:solidFill>
                  <a:schemeClr val="tx2"/>
                </a:solidFill>
              </a:rPr>
              <a:t> de PVs</a:t>
            </a:r>
            <a:r>
              <a:rPr lang="en-US" dirty="0"/>
              <a:t> à la </a:t>
            </a:r>
            <a:r>
              <a:rPr lang="en-US" dirty="0" err="1"/>
              <a:t>demande</a:t>
            </a:r>
            <a:r>
              <a:rPr lang="en-US" dirty="0"/>
              <a:t> tant que </a:t>
            </a:r>
            <a:r>
              <a:rPr lang="en-US" dirty="0" err="1"/>
              <a:t>l'espace</a:t>
            </a:r>
            <a:r>
              <a:rPr lang="en-US" dirty="0"/>
              <a:t> de stockage </a:t>
            </a:r>
            <a:r>
              <a:rPr lang="en-US" dirty="0" err="1"/>
              <a:t>externe</a:t>
            </a:r>
            <a:r>
              <a:rPr lang="en-US" dirty="0"/>
              <a:t> </a:t>
            </a:r>
            <a:r>
              <a:rPr lang="en-US" dirty="0" err="1"/>
              <a:t>n'est</a:t>
            </a:r>
            <a:r>
              <a:rPr lang="en-US" dirty="0"/>
              <a:t> pas plein</a:t>
            </a:r>
          </a:p>
        </p:txBody>
      </p:sp>
      <p:pic>
        <p:nvPicPr>
          <p:cNvPr id="11" name="Graphique 5">
            <a:extLst>
              <a:ext uri="{FF2B5EF4-FFF2-40B4-BE49-F238E27FC236}">
                <a16:creationId xmlns:a16="http://schemas.microsoft.com/office/drawing/2014/main" id="{FC90644E-19D6-33F8-D699-BACA004943BD}"/>
              </a:ext>
            </a:extLst>
          </p:cNvPr>
          <p:cNvPicPr>
            <a:picLocks noChangeAspect="1"/>
          </p:cNvPicPr>
          <p:nvPr/>
        </p:nvPicPr>
        <p:blipFill>
          <a:blip r:embed="rId2"/>
          <a:stretch/>
        </p:blipFill>
        <p:spPr bwMode="auto">
          <a:xfrm>
            <a:off x="4144177" y="1433256"/>
            <a:ext cx="317957" cy="230164"/>
          </a:xfrm>
          <a:prstGeom prst="rect">
            <a:avLst/>
          </a:prstGeom>
        </p:spPr>
      </p:pic>
      <p:pic>
        <p:nvPicPr>
          <p:cNvPr id="12" name="Graphique 5">
            <a:extLst>
              <a:ext uri="{FF2B5EF4-FFF2-40B4-BE49-F238E27FC236}">
                <a16:creationId xmlns:a16="http://schemas.microsoft.com/office/drawing/2014/main" id="{985F378C-9E4E-BC86-F35D-1CF7F3484F1D}"/>
              </a:ext>
            </a:extLst>
          </p:cNvPr>
          <p:cNvPicPr>
            <a:picLocks noChangeAspect="1"/>
          </p:cNvPicPr>
          <p:nvPr/>
        </p:nvPicPr>
        <p:blipFill>
          <a:blip r:embed="rId2"/>
          <a:stretch/>
        </p:blipFill>
        <p:spPr bwMode="auto">
          <a:xfrm>
            <a:off x="4144177" y="2214306"/>
            <a:ext cx="317957" cy="230164"/>
          </a:xfrm>
          <a:prstGeom prst="rect">
            <a:avLst/>
          </a:prstGeom>
        </p:spPr>
      </p:pic>
      <p:sp>
        <p:nvSpPr>
          <p:cNvPr id="27" name="Rectangle 26">
            <a:extLst>
              <a:ext uri="{FF2B5EF4-FFF2-40B4-BE49-F238E27FC236}">
                <a16:creationId xmlns:a16="http://schemas.microsoft.com/office/drawing/2014/main" id="{7F914ABA-E9C8-EBD4-9308-3D041A123718}"/>
              </a:ext>
            </a:extLst>
          </p:cNvPr>
          <p:cNvSpPr/>
          <p:nvPr/>
        </p:nvSpPr>
        <p:spPr bwMode="auto">
          <a:xfrm>
            <a:off x="3951339" y="3271068"/>
            <a:ext cx="2957666" cy="1215103"/>
          </a:xfrm>
          <a:prstGeom prst="rect">
            <a:avLst/>
          </a:prstGeom>
          <a:solidFill>
            <a:schemeClr val="bg2">
              <a:lumMod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Pod</a:t>
            </a:r>
            <a:endParaRPr lang="en-US"/>
          </a:p>
        </p:txBody>
      </p:sp>
      <p:grpSp>
        <p:nvGrpSpPr>
          <p:cNvPr id="31" name="Group 30">
            <a:extLst>
              <a:ext uri="{FF2B5EF4-FFF2-40B4-BE49-F238E27FC236}">
                <a16:creationId xmlns:a16="http://schemas.microsoft.com/office/drawing/2014/main" id="{CFC07A30-0848-DE1A-43C5-81BB95D8B124}"/>
              </a:ext>
            </a:extLst>
          </p:cNvPr>
          <p:cNvGrpSpPr/>
          <p:nvPr/>
        </p:nvGrpSpPr>
        <p:grpSpPr>
          <a:xfrm>
            <a:off x="3994536" y="3486344"/>
            <a:ext cx="1670286" cy="960197"/>
            <a:chOff x="8856707" y="2155712"/>
            <a:chExt cx="646400" cy="1099897"/>
          </a:xfrm>
        </p:grpSpPr>
        <p:sp>
          <p:nvSpPr>
            <p:cNvPr id="29" name="Rectangle 28">
              <a:extLst>
                <a:ext uri="{FF2B5EF4-FFF2-40B4-BE49-F238E27FC236}">
                  <a16:creationId xmlns:a16="http://schemas.microsoft.com/office/drawing/2014/main" id="{5E07149F-D7EB-1D1C-0EAD-CC8FDEEC743D}"/>
                </a:ext>
              </a:extLst>
            </p:cNvPr>
            <p:cNvSpPr/>
            <p:nvPr/>
          </p:nvSpPr>
          <p:spPr bwMode="auto">
            <a:xfrm>
              <a:off x="8856707" y="2155712"/>
              <a:ext cx="645706" cy="1099897"/>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30" name="TextBox 29">
              <a:extLst>
                <a:ext uri="{FF2B5EF4-FFF2-40B4-BE49-F238E27FC236}">
                  <a16:creationId xmlns:a16="http://schemas.microsoft.com/office/drawing/2014/main" id="{8C0BF2DB-CB8E-9B8C-C7D7-3D30BA7AE1D9}"/>
                </a:ext>
              </a:extLst>
            </p:cNvPr>
            <p:cNvSpPr txBox="1"/>
            <p:nvPr/>
          </p:nvSpPr>
          <p:spPr>
            <a:xfrm>
              <a:off x="8856773" y="2155713"/>
              <a:ext cx="64633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Container</a:t>
              </a:r>
              <a:endParaRPr lang="en-US" dirty="0"/>
            </a:p>
          </p:txBody>
        </p:sp>
      </p:grpSp>
      <p:sp>
        <p:nvSpPr>
          <p:cNvPr id="33" name="Rectangle 32">
            <a:extLst>
              <a:ext uri="{FF2B5EF4-FFF2-40B4-BE49-F238E27FC236}">
                <a16:creationId xmlns:a16="http://schemas.microsoft.com/office/drawing/2014/main" id="{74343240-AD46-7790-7535-2DDDFA0BF5A1}"/>
              </a:ext>
            </a:extLst>
          </p:cNvPr>
          <p:cNvSpPr/>
          <p:nvPr/>
        </p:nvSpPr>
        <p:spPr bwMode="auto">
          <a:xfrm>
            <a:off x="4034196" y="3782038"/>
            <a:ext cx="1579511" cy="6096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100" dirty="0" err="1">
                <a:solidFill>
                  <a:schemeClr val="tx1"/>
                </a:solidFill>
                <a:latin typeface="Consolas"/>
              </a:rPr>
              <a:t>volumeMounts</a:t>
            </a:r>
            <a:r>
              <a:rPr lang="en-US" sz="1100" dirty="0">
                <a:solidFill>
                  <a:schemeClr val="tx1"/>
                </a:solidFill>
                <a:latin typeface="Consolas"/>
              </a:rPr>
              <a:t>:</a:t>
            </a:r>
          </a:p>
          <a:p>
            <a:r>
              <a:rPr lang="en-US" sz="1100" dirty="0">
                <a:solidFill>
                  <a:schemeClr val="tx1"/>
                </a:solidFill>
                <a:latin typeface="Consolas"/>
              </a:rPr>
              <a:t>  name: my-volume</a:t>
            </a:r>
          </a:p>
          <a:p>
            <a:r>
              <a:rPr lang="en-US" sz="1100" dirty="0">
                <a:solidFill>
                  <a:schemeClr val="tx1"/>
                </a:solidFill>
                <a:latin typeface="Consolas"/>
              </a:rPr>
              <a:t>  </a:t>
            </a:r>
            <a:r>
              <a:rPr lang="en-US" sz="1100" dirty="0" err="1">
                <a:solidFill>
                  <a:schemeClr val="tx1"/>
                </a:solidFill>
                <a:latin typeface="Consolas"/>
              </a:rPr>
              <a:t>mountPath</a:t>
            </a:r>
            <a:r>
              <a:rPr lang="en-US" sz="1100" dirty="0">
                <a:solidFill>
                  <a:schemeClr val="tx1"/>
                </a:solidFill>
                <a:latin typeface="Consolas"/>
              </a:rPr>
              <a:t>: /data</a:t>
            </a:r>
          </a:p>
        </p:txBody>
      </p:sp>
      <p:grpSp>
        <p:nvGrpSpPr>
          <p:cNvPr id="37" name="Group 36">
            <a:extLst>
              <a:ext uri="{FF2B5EF4-FFF2-40B4-BE49-F238E27FC236}">
                <a16:creationId xmlns:a16="http://schemas.microsoft.com/office/drawing/2014/main" id="{427BF19F-9A46-FE50-3640-5E358922A631}"/>
              </a:ext>
            </a:extLst>
          </p:cNvPr>
          <p:cNvGrpSpPr/>
          <p:nvPr/>
        </p:nvGrpSpPr>
        <p:grpSpPr>
          <a:xfrm>
            <a:off x="5978524" y="3783385"/>
            <a:ext cx="898525" cy="347907"/>
            <a:chOff x="7340252" y="3170301"/>
            <a:chExt cx="1209675" cy="811136"/>
          </a:xfrm>
        </p:grpSpPr>
        <p:sp>
          <p:nvSpPr>
            <p:cNvPr id="35" name="TextBox 34">
              <a:extLst>
                <a:ext uri="{FF2B5EF4-FFF2-40B4-BE49-F238E27FC236}">
                  <a16:creationId xmlns:a16="http://schemas.microsoft.com/office/drawing/2014/main" id="{7AE72E83-A91A-B45F-0271-2C3BE56E9CA2}"/>
                </a:ext>
              </a:extLst>
            </p:cNvPr>
            <p:cNvSpPr txBox="1"/>
            <p:nvPr/>
          </p:nvSpPr>
          <p:spPr>
            <a:xfrm>
              <a:off x="7349777" y="3371500"/>
              <a:ext cx="1200150" cy="6099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dirty="0"/>
                <a:t>my-volume</a:t>
              </a:r>
              <a:endParaRPr lang="en-US" sz="1050"/>
            </a:p>
          </p:txBody>
        </p:sp>
        <p:sp>
          <p:nvSpPr>
            <p:cNvPr id="36" name="Flowchart: Magnetic Disk 35">
              <a:extLst>
                <a:ext uri="{FF2B5EF4-FFF2-40B4-BE49-F238E27FC236}">
                  <a16:creationId xmlns:a16="http://schemas.microsoft.com/office/drawing/2014/main" id="{C15C679D-780F-D548-BC82-E4B091DB3E9E}"/>
                </a:ext>
              </a:extLst>
            </p:cNvPr>
            <p:cNvSpPr/>
            <p:nvPr/>
          </p:nvSpPr>
          <p:spPr>
            <a:xfrm>
              <a:off x="7340252" y="3170301"/>
              <a:ext cx="1187450" cy="711200"/>
            </a:xfrm>
            <a:prstGeom prst="flowChartMagneticDisk">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Arrow Connector 38">
            <a:extLst>
              <a:ext uri="{FF2B5EF4-FFF2-40B4-BE49-F238E27FC236}">
                <a16:creationId xmlns:a16="http://schemas.microsoft.com/office/drawing/2014/main" id="{68AB4184-707B-8A6E-E421-872ED89E4C74}"/>
              </a:ext>
            </a:extLst>
          </p:cNvPr>
          <p:cNvCxnSpPr>
            <a:cxnSpLocks/>
          </p:cNvCxnSpPr>
          <p:nvPr/>
        </p:nvCxnSpPr>
        <p:spPr bwMode="auto">
          <a:xfrm>
            <a:off x="5664198" y="4010331"/>
            <a:ext cx="311150"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64DEBF2E-7DC4-34DD-2325-9143924DD23B}"/>
              </a:ext>
            </a:extLst>
          </p:cNvPr>
          <p:cNvSpPr/>
          <p:nvPr/>
        </p:nvSpPr>
        <p:spPr bwMode="auto">
          <a:xfrm>
            <a:off x="6256798" y="5644945"/>
            <a:ext cx="2096729" cy="543846"/>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err="1">
                <a:solidFill>
                  <a:schemeClr val="tx1"/>
                </a:solidFill>
              </a:rPr>
              <a:t>PersistentVolumeClaim</a:t>
            </a:r>
            <a:r>
              <a:rPr lang="en-US" sz="1200" dirty="0">
                <a:solidFill>
                  <a:schemeClr val="tx1"/>
                </a:solidFill>
              </a:rPr>
              <a:t>:</a:t>
            </a:r>
          </a:p>
          <a:p>
            <a:pPr algn="ctr"/>
            <a:r>
              <a:rPr lang="en-US" sz="1200" b="1" dirty="0">
                <a:solidFill>
                  <a:schemeClr val="tx1"/>
                </a:solidFill>
              </a:rPr>
              <a:t>my-</a:t>
            </a:r>
            <a:r>
              <a:rPr lang="en-US" sz="1200" b="1" dirty="0" err="1">
                <a:solidFill>
                  <a:schemeClr val="tx1"/>
                </a:solidFill>
              </a:rPr>
              <a:t>pvc</a:t>
            </a:r>
            <a:endParaRPr lang="en-US" sz="1200" b="1" dirty="0">
              <a:solidFill>
                <a:schemeClr val="tx1"/>
              </a:solidFill>
            </a:endParaRPr>
          </a:p>
        </p:txBody>
      </p:sp>
      <p:cxnSp>
        <p:nvCxnSpPr>
          <p:cNvPr id="43" name="Straight Arrow Connector 42">
            <a:extLst>
              <a:ext uri="{FF2B5EF4-FFF2-40B4-BE49-F238E27FC236}">
                <a16:creationId xmlns:a16="http://schemas.microsoft.com/office/drawing/2014/main" id="{E10C7243-A434-4DC3-F672-5CE1D5546592}"/>
              </a:ext>
            </a:extLst>
          </p:cNvPr>
          <p:cNvCxnSpPr>
            <a:cxnSpLocks/>
          </p:cNvCxnSpPr>
          <p:nvPr/>
        </p:nvCxnSpPr>
        <p:spPr bwMode="auto">
          <a:xfrm>
            <a:off x="6324598" y="4095748"/>
            <a:ext cx="419100" cy="154305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F28169D-1DCF-4312-77A6-39B983002FDB}"/>
              </a:ext>
            </a:extLst>
          </p:cNvPr>
          <p:cNvSpPr txBox="1"/>
          <p:nvPr/>
        </p:nvSpPr>
        <p:spPr bwMode="auto">
          <a:xfrm>
            <a:off x="4387850" y="4864099"/>
            <a:ext cx="2413000"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err="1">
                <a:latin typeface="Consolas"/>
              </a:rPr>
              <a:t>persistentVolumeClaim</a:t>
            </a:r>
            <a:r>
              <a:rPr lang="en-US" sz="1100" dirty="0">
                <a:latin typeface="Consolas"/>
              </a:rPr>
              <a:t>:</a:t>
            </a:r>
          </a:p>
          <a:p>
            <a:r>
              <a:rPr lang="en-US" sz="1100" dirty="0">
                <a:latin typeface="Consolas"/>
              </a:rPr>
              <a:t>  </a:t>
            </a:r>
            <a:r>
              <a:rPr lang="en-US" sz="1100" dirty="0" err="1">
                <a:latin typeface="Consolas"/>
              </a:rPr>
              <a:t>claimName</a:t>
            </a:r>
            <a:r>
              <a:rPr lang="en-US" sz="1100" dirty="0">
                <a:latin typeface="Consolas"/>
              </a:rPr>
              <a:t>: </a:t>
            </a:r>
            <a:r>
              <a:rPr lang="en-US" sz="1100" b="1" dirty="0">
                <a:latin typeface="Consolas"/>
              </a:rPr>
              <a:t>my-</a:t>
            </a:r>
            <a:r>
              <a:rPr lang="en-US" sz="1100" b="1" dirty="0" err="1">
                <a:latin typeface="Consolas"/>
              </a:rPr>
              <a:t>pvc</a:t>
            </a:r>
            <a:endParaRPr lang="en-US" sz="1100" b="1" dirty="0">
              <a:latin typeface="Consolas"/>
            </a:endParaRPr>
          </a:p>
          <a:p>
            <a:r>
              <a:rPr lang="en-US" sz="1100" b="1" dirty="0">
                <a:latin typeface="Consolas"/>
              </a:rPr>
              <a:t>  </a:t>
            </a:r>
            <a:r>
              <a:rPr lang="en-US" sz="1100" dirty="0" err="1">
                <a:latin typeface="Consolas"/>
                <a:ea typeface="+mn-lt"/>
                <a:cs typeface="+mn-lt"/>
              </a:rPr>
              <a:t>StorageClassName</a:t>
            </a:r>
            <a:r>
              <a:rPr lang="en-US" sz="1100" dirty="0">
                <a:latin typeface="Consolas"/>
                <a:ea typeface="+mn-lt"/>
                <a:cs typeface="+mn-lt"/>
              </a:rPr>
              <a:t>: </a:t>
            </a:r>
            <a:r>
              <a:rPr lang="en-US" sz="1100" b="1" dirty="0">
                <a:latin typeface="Consolas"/>
                <a:ea typeface="+mn-lt"/>
                <a:cs typeface="+mn-lt"/>
              </a:rPr>
              <a:t>my-class</a:t>
            </a:r>
            <a:endParaRPr lang="en-US" sz="1100" b="1" dirty="0">
              <a:latin typeface="Consolas"/>
            </a:endParaRPr>
          </a:p>
        </p:txBody>
      </p:sp>
      <p:sp>
        <p:nvSpPr>
          <p:cNvPr id="46" name="Rectangle 45">
            <a:extLst>
              <a:ext uri="{FF2B5EF4-FFF2-40B4-BE49-F238E27FC236}">
                <a16:creationId xmlns:a16="http://schemas.microsoft.com/office/drawing/2014/main" id="{79662C05-FF3A-C636-860B-DCBFEBE59963}"/>
              </a:ext>
            </a:extLst>
          </p:cNvPr>
          <p:cNvSpPr/>
          <p:nvPr/>
        </p:nvSpPr>
        <p:spPr bwMode="auto">
          <a:xfrm>
            <a:off x="9495298" y="5644945"/>
            <a:ext cx="2096729" cy="543846"/>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err="1">
                <a:solidFill>
                  <a:schemeClr val="tx1"/>
                </a:solidFill>
              </a:rPr>
              <a:t>PersistentVolume</a:t>
            </a:r>
            <a:r>
              <a:rPr lang="en-US" sz="1200" dirty="0">
                <a:solidFill>
                  <a:schemeClr val="tx1"/>
                </a:solidFill>
              </a:rPr>
              <a:t>:</a:t>
            </a:r>
          </a:p>
          <a:p>
            <a:pPr algn="ctr"/>
            <a:r>
              <a:rPr lang="en-US" sz="1200" b="1" dirty="0">
                <a:solidFill>
                  <a:schemeClr val="tx1"/>
                </a:solidFill>
              </a:rPr>
              <a:t>my-</a:t>
            </a:r>
            <a:r>
              <a:rPr lang="en-US" sz="1200" b="1" dirty="0" err="1">
                <a:solidFill>
                  <a:schemeClr val="tx1"/>
                </a:solidFill>
              </a:rPr>
              <a:t>pv</a:t>
            </a:r>
          </a:p>
        </p:txBody>
      </p:sp>
      <p:sp>
        <p:nvSpPr>
          <p:cNvPr id="47" name="Rectangle 46">
            <a:extLst>
              <a:ext uri="{FF2B5EF4-FFF2-40B4-BE49-F238E27FC236}">
                <a16:creationId xmlns:a16="http://schemas.microsoft.com/office/drawing/2014/main" id="{59A535FC-E4DB-8414-9411-3210A627DAD6}"/>
              </a:ext>
            </a:extLst>
          </p:cNvPr>
          <p:cNvSpPr/>
          <p:nvPr/>
        </p:nvSpPr>
        <p:spPr bwMode="auto">
          <a:xfrm>
            <a:off x="7412498" y="3276395"/>
            <a:ext cx="1188679" cy="556546"/>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err="1">
                <a:solidFill>
                  <a:schemeClr val="tx1"/>
                </a:solidFill>
              </a:rPr>
              <a:t>StorageClass</a:t>
            </a:r>
            <a:r>
              <a:rPr lang="en-US" sz="1200" dirty="0">
                <a:solidFill>
                  <a:schemeClr val="tx1"/>
                </a:solidFill>
              </a:rPr>
              <a:t>:</a:t>
            </a:r>
          </a:p>
          <a:p>
            <a:pPr algn="ctr"/>
            <a:r>
              <a:rPr lang="en-US" sz="1200" b="1" dirty="0">
                <a:solidFill>
                  <a:schemeClr val="tx1"/>
                </a:solidFill>
              </a:rPr>
              <a:t>my-class</a:t>
            </a:r>
          </a:p>
        </p:txBody>
      </p:sp>
      <p:cxnSp>
        <p:nvCxnSpPr>
          <p:cNvPr id="48" name="Straight Arrow Connector 47">
            <a:extLst>
              <a:ext uri="{FF2B5EF4-FFF2-40B4-BE49-F238E27FC236}">
                <a16:creationId xmlns:a16="http://schemas.microsoft.com/office/drawing/2014/main" id="{798EC7D3-8C9B-F242-57D6-290BBA71D257}"/>
              </a:ext>
            </a:extLst>
          </p:cNvPr>
          <p:cNvCxnSpPr>
            <a:cxnSpLocks/>
          </p:cNvCxnSpPr>
          <p:nvPr/>
        </p:nvCxnSpPr>
        <p:spPr bwMode="auto">
          <a:xfrm flipH="1" flipV="1">
            <a:off x="7975598" y="3835398"/>
            <a:ext cx="19050" cy="1758950"/>
          </a:xfrm>
          <a:prstGeom prst="straightConnector1">
            <a:avLst/>
          </a:prstGeom>
          <a:ln w="127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F5A7C4F-098A-7CA4-9587-B8F32B0FE8C1}"/>
              </a:ext>
            </a:extLst>
          </p:cNvPr>
          <p:cNvSpPr/>
          <p:nvPr/>
        </p:nvSpPr>
        <p:spPr bwMode="auto">
          <a:xfrm>
            <a:off x="9317498" y="3270045"/>
            <a:ext cx="2274529" cy="556546"/>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tx1"/>
                </a:solidFill>
              </a:rPr>
              <a:t>Provisioner:</a:t>
            </a:r>
          </a:p>
          <a:p>
            <a:pPr algn="ctr"/>
            <a:r>
              <a:rPr lang="en-US" sz="1200" b="1" dirty="0">
                <a:solidFill>
                  <a:schemeClr val="tx1"/>
                </a:solidFill>
                <a:latin typeface="Sen"/>
              </a:rPr>
              <a:t>kubernetes.io/azure-file</a:t>
            </a:r>
            <a:endParaRPr lang="en-US" b="1">
              <a:solidFill>
                <a:schemeClr val="tx1"/>
              </a:solidFill>
              <a:latin typeface="Sen"/>
            </a:endParaRPr>
          </a:p>
        </p:txBody>
      </p:sp>
      <p:cxnSp>
        <p:nvCxnSpPr>
          <p:cNvPr id="51" name="Straight Arrow Connector 50">
            <a:extLst>
              <a:ext uri="{FF2B5EF4-FFF2-40B4-BE49-F238E27FC236}">
                <a16:creationId xmlns:a16="http://schemas.microsoft.com/office/drawing/2014/main" id="{491BC73E-0737-A5CE-239D-33461ACC9B1A}"/>
              </a:ext>
            </a:extLst>
          </p:cNvPr>
          <p:cNvCxnSpPr>
            <a:cxnSpLocks/>
          </p:cNvCxnSpPr>
          <p:nvPr/>
        </p:nvCxnSpPr>
        <p:spPr bwMode="auto">
          <a:xfrm flipV="1">
            <a:off x="8604248" y="3517898"/>
            <a:ext cx="711200"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4" name="Flowchart: Magnetic Disk 53">
            <a:extLst>
              <a:ext uri="{FF2B5EF4-FFF2-40B4-BE49-F238E27FC236}">
                <a16:creationId xmlns:a16="http://schemas.microsoft.com/office/drawing/2014/main" id="{34CA6841-D13B-8ADF-37A4-F3AC0CC2A849}"/>
              </a:ext>
            </a:extLst>
          </p:cNvPr>
          <p:cNvSpPr/>
          <p:nvPr/>
        </p:nvSpPr>
        <p:spPr bwMode="auto">
          <a:xfrm>
            <a:off x="10874372" y="4300602"/>
            <a:ext cx="1199916" cy="660643"/>
          </a:xfrm>
          <a:prstGeom prst="flowChartMagneticDisk">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dirty="0">
              <a:solidFill>
                <a:schemeClr val="tx1"/>
              </a:solidFill>
            </a:endParaRPr>
          </a:p>
        </p:txBody>
      </p:sp>
      <p:sp>
        <p:nvSpPr>
          <p:cNvPr id="56" name="TextBox 55">
            <a:extLst>
              <a:ext uri="{FF2B5EF4-FFF2-40B4-BE49-F238E27FC236}">
                <a16:creationId xmlns:a16="http://schemas.microsoft.com/office/drawing/2014/main" id="{27D025EC-FE56-A15A-525D-3166DF1BD4B9}"/>
              </a:ext>
            </a:extLst>
          </p:cNvPr>
          <p:cNvSpPr txBox="1"/>
          <p:nvPr/>
        </p:nvSpPr>
        <p:spPr bwMode="auto">
          <a:xfrm>
            <a:off x="10959486" y="4508294"/>
            <a:ext cx="10348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Azure Disk:</a:t>
            </a:r>
          </a:p>
          <a:p>
            <a:pPr algn="ctr"/>
            <a:r>
              <a:rPr lang="en-US" sz="1200" b="1" dirty="0">
                <a:ea typeface="+mn-lt"/>
                <a:cs typeface="+mn-lt"/>
              </a:rPr>
              <a:t>my-disk</a:t>
            </a:r>
          </a:p>
          <a:p>
            <a:pPr algn="l"/>
            <a:endParaRPr lang="en-US" sz="1200" dirty="0"/>
          </a:p>
        </p:txBody>
      </p:sp>
      <p:cxnSp>
        <p:nvCxnSpPr>
          <p:cNvPr id="58" name="Straight Arrow Connector 57">
            <a:extLst>
              <a:ext uri="{FF2B5EF4-FFF2-40B4-BE49-F238E27FC236}">
                <a16:creationId xmlns:a16="http://schemas.microsoft.com/office/drawing/2014/main" id="{A19AAFFC-3F70-31F1-8831-84E38B948BF9}"/>
              </a:ext>
            </a:extLst>
          </p:cNvPr>
          <p:cNvCxnSpPr>
            <a:cxnSpLocks/>
          </p:cNvCxnSpPr>
          <p:nvPr/>
        </p:nvCxnSpPr>
        <p:spPr bwMode="auto">
          <a:xfrm>
            <a:off x="10515598" y="3832531"/>
            <a:ext cx="19050" cy="18161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491700A-9DC2-89A3-814B-89178418D0CC}"/>
              </a:ext>
            </a:extLst>
          </p:cNvPr>
          <p:cNvCxnSpPr>
            <a:cxnSpLocks/>
          </p:cNvCxnSpPr>
          <p:nvPr/>
        </p:nvCxnSpPr>
        <p:spPr bwMode="auto">
          <a:xfrm flipH="1">
            <a:off x="8369298" y="5928031"/>
            <a:ext cx="1111250" cy="127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578A620-53FE-167E-4C1A-097B9D9C9DCD}"/>
              </a:ext>
            </a:extLst>
          </p:cNvPr>
          <p:cNvCxnSpPr>
            <a:cxnSpLocks/>
          </p:cNvCxnSpPr>
          <p:nvPr/>
        </p:nvCxnSpPr>
        <p:spPr bwMode="auto">
          <a:xfrm flipV="1">
            <a:off x="10985498" y="4969181"/>
            <a:ext cx="463550" cy="67310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871655E-384F-0A6E-EB0D-6F8CA75B7199}"/>
              </a:ext>
            </a:extLst>
          </p:cNvPr>
          <p:cNvSpPr txBox="1"/>
          <p:nvPr/>
        </p:nvSpPr>
        <p:spPr>
          <a:xfrm>
            <a:off x="10191750" y="4591050"/>
            <a:ext cx="584200" cy="307777"/>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err="1">
                <a:solidFill>
                  <a:schemeClr val="tx2"/>
                </a:solidFill>
              </a:rPr>
              <a:t>Crée</a:t>
            </a:r>
            <a:endParaRPr lang="en-US" sz="1400" b="1" dirty="0">
              <a:solidFill>
                <a:schemeClr val="tx2"/>
              </a:solidFill>
            </a:endParaRPr>
          </a:p>
        </p:txBody>
      </p:sp>
      <p:sp>
        <p:nvSpPr>
          <p:cNvPr id="63" name="TextBox 62">
            <a:extLst>
              <a:ext uri="{FF2B5EF4-FFF2-40B4-BE49-F238E27FC236}">
                <a16:creationId xmlns:a16="http://schemas.microsoft.com/office/drawing/2014/main" id="{55952ABF-DE1A-FC8C-BC8E-96CBEA90D9E7}"/>
              </a:ext>
            </a:extLst>
          </p:cNvPr>
          <p:cNvSpPr txBox="1"/>
          <p:nvPr/>
        </p:nvSpPr>
        <p:spPr>
          <a:xfrm>
            <a:off x="8629650" y="5784850"/>
            <a:ext cx="584200" cy="307777"/>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err="1">
                <a:solidFill>
                  <a:schemeClr val="tx2"/>
                </a:solidFill>
              </a:rPr>
              <a:t>Lié</a:t>
            </a:r>
          </a:p>
        </p:txBody>
      </p:sp>
      <p:sp>
        <p:nvSpPr>
          <p:cNvPr id="64" name="TextBox 63">
            <a:extLst>
              <a:ext uri="{FF2B5EF4-FFF2-40B4-BE49-F238E27FC236}">
                <a16:creationId xmlns:a16="http://schemas.microsoft.com/office/drawing/2014/main" id="{5D6090DF-670F-58D8-D64E-D941EDA5AC3A}"/>
              </a:ext>
            </a:extLst>
          </p:cNvPr>
          <p:cNvSpPr txBox="1"/>
          <p:nvPr/>
        </p:nvSpPr>
        <p:spPr>
          <a:xfrm>
            <a:off x="6524625" y="4803775"/>
            <a:ext cx="3048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t>1</a:t>
            </a:r>
          </a:p>
        </p:txBody>
      </p:sp>
      <p:sp>
        <p:nvSpPr>
          <p:cNvPr id="65" name="TextBox 64">
            <a:extLst>
              <a:ext uri="{FF2B5EF4-FFF2-40B4-BE49-F238E27FC236}">
                <a16:creationId xmlns:a16="http://schemas.microsoft.com/office/drawing/2014/main" id="{088709C0-7FF0-DB5B-F7FB-D396F4FE402A}"/>
              </a:ext>
            </a:extLst>
          </p:cNvPr>
          <p:cNvSpPr txBox="1"/>
          <p:nvPr/>
        </p:nvSpPr>
        <p:spPr>
          <a:xfrm>
            <a:off x="7985124" y="4587874"/>
            <a:ext cx="3048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t>2</a:t>
            </a:r>
            <a:endParaRPr lang="en-US" dirty="0"/>
          </a:p>
        </p:txBody>
      </p:sp>
      <p:sp>
        <p:nvSpPr>
          <p:cNvPr id="66" name="TextBox 65">
            <a:extLst>
              <a:ext uri="{FF2B5EF4-FFF2-40B4-BE49-F238E27FC236}">
                <a16:creationId xmlns:a16="http://schemas.microsoft.com/office/drawing/2014/main" id="{DCFC973F-B5C0-6178-63CE-8F1E612EBF48}"/>
              </a:ext>
            </a:extLst>
          </p:cNvPr>
          <p:cNvSpPr txBox="1"/>
          <p:nvPr/>
        </p:nvSpPr>
        <p:spPr>
          <a:xfrm>
            <a:off x="8810623" y="3235323"/>
            <a:ext cx="3048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t>3</a:t>
            </a:r>
            <a:endParaRPr lang="en-US" dirty="0"/>
          </a:p>
        </p:txBody>
      </p:sp>
      <p:sp>
        <p:nvSpPr>
          <p:cNvPr id="67" name="TextBox 66">
            <a:extLst>
              <a:ext uri="{FF2B5EF4-FFF2-40B4-BE49-F238E27FC236}">
                <a16:creationId xmlns:a16="http://schemas.microsoft.com/office/drawing/2014/main" id="{54114134-D3CD-12FA-4D44-BFF0E7BF3099}"/>
              </a:ext>
            </a:extLst>
          </p:cNvPr>
          <p:cNvSpPr txBox="1"/>
          <p:nvPr/>
        </p:nvSpPr>
        <p:spPr>
          <a:xfrm>
            <a:off x="10258423" y="4175123"/>
            <a:ext cx="3048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t>4</a:t>
            </a:r>
            <a:endParaRPr lang="en-US" dirty="0"/>
          </a:p>
        </p:txBody>
      </p:sp>
      <p:sp>
        <p:nvSpPr>
          <p:cNvPr id="68" name="TextBox 67">
            <a:extLst>
              <a:ext uri="{FF2B5EF4-FFF2-40B4-BE49-F238E27FC236}">
                <a16:creationId xmlns:a16="http://schemas.microsoft.com/office/drawing/2014/main" id="{C1708C28-28BC-2FDD-7302-389CB09CA7C1}"/>
              </a:ext>
            </a:extLst>
          </p:cNvPr>
          <p:cNvSpPr txBox="1"/>
          <p:nvPr/>
        </p:nvSpPr>
        <p:spPr>
          <a:xfrm>
            <a:off x="9115423" y="5641973"/>
            <a:ext cx="3048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t>5</a:t>
            </a:r>
            <a:endParaRPr lang="en-US" dirty="0"/>
          </a:p>
        </p:txBody>
      </p:sp>
      <p:sp>
        <p:nvSpPr>
          <p:cNvPr id="5" name="TextBox 4">
            <a:extLst>
              <a:ext uri="{FF2B5EF4-FFF2-40B4-BE49-F238E27FC236}">
                <a16:creationId xmlns:a16="http://schemas.microsoft.com/office/drawing/2014/main" id="{0C11AECF-B69F-D12A-59FA-2716B4D27D53}"/>
              </a:ext>
            </a:extLst>
          </p:cNvPr>
          <p:cNvSpPr txBox="1"/>
          <p:nvPr/>
        </p:nvSpPr>
        <p:spPr>
          <a:xfrm>
            <a:off x="7234989" y="3031958"/>
            <a:ext cx="160421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err="1">
                <a:solidFill>
                  <a:schemeClr val="tx2"/>
                </a:solidFill>
              </a:rPr>
              <a:t>Créé</a:t>
            </a:r>
            <a:r>
              <a:rPr lang="en-US" sz="1200" b="1" dirty="0">
                <a:solidFill>
                  <a:schemeClr val="tx2"/>
                </a:solidFill>
              </a:rPr>
              <a:t> par un admin</a:t>
            </a:r>
          </a:p>
        </p:txBody>
      </p:sp>
    </p:spTree>
    <p:extLst>
      <p:ext uri="{BB962C8B-B14F-4D97-AF65-F5344CB8AC3E}">
        <p14:creationId xmlns:p14="http://schemas.microsoft.com/office/powerpoint/2010/main" val="227308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D309-DD7A-2A08-4613-5FCCC62C0A7F}"/>
              </a:ext>
            </a:extLst>
          </p:cNvPr>
          <p:cNvSpPr>
            <a:spLocks noGrp="1"/>
          </p:cNvSpPr>
          <p:nvPr>
            <p:ph type="title"/>
          </p:nvPr>
        </p:nvSpPr>
        <p:spPr/>
        <p:txBody>
          <a:bodyPr/>
          <a:lstStyle/>
          <a:p>
            <a:r>
              <a:rPr lang="en-US"/>
              <a:t>La </a:t>
            </a:r>
            <a:r>
              <a:rPr lang="en-US" err="1"/>
              <a:t>conteneurisation</a:t>
            </a:r>
          </a:p>
        </p:txBody>
      </p:sp>
    </p:spTree>
    <p:extLst>
      <p:ext uri="{BB962C8B-B14F-4D97-AF65-F5344CB8AC3E}">
        <p14:creationId xmlns:p14="http://schemas.microsoft.com/office/powerpoint/2010/main" val="2929344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err="1">
                <a:solidFill>
                  <a:schemeClr val="accent1"/>
                </a:solidFill>
              </a:rPr>
              <a:t>Réferences</a:t>
            </a: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43958" y="573032"/>
            <a:ext cx="7881208"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dirty="0">
                <a:hlinkClick r:id="rId2"/>
              </a:rPr>
              <a:t>Containerization Explained </a:t>
            </a:r>
            <a:endParaRPr lang="en-US"/>
          </a:p>
          <a:p>
            <a:pPr>
              <a:defRPr/>
            </a:pPr>
            <a:r>
              <a:rPr lang="en-US" dirty="0">
                <a:hlinkClick r:id="rId2"/>
              </a:rPr>
              <a:t>(https://www.youtube.com/watch?v=0qotVMX-J5s)</a:t>
            </a:r>
            <a:endParaRPr lang="en-US" dirty="0"/>
          </a:p>
          <a:p>
            <a:pPr>
              <a:defRPr/>
            </a:pPr>
            <a:endParaRPr lang="en-US">
              <a:ea typeface="+mn-lt"/>
              <a:cs typeface="Arial"/>
            </a:endParaRPr>
          </a:p>
          <a:p>
            <a:pPr>
              <a:defRPr/>
            </a:pPr>
            <a:endParaRPr lang="en-US">
              <a:ea typeface="+mn-lt"/>
              <a:cs typeface="Arial"/>
            </a:endParaRPr>
          </a:p>
          <a:p>
            <a:pPr>
              <a:defRPr/>
            </a:pPr>
            <a:endParaRPr lang="en-US">
              <a:ea typeface="+mn-lt"/>
              <a:cs typeface="Arial"/>
            </a:endParaRPr>
          </a:p>
          <a:p>
            <a:pPr>
              <a:defRPr/>
            </a:pPr>
            <a:endParaRPr lang="en-US"/>
          </a:p>
          <a:p>
            <a:pPr>
              <a:defRPr/>
            </a:pPr>
            <a:endParaRPr lang="en-US">
              <a:solidFill>
                <a:srgbClr val="000000"/>
              </a:solidFill>
              <a:ea typeface="+mn-lt"/>
              <a:cs typeface="Arial"/>
            </a:endParaRPr>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3"/>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30</a:t>
            </a:fld>
            <a:endParaRPr lang="fr-FR" sz="800"/>
          </a:p>
        </p:txBody>
      </p:sp>
      <p:pic>
        <p:nvPicPr>
          <p:cNvPr id="7" name="Graphique 5">
            <a:extLst>
              <a:ext uri="{FF2B5EF4-FFF2-40B4-BE49-F238E27FC236}">
                <a16:creationId xmlns:a16="http://schemas.microsoft.com/office/drawing/2014/main" id="{A80BF17E-A4CF-F08D-F314-360EE22A08F1}"/>
              </a:ext>
            </a:extLst>
          </p:cNvPr>
          <p:cNvPicPr>
            <a:picLocks noChangeAspect="1"/>
          </p:cNvPicPr>
          <p:nvPr/>
        </p:nvPicPr>
        <p:blipFill>
          <a:blip r:embed="rId3"/>
          <a:stretch/>
        </p:blipFill>
        <p:spPr bwMode="auto">
          <a:xfrm>
            <a:off x="4144177" y="1451658"/>
            <a:ext cx="317957" cy="230164"/>
          </a:xfrm>
          <a:prstGeom prst="rect">
            <a:avLst/>
          </a:prstGeom>
        </p:spPr>
      </p:pic>
      <p:sp>
        <p:nvSpPr>
          <p:cNvPr id="8" name="Rectangle 7">
            <a:extLst>
              <a:ext uri="{FF2B5EF4-FFF2-40B4-BE49-F238E27FC236}">
                <a16:creationId xmlns:a16="http://schemas.microsoft.com/office/drawing/2014/main" id="{FC71CF7A-B152-917B-7AC8-8132E07A5233}"/>
              </a:ext>
            </a:extLst>
          </p:cNvPr>
          <p:cNvSpPr/>
          <p:nvPr/>
        </p:nvSpPr>
        <p:spPr bwMode="auto">
          <a:xfrm>
            <a:off x="4543958" y="1366134"/>
            <a:ext cx="7881208"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ea typeface="+mn-lt"/>
                <a:cs typeface="+mn-lt"/>
                <a:hlinkClick r:id="rId4"/>
              </a:rPr>
              <a:t>https://www.ibm.com/cloud/learn/containerization</a:t>
            </a:r>
            <a:endParaRPr lang="en-US"/>
          </a:p>
        </p:txBody>
      </p:sp>
      <p:pic>
        <p:nvPicPr>
          <p:cNvPr id="9" name="Graphique 5">
            <a:extLst>
              <a:ext uri="{FF2B5EF4-FFF2-40B4-BE49-F238E27FC236}">
                <a16:creationId xmlns:a16="http://schemas.microsoft.com/office/drawing/2014/main" id="{E316AA03-B4EA-4D26-40AF-E64D74A3BA5C}"/>
              </a:ext>
            </a:extLst>
          </p:cNvPr>
          <p:cNvPicPr>
            <a:picLocks noChangeAspect="1"/>
          </p:cNvPicPr>
          <p:nvPr/>
        </p:nvPicPr>
        <p:blipFill>
          <a:blip r:embed="rId3"/>
          <a:stretch/>
        </p:blipFill>
        <p:spPr bwMode="auto">
          <a:xfrm>
            <a:off x="4144177" y="2089250"/>
            <a:ext cx="317957" cy="230164"/>
          </a:xfrm>
          <a:prstGeom prst="rect">
            <a:avLst/>
          </a:prstGeom>
        </p:spPr>
      </p:pic>
      <p:sp>
        <p:nvSpPr>
          <p:cNvPr id="10" name="Rectangle 9">
            <a:extLst>
              <a:ext uri="{FF2B5EF4-FFF2-40B4-BE49-F238E27FC236}">
                <a16:creationId xmlns:a16="http://schemas.microsoft.com/office/drawing/2014/main" id="{BAF61A36-045A-EA78-391F-061235AB3337}"/>
              </a:ext>
            </a:extLst>
          </p:cNvPr>
          <p:cNvSpPr/>
          <p:nvPr/>
        </p:nvSpPr>
        <p:spPr bwMode="auto">
          <a:xfrm>
            <a:off x="4543958" y="2003726"/>
            <a:ext cx="7881208" cy="402638"/>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ea typeface="+mn-lt"/>
                <a:cs typeface="+mn-lt"/>
                <a:hlinkClick r:id="rId5"/>
              </a:rPr>
              <a:t>https://kubernetes.io/docs/home/</a:t>
            </a:r>
            <a:endParaRPr lang="en-US"/>
          </a:p>
        </p:txBody>
      </p:sp>
      <p:sp>
        <p:nvSpPr>
          <p:cNvPr id="2" name="TextBox 1">
            <a:extLst>
              <a:ext uri="{FF2B5EF4-FFF2-40B4-BE49-F238E27FC236}">
                <a16:creationId xmlns:a16="http://schemas.microsoft.com/office/drawing/2014/main" id="{BEE16C4B-08F2-0FF5-5E89-8CD966236313}"/>
              </a:ext>
            </a:extLst>
          </p:cNvPr>
          <p:cNvSpPr txBox="1"/>
          <p:nvPr/>
        </p:nvSpPr>
        <p:spPr>
          <a:xfrm>
            <a:off x="4546600" y="2635250"/>
            <a:ext cx="71183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hlinkClick r:id="rId6"/>
              </a:rPr>
              <a:t>https://learning.oreilly.com/library/view/kubernetes-in-action/9781617293726/</a:t>
            </a:r>
            <a:endParaRPr lang="en-US"/>
          </a:p>
        </p:txBody>
      </p:sp>
      <p:pic>
        <p:nvPicPr>
          <p:cNvPr id="12" name="Graphique 5">
            <a:extLst>
              <a:ext uri="{FF2B5EF4-FFF2-40B4-BE49-F238E27FC236}">
                <a16:creationId xmlns:a16="http://schemas.microsoft.com/office/drawing/2014/main" id="{469A4947-2A41-569B-C10D-EBF3469D69AE}"/>
              </a:ext>
            </a:extLst>
          </p:cNvPr>
          <p:cNvPicPr>
            <a:picLocks noChangeAspect="1"/>
          </p:cNvPicPr>
          <p:nvPr/>
        </p:nvPicPr>
        <p:blipFill>
          <a:blip r:embed="rId3"/>
          <a:stretch/>
        </p:blipFill>
        <p:spPr bwMode="auto">
          <a:xfrm>
            <a:off x="4144177" y="2730600"/>
            <a:ext cx="317957" cy="230164"/>
          </a:xfrm>
          <a:prstGeom prst="rect">
            <a:avLst/>
          </a:prstGeom>
        </p:spPr>
      </p:pic>
    </p:spTree>
    <p:extLst>
      <p:ext uri="{BB962C8B-B14F-4D97-AF65-F5344CB8AC3E}">
        <p14:creationId xmlns:p14="http://schemas.microsoft.com/office/powerpoint/2010/main" val="1143087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3"/>
          <p:cNvSpPr/>
          <p:nvPr/>
        </p:nvSpPr>
        <p:spPr bwMode="auto">
          <a:xfrm>
            <a:off x="4868609" y="2857470"/>
            <a:ext cx="2452775" cy="807583"/>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lgn="ctr">
              <a:defRPr/>
            </a:pPr>
            <a:r>
              <a:rPr lang="en-US" sz="4800" b="1">
                <a:solidFill>
                  <a:schemeClr val="bg1"/>
                </a:solidFill>
              </a:rPr>
              <a:t>Merci !</a:t>
            </a:r>
            <a:endParaRPr lang="en-US"/>
          </a:p>
        </p:txBody>
      </p:sp>
    </p:spTree>
    <p:extLst>
      <p:ext uri="{BB962C8B-B14F-4D97-AF65-F5344CB8AC3E}">
        <p14:creationId xmlns:p14="http://schemas.microsoft.com/office/powerpoint/2010/main" val="1450409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13525" y="340478"/>
            <a:ext cx="3179956" cy="16002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Intro à la Conteneurisation</a:t>
            </a:r>
          </a:p>
        </p:txBody>
      </p:sp>
      <p:sp>
        <p:nvSpPr>
          <p:cNvPr id="5" name="Espace réservé du texte 2"/>
          <p:cNvSpPr>
            <a:spLocks noGrp="1"/>
          </p:cNvSpPr>
          <p:nvPr>
            <p:ph type="body" sz="half" idx="10"/>
          </p:nvPr>
        </p:nvSpPr>
        <p:spPr bwMode="auto"/>
        <p:txBody>
          <a:bodyPr/>
          <a:lstStyle/>
          <a:p>
            <a:pPr>
              <a:defRPr/>
            </a:pPr>
            <a:endParaRPr lang="fr-FR"/>
          </a:p>
        </p:txBody>
      </p:sp>
      <p:sp>
        <p:nvSpPr>
          <p:cNvPr id="3" name="Rectangle 2">
            <a:extLst>
              <a:ext uri="{FF2B5EF4-FFF2-40B4-BE49-F238E27FC236}">
                <a16:creationId xmlns:a16="http://schemas.microsoft.com/office/drawing/2014/main" id="{5B845906-7EAE-4BEC-AA75-1877CED15600}"/>
              </a:ext>
            </a:extLst>
          </p:cNvPr>
          <p:cNvSpPr/>
          <p:nvPr/>
        </p:nvSpPr>
        <p:spPr bwMode="auto">
          <a:xfrm>
            <a:off x="4535492" y="573032"/>
            <a:ext cx="6628142" cy="648171"/>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ea typeface="+mn-lt"/>
                <a:cs typeface="+mn-lt"/>
              </a:rPr>
              <a:t>La </a:t>
            </a:r>
            <a:r>
              <a:rPr lang="fr-FR" b="1">
                <a:solidFill>
                  <a:schemeClr val="tx2"/>
                </a:solidFill>
                <a:ea typeface="+mn-lt"/>
                <a:cs typeface="+mn-lt"/>
              </a:rPr>
              <a:t>conteneurisation</a:t>
            </a:r>
            <a:r>
              <a:rPr lang="en-US">
                <a:ea typeface="+mn-lt"/>
                <a:cs typeface="+mn-lt"/>
              </a:rPr>
              <a:t> </a:t>
            </a:r>
            <a:r>
              <a:rPr lang="en-US" err="1">
                <a:ea typeface="+mn-lt"/>
                <a:cs typeface="+mn-lt"/>
              </a:rPr>
              <a:t>est</a:t>
            </a:r>
            <a:r>
              <a:rPr lang="en-US">
                <a:ea typeface="+mn-lt"/>
                <a:cs typeface="+mn-lt"/>
              </a:rPr>
              <a:t> le fait </a:t>
            </a:r>
            <a:r>
              <a:rPr lang="en-US" err="1">
                <a:ea typeface="+mn-lt"/>
                <a:cs typeface="+mn-lt"/>
              </a:rPr>
              <a:t>d'encapsuler</a:t>
            </a:r>
            <a:r>
              <a:rPr lang="en-US">
                <a:ea typeface="+mn-lt"/>
                <a:cs typeface="+mn-lt"/>
              </a:rPr>
              <a:t> </a:t>
            </a:r>
            <a:r>
              <a:rPr lang="en-US" err="1">
                <a:ea typeface="+mn-lt"/>
                <a:cs typeface="+mn-lt"/>
              </a:rPr>
              <a:t>une</a:t>
            </a:r>
            <a:r>
              <a:rPr lang="en-US">
                <a:ea typeface="+mn-lt"/>
                <a:cs typeface="+mn-lt"/>
              </a:rPr>
              <a:t> application et </a:t>
            </a:r>
            <a:r>
              <a:rPr lang="en-US" err="1">
                <a:ea typeface="+mn-lt"/>
                <a:cs typeface="+mn-lt"/>
              </a:rPr>
              <a:t>ses</a:t>
            </a:r>
            <a:r>
              <a:rPr lang="en-US">
                <a:ea typeface="+mn-lt"/>
                <a:cs typeface="+mn-lt"/>
              </a:rPr>
              <a:t> </a:t>
            </a:r>
            <a:r>
              <a:rPr lang="en-US" err="1">
                <a:ea typeface="+mn-lt"/>
                <a:cs typeface="+mn-lt"/>
              </a:rPr>
              <a:t>dépendences</a:t>
            </a:r>
            <a:r>
              <a:rPr lang="en-US">
                <a:ea typeface="+mn-lt"/>
                <a:cs typeface="+mn-lt"/>
              </a:rPr>
              <a:t> dans un </a:t>
            </a:r>
            <a:r>
              <a:rPr lang="en-US" b="1" err="1">
                <a:solidFill>
                  <a:schemeClr val="tx2"/>
                </a:solidFill>
                <a:ea typeface="+mn-lt"/>
                <a:cs typeface="+mn-lt"/>
              </a:rPr>
              <a:t>conteneur</a:t>
            </a:r>
            <a:endParaRPr lang="en-US" b="1">
              <a:solidFill>
                <a:schemeClr val="tx2"/>
              </a:solidFill>
              <a:ea typeface="+mn-lt"/>
              <a:cs typeface="+mn-lt"/>
            </a:endParaRPr>
          </a:p>
          <a:p>
            <a:pPr>
              <a:defRPr/>
            </a:pPr>
            <a:endParaRPr lang="en-US">
              <a:ea typeface="+mn-lt"/>
              <a:cs typeface="+mn-lt"/>
            </a:endParaRPr>
          </a:p>
          <a:p>
            <a:pPr>
              <a:defRPr/>
            </a:pPr>
            <a:endParaRPr lang="en-US">
              <a:ea typeface="+mn-lt"/>
              <a:cs typeface="Arial"/>
            </a:endParaRPr>
          </a:p>
          <a:p>
            <a:pPr>
              <a:defRPr/>
            </a:pPr>
            <a:endParaRPr lang="en-US">
              <a:ea typeface="+mn-lt"/>
              <a:cs typeface="+mn-lt"/>
            </a:endParaRPr>
          </a:p>
          <a:p>
            <a:pPr>
              <a:defRPr/>
            </a:pPr>
            <a:endParaRPr lang="en-US">
              <a:ea typeface="+mn-lt"/>
              <a:cs typeface="+mn-lt"/>
            </a:endParaRPr>
          </a:p>
          <a:p>
            <a:pPr>
              <a:defRPr/>
            </a:pPr>
            <a:endParaRPr lang="en-US"/>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err="1"/>
          </a:p>
        </p:txBody>
      </p:sp>
      <p:pic>
        <p:nvPicPr>
          <p:cNvPr id="21" name="Graphique 5">
            <a:extLst>
              <a:ext uri="{FF2B5EF4-FFF2-40B4-BE49-F238E27FC236}">
                <a16:creationId xmlns:a16="http://schemas.microsoft.com/office/drawing/2014/main" id="{46C36F4E-261A-47CE-B015-21F1C1C1771B}"/>
              </a:ext>
            </a:extLst>
          </p:cNvPr>
          <p:cNvPicPr>
            <a:picLocks noChangeAspect="1"/>
          </p:cNvPicPr>
          <p:nvPr/>
        </p:nvPicPr>
        <p:blipFill>
          <a:blip r:embed="rId3"/>
          <a:stretch/>
        </p:blipFill>
        <p:spPr bwMode="auto">
          <a:xfrm>
            <a:off x="4144177" y="658556"/>
            <a:ext cx="317957" cy="230164"/>
          </a:xfrm>
          <a:prstGeom prst="rect">
            <a:avLst/>
          </a:prstGeom>
        </p:spPr>
      </p:pic>
      <p:sp>
        <p:nvSpPr>
          <p:cNvPr id="6" name="Slide Number Placeholder 5">
            <a:extLst>
              <a:ext uri="{FF2B5EF4-FFF2-40B4-BE49-F238E27FC236}">
                <a16:creationId xmlns:a16="http://schemas.microsoft.com/office/drawing/2014/main" id="{D412E38E-77F6-410C-A12C-92BA097E6E04}"/>
              </a:ext>
            </a:extLst>
          </p:cNvPr>
          <p:cNvSpPr txBox="1">
            <a:spLocks/>
          </p:cNvSpPr>
          <p:nvPr/>
        </p:nvSpPr>
        <p:spPr>
          <a:xfrm>
            <a:off x="8758990" y="648401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4</a:t>
            </a:fld>
            <a:endParaRPr lang="fr-FR" sz="800"/>
          </a:p>
        </p:txBody>
      </p:sp>
      <p:pic>
        <p:nvPicPr>
          <p:cNvPr id="17" name="Graphique 5">
            <a:extLst>
              <a:ext uri="{FF2B5EF4-FFF2-40B4-BE49-F238E27FC236}">
                <a16:creationId xmlns:a16="http://schemas.microsoft.com/office/drawing/2014/main" id="{EFE545F0-F72D-77A9-A229-B8E92DACFBC7}"/>
              </a:ext>
            </a:extLst>
          </p:cNvPr>
          <p:cNvPicPr>
            <a:picLocks noChangeAspect="1"/>
          </p:cNvPicPr>
          <p:nvPr/>
        </p:nvPicPr>
        <p:blipFill>
          <a:blip r:embed="rId3"/>
          <a:stretch/>
        </p:blipFill>
        <p:spPr bwMode="auto">
          <a:xfrm>
            <a:off x="4144177" y="1437489"/>
            <a:ext cx="317957" cy="230164"/>
          </a:xfrm>
          <a:prstGeom prst="rect">
            <a:avLst/>
          </a:prstGeom>
        </p:spPr>
      </p:pic>
      <p:sp>
        <p:nvSpPr>
          <p:cNvPr id="2" name="TextBox 1">
            <a:extLst>
              <a:ext uri="{FF2B5EF4-FFF2-40B4-BE49-F238E27FC236}">
                <a16:creationId xmlns:a16="http://schemas.microsoft.com/office/drawing/2014/main" id="{AD6E6A5F-6918-DE01-AF95-6C6B02A53F62}"/>
              </a:ext>
            </a:extLst>
          </p:cNvPr>
          <p:cNvSpPr txBox="1"/>
          <p:nvPr/>
        </p:nvSpPr>
        <p:spPr>
          <a:xfrm>
            <a:off x="4538133" y="1337733"/>
            <a:ext cx="88646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ea typeface="+mn-lt"/>
                <a:cs typeface="+mn-lt"/>
              </a:rPr>
              <a:t>Un </a:t>
            </a:r>
            <a:r>
              <a:rPr lang="en-US" b="1" err="1">
                <a:solidFill>
                  <a:schemeClr val="tx2"/>
                </a:solidFill>
                <a:ea typeface="+mn-lt"/>
                <a:cs typeface="+mn-lt"/>
              </a:rPr>
              <a:t>conteneur</a:t>
            </a:r>
            <a:r>
              <a:rPr lang="en-US" b="1">
                <a:solidFill>
                  <a:schemeClr val="tx2"/>
                </a:solidFill>
                <a:ea typeface="+mn-lt"/>
                <a:cs typeface="+mn-lt"/>
              </a:rPr>
              <a:t> </a:t>
            </a:r>
            <a:r>
              <a:rPr lang="en-US" err="1">
                <a:ea typeface="+mn-lt"/>
                <a:cs typeface="+mn-lt"/>
              </a:rPr>
              <a:t>est</a:t>
            </a:r>
            <a:r>
              <a:rPr lang="en-US">
                <a:ea typeface="+mn-lt"/>
                <a:cs typeface="+mn-lt"/>
              </a:rPr>
              <a:t> un executable </a:t>
            </a:r>
            <a:r>
              <a:rPr lang="en-US" b="1" err="1">
                <a:solidFill>
                  <a:schemeClr val="tx2"/>
                </a:solidFill>
                <a:ea typeface="+mn-lt"/>
                <a:cs typeface="+mn-lt"/>
              </a:rPr>
              <a:t>léger</a:t>
            </a:r>
            <a:r>
              <a:rPr lang="en-US">
                <a:ea typeface="+mn-lt"/>
                <a:cs typeface="+mn-lt"/>
              </a:rPr>
              <a:t> qui </a:t>
            </a:r>
            <a:r>
              <a:rPr lang="en-US" err="1">
                <a:ea typeface="+mn-lt"/>
                <a:cs typeface="+mn-lt"/>
              </a:rPr>
              <a:t>peux</a:t>
            </a:r>
            <a:r>
              <a:rPr lang="en-US">
                <a:ea typeface="+mn-lt"/>
                <a:cs typeface="+mn-lt"/>
              </a:rPr>
              <a:t> </a:t>
            </a:r>
            <a:r>
              <a:rPr lang="en-US" err="1">
                <a:ea typeface="+mn-lt"/>
                <a:cs typeface="+mn-lt"/>
              </a:rPr>
              <a:t>s'executer</a:t>
            </a:r>
            <a:r>
              <a:rPr lang="en-US">
                <a:ea typeface="+mn-lt"/>
                <a:cs typeface="+mn-lt"/>
              </a:rPr>
              <a:t> </a:t>
            </a:r>
            <a:r>
              <a:rPr lang="en-US" err="1">
                <a:ea typeface="+mn-lt"/>
                <a:cs typeface="+mn-lt"/>
              </a:rPr>
              <a:t>d'une</a:t>
            </a:r>
            <a:r>
              <a:rPr lang="en-US">
                <a:ea typeface="+mn-lt"/>
                <a:cs typeface="+mn-lt"/>
              </a:rPr>
              <a:t> manière </a:t>
            </a:r>
            <a:endParaRPr lang="en-US">
              <a:ea typeface="+mn-lt"/>
              <a:cs typeface="Arial"/>
            </a:endParaRPr>
          </a:p>
          <a:p>
            <a:pPr algn="just"/>
            <a:r>
              <a:rPr lang="en-US" b="1" err="1">
                <a:solidFill>
                  <a:schemeClr val="tx2"/>
                </a:solidFill>
                <a:ea typeface="+mn-lt"/>
                <a:cs typeface="+mn-lt"/>
              </a:rPr>
              <a:t>consistente</a:t>
            </a:r>
            <a:r>
              <a:rPr lang="en-US">
                <a:ea typeface="+mn-lt"/>
                <a:cs typeface="+mn-lt"/>
              </a:rPr>
              <a:t> sur </a:t>
            </a:r>
            <a:r>
              <a:rPr lang="en-US" err="1">
                <a:ea typeface="+mn-lt"/>
                <a:cs typeface="+mn-lt"/>
              </a:rPr>
              <a:t>n'importe</a:t>
            </a:r>
            <a:r>
              <a:rPr lang="en-US">
                <a:ea typeface="+mn-lt"/>
                <a:cs typeface="+mn-lt"/>
              </a:rPr>
              <a:t> </a:t>
            </a:r>
            <a:r>
              <a:rPr lang="en-US" err="1">
                <a:ea typeface="+mn-lt"/>
                <a:cs typeface="+mn-lt"/>
              </a:rPr>
              <a:t>quel</a:t>
            </a:r>
            <a:r>
              <a:rPr lang="en-US">
                <a:ea typeface="+mn-lt"/>
                <a:cs typeface="+mn-lt"/>
              </a:rPr>
              <a:t> </a:t>
            </a:r>
            <a:r>
              <a:rPr lang="en-US" err="1">
                <a:ea typeface="+mn-lt"/>
                <a:cs typeface="+mn-lt"/>
              </a:rPr>
              <a:t>environnement</a:t>
            </a:r>
            <a:endParaRPr lang="en-US">
              <a:ea typeface="+mn-lt"/>
              <a:cs typeface="+mn-lt"/>
            </a:endParaRPr>
          </a:p>
          <a:p>
            <a:pPr algn="just"/>
            <a:endParaRPr lang="en-US"/>
          </a:p>
        </p:txBody>
      </p:sp>
      <p:sp>
        <p:nvSpPr>
          <p:cNvPr id="19" name="TextBox 18">
            <a:extLst>
              <a:ext uri="{FF2B5EF4-FFF2-40B4-BE49-F238E27FC236}">
                <a16:creationId xmlns:a16="http://schemas.microsoft.com/office/drawing/2014/main" id="{AB277B80-92CB-8714-7B01-8FFFAB31353A}"/>
              </a:ext>
            </a:extLst>
          </p:cNvPr>
          <p:cNvSpPr txBox="1"/>
          <p:nvPr/>
        </p:nvSpPr>
        <p:spPr>
          <a:xfrm>
            <a:off x="4538132" y="2135676"/>
            <a:ext cx="88646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ea typeface="+mn-lt"/>
                <a:cs typeface="+mn-lt"/>
              </a:rPr>
              <a:t>Cette </a:t>
            </a:r>
            <a:r>
              <a:rPr lang="en-US" b="1">
                <a:solidFill>
                  <a:schemeClr val="tx2"/>
                </a:solidFill>
                <a:ea typeface="+mn-lt"/>
                <a:cs typeface="+mn-lt"/>
              </a:rPr>
              <a:t>encapsulation</a:t>
            </a:r>
            <a:r>
              <a:rPr lang="en-US">
                <a:ea typeface="+mn-lt"/>
                <a:cs typeface="+mn-lt"/>
              </a:rPr>
              <a:t> nous </a:t>
            </a:r>
            <a:r>
              <a:rPr lang="en-US" err="1">
                <a:ea typeface="+mn-lt"/>
                <a:cs typeface="+mn-lt"/>
              </a:rPr>
              <a:t>permet</a:t>
            </a:r>
            <a:r>
              <a:rPr lang="en-US">
                <a:ea typeface="+mn-lt"/>
                <a:cs typeface="+mn-lt"/>
              </a:rPr>
              <a:t> </a:t>
            </a:r>
            <a:r>
              <a:rPr lang="en-US" err="1">
                <a:ea typeface="+mn-lt"/>
                <a:cs typeface="+mn-lt"/>
              </a:rPr>
              <a:t>d'avoir</a:t>
            </a:r>
            <a:r>
              <a:rPr lang="en-US">
                <a:ea typeface="+mn-lt"/>
                <a:cs typeface="+mn-lt"/>
              </a:rPr>
              <a:t> la </a:t>
            </a:r>
            <a:r>
              <a:rPr lang="en-US" b="1" err="1">
                <a:solidFill>
                  <a:schemeClr val="tx2"/>
                </a:solidFill>
                <a:ea typeface="+mn-lt"/>
                <a:cs typeface="+mn-lt"/>
              </a:rPr>
              <a:t>portabilite</a:t>
            </a:r>
            <a:r>
              <a:rPr lang="en-US">
                <a:ea typeface="+mn-lt"/>
                <a:cs typeface="+mn-lt"/>
              </a:rPr>
              <a:t>, </a:t>
            </a:r>
            <a:r>
              <a:rPr lang="en-US" err="1">
                <a:ea typeface="+mn-lt"/>
                <a:cs typeface="+mn-lt"/>
              </a:rPr>
              <a:t>l'aisance</a:t>
            </a:r>
            <a:r>
              <a:rPr lang="en-US">
                <a:ea typeface="+mn-lt"/>
                <a:cs typeface="+mn-lt"/>
              </a:rPr>
              <a:t> de </a:t>
            </a:r>
            <a:r>
              <a:rPr lang="en-US" b="1">
                <a:solidFill>
                  <a:schemeClr val="tx2"/>
                </a:solidFill>
                <a:ea typeface="+mn-lt"/>
                <a:cs typeface="+mn-lt"/>
              </a:rPr>
              <a:t>duplication</a:t>
            </a:r>
            <a:r>
              <a:rPr lang="en-US">
                <a:solidFill>
                  <a:srgbClr val="000000"/>
                </a:solidFill>
                <a:ea typeface="+mn-lt"/>
                <a:cs typeface="+mn-lt"/>
              </a:rPr>
              <a:t> </a:t>
            </a:r>
            <a:endParaRPr lang="en-US">
              <a:solidFill>
                <a:srgbClr val="000000"/>
              </a:solidFill>
              <a:ea typeface="+mn-lt"/>
              <a:cs typeface="Arial"/>
            </a:endParaRPr>
          </a:p>
          <a:p>
            <a:pPr algn="just"/>
            <a:r>
              <a:rPr lang="en-US">
                <a:ea typeface="+mn-lt"/>
                <a:cs typeface="+mn-lt"/>
              </a:rPr>
              <a:t>et </a:t>
            </a:r>
            <a:r>
              <a:rPr lang="en-US" err="1">
                <a:ea typeface="+mn-lt"/>
                <a:cs typeface="+mn-lt"/>
              </a:rPr>
              <a:t>une</a:t>
            </a:r>
            <a:r>
              <a:rPr lang="en-US">
                <a:ea typeface="+mn-lt"/>
                <a:cs typeface="+mn-lt"/>
              </a:rPr>
              <a:t> </a:t>
            </a:r>
            <a:r>
              <a:rPr lang="en-US" b="1" err="1">
                <a:solidFill>
                  <a:schemeClr val="tx2"/>
                </a:solidFill>
                <a:ea typeface="+mn-lt"/>
                <a:cs typeface="+mn-lt"/>
              </a:rPr>
              <a:t>independance</a:t>
            </a:r>
            <a:r>
              <a:rPr lang="en-US">
                <a:ea typeface="+mn-lt"/>
                <a:cs typeface="+mn-lt"/>
              </a:rPr>
              <a:t> de la </a:t>
            </a:r>
            <a:r>
              <a:rPr lang="en-US" err="1">
                <a:ea typeface="+mn-lt"/>
                <a:cs typeface="+mn-lt"/>
              </a:rPr>
              <a:t>plateforme</a:t>
            </a:r>
            <a:r>
              <a:rPr lang="en-US">
                <a:ea typeface="+mn-lt"/>
                <a:cs typeface="+mn-lt"/>
              </a:rPr>
              <a:t> de </a:t>
            </a:r>
            <a:r>
              <a:rPr lang="en-US" err="1">
                <a:ea typeface="+mn-lt"/>
                <a:cs typeface="+mn-lt"/>
              </a:rPr>
              <a:t>deploiement</a:t>
            </a:r>
            <a:endParaRPr lang="en-US"/>
          </a:p>
        </p:txBody>
      </p:sp>
      <p:pic>
        <p:nvPicPr>
          <p:cNvPr id="20" name="Graphique 5">
            <a:extLst>
              <a:ext uri="{FF2B5EF4-FFF2-40B4-BE49-F238E27FC236}">
                <a16:creationId xmlns:a16="http://schemas.microsoft.com/office/drawing/2014/main" id="{61C3B591-0495-5685-0CCC-D187FFB2C94D}"/>
              </a:ext>
            </a:extLst>
          </p:cNvPr>
          <p:cNvPicPr>
            <a:picLocks noChangeAspect="1"/>
          </p:cNvPicPr>
          <p:nvPr/>
        </p:nvPicPr>
        <p:blipFill>
          <a:blip r:embed="rId3"/>
          <a:stretch/>
        </p:blipFill>
        <p:spPr bwMode="auto">
          <a:xfrm>
            <a:off x="4144177" y="2224888"/>
            <a:ext cx="317957" cy="230164"/>
          </a:xfrm>
          <a:prstGeom prst="rect">
            <a:avLst/>
          </a:prstGeom>
        </p:spPr>
      </p:pic>
      <p:sp>
        <p:nvSpPr>
          <p:cNvPr id="22" name="Rectangle 21">
            <a:extLst>
              <a:ext uri="{FF2B5EF4-FFF2-40B4-BE49-F238E27FC236}">
                <a16:creationId xmlns:a16="http://schemas.microsoft.com/office/drawing/2014/main" id="{BE360B86-F218-C1BA-6699-E9AD0160E2A7}"/>
              </a:ext>
            </a:extLst>
          </p:cNvPr>
          <p:cNvSpPr/>
          <p:nvPr/>
        </p:nvSpPr>
        <p:spPr bwMode="auto">
          <a:xfrm>
            <a:off x="4535492" y="2899999"/>
            <a:ext cx="7371092" cy="648171"/>
          </a:xfrm>
          <a:prstGeom prst="rect">
            <a:avLst/>
          </a:prstGeom>
          <a:noFill/>
        </p:spPr>
        <p:txBody>
          <a:bodyPr vertOverflow="overflow" horzOverflow="clip" vert="horz" wrap="square" lIns="91440" tIns="45720" rIns="91440" bIns="45720" numCol="1" spcCol="0" rtlCol="0" fromWordArt="0" anchor="t" anchorCtr="0" forceAA="0" compatLnSpc="0">
            <a:noAutofit/>
          </a:bodyPr>
          <a:lstStyle/>
          <a:p>
            <a:pPr>
              <a:defRPr/>
            </a:pPr>
            <a:r>
              <a:rPr lang="en-US">
                <a:ea typeface="+mn-lt"/>
                <a:cs typeface="+mn-lt"/>
              </a:rPr>
              <a:t>Les </a:t>
            </a:r>
            <a:r>
              <a:rPr lang="en-US" b="1" err="1">
                <a:solidFill>
                  <a:schemeClr val="tx2"/>
                </a:solidFill>
                <a:ea typeface="+mn-lt"/>
                <a:cs typeface="+mn-lt"/>
              </a:rPr>
              <a:t>conteneurs</a:t>
            </a:r>
            <a:r>
              <a:rPr lang="en-US" b="1">
                <a:solidFill>
                  <a:schemeClr val="tx2"/>
                </a:solidFill>
                <a:ea typeface="+mn-lt"/>
                <a:cs typeface="+mn-lt"/>
              </a:rPr>
              <a:t> </a:t>
            </a:r>
            <a:r>
              <a:rPr lang="en-US" err="1">
                <a:ea typeface="+mn-lt"/>
                <a:cs typeface="+mn-lt"/>
              </a:rPr>
              <a:t>sont</a:t>
            </a:r>
            <a:r>
              <a:rPr lang="en-US">
                <a:ea typeface="+mn-lt"/>
                <a:cs typeface="+mn-lt"/>
              </a:rPr>
              <a:t> </a:t>
            </a:r>
            <a:r>
              <a:rPr lang="en-US" err="1">
                <a:ea typeface="+mn-lt"/>
                <a:cs typeface="+mn-lt"/>
              </a:rPr>
              <a:t>différent</a:t>
            </a:r>
            <a:r>
              <a:rPr lang="en-US">
                <a:ea typeface="+mn-lt"/>
                <a:cs typeface="+mn-lt"/>
              </a:rPr>
              <a:t> des </a:t>
            </a:r>
            <a:r>
              <a:rPr lang="en-US" b="1">
                <a:solidFill>
                  <a:schemeClr val="tx2"/>
                </a:solidFill>
                <a:ea typeface="+mn-lt"/>
                <a:cs typeface="+mn-lt"/>
              </a:rPr>
              <a:t>machines </a:t>
            </a:r>
            <a:r>
              <a:rPr lang="en-US" b="1" err="1">
                <a:solidFill>
                  <a:schemeClr val="tx2"/>
                </a:solidFill>
                <a:ea typeface="+mn-lt"/>
                <a:cs typeface="+mn-lt"/>
              </a:rPr>
              <a:t>virtuelles</a:t>
            </a:r>
            <a:r>
              <a:rPr lang="en-US">
                <a:ea typeface="+mn-lt"/>
                <a:cs typeface="+mn-lt"/>
              </a:rPr>
              <a:t> et les </a:t>
            </a:r>
            <a:r>
              <a:rPr lang="en-US" err="1">
                <a:ea typeface="+mn-lt"/>
                <a:cs typeface="+mn-lt"/>
              </a:rPr>
              <a:t>avantages</a:t>
            </a:r>
            <a:r>
              <a:rPr lang="en-US">
                <a:ea typeface="+mn-lt"/>
                <a:cs typeface="+mn-lt"/>
              </a:rPr>
              <a:t> </a:t>
            </a:r>
            <a:r>
              <a:rPr lang="en-US" err="1">
                <a:ea typeface="+mn-lt"/>
                <a:cs typeface="+mn-lt"/>
              </a:rPr>
              <a:t>qu'ils</a:t>
            </a:r>
            <a:r>
              <a:rPr lang="en-US">
                <a:ea typeface="+mn-lt"/>
                <a:cs typeface="+mn-lt"/>
              </a:rPr>
              <a:t> </a:t>
            </a:r>
            <a:r>
              <a:rPr lang="en-US" err="1">
                <a:ea typeface="+mn-lt"/>
                <a:cs typeface="+mn-lt"/>
              </a:rPr>
              <a:t>apportent</a:t>
            </a:r>
            <a:r>
              <a:rPr lang="en-US">
                <a:ea typeface="+mn-lt"/>
                <a:cs typeface="+mn-lt"/>
              </a:rPr>
              <a:t> </a:t>
            </a:r>
            <a:r>
              <a:rPr lang="en-US" err="1">
                <a:ea typeface="+mn-lt"/>
                <a:cs typeface="+mn-lt"/>
              </a:rPr>
              <a:t>sont</a:t>
            </a:r>
            <a:r>
              <a:rPr lang="en-US">
                <a:ea typeface="+mn-lt"/>
                <a:cs typeface="+mn-lt"/>
              </a:rPr>
              <a:t> </a:t>
            </a:r>
            <a:r>
              <a:rPr lang="en-US" err="1">
                <a:ea typeface="+mn-lt"/>
                <a:cs typeface="+mn-lt"/>
              </a:rPr>
              <a:t>ce</a:t>
            </a:r>
            <a:r>
              <a:rPr lang="en-US">
                <a:ea typeface="+mn-lt"/>
                <a:cs typeface="+mn-lt"/>
              </a:rPr>
              <a:t> qui font </a:t>
            </a:r>
            <a:r>
              <a:rPr lang="en-US" err="1">
                <a:ea typeface="+mn-lt"/>
                <a:cs typeface="+mn-lt"/>
              </a:rPr>
              <a:t>d'eux</a:t>
            </a:r>
            <a:r>
              <a:rPr lang="en-US">
                <a:ea typeface="+mn-lt"/>
                <a:cs typeface="+mn-lt"/>
              </a:rPr>
              <a:t> le </a:t>
            </a:r>
            <a:r>
              <a:rPr lang="en-US" b="1">
                <a:solidFill>
                  <a:schemeClr val="tx2"/>
                </a:solidFill>
                <a:ea typeface="+mn-lt"/>
                <a:cs typeface="+mn-lt"/>
              </a:rPr>
              <a:t>standard de </a:t>
            </a:r>
            <a:r>
              <a:rPr lang="en-US" b="1" err="1">
                <a:solidFill>
                  <a:schemeClr val="tx2"/>
                </a:solidFill>
                <a:ea typeface="+mn-lt"/>
                <a:cs typeface="+mn-lt"/>
              </a:rPr>
              <a:t>deploiement</a:t>
            </a:r>
            <a:r>
              <a:rPr lang="en-US">
                <a:ea typeface="+mn-lt"/>
                <a:cs typeface="+mn-lt"/>
              </a:rPr>
              <a:t> </a:t>
            </a:r>
            <a:r>
              <a:rPr lang="en-US" err="1">
                <a:ea typeface="+mn-lt"/>
                <a:cs typeface="+mn-lt"/>
              </a:rPr>
              <a:t>aujourd'hui</a:t>
            </a:r>
            <a:endParaRPr lang="en-US" err="1"/>
          </a:p>
          <a:p>
            <a:pPr>
              <a:defRPr/>
            </a:pPr>
            <a:endParaRPr lang="en-US">
              <a:ea typeface="+mn-lt"/>
              <a:cs typeface="+mn-lt"/>
            </a:endParaRPr>
          </a:p>
          <a:p>
            <a:pPr>
              <a:defRPr/>
            </a:pPr>
            <a:endParaRPr lang="en-US">
              <a:ea typeface="+mn-lt"/>
              <a:cs typeface="Arial"/>
            </a:endParaRPr>
          </a:p>
          <a:p>
            <a:pPr>
              <a:defRPr/>
            </a:pPr>
            <a:endParaRPr lang="en-US">
              <a:ea typeface="+mn-lt"/>
              <a:cs typeface="+mn-lt"/>
            </a:endParaRPr>
          </a:p>
          <a:p>
            <a:pPr>
              <a:defRPr/>
            </a:pPr>
            <a:endParaRPr lang="en-US">
              <a:ea typeface="+mn-lt"/>
              <a:cs typeface="+mn-lt"/>
            </a:endParaRPr>
          </a:p>
          <a:p>
            <a:pPr>
              <a:defRPr/>
            </a:pPr>
            <a:endParaRPr lang="en-US"/>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a:solidFill>
                <a:srgbClr val="000000"/>
              </a:solidFill>
              <a:ea typeface="+mn-lt"/>
              <a:cs typeface="Arial"/>
            </a:endParaRPr>
          </a:p>
          <a:p>
            <a:pPr>
              <a:defRPr/>
            </a:pPr>
            <a:endParaRPr lang="en-US" err="1"/>
          </a:p>
        </p:txBody>
      </p:sp>
      <p:pic>
        <p:nvPicPr>
          <p:cNvPr id="23" name="Graphique 5">
            <a:extLst>
              <a:ext uri="{FF2B5EF4-FFF2-40B4-BE49-F238E27FC236}">
                <a16:creationId xmlns:a16="http://schemas.microsoft.com/office/drawing/2014/main" id="{A376CCE0-4738-0061-42D8-0404734D64DD}"/>
              </a:ext>
            </a:extLst>
          </p:cNvPr>
          <p:cNvPicPr>
            <a:picLocks noChangeAspect="1"/>
          </p:cNvPicPr>
          <p:nvPr/>
        </p:nvPicPr>
        <p:blipFill>
          <a:blip r:embed="rId3"/>
          <a:stretch/>
        </p:blipFill>
        <p:spPr bwMode="auto">
          <a:xfrm>
            <a:off x="4144177" y="2986887"/>
            <a:ext cx="317957" cy="230164"/>
          </a:xfrm>
          <a:prstGeom prst="rect">
            <a:avLst/>
          </a:prstGeom>
        </p:spPr>
      </p:pic>
      <p:sp>
        <p:nvSpPr>
          <p:cNvPr id="9" name="Rectangle 8">
            <a:extLst>
              <a:ext uri="{FF2B5EF4-FFF2-40B4-BE49-F238E27FC236}">
                <a16:creationId xmlns:a16="http://schemas.microsoft.com/office/drawing/2014/main" id="{A03B9A76-8039-B246-9D4A-108815EA3874}"/>
              </a:ext>
            </a:extLst>
          </p:cNvPr>
          <p:cNvSpPr/>
          <p:nvPr/>
        </p:nvSpPr>
        <p:spPr>
          <a:xfrm>
            <a:off x="4464050" y="4006850"/>
            <a:ext cx="2247900" cy="247650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AE19AA5-C635-1F6F-7A0C-3F6E276D203A}"/>
              </a:ext>
            </a:extLst>
          </p:cNvPr>
          <p:cNvSpPr/>
          <p:nvPr/>
        </p:nvSpPr>
        <p:spPr bwMode="auto">
          <a:xfrm>
            <a:off x="4464050" y="3752850"/>
            <a:ext cx="2247900" cy="273050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97CFD490-552A-0ECB-D47B-8ED83B253A4F}"/>
              </a:ext>
            </a:extLst>
          </p:cNvPr>
          <p:cNvSpPr/>
          <p:nvPr/>
        </p:nvSpPr>
        <p:spPr>
          <a:xfrm>
            <a:off x="4530725" y="5629275"/>
            <a:ext cx="2108200" cy="3683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32" name="Rectangle 31">
            <a:extLst>
              <a:ext uri="{FF2B5EF4-FFF2-40B4-BE49-F238E27FC236}">
                <a16:creationId xmlns:a16="http://schemas.microsoft.com/office/drawing/2014/main" id="{174C0D71-6DED-5C7F-2194-372FB4DF9F9D}"/>
              </a:ext>
            </a:extLst>
          </p:cNvPr>
          <p:cNvSpPr/>
          <p:nvPr/>
        </p:nvSpPr>
        <p:spPr>
          <a:xfrm>
            <a:off x="4530725" y="6048375"/>
            <a:ext cx="2108200" cy="368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33" name="Rectangle 32">
            <a:extLst>
              <a:ext uri="{FF2B5EF4-FFF2-40B4-BE49-F238E27FC236}">
                <a16:creationId xmlns:a16="http://schemas.microsoft.com/office/drawing/2014/main" id="{D9ACED76-7F74-FB7D-4C17-219D64B877F2}"/>
              </a:ext>
            </a:extLst>
          </p:cNvPr>
          <p:cNvSpPr/>
          <p:nvPr/>
        </p:nvSpPr>
        <p:spPr>
          <a:xfrm>
            <a:off x="4537074" y="5203825"/>
            <a:ext cx="2108200"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solidFill>
                  <a:schemeClr val="tx1"/>
                </a:solidFill>
              </a:rPr>
              <a:t>Hyperviseur</a:t>
            </a:r>
            <a:endParaRPr lang="en-US" err="1"/>
          </a:p>
        </p:txBody>
      </p:sp>
      <p:sp>
        <p:nvSpPr>
          <p:cNvPr id="13" name="Rectangle 12">
            <a:extLst>
              <a:ext uri="{FF2B5EF4-FFF2-40B4-BE49-F238E27FC236}">
                <a16:creationId xmlns:a16="http://schemas.microsoft.com/office/drawing/2014/main" id="{73B0F1CD-80A1-C88A-0C12-95DFEEFDE1E3}"/>
              </a:ext>
            </a:extLst>
          </p:cNvPr>
          <p:cNvSpPr/>
          <p:nvPr/>
        </p:nvSpPr>
        <p:spPr>
          <a:xfrm>
            <a:off x="4540250" y="4152900"/>
            <a:ext cx="393700" cy="9906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VM1</a:t>
            </a:r>
          </a:p>
        </p:txBody>
      </p:sp>
      <p:sp>
        <p:nvSpPr>
          <p:cNvPr id="34" name="Rectangle 33">
            <a:extLst>
              <a:ext uri="{FF2B5EF4-FFF2-40B4-BE49-F238E27FC236}">
                <a16:creationId xmlns:a16="http://schemas.microsoft.com/office/drawing/2014/main" id="{15084907-4C0A-D405-EAD7-EE5961E7D24E}"/>
              </a:ext>
            </a:extLst>
          </p:cNvPr>
          <p:cNvSpPr/>
          <p:nvPr/>
        </p:nvSpPr>
        <p:spPr>
          <a:xfrm>
            <a:off x="5010150" y="4152899"/>
            <a:ext cx="393700" cy="9906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rPr>
              <a:t>VM2</a:t>
            </a:r>
          </a:p>
        </p:txBody>
      </p:sp>
      <p:sp>
        <p:nvSpPr>
          <p:cNvPr id="35" name="Rectangle 34">
            <a:extLst>
              <a:ext uri="{FF2B5EF4-FFF2-40B4-BE49-F238E27FC236}">
                <a16:creationId xmlns:a16="http://schemas.microsoft.com/office/drawing/2014/main" id="{20479960-8DE5-5A5F-157B-15B6DEB8714A}"/>
              </a:ext>
            </a:extLst>
          </p:cNvPr>
          <p:cNvSpPr/>
          <p:nvPr/>
        </p:nvSpPr>
        <p:spPr bwMode="auto">
          <a:xfrm>
            <a:off x="4540250" y="4152900"/>
            <a:ext cx="393700" cy="9906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a:solidFill>
                  <a:schemeClr val="tx1"/>
                </a:solidFill>
              </a:rPr>
              <a:t>VM1</a:t>
            </a:r>
          </a:p>
        </p:txBody>
      </p:sp>
      <p:sp>
        <p:nvSpPr>
          <p:cNvPr id="36" name="Rectangle 35">
            <a:extLst>
              <a:ext uri="{FF2B5EF4-FFF2-40B4-BE49-F238E27FC236}">
                <a16:creationId xmlns:a16="http://schemas.microsoft.com/office/drawing/2014/main" id="{20479960-8DE5-5A5F-157B-15B6DEB8714A}"/>
              </a:ext>
            </a:extLst>
          </p:cNvPr>
          <p:cNvSpPr/>
          <p:nvPr/>
        </p:nvSpPr>
        <p:spPr bwMode="auto">
          <a:xfrm>
            <a:off x="5464175" y="4149725"/>
            <a:ext cx="393700" cy="9906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a:solidFill>
                  <a:schemeClr val="tx1"/>
                </a:solidFill>
              </a:rPr>
              <a:t>VM3</a:t>
            </a:r>
          </a:p>
        </p:txBody>
      </p:sp>
      <p:sp>
        <p:nvSpPr>
          <p:cNvPr id="14" name="TextBox 13">
            <a:extLst>
              <a:ext uri="{FF2B5EF4-FFF2-40B4-BE49-F238E27FC236}">
                <a16:creationId xmlns:a16="http://schemas.microsoft.com/office/drawing/2014/main" id="{FDA71D77-B917-0950-2C3A-4DA9F556902E}"/>
              </a:ext>
            </a:extLst>
          </p:cNvPr>
          <p:cNvSpPr txBox="1"/>
          <p:nvPr/>
        </p:nvSpPr>
        <p:spPr>
          <a:xfrm>
            <a:off x="5978525" y="4206875"/>
            <a:ext cx="7937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a:t>...</a:t>
            </a:r>
          </a:p>
        </p:txBody>
      </p:sp>
      <p:sp>
        <p:nvSpPr>
          <p:cNvPr id="15" name="TextBox 14">
            <a:extLst>
              <a:ext uri="{FF2B5EF4-FFF2-40B4-BE49-F238E27FC236}">
                <a16:creationId xmlns:a16="http://schemas.microsoft.com/office/drawing/2014/main" id="{CCFD03BA-9477-0F8E-C25A-2EBE03747BEB}"/>
              </a:ext>
            </a:extLst>
          </p:cNvPr>
          <p:cNvSpPr txBox="1"/>
          <p:nvPr/>
        </p:nvSpPr>
        <p:spPr>
          <a:xfrm>
            <a:off x="4464050" y="3771900"/>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Machine </a:t>
            </a:r>
            <a:r>
              <a:rPr lang="en-US" err="1"/>
              <a:t>Virtuelles</a:t>
            </a:r>
            <a:endParaRPr lang="en-US"/>
          </a:p>
        </p:txBody>
      </p:sp>
      <p:sp>
        <p:nvSpPr>
          <p:cNvPr id="37" name="Rectangle 36">
            <a:extLst>
              <a:ext uri="{FF2B5EF4-FFF2-40B4-BE49-F238E27FC236}">
                <a16:creationId xmlns:a16="http://schemas.microsoft.com/office/drawing/2014/main" id="{6E4AF71B-E201-E437-A225-905F3D551D57}"/>
              </a:ext>
            </a:extLst>
          </p:cNvPr>
          <p:cNvSpPr/>
          <p:nvPr/>
        </p:nvSpPr>
        <p:spPr>
          <a:xfrm>
            <a:off x="9023350" y="4006850"/>
            <a:ext cx="2247900" cy="247650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8069817-571A-D161-00C2-2EA1003DF6A0}"/>
              </a:ext>
            </a:extLst>
          </p:cNvPr>
          <p:cNvSpPr/>
          <p:nvPr/>
        </p:nvSpPr>
        <p:spPr bwMode="auto">
          <a:xfrm>
            <a:off x="9023350" y="3752849"/>
            <a:ext cx="2247900" cy="273050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Rectangle 38">
            <a:extLst>
              <a:ext uri="{FF2B5EF4-FFF2-40B4-BE49-F238E27FC236}">
                <a16:creationId xmlns:a16="http://schemas.microsoft.com/office/drawing/2014/main" id="{DB25ABC0-F34C-921A-10D8-38776F89B21E}"/>
              </a:ext>
            </a:extLst>
          </p:cNvPr>
          <p:cNvSpPr/>
          <p:nvPr/>
        </p:nvSpPr>
        <p:spPr>
          <a:xfrm>
            <a:off x="9090024" y="5629275"/>
            <a:ext cx="2108200" cy="3683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40" name="Rectangle 39">
            <a:extLst>
              <a:ext uri="{FF2B5EF4-FFF2-40B4-BE49-F238E27FC236}">
                <a16:creationId xmlns:a16="http://schemas.microsoft.com/office/drawing/2014/main" id="{26954CBE-C599-15E3-92F0-CBAB2987384C}"/>
              </a:ext>
            </a:extLst>
          </p:cNvPr>
          <p:cNvSpPr/>
          <p:nvPr/>
        </p:nvSpPr>
        <p:spPr>
          <a:xfrm>
            <a:off x="9090024" y="6048375"/>
            <a:ext cx="2108200" cy="368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41" name="Rectangle 40">
            <a:extLst>
              <a:ext uri="{FF2B5EF4-FFF2-40B4-BE49-F238E27FC236}">
                <a16:creationId xmlns:a16="http://schemas.microsoft.com/office/drawing/2014/main" id="{68A2B169-B9AF-1E88-F605-DB96D04E8626}"/>
              </a:ext>
            </a:extLst>
          </p:cNvPr>
          <p:cNvSpPr/>
          <p:nvPr/>
        </p:nvSpPr>
        <p:spPr>
          <a:xfrm>
            <a:off x="9096373" y="5203824"/>
            <a:ext cx="2108200"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Container Runtime</a:t>
            </a:r>
          </a:p>
        </p:txBody>
      </p:sp>
      <p:sp>
        <p:nvSpPr>
          <p:cNvPr id="42" name="Rectangle 41">
            <a:extLst>
              <a:ext uri="{FF2B5EF4-FFF2-40B4-BE49-F238E27FC236}">
                <a16:creationId xmlns:a16="http://schemas.microsoft.com/office/drawing/2014/main" id="{80915715-1F01-1561-66DD-78097440F868}"/>
              </a:ext>
            </a:extLst>
          </p:cNvPr>
          <p:cNvSpPr/>
          <p:nvPr/>
        </p:nvSpPr>
        <p:spPr>
          <a:xfrm>
            <a:off x="9099550" y="4152899"/>
            <a:ext cx="393700" cy="9906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VM1</a:t>
            </a:r>
          </a:p>
        </p:txBody>
      </p:sp>
      <p:sp>
        <p:nvSpPr>
          <p:cNvPr id="43" name="Rectangle 42">
            <a:extLst>
              <a:ext uri="{FF2B5EF4-FFF2-40B4-BE49-F238E27FC236}">
                <a16:creationId xmlns:a16="http://schemas.microsoft.com/office/drawing/2014/main" id="{D0D9B7FD-91F2-57C2-3797-81AEFB7273F7}"/>
              </a:ext>
            </a:extLst>
          </p:cNvPr>
          <p:cNvSpPr/>
          <p:nvPr/>
        </p:nvSpPr>
        <p:spPr>
          <a:xfrm>
            <a:off x="9569449" y="4152898"/>
            <a:ext cx="393700" cy="9906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rPr>
              <a:t>C 2</a:t>
            </a:r>
          </a:p>
        </p:txBody>
      </p:sp>
      <p:sp>
        <p:nvSpPr>
          <p:cNvPr id="44" name="Rectangle 43">
            <a:extLst>
              <a:ext uri="{FF2B5EF4-FFF2-40B4-BE49-F238E27FC236}">
                <a16:creationId xmlns:a16="http://schemas.microsoft.com/office/drawing/2014/main" id="{D0F675C8-930A-38EA-EC7E-71339E80704D}"/>
              </a:ext>
            </a:extLst>
          </p:cNvPr>
          <p:cNvSpPr/>
          <p:nvPr/>
        </p:nvSpPr>
        <p:spPr bwMode="auto">
          <a:xfrm>
            <a:off x="9099550" y="4152899"/>
            <a:ext cx="393700" cy="9906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a:solidFill>
                  <a:schemeClr val="tx1"/>
                </a:solidFill>
              </a:rPr>
              <a:t>C 1</a:t>
            </a:r>
          </a:p>
        </p:txBody>
      </p:sp>
      <p:sp>
        <p:nvSpPr>
          <p:cNvPr id="45" name="Rectangle 44">
            <a:extLst>
              <a:ext uri="{FF2B5EF4-FFF2-40B4-BE49-F238E27FC236}">
                <a16:creationId xmlns:a16="http://schemas.microsoft.com/office/drawing/2014/main" id="{40B46A38-949C-725B-8E2D-FE99EF4C4108}"/>
              </a:ext>
            </a:extLst>
          </p:cNvPr>
          <p:cNvSpPr/>
          <p:nvPr/>
        </p:nvSpPr>
        <p:spPr bwMode="auto">
          <a:xfrm>
            <a:off x="10023475" y="4149725"/>
            <a:ext cx="393700" cy="9906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a:solidFill>
                  <a:schemeClr val="tx1"/>
                </a:solidFill>
              </a:rPr>
              <a:t>C 3</a:t>
            </a:r>
          </a:p>
        </p:txBody>
      </p:sp>
      <p:sp>
        <p:nvSpPr>
          <p:cNvPr id="46" name="TextBox 45">
            <a:extLst>
              <a:ext uri="{FF2B5EF4-FFF2-40B4-BE49-F238E27FC236}">
                <a16:creationId xmlns:a16="http://schemas.microsoft.com/office/drawing/2014/main" id="{B2F226C2-B59E-C053-4551-BE28AE35791D}"/>
              </a:ext>
            </a:extLst>
          </p:cNvPr>
          <p:cNvSpPr txBox="1"/>
          <p:nvPr/>
        </p:nvSpPr>
        <p:spPr>
          <a:xfrm>
            <a:off x="10499725" y="4206875"/>
            <a:ext cx="7937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a:t>...</a:t>
            </a:r>
          </a:p>
        </p:txBody>
      </p:sp>
      <p:sp>
        <p:nvSpPr>
          <p:cNvPr id="47" name="TextBox 46">
            <a:extLst>
              <a:ext uri="{FF2B5EF4-FFF2-40B4-BE49-F238E27FC236}">
                <a16:creationId xmlns:a16="http://schemas.microsoft.com/office/drawing/2014/main" id="{661CDDF1-A5C9-7574-2537-E87B7B0AF095}"/>
              </a:ext>
            </a:extLst>
          </p:cNvPr>
          <p:cNvSpPr txBox="1"/>
          <p:nvPr/>
        </p:nvSpPr>
        <p:spPr>
          <a:xfrm>
            <a:off x="9023350" y="3771900"/>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Conteneurs</a:t>
            </a:r>
          </a:p>
        </p:txBody>
      </p:sp>
      <p:sp>
        <p:nvSpPr>
          <p:cNvPr id="18" name="TextBox 17">
            <a:extLst>
              <a:ext uri="{FF2B5EF4-FFF2-40B4-BE49-F238E27FC236}">
                <a16:creationId xmlns:a16="http://schemas.microsoft.com/office/drawing/2014/main" id="{FC384002-609E-071D-0D92-C1023632D718}"/>
              </a:ext>
            </a:extLst>
          </p:cNvPr>
          <p:cNvSpPr txBox="1"/>
          <p:nvPr/>
        </p:nvSpPr>
        <p:spPr>
          <a:xfrm>
            <a:off x="7426325" y="4752975"/>
            <a:ext cx="86995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a:solidFill>
                  <a:schemeClr val="tx2"/>
                </a:solidFill>
              </a:rPr>
              <a:t>VS</a:t>
            </a:r>
          </a:p>
        </p:txBody>
      </p:sp>
    </p:spTree>
    <p:extLst>
      <p:ext uri="{BB962C8B-B14F-4D97-AF65-F5344CB8AC3E}">
        <p14:creationId xmlns:p14="http://schemas.microsoft.com/office/powerpoint/2010/main" val="3229948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B0E0AC-4D63-40D7-AA78-49BA75270C8D}"/>
              </a:ext>
            </a:extLst>
          </p:cNvPr>
          <p:cNvSpPr>
            <a:spLocks noGrp="1"/>
          </p:cNvSpPr>
          <p:nvPr>
            <p:ph type="dt" sz="half" idx="2"/>
          </p:nvPr>
        </p:nvSpPr>
        <p:spPr/>
        <p:txBody>
          <a:bodyPr/>
          <a:lstStyle/>
          <a:p>
            <a:pPr>
              <a:defRPr/>
            </a:pPr>
            <a:fld id="{62667D26-BD6B-4AA4-9A39-83B2920C50C6}" type="datetime1">
              <a:rPr lang="fr-FR"/>
              <a:t>31/03/2022</a:t>
            </a:fld>
            <a:endParaRPr lang="fr-FR"/>
          </a:p>
        </p:txBody>
      </p:sp>
      <p:sp>
        <p:nvSpPr>
          <p:cNvPr id="23" name="Rectangle 22">
            <a:extLst>
              <a:ext uri="{FF2B5EF4-FFF2-40B4-BE49-F238E27FC236}">
                <a16:creationId xmlns:a16="http://schemas.microsoft.com/office/drawing/2014/main" id="{33C08D9E-3EF5-45B3-B1EE-A495CDC71890}"/>
              </a:ext>
            </a:extLst>
          </p:cNvPr>
          <p:cNvSpPr/>
          <p:nvPr/>
        </p:nvSpPr>
        <p:spPr>
          <a:xfrm>
            <a:off x="575186" y="6425380"/>
            <a:ext cx="915629" cy="301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1">
            <a:extLst>
              <a:ext uri="{FF2B5EF4-FFF2-40B4-BE49-F238E27FC236}">
                <a16:creationId xmlns:a16="http://schemas.microsoft.com/office/drawing/2014/main" id="{8703E554-3F16-0F23-A980-C288150D4159}"/>
              </a:ext>
            </a:extLst>
          </p:cNvPr>
          <p:cNvSpPr>
            <a:spLocks noGrp="1"/>
          </p:cNvSpPr>
          <p:nvPr>
            <p:ph type="title"/>
          </p:nvPr>
        </p:nvSpPr>
        <p:spPr bwMode="auto">
          <a:xfrm>
            <a:off x="213525" y="340478"/>
            <a:ext cx="4411856" cy="5588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Conteneurs vs </a:t>
            </a:r>
            <a:r>
              <a:rPr lang="fr-FR" sz="2800" b="1" err="1">
                <a:solidFill>
                  <a:schemeClr val="accent1"/>
                </a:solidFill>
              </a:rPr>
              <a:t>VMs</a:t>
            </a:r>
            <a:endParaRPr lang="en-US" err="1"/>
          </a:p>
        </p:txBody>
      </p:sp>
      <p:sp>
        <p:nvSpPr>
          <p:cNvPr id="9" name="Slide Number Placeholder 5">
            <a:extLst>
              <a:ext uri="{FF2B5EF4-FFF2-40B4-BE49-F238E27FC236}">
                <a16:creationId xmlns:a16="http://schemas.microsoft.com/office/drawing/2014/main" id="{B932578B-A62E-48F8-2E6E-F022AD664AD2}"/>
              </a:ext>
            </a:extLst>
          </p:cNvPr>
          <p:cNvSpPr txBox="1">
            <a:spLocks/>
          </p:cNvSpPr>
          <p:nvPr/>
        </p:nvSpPr>
        <p:spPr bwMode="auto">
          <a:xfrm>
            <a:off x="8873290" y="649036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5</a:t>
            </a:fld>
            <a:endParaRPr lang="fr-FR" sz="800"/>
          </a:p>
        </p:txBody>
      </p:sp>
      <p:sp>
        <p:nvSpPr>
          <p:cNvPr id="13" name="Rectangle 12">
            <a:extLst>
              <a:ext uri="{FF2B5EF4-FFF2-40B4-BE49-F238E27FC236}">
                <a16:creationId xmlns:a16="http://schemas.microsoft.com/office/drawing/2014/main" id="{55466A4F-50F0-2B24-4DC9-5AE27C04F45E}"/>
              </a:ext>
            </a:extLst>
          </p:cNvPr>
          <p:cNvSpPr/>
          <p:nvPr/>
        </p:nvSpPr>
        <p:spPr bwMode="auto">
          <a:xfrm>
            <a:off x="678039" y="2115255"/>
            <a:ext cx="2603500" cy="291465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TextBox 41">
            <a:extLst>
              <a:ext uri="{FF2B5EF4-FFF2-40B4-BE49-F238E27FC236}">
                <a16:creationId xmlns:a16="http://schemas.microsoft.com/office/drawing/2014/main" id="{A5C0AD88-437C-200E-0D57-F9FBFD29C28C}"/>
              </a:ext>
            </a:extLst>
          </p:cNvPr>
          <p:cNvSpPr txBox="1"/>
          <p:nvPr/>
        </p:nvSpPr>
        <p:spPr bwMode="auto">
          <a:xfrm>
            <a:off x="887589" y="1696155"/>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Machine </a:t>
            </a:r>
            <a:r>
              <a:rPr lang="en-US" err="1"/>
              <a:t>Virtuelles</a:t>
            </a:r>
            <a:endParaRPr lang="en-US"/>
          </a:p>
        </p:txBody>
      </p:sp>
      <p:sp>
        <p:nvSpPr>
          <p:cNvPr id="48" name="Rectangle 47">
            <a:extLst>
              <a:ext uri="{FF2B5EF4-FFF2-40B4-BE49-F238E27FC236}">
                <a16:creationId xmlns:a16="http://schemas.microsoft.com/office/drawing/2014/main" id="{B16C8155-58BF-A70E-E85D-435915A06C8D}"/>
              </a:ext>
            </a:extLst>
          </p:cNvPr>
          <p:cNvSpPr/>
          <p:nvPr/>
        </p:nvSpPr>
        <p:spPr bwMode="auto">
          <a:xfrm>
            <a:off x="719313" y="4213930"/>
            <a:ext cx="2520950" cy="368300"/>
          </a:xfrm>
          <a:prstGeom prst="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64" name="TextBox 63">
            <a:extLst>
              <a:ext uri="{FF2B5EF4-FFF2-40B4-BE49-F238E27FC236}">
                <a16:creationId xmlns:a16="http://schemas.microsoft.com/office/drawing/2014/main" id="{638C0A35-4EDD-04C8-1630-F9B1851DFE02}"/>
              </a:ext>
            </a:extLst>
          </p:cNvPr>
          <p:cNvSpPr txBox="1"/>
          <p:nvPr/>
        </p:nvSpPr>
        <p:spPr bwMode="auto">
          <a:xfrm>
            <a:off x="8869539" y="1696155"/>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Conteneurs</a:t>
            </a:r>
          </a:p>
        </p:txBody>
      </p:sp>
      <p:sp>
        <p:nvSpPr>
          <p:cNvPr id="67" name="Rectangle 66">
            <a:extLst>
              <a:ext uri="{FF2B5EF4-FFF2-40B4-BE49-F238E27FC236}">
                <a16:creationId xmlns:a16="http://schemas.microsoft.com/office/drawing/2014/main" id="{37547AB0-4ABD-039E-DE72-2D381F3CC272}"/>
              </a:ext>
            </a:extLst>
          </p:cNvPr>
          <p:cNvSpPr/>
          <p:nvPr/>
        </p:nvSpPr>
        <p:spPr bwMode="auto">
          <a:xfrm>
            <a:off x="719312" y="4613979"/>
            <a:ext cx="2520950" cy="368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68" name="Rectangle 67">
            <a:extLst>
              <a:ext uri="{FF2B5EF4-FFF2-40B4-BE49-F238E27FC236}">
                <a16:creationId xmlns:a16="http://schemas.microsoft.com/office/drawing/2014/main" id="{EDB11A98-8B17-BB56-B5BE-DE0D85572856}"/>
              </a:ext>
            </a:extLst>
          </p:cNvPr>
          <p:cNvSpPr/>
          <p:nvPr/>
        </p:nvSpPr>
        <p:spPr bwMode="auto">
          <a:xfrm>
            <a:off x="719312" y="3807528"/>
            <a:ext cx="2520950" cy="368300"/>
          </a:xfrm>
          <a:prstGeom prst="rect">
            <a:avLst/>
          </a:prstGeom>
          <a:solidFill>
            <a:schemeClr val="tx2">
              <a:lumMod val="10000"/>
              <a:lumOff val="9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err="1">
                <a:solidFill>
                  <a:schemeClr val="tx1"/>
                </a:solidFill>
              </a:rPr>
              <a:t>Hyperviseur</a:t>
            </a:r>
            <a:endParaRPr lang="en-US" err="1"/>
          </a:p>
        </p:txBody>
      </p:sp>
      <p:sp>
        <p:nvSpPr>
          <p:cNvPr id="81" name="Rectangle 80">
            <a:extLst>
              <a:ext uri="{FF2B5EF4-FFF2-40B4-BE49-F238E27FC236}">
                <a16:creationId xmlns:a16="http://schemas.microsoft.com/office/drawing/2014/main" id="{5FB69AAC-82CE-2F74-E691-349C5F895EED}"/>
              </a:ext>
            </a:extLst>
          </p:cNvPr>
          <p:cNvSpPr/>
          <p:nvPr/>
        </p:nvSpPr>
        <p:spPr>
          <a:xfrm>
            <a:off x="3322814" y="2112080"/>
            <a:ext cx="171450" cy="22860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06B98C8-B6E6-A68F-BA62-BB82BEB7B926}"/>
              </a:ext>
            </a:extLst>
          </p:cNvPr>
          <p:cNvSpPr/>
          <p:nvPr/>
        </p:nvSpPr>
        <p:spPr bwMode="auto">
          <a:xfrm>
            <a:off x="8806039" y="2115254"/>
            <a:ext cx="2603500" cy="291465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Rectangle 82">
            <a:extLst>
              <a:ext uri="{FF2B5EF4-FFF2-40B4-BE49-F238E27FC236}">
                <a16:creationId xmlns:a16="http://schemas.microsoft.com/office/drawing/2014/main" id="{93791788-82E6-CBEE-D211-B063540D8BAF}"/>
              </a:ext>
            </a:extLst>
          </p:cNvPr>
          <p:cNvSpPr/>
          <p:nvPr/>
        </p:nvSpPr>
        <p:spPr bwMode="auto">
          <a:xfrm>
            <a:off x="8860012" y="4213930"/>
            <a:ext cx="2508250" cy="368300"/>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84" name="Rectangle 83">
            <a:extLst>
              <a:ext uri="{FF2B5EF4-FFF2-40B4-BE49-F238E27FC236}">
                <a16:creationId xmlns:a16="http://schemas.microsoft.com/office/drawing/2014/main" id="{A2607132-FA1D-9BFD-DC17-D4745E217973}"/>
              </a:ext>
            </a:extLst>
          </p:cNvPr>
          <p:cNvSpPr/>
          <p:nvPr/>
        </p:nvSpPr>
        <p:spPr bwMode="auto">
          <a:xfrm>
            <a:off x="8860012" y="4613978"/>
            <a:ext cx="2508250" cy="368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85" name="Rectangle 84">
            <a:extLst>
              <a:ext uri="{FF2B5EF4-FFF2-40B4-BE49-F238E27FC236}">
                <a16:creationId xmlns:a16="http://schemas.microsoft.com/office/drawing/2014/main" id="{1490C5E9-E5BC-1C5A-5C57-391854930B1D}"/>
              </a:ext>
            </a:extLst>
          </p:cNvPr>
          <p:cNvSpPr/>
          <p:nvPr/>
        </p:nvSpPr>
        <p:spPr bwMode="auto">
          <a:xfrm>
            <a:off x="8860012" y="3807528"/>
            <a:ext cx="2508250" cy="368300"/>
          </a:xfrm>
          <a:prstGeom prst="rect">
            <a:avLst/>
          </a:prstGeom>
          <a:solidFill>
            <a:schemeClr val="tx2">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Container Runtime</a:t>
            </a:r>
            <a:endParaRPr lang="en-US" err="1">
              <a:solidFill>
                <a:schemeClr val="tx1"/>
              </a:solidFill>
            </a:endParaRPr>
          </a:p>
        </p:txBody>
      </p:sp>
      <p:sp>
        <p:nvSpPr>
          <p:cNvPr id="127" name="TextBox 126">
            <a:extLst>
              <a:ext uri="{FF2B5EF4-FFF2-40B4-BE49-F238E27FC236}">
                <a16:creationId xmlns:a16="http://schemas.microsoft.com/office/drawing/2014/main" id="{76238EF8-16FF-20D3-D25A-370283E933E1}"/>
              </a:ext>
            </a:extLst>
          </p:cNvPr>
          <p:cNvSpPr txBox="1"/>
          <p:nvPr/>
        </p:nvSpPr>
        <p:spPr>
          <a:xfrm>
            <a:off x="3491089" y="4528255"/>
            <a:ext cx="2038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OS + </a:t>
            </a:r>
            <a:r>
              <a:rPr lang="en-US" err="1"/>
              <a:t>Hyperviseur</a:t>
            </a:r>
          </a:p>
        </p:txBody>
      </p:sp>
      <p:cxnSp>
        <p:nvCxnSpPr>
          <p:cNvPr id="129" name="Straight Arrow Connector 128">
            <a:extLst>
              <a:ext uri="{FF2B5EF4-FFF2-40B4-BE49-F238E27FC236}">
                <a16:creationId xmlns:a16="http://schemas.microsoft.com/office/drawing/2014/main" id="{BA24BE5B-50FA-250F-1327-F849DCD8170D}"/>
              </a:ext>
            </a:extLst>
          </p:cNvPr>
          <p:cNvCxnSpPr/>
          <p:nvPr/>
        </p:nvCxnSpPr>
        <p:spPr>
          <a:xfrm flipH="1">
            <a:off x="3497439" y="1842205"/>
            <a:ext cx="1822450" cy="273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85BB0D46-1853-57C2-FAC4-AD9212ADFE4A}"/>
              </a:ext>
            </a:extLst>
          </p:cNvPr>
          <p:cNvCxnSpPr>
            <a:cxnSpLocks/>
          </p:cNvCxnSpPr>
          <p:nvPr/>
        </p:nvCxnSpPr>
        <p:spPr>
          <a:xfrm>
            <a:off x="6539089" y="1842204"/>
            <a:ext cx="2032000" cy="273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A412AF6-77FA-D6C1-B767-6399547B1582}"/>
              </a:ext>
            </a:extLst>
          </p:cNvPr>
          <p:cNvSpPr/>
          <p:nvPr/>
        </p:nvSpPr>
        <p:spPr>
          <a:xfrm>
            <a:off x="3325989" y="4401255"/>
            <a:ext cx="171450" cy="628650"/>
          </a:xfrm>
          <a:prstGeom prst="rect">
            <a:avLst/>
          </a:prstGeom>
          <a:solidFill>
            <a:schemeClr val="bg1">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9508BFC-D8EE-294B-AE41-6369E1684896}"/>
              </a:ext>
            </a:extLst>
          </p:cNvPr>
          <p:cNvSpPr/>
          <p:nvPr/>
        </p:nvSpPr>
        <p:spPr>
          <a:xfrm>
            <a:off x="8580613" y="2112852"/>
            <a:ext cx="171450" cy="232160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7466192-5E7C-CF81-CFF6-77B60F0D0139}"/>
              </a:ext>
            </a:extLst>
          </p:cNvPr>
          <p:cNvSpPr/>
          <p:nvPr/>
        </p:nvSpPr>
        <p:spPr>
          <a:xfrm>
            <a:off x="8577439" y="4401254"/>
            <a:ext cx="171450" cy="628650"/>
          </a:xfrm>
          <a:prstGeom prst="rect">
            <a:avLst/>
          </a:prstGeom>
          <a:solidFill>
            <a:schemeClr val="bg1">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AACF60-C42B-2860-6C09-72D6B3B214A5}"/>
              </a:ext>
            </a:extLst>
          </p:cNvPr>
          <p:cNvSpPr txBox="1"/>
          <p:nvPr/>
        </p:nvSpPr>
        <p:spPr>
          <a:xfrm>
            <a:off x="5294489" y="1607255"/>
            <a:ext cx="14668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Ressources</a:t>
            </a:r>
          </a:p>
        </p:txBody>
      </p:sp>
      <p:sp>
        <p:nvSpPr>
          <p:cNvPr id="8" name="Rectangle 7">
            <a:extLst>
              <a:ext uri="{FF2B5EF4-FFF2-40B4-BE49-F238E27FC236}">
                <a16:creationId xmlns:a16="http://schemas.microsoft.com/office/drawing/2014/main" id="{8A6824B7-321B-A2AB-919C-9810E678958E}"/>
              </a:ext>
            </a:extLst>
          </p:cNvPr>
          <p:cNvSpPr/>
          <p:nvPr/>
        </p:nvSpPr>
        <p:spPr bwMode="auto">
          <a:xfrm>
            <a:off x="5104909" y="5641654"/>
            <a:ext cx="1845800" cy="655074"/>
          </a:xfrm>
          <a:prstGeom prst="rect">
            <a:avLst/>
          </a:prstGeom>
          <a:solidFill>
            <a:schemeClr val="tx2">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Application à </a:t>
            </a:r>
            <a:r>
              <a:rPr lang="en-US" sz="1200" err="1">
                <a:solidFill>
                  <a:schemeClr val="tx1"/>
                </a:solidFill>
              </a:rPr>
              <a:t>déployer</a:t>
            </a:r>
          </a:p>
        </p:txBody>
      </p:sp>
      <p:cxnSp>
        <p:nvCxnSpPr>
          <p:cNvPr id="12" name="Straight Arrow Connector 11">
            <a:extLst>
              <a:ext uri="{FF2B5EF4-FFF2-40B4-BE49-F238E27FC236}">
                <a16:creationId xmlns:a16="http://schemas.microsoft.com/office/drawing/2014/main" id="{0515AC18-EF26-F76D-D65E-C98D44E84A72}"/>
              </a:ext>
            </a:extLst>
          </p:cNvPr>
          <p:cNvCxnSpPr/>
          <p:nvPr/>
        </p:nvCxnSpPr>
        <p:spPr>
          <a:xfrm flipH="1" flipV="1">
            <a:off x="1988371" y="5048660"/>
            <a:ext cx="3116824" cy="937341"/>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69F9169-3AFD-BD58-424B-95E21255A002}"/>
              </a:ext>
            </a:extLst>
          </p:cNvPr>
          <p:cNvCxnSpPr>
            <a:cxnSpLocks/>
          </p:cNvCxnSpPr>
          <p:nvPr/>
        </p:nvCxnSpPr>
        <p:spPr>
          <a:xfrm flipV="1">
            <a:off x="6964108" y="5056852"/>
            <a:ext cx="3179710" cy="959261"/>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E7161D9-8DBD-BFB0-2E96-D81BDD233251}"/>
              </a:ext>
            </a:extLst>
          </p:cNvPr>
          <p:cNvSpPr txBox="1"/>
          <p:nvPr/>
        </p:nvSpPr>
        <p:spPr>
          <a:xfrm>
            <a:off x="6532739" y="4388555"/>
            <a:ext cx="19685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OS + Container Runtime</a:t>
            </a:r>
          </a:p>
        </p:txBody>
      </p:sp>
    </p:spTree>
    <p:extLst>
      <p:ext uri="{BB962C8B-B14F-4D97-AF65-F5344CB8AC3E}">
        <p14:creationId xmlns:p14="http://schemas.microsoft.com/office/powerpoint/2010/main" val="390930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B0E0AC-4D63-40D7-AA78-49BA75270C8D}"/>
              </a:ext>
            </a:extLst>
          </p:cNvPr>
          <p:cNvSpPr>
            <a:spLocks noGrp="1"/>
          </p:cNvSpPr>
          <p:nvPr>
            <p:ph type="dt" sz="half" idx="2"/>
          </p:nvPr>
        </p:nvSpPr>
        <p:spPr/>
        <p:txBody>
          <a:bodyPr/>
          <a:lstStyle/>
          <a:p>
            <a:pPr>
              <a:defRPr/>
            </a:pPr>
            <a:fld id="{62667D26-BD6B-4AA4-9A39-83B2920C50C6}" type="datetime1">
              <a:rPr lang="fr-FR"/>
              <a:t>31/03/2022</a:t>
            </a:fld>
            <a:endParaRPr lang="fr-FR"/>
          </a:p>
        </p:txBody>
      </p:sp>
      <p:sp>
        <p:nvSpPr>
          <p:cNvPr id="23" name="Rectangle 22">
            <a:extLst>
              <a:ext uri="{FF2B5EF4-FFF2-40B4-BE49-F238E27FC236}">
                <a16:creationId xmlns:a16="http://schemas.microsoft.com/office/drawing/2014/main" id="{33C08D9E-3EF5-45B3-B1EE-A495CDC71890}"/>
              </a:ext>
            </a:extLst>
          </p:cNvPr>
          <p:cNvSpPr/>
          <p:nvPr/>
        </p:nvSpPr>
        <p:spPr>
          <a:xfrm>
            <a:off x="575186" y="6425380"/>
            <a:ext cx="915629" cy="301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1">
            <a:extLst>
              <a:ext uri="{FF2B5EF4-FFF2-40B4-BE49-F238E27FC236}">
                <a16:creationId xmlns:a16="http://schemas.microsoft.com/office/drawing/2014/main" id="{8703E554-3F16-0F23-A980-C288150D4159}"/>
              </a:ext>
            </a:extLst>
          </p:cNvPr>
          <p:cNvSpPr>
            <a:spLocks noGrp="1"/>
          </p:cNvSpPr>
          <p:nvPr>
            <p:ph type="title"/>
          </p:nvPr>
        </p:nvSpPr>
        <p:spPr bwMode="auto">
          <a:xfrm>
            <a:off x="213525" y="340478"/>
            <a:ext cx="4411856" cy="5588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Conteneurs vs </a:t>
            </a:r>
            <a:r>
              <a:rPr lang="fr-FR" sz="2800" b="1" err="1">
                <a:solidFill>
                  <a:schemeClr val="accent1"/>
                </a:solidFill>
              </a:rPr>
              <a:t>VMs</a:t>
            </a:r>
            <a:endParaRPr lang="en-US" err="1"/>
          </a:p>
        </p:txBody>
      </p:sp>
      <p:sp>
        <p:nvSpPr>
          <p:cNvPr id="9" name="Slide Number Placeholder 5">
            <a:extLst>
              <a:ext uri="{FF2B5EF4-FFF2-40B4-BE49-F238E27FC236}">
                <a16:creationId xmlns:a16="http://schemas.microsoft.com/office/drawing/2014/main" id="{B932578B-A62E-48F8-2E6E-F022AD664AD2}"/>
              </a:ext>
            </a:extLst>
          </p:cNvPr>
          <p:cNvSpPr txBox="1">
            <a:spLocks/>
          </p:cNvSpPr>
          <p:nvPr/>
        </p:nvSpPr>
        <p:spPr bwMode="auto">
          <a:xfrm>
            <a:off x="8873290" y="649036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6</a:t>
            </a:fld>
            <a:endParaRPr lang="fr-FR" sz="800"/>
          </a:p>
        </p:txBody>
      </p:sp>
      <p:sp>
        <p:nvSpPr>
          <p:cNvPr id="13" name="Rectangle 12">
            <a:extLst>
              <a:ext uri="{FF2B5EF4-FFF2-40B4-BE49-F238E27FC236}">
                <a16:creationId xmlns:a16="http://schemas.microsoft.com/office/drawing/2014/main" id="{55466A4F-50F0-2B24-4DC9-5AE27C04F45E}"/>
              </a:ext>
            </a:extLst>
          </p:cNvPr>
          <p:cNvSpPr/>
          <p:nvPr/>
        </p:nvSpPr>
        <p:spPr bwMode="auto">
          <a:xfrm>
            <a:off x="678039" y="2115255"/>
            <a:ext cx="2603500" cy="291465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TextBox 41">
            <a:extLst>
              <a:ext uri="{FF2B5EF4-FFF2-40B4-BE49-F238E27FC236}">
                <a16:creationId xmlns:a16="http://schemas.microsoft.com/office/drawing/2014/main" id="{A5C0AD88-437C-200E-0D57-F9FBFD29C28C}"/>
              </a:ext>
            </a:extLst>
          </p:cNvPr>
          <p:cNvSpPr txBox="1"/>
          <p:nvPr/>
        </p:nvSpPr>
        <p:spPr bwMode="auto">
          <a:xfrm>
            <a:off x="887589" y="1696155"/>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Machine </a:t>
            </a:r>
            <a:r>
              <a:rPr lang="en-US" err="1"/>
              <a:t>Virtuelles</a:t>
            </a:r>
          </a:p>
        </p:txBody>
      </p:sp>
      <p:sp>
        <p:nvSpPr>
          <p:cNvPr id="48" name="Rectangle 47">
            <a:extLst>
              <a:ext uri="{FF2B5EF4-FFF2-40B4-BE49-F238E27FC236}">
                <a16:creationId xmlns:a16="http://schemas.microsoft.com/office/drawing/2014/main" id="{B16C8155-58BF-A70E-E85D-435915A06C8D}"/>
              </a:ext>
            </a:extLst>
          </p:cNvPr>
          <p:cNvSpPr/>
          <p:nvPr/>
        </p:nvSpPr>
        <p:spPr bwMode="auto">
          <a:xfrm>
            <a:off x="719313" y="4213930"/>
            <a:ext cx="2520950" cy="368300"/>
          </a:xfrm>
          <a:prstGeom prst="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64" name="TextBox 63">
            <a:extLst>
              <a:ext uri="{FF2B5EF4-FFF2-40B4-BE49-F238E27FC236}">
                <a16:creationId xmlns:a16="http://schemas.microsoft.com/office/drawing/2014/main" id="{638C0A35-4EDD-04C8-1630-F9B1851DFE02}"/>
              </a:ext>
            </a:extLst>
          </p:cNvPr>
          <p:cNvSpPr txBox="1"/>
          <p:nvPr/>
        </p:nvSpPr>
        <p:spPr bwMode="auto">
          <a:xfrm>
            <a:off x="8869539" y="1696155"/>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Conteneurs</a:t>
            </a:r>
          </a:p>
        </p:txBody>
      </p:sp>
      <p:sp>
        <p:nvSpPr>
          <p:cNvPr id="67" name="Rectangle 66">
            <a:extLst>
              <a:ext uri="{FF2B5EF4-FFF2-40B4-BE49-F238E27FC236}">
                <a16:creationId xmlns:a16="http://schemas.microsoft.com/office/drawing/2014/main" id="{37547AB0-4ABD-039E-DE72-2D381F3CC272}"/>
              </a:ext>
            </a:extLst>
          </p:cNvPr>
          <p:cNvSpPr/>
          <p:nvPr/>
        </p:nvSpPr>
        <p:spPr bwMode="auto">
          <a:xfrm>
            <a:off x="719312" y="4613979"/>
            <a:ext cx="2520950" cy="368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68" name="Rectangle 67">
            <a:extLst>
              <a:ext uri="{FF2B5EF4-FFF2-40B4-BE49-F238E27FC236}">
                <a16:creationId xmlns:a16="http://schemas.microsoft.com/office/drawing/2014/main" id="{EDB11A98-8B17-BB56-B5BE-DE0D85572856}"/>
              </a:ext>
            </a:extLst>
          </p:cNvPr>
          <p:cNvSpPr/>
          <p:nvPr/>
        </p:nvSpPr>
        <p:spPr bwMode="auto">
          <a:xfrm>
            <a:off x="719312" y="3807528"/>
            <a:ext cx="2520950" cy="368300"/>
          </a:xfrm>
          <a:prstGeom prst="rect">
            <a:avLst/>
          </a:prstGeom>
          <a:solidFill>
            <a:schemeClr val="tx2">
              <a:lumMod val="10000"/>
              <a:lumOff val="9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err="1">
                <a:solidFill>
                  <a:schemeClr val="tx1"/>
                </a:solidFill>
              </a:rPr>
              <a:t>Hyperviseur</a:t>
            </a:r>
            <a:endParaRPr lang="en-US" err="1"/>
          </a:p>
        </p:txBody>
      </p:sp>
      <p:sp>
        <p:nvSpPr>
          <p:cNvPr id="82" name="Rectangle 81">
            <a:extLst>
              <a:ext uri="{FF2B5EF4-FFF2-40B4-BE49-F238E27FC236}">
                <a16:creationId xmlns:a16="http://schemas.microsoft.com/office/drawing/2014/main" id="{706B98C8-B6E6-A68F-BA62-BB82BEB7B926}"/>
              </a:ext>
            </a:extLst>
          </p:cNvPr>
          <p:cNvSpPr/>
          <p:nvPr/>
        </p:nvSpPr>
        <p:spPr bwMode="auto">
          <a:xfrm>
            <a:off x="8806039" y="2115254"/>
            <a:ext cx="2603500" cy="291465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Rectangle 82">
            <a:extLst>
              <a:ext uri="{FF2B5EF4-FFF2-40B4-BE49-F238E27FC236}">
                <a16:creationId xmlns:a16="http://schemas.microsoft.com/office/drawing/2014/main" id="{93791788-82E6-CBEE-D211-B063540D8BAF}"/>
              </a:ext>
            </a:extLst>
          </p:cNvPr>
          <p:cNvSpPr/>
          <p:nvPr/>
        </p:nvSpPr>
        <p:spPr bwMode="auto">
          <a:xfrm>
            <a:off x="8860012" y="4213930"/>
            <a:ext cx="2508250" cy="368300"/>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84" name="Rectangle 83">
            <a:extLst>
              <a:ext uri="{FF2B5EF4-FFF2-40B4-BE49-F238E27FC236}">
                <a16:creationId xmlns:a16="http://schemas.microsoft.com/office/drawing/2014/main" id="{A2607132-FA1D-9BFD-DC17-D4745E217973}"/>
              </a:ext>
            </a:extLst>
          </p:cNvPr>
          <p:cNvSpPr/>
          <p:nvPr/>
        </p:nvSpPr>
        <p:spPr bwMode="auto">
          <a:xfrm>
            <a:off x="8860012" y="4613978"/>
            <a:ext cx="2508250" cy="368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85" name="Rectangle 84">
            <a:extLst>
              <a:ext uri="{FF2B5EF4-FFF2-40B4-BE49-F238E27FC236}">
                <a16:creationId xmlns:a16="http://schemas.microsoft.com/office/drawing/2014/main" id="{1490C5E9-E5BC-1C5A-5C57-391854930B1D}"/>
              </a:ext>
            </a:extLst>
          </p:cNvPr>
          <p:cNvSpPr/>
          <p:nvPr/>
        </p:nvSpPr>
        <p:spPr bwMode="auto">
          <a:xfrm>
            <a:off x="8860012" y="3807528"/>
            <a:ext cx="2508250" cy="368300"/>
          </a:xfrm>
          <a:prstGeom prst="rect">
            <a:avLst/>
          </a:prstGeom>
          <a:solidFill>
            <a:schemeClr val="tx2">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Container Runtime</a:t>
            </a:r>
            <a:endParaRPr lang="en-US" err="1">
              <a:solidFill>
                <a:schemeClr val="tx1"/>
              </a:solidFill>
            </a:endParaRPr>
          </a:p>
        </p:txBody>
      </p:sp>
      <p:sp>
        <p:nvSpPr>
          <p:cNvPr id="127" name="TextBox 126">
            <a:extLst>
              <a:ext uri="{FF2B5EF4-FFF2-40B4-BE49-F238E27FC236}">
                <a16:creationId xmlns:a16="http://schemas.microsoft.com/office/drawing/2014/main" id="{76238EF8-16FF-20D3-D25A-370283E933E1}"/>
              </a:ext>
            </a:extLst>
          </p:cNvPr>
          <p:cNvSpPr txBox="1"/>
          <p:nvPr/>
        </p:nvSpPr>
        <p:spPr>
          <a:xfrm>
            <a:off x="3491089" y="4528255"/>
            <a:ext cx="2038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OS + </a:t>
            </a:r>
            <a:r>
              <a:rPr lang="en-US" err="1"/>
              <a:t>Hyperviseur</a:t>
            </a:r>
          </a:p>
        </p:txBody>
      </p:sp>
      <p:cxnSp>
        <p:nvCxnSpPr>
          <p:cNvPr id="129" name="Straight Arrow Connector 128">
            <a:extLst>
              <a:ext uri="{FF2B5EF4-FFF2-40B4-BE49-F238E27FC236}">
                <a16:creationId xmlns:a16="http://schemas.microsoft.com/office/drawing/2014/main" id="{BA24BE5B-50FA-250F-1327-F849DCD8170D}"/>
              </a:ext>
            </a:extLst>
          </p:cNvPr>
          <p:cNvCxnSpPr/>
          <p:nvPr/>
        </p:nvCxnSpPr>
        <p:spPr>
          <a:xfrm flipH="1">
            <a:off x="3497439" y="1842205"/>
            <a:ext cx="1822450" cy="273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85BB0D46-1853-57C2-FAC4-AD9212ADFE4A}"/>
              </a:ext>
            </a:extLst>
          </p:cNvPr>
          <p:cNvCxnSpPr>
            <a:cxnSpLocks/>
          </p:cNvCxnSpPr>
          <p:nvPr/>
        </p:nvCxnSpPr>
        <p:spPr>
          <a:xfrm>
            <a:off x="6539089" y="1842204"/>
            <a:ext cx="2032000" cy="273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A412AF6-77FA-D6C1-B767-6399547B1582}"/>
              </a:ext>
            </a:extLst>
          </p:cNvPr>
          <p:cNvSpPr/>
          <p:nvPr/>
        </p:nvSpPr>
        <p:spPr>
          <a:xfrm>
            <a:off x="3325989" y="4393929"/>
            <a:ext cx="178776" cy="643302"/>
          </a:xfrm>
          <a:prstGeom prst="rect">
            <a:avLst/>
          </a:prstGeom>
          <a:solidFill>
            <a:schemeClr val="bg1">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7466192-5E7C-CF81-CFF6-77B60F0D0139}"/>
              </a:ext>
            </a:extLst>
          </p:cNvPr>
          <p:cNvSpPr/>
          <p:nvPr/>
        </p:nvSpPr>
        <p:spPr>
          <a:xfrm>
            <a:off x="8577439" y="4401254"/>
            <a:ext cx="177800" cy="635000"/>
          </a:xfrm>
          <a:prstGeom prst="rect">
            <a:avLst/>
          </a:prstGeom>
          <a:solidFill>
            <a:schemeClr val="bg1">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1A9C305-0000-35EF-8263-5A9DC9614B1D}"/>
              </a:ext>
            </a:extLst>
          </p:cNvPr>
          <p:cNvSpPr txBox="1"/>
          <p:nvPr/>
        </p:nvSpPr>
        <p:spPr>
          <a:xfrm>
            <a:off x="6532739" y="4388555"/>
            <a:ext cx="19685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OS + Container Runtime</a:t>
            </a:r>
          </a:p>
        </p:txBody>
      </p:sp>
      <p:sp>
        <p:nvSpPr>
          <p:cNvPr id="6" name="TextBox 5">
            <a:extLst>
              <a:ext uri="{FF2B5EF4-FFF2-40B4-BE49-F238E27FC236}">
                <a16:creationId xmlns:a16="http://schemas.microsoft.com/office/drawing/2014/main" id="{BFAACF60-C42B-2860-6C09-72D6B3B214A5}"/>
              </a:ext>
            </a:extLst>
          </p:cNvPr>
          <p:cNvSpPr txBox="1"/>
          <p:nvPr/>
        </p:nvSpPr>
        <p:spPr>
          <a:xfrm>
            <a:off x="5294489" y="1607255"/>
            <a:ext cx="14668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Ressources</a:t>
            </a:r>
          </a:p>
        </p:txBody>
      </p:sp>
      <p:sp>
        <p:nvSpPr>
          <p:cNvPr id="8" name="Rectangle 7">
            <a:extLst>
              <a:ext uri="{FF2B5EF4-FFF2-40B4-BE49-F238E27FC236}">
                <a16:creationId xmlns:a16="http://schemas.microsoft.com/office/drawing/2014/main" id="{8A6824B7-321B-A2AB-919C-9810E678958E}"/>
              </a:ext>
            </a:extLst>
          </p:cNvPr>
          <p:cNvSpPr/>
          <p:nvPr/>
        </p:nvSpPr>
        <p:spPr bwMode="auto">
          <a:xfrm>
            <a:off x="5104909" y="5641654"/>
            <a:ext cx="1845800" cy="655074"/>
          </a:xfrm>
          <a:prstGeom prst="rect">
            <a:avLst/>
          </a:prstGeom>
          <a:solidFill>
            <a:schemeClr val="tx2">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Application à </a:t>
            </a:r>
            <a:r>
              <a:rPr lang="en-US" sz="1200" err="1">
                <a:solidFill>
                  <a:schemeClr val="tx1"/>
                </a:solidFill>
              </a:rPr>
              <a:t>déployer</a:t>
            </a:r>
          </a:p>
        </p:txBody>
      </p:sp>
      <p:cxnSp>
        <p:nvCxnSpPr>
          <p:cNvPr id="12" name="Straight Arrow Connector 11">
            <a:extLst>
              <a:ext uri="{FF2B5EF4-FFF2-40B4-BE49-F238E27FC236}">
                <a16:creationId xmlns:a16="http://schemas.microsoft.com/office/drawing/2014/main" id="{0515AC18-EF26-F76D-D65E-C98D44E84A72}"/>
              </a:ext>
            </a:extLst>
          </p:cNvPr>
          <p:cNvCxnSpPr/>
          <p:nvPr/>
        </p:nvCxnSpPr>
        <p:spPr>
          <a:xfrm flipH="1" flipV="1">
            <a:off x="1988371" y="5048660"/>
            <a:ext cx="3116824" cy="937341"/>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69F9169-3AFD-BD58-424B-95E21255A002}"/>
              </a:ext>
            </a:extLst>
          </p:cNvPr>
          <p:cNvCxnSpPr>
            <a:cxnSpLocks/>
          </p:cNvCxnSpPr>
          <p:nvPr/>
        </p:nvCxnSpPr>
        <p:spPr>
          <a:xfrm flipV="1">
            <a:off x="6962566" y="5063973"/>
            <a:ext cx="3240717" cy="933861"/>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523AA998-800F-B64C-8AD9-0764A7E1D860}"/>
              </a:ext>
            </a:extLst>
          </p:cNvPr>
          <p:cNvGrpSpPr/>
          <p:nvPr/>
        </p:nvGrpSpPr>
        <p:grpSpPr>
          <a:xfrm>
            <a:off x="719015" y="2191236"/>
            <a:ext cx="657110" cy="1543050"/>
            <a:chOff x="755650" y="1473198"/>
            <a:chExt cx="657110" cy="1543050"/>
          </a:xfrm>
        </p:grpSpPr>
        <p:sp>
          <p:nvSpPr>
            <p:cNvPr id="31" name="Rectangle 30">
              <a:extLst>
                <a:ext uri="{FF2B5EF4-FFF2-40B4-BE49-F238E27FC236}">
                  <a16:creationId xmlns:a16="http://schemas.microsoft.com/office/drawing/2014/main" id="{A92250BC-2CD8-FD48-FAD6-8346DA7DC2DB}"/>
                </a:ext>
              </a:extLst>
            </p:cNvPr>
            <p:cNvSpPr/>
            <p:nvPr/>
          </p:nvSpPr>
          <p:spPr bwMode="auto">
            <a:xfrm>
              <a:off x="755650" y="1473198"/>
              <a:ext cx="657110" cy="154305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32" name="Rectangle 31">
              <a:extLst>
                <a:ext uri="{FF2B5EF4-FFF2-40B4-BE49-F238E27FC236}">
                  <a16:creationId xmlns:a16="http://schemas.microsoft.com/office/drawing/2014/main" id="{12288EDD-20A3-C8E6-DB1F-8A0AFAC66D2A}"/>
                </a:ext>
              </a:extLst>
            </p:cNvPr>
            <p:cNvSpPr/>
            <p:nvPr/>
          </p:nvSpPr>
          <p:spPr bwMode="auto">
            <a:xfrm>
              <a:off x="783385" y="2606674"/>
              <a:ext cx="595518" cy="3683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OS</a:t>
              </a:r>
            </a:p>
          </p:txBody>
        </p:sp>
        <p:sp>
          <p:nvSpPr>
            <p:cNvPr id="33" name="Rectangle 32">
              <a:extLst>
                <a:ext uri="{FF2B5EF4-FFF2-40B4-BE49-F238E27FC236}">
                  <a16:creationId xmlns:a16="http://schemas.microsoft.com/office/drawing/2014/main" id="{D8DB8142-BAA3-C406-16DC-B94BBFDDB9B9}"/>
                </a:ext>
              </a:extLst>
            </p:cNvPr>
            <p:cNvSpPr/>
            <p:nvPr/>
          </p:nvSpPr>
          <p:spPr bwMode="auto">
            <a:xfrm>
              <a:off x="783385" y="219392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34" name="Rectangle 33">
              <a:extLst>
                <a:ext uri="{FF2B5EF4-FFF2-40B4-BE49-F238E27FC236}">
                  <a16:creationId xmlns:a16="http://schemas.microsoft.com/office/drawing/2014/main" id="{71A926A2-D293-1997-C463-88ACE357C999}"/>
                </a:ext>
              </a:extLst>
            </p:cNvPr>
            <p:cNvSpPr/>
            <p:nvPr/>
          </p:nvSpPr>
          <p:spPr bwMode="auto">
            <a:xfrm>
              <a:off x="783385" y="178117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sp>
          <p:nvSpPr>
            <p:cNvPr id="35" name="TextBox 34">
              <a:extLst>
                <a:ext uri="{FF2B5EF4-FFF2-40B4-BE49-F238E27FC236}">
                  <a16:creationId xmlns:a16="http://schemas.microsoft.com/office/drawing/2014/main" id="{4C63C5AD-7370-E726-BFD0-24957367A45F}"/>
                </a:ext>
              </a:extLst>
            </p:cNvPr>
            <p:cNvSpPr txBox="1"/>
            <p:nvPr/>
          </p:nvSpPr>
          <p:spPr>
            <a:xfrm>
              <a:off x="758941" y="1473200"/>
              <a:ext cx="6317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VM 1</a:t>
              </a:r>
            </a:p>
          </p:txBody>
        </p:sp>
      </p:grpSp>
      <p:sp>
        <p:nvSpPr>
          <p:cNvPr id="37" name="Rectangle 36">
            <a:extLst>
              <a:ext uri="{FF2B5EF4-FFF2-40B4-BE49-F238E27FC236}">
                <a16:creationId xmlns:a16="http://schemas.microsoft.com/office/drawing/2014/main" id="{35199852-97CC-5777-B9EF-741BC423A158}"/>
              </a:ext>
            </a:extLst>
          </p:cNvPr>
          <p:cNvSpPr/>
          <p:nvPr/>
        </p:nvSpPr>
        <p:spPr>
          <a:xfrm>
            <a:off x="3325989" y="3675890"/>
            <a:ext cx="178776" cy="723899"/>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CD72802-75E2-22DE-16C7-AA2EEA099319}"/>
              </a:ext>
            </a:extLst>
          </p:cNvPr>
          <p:cNvSpPr/>
          <p:nvPr/>
        </p:nvSpPr>
        <p:spPr>
          <a:xfrm>
            <a:off x="3325989" y="2107928"/>
            <a:ext cx="178776" cy="1573822"/>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3C428C1-2B4F-A752-F457-CBC55CACF554}"/>
              </a:ext>
            </a:extLst>
          </p:cNvPr>
          <p:cNvSpPr/>
          <p:nvPr/>
        </p:nvSpPr>
        <p:spPr>
          <a:xfrm>
            <a:off x="8577439" y="2115254"/>
            <a:ext cx="177800" cy="2286000"/>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4D4EE5C-EA96-FF0D-40E2-40157769391B}"/>
              </a:ext>
            </a:extLst>
          </p:cNvPr>
          <p:cNvSpPr txBox="1"/>
          <p:nvPr/>
        </p:nvSpPr>
        <p:spPr>
          <a:xfrm>
            <a:off x="3503789" y="3734504"/>
            <a:ext cx="20383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VM = Guest OS + Env + App</a:t>
            </a:r>
          </a:p>
        </p:txBody>
      </p:sp>
    </p:spTree>
    <p:extLst>
      <p:ext uri="{BB962C8B-B14F-4D97-AF65-F5344CB8AC3E}">
        <p14:creationId xmlns:p14="http://schemas.microsoft.com/office/powerpoint/2010/main" val="260639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B0E0AC-4D63-40D7-AA78-49BA75270C8D}"/>
              </a:ext>
            </a:extLst>
          </p:cNvPr>
          <p:cNvSpPr>
            <a:spLocks noGrp="1"/>
          </p:cNvSpPr>
          <p:nvPr>
            <p:ph type="dt" sz="half" idx="2"/>
          </p:nvPr>
        </p:nvSpPr>
        <p:spPr/>
        <p:txBody>
          <a:bodyPr/>
          <a:lstStyle/>
          <a:p>
            <a:pPr>
              <a:defRPr/>
            </a:pPr>
            <a:fld id="{62667D26-BD6B-4AA4-9A39-83B2920C50C6}" type="datetime1">
              <a:rPr lang="fr-FR"/>
              <a:t>31/03/2022</a:t>
            </a:fld>
            <a:endParaRPr lang="fr-FR"/>
          </a:p>
        </p:txBody>
      </p:sp>
      <p:sp>
        <p:nvSpPr>
          <p:cNvPr id="23" name="Rectangle 22">
            <a:extLst>
              <a:ext uri="{FF2B5EF4-FFF2-40B4-BE49-F238E27FC236}">
                <a16:creationId xmlns:a16="http://schemas.microsoft.com/office/drawing/2014/main" id="{33C08D9E-3EF5-45B3-B1EE-A495CDC71890}"/>
              </a:ext>
            </a:extLst>
          </p:cNvPr>
          <p:cNvSpPr/>
          <p:nvPr/>
        </p:nvSpPr>
        <p:spPr>
          <a:xfrm>
            <a:off x="575186" y="6425380"/>
            <a:ext cx="915629" cy="301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1">
            <a:extLst>
              <a:ext uri="{FF2B5EF4-FFF2-40B4-BE49-F238E27FC236}">
                <a16:creationId xmlns:a16="http://schemas.microsoft.com/office/drawing/2014/main" id="{8703E554-3F16-0F23-A980-C288150D4159}"/>
              </a:ext>
            </a:extLst>
          </p:cNvPr>
          <p:cNvSpPr>
            <a:spLocks noGrp="1"/>
          </p:cNvSpPr>
          <p:nvPr>
            <p:ph type="title"/>
          </p:nvPr>
        </p:nvSpPr>
        <p:spPr bwMode="auto">
          <a:xfrm>
            <a:off x="213525" y="340478"/>
            <a:ext cx="4411856" cy="5588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Conteneurs vs </a:t>
            </a:r>
            <a:r>
              <a:rPr lang="fr-FR" sz="2800" b="1" err="1">
                <a:solidFill>
                  <a:schemeClr val="accent1"/>
                </a:solidFill>
              </a:rPr>
              <a:t>VMs</a:t>
            </a:r>
            <a:endParaRPr lang="en-US" err="1"/>
          </a:p>
        </p:txBody>
      </p:sp>
      <p:sp>
        <p:nvSpPr>
          <p:cNvPr id="9" name="Slide Number Placeholder 5">
            <a:extLst>
              <a:ext uri="{FF2B5EF4-FFF2-40B4-BE49-F238E27FC236}">
                <a16:creationId xmlns:a16="http://schemas.microsoft.com/office/drawing/2014/main" id="{B932578B-A62E-48F8-2E6E-F022AD664AD2}"/>
              </a:ext>
            </a:extLst>
          </p:cNvPr>
          <p:cNvSpPr txBox="1">
            <a:spLocks/>
          </p:cNvSpPr>
          <p:nvPr/>
        </p:nvSpPr>
        <p:spPr bwMode="auto">
          <a:xfrm>
            <a:off x="8873290" y="649036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7</a:t>
            </a:fld>
            <a:endParaRPr lang="fr-FR" sz="800"/>
          </a:p>
        </p:txBody>
      </p:sp>
      <p:sp>
        <p:nvSpPr>
          <p:cNvPr id="13" name="Rectangle 12">
            <a:extLst>
              <a:ext uri="{FF2B5EF4-FFF2-40B4-BE49-F238E27FC236}">
                <a16:creationId xmlns:a16="http://schemas.microsoft.com/office/drawing/2014/main" id="{55466A4F-50F0-2B24-4DC9-5AE27C04F45E}"/>
              </a:ext>
            </a:extLst>
          </p:cNvPr>
          <p:cNvSpPr/>
          <p:nvPr/>
        </p:nvSpPr>
        <p:spPr bwMode="auto">
          <a:xfrm>
            <a:off x="678039" y="2115255"/>
            <a:ext cx="2603500" cy="291465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TextBox 41">
            <a:extLst>
              <a:ext uri="{FF2B5EF4-FFF2-40B4-BE49-F238E27FC236}">
                <a16:creationId xmlns:a16="http://schemas.microsoft.com/office/drawing/2014/main" id="{A5C0AD88-437C-200E-0D57-F9FBFD29C28C}"/>
              </a:ext>
            </a:extLst>
          </p:cNvPr>
          <p:cNvSpPr txBox="1"/>
          <p:nvPr/>
        </p:nvSpPr>
        <p:spPr bwMode="auto">
          <a:xfrm>
            <a:off x="887589" y="1696155"/>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Machine </a:t>
            </a:r>
            <a:r>
              <a:rPr lang="en-US" err="1"/>
              <a:t>Virtuelles</a:t>
            </a:r>
          </a:p>
        </p:txBody>
      </p:sp>
      <p:sp>
        <p:nvSpPr>
          <p:cNvPr id="48" name="Rectangle 47">
            <a:extLst>
              <a:ext uri="{FF2B5EF4-FFF2-40B4-BE49-F238E27FC236}">
                <a16:creationId xmlns:a16="http://schemas.microsoft.com/office/drawing/2014/main" id="{B16C8155-58BF-A70E-E85D-435915A06C8D}"/>
              </a:ext>
            </a:extLst>
          </p:cNvPr>
          <p:cNvSpPr/>
          <p:nvPr/>
        </p:nvSpPr>
        <p:spPr bwMode="auto">
          <a:xfrm>
            <a:off x="719313" y="4213930"/>
            <a:ext cx="2520950" cy="368300"/>
          </a:xfrm>
          <a:prstGeom prst="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64" name="TextBox 63">
            <a:extLst>
              <a:ext uri="{FF2B5EF4-FFF2-40B4-BE49-F238E27FC236}">
                <a16:creationId xmlns:a16="http://schemas.microsoft.com/office/drawing/2014/main" id="{638C0A35-4EDD-04C8-1630-F9B1851DFE02}"/>
              </a:ext>
            </a:extLst>
          </p:cNvPr>
          <p:cNvSpPr txBox="1"/>
          <p:nvPr/>
        </p:nvSpPr>
        <p:spPr bwMode="auto">
          <a:xfrm>
            <a:off x="8869539" y="1696155"/>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Conteneurs</a:t>
            </a:r>
          </a:p>
        </p:txBody>
      </p:sp>
      <p:sp>
        <p:nvSpPr>
          <p:cNvPr id="67" name="Rectangle 66">
            <a:extLst>
              <a:ext uri="{FF2B5EF4-FFF2-40B4-BE49-F238E27FC236}">
                <a16:creationId xmlns:a16="http://schemas.microsoft.com/office/drawing/2014/main" id="{37547AB0-4ABD-039E-DE72-2D381F3CC272}"/>
              </a:ext>
            </a:extLst>
          </p:cNvPr>
          <p:cNvSpPr/>
          <p:nvPr/>
        </p:nvSpPr>
        <p:spPr bwMode="auto">
          <a:xfrm>
            <a:off x="719312" y="4613979"/>
            <a:ext cx="2520950" cy="368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68" name="Rectangle 67">
            <a:extLst>
              <a:ext uri="{FF2B5EF4-FFF2-40B4-BE49-F238E27FC236}">
                <a16:creationId xmlns:a16="http://schemas.microsoft.com/office/drawing/2014/main" id="{EDB11A98-8B17-BB56-B5BE-DE0D85572856}"/>
              </a:ext>
            </a:extLst>
          </p:cNvPr>
          <p:cNvSpPr/>
          <p:nvPr/>
        </p:nvSpPr>
        <p:spPr bwMode="auto">
          <a:xfrm>
            <a:off x="719312" y="3807528"/>
            <a:ext cx="2520950" cy="368300"/>
          </a:xfrm>
          <a:prstGeom prst="rect">
            <a:avLst/>
          </a:prstGeom>
          <a:solidFill>
            <a:schemeClr val="tx2">
              <a:lumMod val="10000"/>
              <a:lumOff val="9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err="1">
                <a:solidFill>
                  <a:schemeClr val="tx1"/>
                </a:solidFill>
              </a:rPr>
              <a:t>Hyperviseur</a:t>
            </a:r>
            <a:endParaRPr lang="en-US" err="1"/>
          </a:p>
        </p:txBody>
      </p:sp>
      <p:sp>
        <p:nvSpPr>
          <p:cNvPr id="82" name="Rectangle 81">
            <a:extLst>
              <a:ext uri="{FF2B5EF4-FFF2-40B4-BE49-F238E27FC236}">
                <a16:creationId xmlns:a16="http://schemas.microsoft.com/office/drawing/2014/main" id="{706B98C8-B6E6-A68F-BA62-BB82BEB7B926}"/>
              </a:ext>
            </a:extLst>
          </p:cNvPr>
          <p:cNvSpPr/>
          <p:nvPr/>
        </p:nvSpPr>
        <p:spPr bwMode="auto">
          <a:xfrm>
            <a:off x="8806039" y="2115254"/>
            <a:ext cx="2603500" cy="291465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Rectangle 82">
            <a:extLst>
              <a:ext uri="{FF2B5EF4-FFF2-40B4-BE49-F238E27FC236}">
                <a16:creationId xmlns:a16="http://schemas.microsoft.com/office/drawing/2014/main" id="{93791788-82E6-CBEE-D211-B063540D8BAF}"/>
              </a:ext>
            </a:extLst>
          </p:cNvPr>
          <p:cNvSpPr/>
          <p:nvPr/>
        </p:nvSpPr>
        <p:spPr bwMode="auto">
          <a:xfrm>
            <a:off x="8860012" y="4213930"/>
            <a:ext cx="2508250" cy="368300"/>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84" name="Rectangle 83">
            <a:extLst>
              <a:ext uri="{FF2B5EF4-FFF2-40B4-BE49-F238E27FC236}">
                <a16:creationId xmlns:a16="http://schemas.microsoft.com/office/drawing/2014/main" id="{A2607132-FA1D-9BFD-DC17-D4745E217973}"/>
              </a:ext>
            </a:extLst>
          </p:cNvPr>
          <p:cNvSpPr/>
          <p:nvPr/>
        </p:nvSpPr>
        <p:spPr bwMode="auto">
          <a:xfrm>
            <a:off x="8860012" y="4613978"/>
            <a:ext cx="2508250" cy="368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85" name="Rectangle 84">
            <a:extLst>
              <a:ext uri="{FF2B5EF4-FFF2-40B4-BE49-F238E27FC236}">
                <a16:creationId xmlns:a16="http://schemas.microsoft.com/office/drawing/2014/main" id="{1490C5E9-E5BC-1C5A-5C57-391854930B1D}"/>
              </a:ext>
            </a:extLst>
          </p:cNvPr>
          <p:cNvSpPr/>
          <p:nvPr/>
        </p:nvSpPr>
        <p:spPr bwMode="auto">
          <a:xfrm>
            <a:off x="8860012" y="3807528"/>
            <a:ext cx="2508250" cy="368300"/>
          </a:xfrm>
          <a:prstGeom prst="rect">
            <a:avLst/>
          </a:prstGeom>
          <a:solidFill>
            <a:schemeClr val="tx2">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Container Runtime</a:t>
            </a:r>
            <a:endParaRPr lang="en-US" err="1">
              <a:solidFill>
                <a:schemeClr val="tx1"/>
              </a:solidFill>
            </a:endParaRPr>
          </a:p>
        </p:txBody>
      </p:sp>
      <p:sp>
        <p:nvSpPr>
          <p:cNvPr id="127" name="TextBox 126">
            <a:extLst>
              <a:ext uri="{FF2B5EF4-FFF2-40B4-BE49-F238E27FC236}">
                <a16:creationId xmlns:a16="http://schemas.microsoft.com/office/drawing/2014/main" id="{76238EF8-16FF-20D3-D25A-370283E933E1}"/>
              </a:ext>
            </a:extLst>
          </p:cNvPr>
          <p:cNvSpPr txBox="1"/>
          <p:nvPr/>
        </p:nvSpPr>
        <p:spPr>
          <a:xfrm>
            <a:off x="3491089" y="4528255"/>
            <a:ext cx="2038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OS + </a:t>
            </a:r>
            <a:r>
              <a:rPr lang="en-US" err="1"/>
              <a:t>Hyperviseur</a:t>
            </a:r>
          </a:p>
        </p:txBody>
      </p:sp>
      <p:cxnSp>
        <p:nvCxnSpPr>
          <p:cNvPr id="129" name="Straight Arrow Connector 128">
            <a:extLst>
              <a:ext uri="{FF2B5EF4-FFF2-40B4-BE49-F238E27FC236}">
                <a16:creationId xmlns:a16="http://schemas.microsoft.com/office/drawing/2014/main" id="{BA24BE5B-50FA-250F-1327-F849DCD8170D}"/>
              </a:ext>
            </a:extLst>
          </p:cNvPr>
          <p:cNvCxnSpPr/>
          <p:nvPr/>
        </p:nvCxnSpPr>
        <p:spPr>
          <a:xfrm flipH="1">
            <a:off x="3497439" y="1842205"/>
            <a:ext cx="1822450" cy="273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85BB0D46-1853-57C2-FAC4-AD9212ADFE4A}"/>
              </a:ext>
            </a:extLst>
          </p:cNvPr>
          <p:cNvCxnSpPr>
            <a:cxnSpLocks/>
          </p:cNvCxnSpPr>
          <p:nvPr/>
        </p:nvCxnSpPr>
        <p:spPr>
          <a:xfrm>
            <a:off x="6539089" y="1842204"/>
            <a:ext cx="2032000" cy="273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A412AF6-77FA-D6C1-B767-6399547B1582}"/>
              </a:ext>
            </a:extLst>
          </p:cNvPr>
          <p:cNvSpPr/>
          <p:nvPr/>
        </p:nvSpPr>
        <p:spPr>
          <a:xfrm>
            <a:off x="3325989" y="4393929"/>
            <a:ext cx="178776" cy="643302"/>
          </a:xfrm>
          <a:prstGeom prst="rect">
            <a:avLst/>
          </a:prstGeom>
          <a:solidFill>
            <a:schemeClr val="bg1">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7466192-5E7C-CF81-CFF6-77B60F0D0139}"/>
              </a:ext>
            </a:extLst>
          </p:cNvPr>
          <p:cNvSpPr/>
          <p:nvPr/>
        </p:nvSpPr>
        <p:spPr>
          <a:xfrm>
            <a:off x="8577439" y="4401254"/>
            <a:ext cx="177800" cy="635000"/>
          </a:xfrm>
          <a:prstGeom prst="rect">
            <a:avLst/>
          </a:prstGeom>
          <a:solidFill>
            <a:schemeClr val="bg1">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1A9C305-0000-35EF-8263-5A9DC9614B1D}"/>
              </a:ext>
            </a:extLst>
          </p:cNvPr>
          <p:cNvSpPr txBox="1"/>
          <p:nvPr/>
        </p:nvSpPr>
        <p:spPr>
          <a:xfrm>
            <a:off x="6532739" y="4388555"/>
            <a:ext cx="19685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OS + Container Runtime</a:t>
            </a:r>
          </a:p>
        </p:txBody>
      </p:sp>
      <p:sp>
        <p:nvSpPr>
          <p:cNvPr id="6" name="TextBox 5">
            <a:extLst>
              <a:ext uri="{FF2B5EF4-FFF2-40B4-BE49-F238E27FC236}">
                <a16:creationId xmlns:a16="http://schemas.microsoft.com/office/drawing/2014/main" id="{BFAACF60-C42B-2860-6C09-72D6B3B214A5}"/>
              </a:ext>
            </a:extLst>
          </p:cNvPr>
          <p:cNvSpPr txBox="1"/>
          <p:nvPr/>
        </p:nvSpPr>
        <p:spPr>
          <a:xfrm>
            <a:off x="5294489" y="1607255"/>
            <a:ext cx="14668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Ressources</a:t>
            </a:r>
          </a:p>
        </p:txBody>
      </p:sp>
      <p:sp>
        <p:nvSpPr>
          <p:cNvPr id="8" name="Rectangle 7">
            <a:extLst>
              <a:ext uri="{FF2B5EF4-FFF2-40B4-BE49-F238E27FC236}">
                <a16:creationId xmlns:a16="http://schemas.microsoft.com/office/drawing/2014/main" id="{8A6824B7-321B-A2AB-919C-9810E678958E}"/>
              </a:ext>
            </a:extLst>
          </p:cNvPr>
          <p:cNvSpPr/>
          <p:nvPr/>
        </p:nvSpPr>
        <p:spPr bwMode="auto">
          <a:xfrm>
            <a:off x="5104909" y="5641654"/>
            <a:ext cx="1845800" cy="655074"/>
          </a:xfrm>
          <a:prstGeom prst="rect">
            <a:avLst/>
          </a:prstGeom>
          <a:solidFill>
            <a:schemeClr val="tx2">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Application à </a:t>
            </a:r>
            <a:r>
              <a:rPr lang="en-US" sz="1200" err="1">
                <a:solidFill>
                  <a:schemeClr val="tx1"/>
                </a:solidFill>
              </a:rPr>
              <a:t>déployer</a:t>
            </a:r>
          </a:p>
        </p:txBody>
      </p:sp>
      <p:cxnSp>
        <p:nvCxnSpPr>
          <p:cNvPr id="12" name="Straight Arrow Connector 11">
            <a:extLst>
              <a:ext uri="{FF2B5EF4-FFF2-40B4-BE49-F238E27FC236}">
                <a16:creationId xmlns:a16="http://schemas.microsoft.com/office/drawing/2014/main" id="{0515AC18-EF26-F76D-D65E-C98D44E84A72}"/>
              </a:ext>
            </a:extLst>
          </p:cNvPr>
          <p:cNvCxnSpPr/>
          <p:nvPr/>
        </p:nvCxnSpPr>
        <p:spPr>
          <a:xfrm flipH="1" flipV="1">
            <a:off x="1988371" y="5048660"/>
            <a:ext cx="3116824" cy="937341"/>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69F9169-3AFD-BD58-424B-95E21255A002}"/>
              </a:ext>
            </a:extLst>
          </p:cNvPr>
          <p:cNvCxnSpPr>
            <a:cxnSpLocks/>
          </p:cNvCxnSpPr>
          <p:nvPr/>
        </p:nvCxnSpPr>
        <p:spPr>
          <a:xfrm flipV="1">
            <a:off x="6962566" y="5063973"/>
            <a:ext cx="3240717" cy="933861"/>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523AA998-800F-B64C-8AD9-0764A7E1D860}"/>
              </a:ext>
            </a:extLst>
          </p:cNvPr>
          <p:cNvGrpSpPr/>
          <p:nvPr/>
        </p:nvGrpSpPr>
        <p:grpSpPr>
          <a:xfrm>
            <a:off x="719015" y="2191236"/>
            <a:ext cx="657110" cy="1543050"/>
            <a:chOff x="755650" y="1473198"/>
            <a:chExt cx="657110" cy="1543050"/>
          </a:xfrm>
        </p:grpSpPr>
        <p:sp>
          <p:nvSpPr>
            <p:cNvPr id="31" name="Rectangle 30">
              <a:extLst>
                <a:ext uri="{FF2B5EF4-FFF2-40B4-BE49-F238E27FC236}">
                  <a16:creationId xmlns:a16="http://schemas.microsoft.com/office/drawing/2014/main" id="{A92250BC-2CD8-FD48-FAD6-8346DA7DC2DB}"/>
                </a:ext>
              </a:extLst>
            </p:cNvPr>
            <p:cNvSpPr/>
            <p:nvPr/>
          </p:nvSpPr>
          <p:spPr bwMode="auto">
            <a:xfrm>
              <a:off x="755650" y="1473198"/>
              <a:ext cx="657110" cy="154305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32" name="Rectangle 31">
              <a:extLst>
                <a:ext uri="{FF2B5EF4-FFF2-40B4-BE49-F238E27FC236}">
                  <a16:creationId xmlns:a16="http://schemas.microsoft.com/office/drawing/2014/main" id="{12288EDD-20A3-C8E6-DB1F-8A0AFAC66D2A}"/>
                </a:ext>
              </a:extLst>
            </p:cNvPr>
            <p:cNvSpPr/>
            <p:nvPr/>
          </p:nvSpPr>
          <p:spPr bwMode="auto">
            <a:xfrm>
              <a:off x="783385" y="2606674"/>
              <a:ext cx="595518" cy="3683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OS</a:t>
              </a:r>
            </a:p>
          </p:txBody>
        </p:sp>
        <p:sp>
          <p:nvSpPr>
            <p:cNvPr id="33" name="Rectangle 32">
              <a:extLst>
                <a:ext uri="{FF2B5EF4-FFF2-40B4-BE49-F238E27FC236}">
                  <a16:creationId xmlns:a16="http://schemas.microsoft.com/office/drawing/2014/main" id="{D8DB8142-BAA3-C406-16DC-B94BBFDDB9B9}"/>
                </a:ext>
              </a:extLst>
            </p:cNvPr>
            <p:cNvSpPr/>
            <p:nvPr/>
          </p:nvSpPr>
          <p:spPr bwMode="auto">
            <a:xfrm>
              <a:off x="783385" y="219392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34" name="Rectangle 33">
              <a:extLst>
                <a:ext uri="{FF2B5EF4-FFF2-40B4-BE49-F238E27FC236}">
                  <a16:creationId xmlns:a16="http://schemas.microsoft.com/office/drawing/2014/main" id="{71A926A2-D293-1997-C463-88ACE357C999}"/>
                </a:ext>
              </a:extLst>
            </p:cNvPr>
            <p:cNvSpPr/>
            <p:nvPr/>
          </p:nvSpPr>
          <p:spPr bwMode="auto">
            <a:xfrm>
              <a:off x="783385" y="178117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sp>
          <p:nvSpPr>
            <p:cNvPr id="35" name="TextBox 34">
              <a:extLst>
                <a:ext uri="{FF2B5EF4-FFF2-40B4-BE49-F238E27FC236}">
                  <a16:creationId xmlns:a16="http://schemas.microsoft.com/office/drawing/2014/main" id="{4C63C5AD-7370-E726-BFD0-24957367A45F}"/>
                </a:ext>
              </a:extLst>
            </p:cNvPr>
            <p:cNvSpPr txBox="1"/>
            <p:nvPr/>
          </p:nvSpPr>
          <p:spPr>
            <a:xfrm>
              <a:off x="758941" y="1473200"/>
              <a:ext cx="6317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VM 1</a:t>
              </a:r>
            </a:p>
          </p:txBody>
        </p:sp>
      </p:grpSp>
      <p:sp>
        <p:nvSpPr>
          <p:cNvPr id="37" name="Rectangle 36">
            <a:extLst>
              <a:ext uri="{FF2B5EF4-FFF2-40B4-BE49-F238E27FC236}">
                <a16:creationId xmlns:a16="http://schemas.microsoft.com/office/drawing/2014/main" id="{35199852-97CC-5777-B9EF-741BC423A158}"/>
              </a:ext>
            </a:extLst>
          </p:cNvPr>
          <p:cNvSpPr/>
          <p:nvPr/>
        </p:nvSpPr>
        <p:spPr>
          <a:xfrm>
            <a:off x="3325989" y="3675890"/>
            <a:ext cx="178776" cy="723899"/>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CD72802-75E2-22DE-16C7-AA2EEA099319}"/>
              </a:ext>
            </a:extLst>
          </p:cNvPr>
          <p:cNvSpPr/>
          <p:nvPr/>
        </p:nvSpPr>
        <p:spPr>
          <a:xfrm>
            <a:off x="3325989" y="2107928"/>
            <a:ext cx="178776" cy="1573822"/>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3C428C1-2B4F-A752-F457-CBC55CACF554}"/>
              </a:ext>
            </a:extLst>
          </p:cNvPr>
          <p:cNvSpPr/>
          <p:nvPr/>
        </p:nvSpPr>
        <p:spPr>
          <a:xfrm>
            <a:off x="8577439" y="2115254"/>
            <a:ext cx="177800" cy="2286000"/>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4D4EE5C-EA96-FF0D-40E2-40157769391B}"/>
              </a:ext>
            </a:extLst>
          </p:cNvPr>
          <p:cNvSpPr txBox="1"/>
          <p:nvPr/>
        </p:nvSpPr>
        <p:spPr>
          <a:xfrm>
            <a:off x="3503789" y="3734504"/>
            <a:ext cx="20383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VM = Guest OS + Env + App</a:t>
            </a:r>
          </a:p>
        </p:txBody>
      </p:sp>
      <p:grpSp>
        <p:nvGrpSpPr>
          <p:cNvPr id="36" name="Group 35">
            <a:extLst>
              <a:ext uri="{FF2B5EF4-FFF2-40B4-BE49-F238E27FC236}">
                <a16:creationId xmlns:a16="http://schemas.microsoft.com/office/drawing/2014/main" id="{2034BDE5-A1C6-52DD-D27D-D58E39F2CD0B}"/>
              </a:ext>
            </a:extLst>
          </p:cNvPr>
          <p:cNvGrpSpPr/>
          <p:nvPr/>
        </p:nvGrpSpPr>
        <p:grpSpPr>
          <a:xfrm>
            <a:off x="1409799" y="2191235"/>
            <a:ext cx="657110" cy="1543050"/>
            <a:chOff x="755650" y="1473198"/>
            <a:chExt cx="657110" cy="1543050"/>
          </a:xfrm>
        </p:grpSpPr>
        <p:sp>
          <p:nvSpPr>
            <p:cNvPr id="39" name="Rectangle 38">
              <a:extLst>
                <a:ext uri="{FF2B5EF4-FFF2-40B4-BE49-F238E27FC236}">
                  <a16:creationId xmlns:a16="http://schemas.microsoft.com/office/drawing/2014/main" id="{13118818-59DE-5FD7-A166-7EA6B1B616CB}"/>
                </a:ext>
              </a:extLst>
            </p:cNvPr>
            <p:cNvSpPr/>
            <p:nvPr/>
          </p:nvSpPr>
          <p:spPr bwMode="auto">
            <a:xfrm>
              <a:off x="755650" y="1473198"/>
              <a:ext cx="657110" cy="154305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43" name="Rectangle 42">
              <a:extLst>
                <a:ext uri="{FF2B5EF4-FFF2-40B4-BE49-F238E27FC236}">
                  <a16:creationId xmlns:a16="http://schemas.microsoft.com/office/drawing/2014/main" id="{55148D7D-AE1A-4701-A889-53813801F11C}"/>
                </a:ext>
              </a:extLst>
            </p:cNvPr>
            <p:cNvSpPr/>
            <p:nvPr/>
          </p:nvSpPr>
          <p:spPr bwMode="auto">
            <a:xfrm>
              <a:off x="783385" y="2606674"/>
              <a:ext cx="595518" cy="3683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OS</a:t>
              </a:r>
            </a:p>
          </p:txBody>
        </p:sp>
        <p:sp>
          <p:nvSpPr>
            <p:cNvPr id="44" name="Rectangle 43">
              <a:extLst>
                <a:ext uri="{FF2B5EF4-FFF2-40B4-BE49-F238E27FC236}">
                  <a16:creationId xmlns:a16="http://schemas.microsoft.com/office/drawing/2014/main" id="{DB2C180B-7CFD-9E15-141F-A54616D20E78}"/>
                </a:ext>
              </a:extLst>
            </p:cNvPr>
            <p:cNvSpPr/>
            <p:nvPr/>
          </p:nvSpPr>
          <p:spPr bwMode="auto">
            <a:xfrm>
              <a:off x="783385" y="219392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45" name="Rectangle 44">
              <a:extLst>
                <a:ext uri="{FF2B5EF4-FFF2-40B4-BE49-F238E27FC236}">
                  <a16:creationId xmlns:a16="http://schemas.microsoft.com/office/drawing/2014/main" id="{04971ECC-7657-E309-D141-EDC0010CF214}"/>
                </a:ext>
              </a:extLst>
            </p:cNvPr>
            <p:cNvSpPr/>
            <p:nvPr/>
          </p:nvSpPr>
          <p:spPr bwMode="auto">
            <a:xfrm>
              <a:off x="783385" y="178117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sp>
          <p:nvSpPr>
            <p:cNvPr id="46" name="TextBox 45">
              <a:extLst>
                <a:ext uri="{FF2B5EF4-FFF2-40B4-BE49-F238E27FC236}">
                  <a16:creationId xmlns:a16="http://schemas.microsoft.com/office/drawing/2014/main" id="{744C58EF-F3F2-FA57-90A9-D4B1330D03CA}"/>
                </a:ext>
              </a:extLst>
            </p:cNvPr>
            <p:cNvSpPr txBox="1"/>
            <p:nvPr/>
          </p:nvSpPr>
          <p:spPr>
            <a:xfrm>
              <a:off x="758941" y="1473200"/>
              <a:ext cx="6317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VM 2</a:t>
              </a:r>
            </a:p>
          </p:txBody>
        </p:sp>
      </p:grpSp>
      <p:grpSp>
        <p:nvGrpSpPr>
          <p:cNvPr id="47" name="Group 46">
            <a:extLst>
              <a:ext uri="{FF2B5EF4-FFF2-40B4-BE49-F238E27FC236}">
                <a16:creationId xmlns:a16="http://schemas.microsoft.com/office/drawing/2014/main" id="{1D13E7E9-B0B1-9D41-D699-B3AA787417F9}"/>
              </a:ext>
            </a:extLst>
          </p:cNvPr>
          <p:cNvGrpSpPr/>
          <p:nvPr/>
        </p:nvGrpSpPr>
        <p:grpSpPr>
          <a:xfrm>
            <a:off x="2093462" y="2191234"/>
            <a:ext cx="657110" cy="1543050"/>
            <a:chOff x="755650" y="1473198"/>
            <a:chExt cx="657110" cy="1543050"/>
          </a:xfrm>
        </p:grpSpPr>
        <p:sp>
          <p:nvSpPr>
            <p:cNvPr id="49" name="Rectangle 48">
              <a:extLst>
                <a:ext uri="{FF2B5EF4-FFF2-40B4-BE49-F238E27FC236}">
                  <a16:creationId xmlns:a16="http://schemas.microsoft.com/office/drawing/2014/main" id="{DAEBA464-018E-97FB-8969-CF8F9AFF7D6D}"/>
                </a:ext>
              </a:extLst>
            </p:cNvPr>
            <p:cNvSpPr/>
            <p:nvPr/>
          </p:nvSpPr>
          <p:spPr bwMode="auto">
            <a:xfrm>
              <a:off x="755650" y="1473198"/>
              <a:ext cx="657110" cy="154305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52" name="Rectangle 51">
              <a:extLst>
                <a:ext uri="{FF2B5EF4-FFF2-40B4-BE49-F238E27FC236}">
                  <a16:creationId xmlns:a16="http://schemas.microsoft.com/office/drawing/2014/main" id="{B4F642D4-6A86-3AB0-943A-340921623B12}"/>
                </a:ext>
              </a:extLst>
            </p:cNvPr>
            <p:cNvSpPr/>
            <p:nvPr/>
          </p:nvSpPr>
          <p:spPr bwMode="auto">
            <a:xfrm>
              <a:off x="783385" y="2606674"/>
              <a:ext cx="595518" cy="3683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OS</a:t>
              </a:r>
            </a:p>
          </p:txBody>
        </p:sp>
        <p:sp>
          <p:nvSpPr>
            <p:cNvPr id="53" name="Rectangle 52">
              <a:extLst>
                <a:ext uri="{FF2B5EF4-FFF2-40B4-BE49-F238E27FC236}">
                  <a16:creationId xmlns:a16="http://schemas.microsoft.com/office/drawing/2014/main" id="{918B6891-133A-3AD6-AF6C-39B525F03C18}"/>
                </a:ext>
              </a:extLst>
            </p:cNvPr>
            <p:cNvSpPr/>
            <p:nvPr/>
          </p:nvSpPr>
          <p:spPr bwMode="auto">
            <a:xfrm>
              <a:off x="783385" y="219392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54" name="Rectangle 53">
              <a:extLst>
                <a:ext uri="{FF2B5EF4-FFF2-40B4-BE49-F238E27FC236}">
                  <a16:creationId xmlns:a16="http://schemas.microsoft.com/office/drawing/2014/main" id="{E5385F0B-E877-C831-463D-75DD78A62874}"/>
                </a:ext>
              </a:extLst>
            </p:cNvPr>
            <p:cNvSpPr/>
            <p:nvPr/>
          </p:nvSpPr>
          <p:spPr bwMode="auto">
            <a:xfrm>
              <a:off x="783385" y="178117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sp>
          <p:nvSpPr>
            <p:cNvPr id="55" name="TextBox 54">
              <a:extLst>
                <a:ext uri="{FF2B5EF4-FFF2-40B4-BE49-F238E27FC236}">
                  <a16:creationId xmlns:a16="http://schemas.microsoft.com/office/drawing/2014/main" id="{26774F4E-4F59-8B0E-FAB0-FB08E0F100A4}"/>
                </a:ext>
              </a:extLst>
            </p:cNvPr>
            <p:cNvSpPr txBox="1"/>
            <p:nvPr/>
          </p:nvSpPr>
          <p:spPr>
            <a:xfrm>
              <a:off x="758941" y="1473200"/>
              <a:ext cx="6317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VM 3</a:t>
              </a:r>
            </a:p>
          </p:txBody>
        </p:sp>
      </p:grpSp>
      <p:sp>
        <p:nvSpPr>
          <p:cNvPr id="56" name="Rectangle 55">
            <a:extLst>
              <a:ext uri="{FF2B5EF4-FFF2-40B4-BE49-F238E27FC236}">
                <a16:creationId xmlns:a16="http://schemas.microsoft.com/office/drawing/2014/main" id="{F6070FC3-03F9-CBD3-20A8-CEDBF546A9B7}"/>
              </a:ext>
            </a:extLst>
          </p:cNvPr>
          <p:cNvSpPr/>
          <p:nvPr/>
        </p:nvSpPr>
        <p:spPr>
          <a:xfrm>
            <a:off x="3325988" y="2956618"/>
            <a:ext cx="178776" cy="723899"/>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FFF15EC-70D1-6E7C-CF92-CAEDC3166541}"/>
              </a:ext>
            </a:extLst>
          </p:cNvPr>
          <p:cNvSpPr/>
          <p:nvPr/>
        </p:nvSpPr>
        <p:spPr>
          <a:xfrm>
            <a:off x="3325987" y="2237346"/>
            <a:ext cx="178776" cy="723899"/>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0DD0339-0DB2-CB2D-759B-BF83B7DD61CC}"/>
              </a:ext>
            </a:extLst>
          </p:cNvPr>
          <p:cNvSpPr txBox="1"/>
          <p:nvPr/>
        </p:nvSpPr>
        <p:spPr>
          <a:xfrm>
            <a:off x="3506624" y="3136307"/>
            <a:ext cx="7563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VM 2</a:t>
            </a:r>
          </a:p>
        </p:txBody>
      </p:sp>
      <p:sp>
        <p:nvSpPr>
          <p:cNvPr id="59" name="TextBox 58">
            <a:extLst>
              <a:ext uri="{FF2B5EF4-FFF2-40B4-BE49-F238E27FC236}">
                <a16:creationId xmlns:a16="http://schemas.microsoft.com/office/drawing/2014/main" id="{EB0841CE-C45A-46B7-A2F7-62CBCD88D980}"/>
              </a:ext>
            </a:extLst>
          </p:cNvPr>
          <p:cNvSpPr txBox="1"/>
          <p:nvPr/>
        </p:nvSpPr>
        <p:spPr>
          <a:xfrm>
            <a:off x="3492380" y="2417035"/>
            <a:ext cx="7563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VM 3</a:t>
            </a:r>
          </a:p>
        </p:txBody>
      </p:sp>
    </p:spTree>
    <p:extLst>
      <p:ext uri="{BB962C8B-B14F-4D97-AF65-F5344CB8AC3E}">
        <p14:creationId xmlns:p14="http://schemas.microsoft.com/office/powerpoint/2010/main" val="423509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B0E0AC-4D63-40D7-AA78-49BA75270C8D}"/>
              </a:ext>
            </a:extLst>
          </p:cNvPr>
          <p:cNvSpPr>
            <a:spLocks noGrp="1"/>
          </p:cNvSpPr>
          <p:nvPr>
            <p:ph type="dt" sz="half" idx="2"/>
          </p:nvPr>
        </p:nvSpPr>
        <p:spPr/>
        <p:txBody>
          <a:bodyPr/>
          <a:lstStyle/>
          <a:p>
            <a:pPr>
              <a:defRPr/>
            </a:pPr>
            <a:fld id="{62667D26-BD6B-4AA4-9A39-83B2920C50C6}" type="datetime1">
              <a:rPr lang="fr-FR"/>
              <a:t>31/03/2022</a:t>
            </a:fld>
            <a:endParaRPr lang="fr-FR"/>
          </a:p>
        </p:txBody>
      </p:sp>
      <p:sp>
        <p:nvSpPr>
          <p:cNvPr id="23" name="Rectangle 22">
            <a:extLst>
              <a:ext uri="{FF2B5EF4-FFF2-40B4-BE49-F238E27FC236}">
                <a16:creationId xmlns:a16="http://schemas.microsoft.com/office/drawing/2014/main" id="{33C08D9E-3EF5-45B3-B1EE-A495CDC71890}"/>
              </a:ext>
            </a:extLst>
          </p:cNvPr>
          <p:cNvSpPr/>
          <p:nvPr/>
        </p:nvSpPr>
        <p:spPr>
          <a:xfrm>
            <a:off x="575186" y="6425380"/>
            <a:ext cx="915629" cy="301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1">
            <a:extLst>
              <a:ext uri="{FF2B5EF4-FFF2-40B4-BE49-F238E27FC236}">
                <a16:creationId xmlns:a16="http://schemas.microsoft.com/office/drawing/2014/main" id="{8703E554-3F16-0F23-A980-C288150D4159}"/>
              </a:ext>
            </a:extLst>
          </p:cNvPr>
          <p:cNvSpPr>
            <a:spLocks noGrp="1"/>
          </p:cNvSpPr>
          <p:nvPr>
            <p:ph type="title"/>
          </p:nvPr>
        </p:nvSpPr>
        <p:spPr bwMode="auto">
          <a:xfrm>
            <a:off x="213525" y="340478"/>
            <a:ext cx="4411856" cy="558800"/>
          </a:xfrm>
        </p:spPr>
        <p:txBody>
          <a:bodyPr vertOverflow="overflow" horzOverflow="clip" vert="horz" wrap="square" lIns="91440" tIns="45720" rIns="91440" bIns="45720" numCol="1" spcCol="0" rtlCol="0" fromWordArt="0" anchor="t" anchorCtr="0" forceAA="0" compatLnSpc="0">
            <a:normAutofit/>
          </a:bodyPr>
          <a:lstStyle/>
          <a:p>
            <a:pPr marL="11430">
              <a:defRPr/>
            </a:pPr>
            <a:r>
              <a:rPr lang="fr-FR" sz="2800" b="1">
                <a:solidFill>
                  <a:schemeClr val="accent1"/>
                </a:solidFill>
              </a:rPr>
              <a:t>Conteneurs vs </a:t>
            </a:r>
            <a:r>
              <a:rPr lang="fr-FR" sz="2800" b="1" err="1">
                <a:solidFill>
                  <a:schemeClr val="accent1"/>
                </a:solidFill>
              </a:rPr>
              <a:t>VMs</a:t>
            </a:r>
            <a:endParaRPr lang="en-US" err="1"/>
          </a:p>
        </p:txBody>
      </p:sp>
      <p:sp>
        <p:nvSpPr>
          <p:cNvPr id="9" name="Slide Number Placeholder 5">
            <a:extLst>
              <a:ext uri="{FF2B5EF4-FFF2-40B4-BE49-F238E27FC236}">
                <a16:creationId xmlns:a16="http://schemas.microsoft.com/office/drawing/2014/main" id="{B932578B-A62E-48F8-2E6E-F022AD664AD2}"/>
              </a:ext>
            </a:extLst>
          </p:cNvPr>
          <p:cNvSpPr txBox="1">
            <a:spLocks/>
          </p:cNvSpPr>
          <p:nvPr/>
        </p:nvSpPr>
        <p:spPr bwMode="auto">
          <a:xfrm>
            <a:off x="8873290" y="6490367"/>
            <a:ext cx="2743199" cy="236956"/>
          </a:xfrm>
          <a:prstGeom prst="rect">
            <a:avLst/>
          </a:prstGeom>
        </p:spPr>
        <p:txBody>
          <a:bodyPr lIns="91440" tIns="45720" rIns="91440" bIns="45720" anchor="t"/>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r">
              <a:defRPr/>
            </a:pPr>
            <a:fld id="{961728DD-618B-420C-8D7F-9130B7E4B6DA}" type="slidenum">
              <a:rPr lang="fr-FR" sz="800" dirty="0"/>
              <a:pPr algn="r">
                <a:defRPr/>
              </a:pPr>
              <a:t>8</a:t>
            </a:fld>
            <a:endParaRPr lang="fr-FR" sz="800"/>
          </a:p>
        </p:txBody>
      </p:sp>
      <p:sp>
        <p:nvSpPr>
          <p:cNvPr id="13" name="Rectangle 12">
            <a:extLst>
              <a:ext uri="{FF2B5EF4-FFF2-40B4-BE49-F238E27FC236}">
                <a16:creationId xmlns:a16="http://schemas.microsoft.com/office/drawing/2014/main" id="{55466A4F-50F0-2B24-4DC9-5AE27C04F45E}"/>
              </a:ext>
            </a:extLst>
          </p:cNvPr>
          <p:cNvSpPr/>
          <p:nvPr/>
        </p:nvSpPr>
        <p:spPr bwMode="auto">
          <a:xfrm>
            <a:off x="678039" y="2115255"/>
            <a:ext cx="2603500" cy="291465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TextBox 41">
            <a:extLst>
              <a:ext uri="{FF2B5EF4-FFF2-40B4-BE49-F238E27FC236}">
                <a16:creationId xmlns:a16="http://schemas.microsoft.com/office/drawing/2014/main" id="{A5C0AD88-437C-200E-0D57-F9FBFD29C28C}"/>
              </a:ext>
            </a:extLst>
          </p:cNvPr>
          <p:cNvSpPr txBox="1"/>
          <p:nvPr/>
        </p:nvSpPr>
        <p:spPr bwMode="auto">
          <a:xfrm>
            <a:off x="887589" y="1696155"/>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Machine </a:t>
            </a:r>
            <a:r>
              <a:rPr lang="en-US" err="1"/>
              <a:t>Virtuelles</a:t>
            </a:r>
          </a:p>
        </p:txBody>
      </p:sp>
      <p:sp>
        <p:nvSpPr>
          <p:cNvPr id="48" name="Rectangle 47">
            <a:extLst>
              <a:ext uri="{FF2B5EF4-FFF2-40B4-BE49-F238E27FC236}">
                <a16:creationId xmlns:a16="http://schemas.microsoft.com/office/drawing/2014/main" id="{B16C8155-58BF-A70E-E85D-435915A06C8D}"/>
              </a:ext>
            </a:extLst>
          </p:cNvPr>
          <p:cNvSpPr/>
          <p:nvPr/>
        </p:nvSpPr>
        <p:spPr bwMode="auto">
          <a:xfrm>
            <a:off x="719313" y="4213930"/>
            <a:ext cx="2520950" cy="368300"/>
          </a:xfrm>
          <a:prstGeom prst="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64" name="TextBox 63">
            <a:extLst>
              <a:ext uri="{FF2B5EF4-FFF2-40B4-BE49-F238E27FC236}">
                <a16:creationId xmlns:a16="http://schemas.microsoft.com/office/drawing/2014/main" id="{638C0A35-4EDD-04C8-1630-F9B1851DFE02}"/>
              </a:ext>
            </a:extLst>
          </p:cNvPr>
          <p:cNvSpPr txBox="1"/>
          <p:nvPr/>
        </p:nvSpPr>
        <p:spPr bwMode="auto">
          <a:xfrm>
            <a:off x="8869539" y="1696155"/>
            <a:ext cx="2247900" cy="382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Conteneurs</a:t>
            </a:r>
          </a:p>
        </p:txBody>
      </p:sp>
      <p:sp>
        <p:nvSpPr>
          <p:cNvPr id="67" name="Rectangle 66">
            <a:extLst>
              <a:ext uri="{FF2B5EF4-FFF2-40B4-BE49-F238E27FC236}">
                <a16:creationId xmlns:a16="http://schemas.microsoft.com/office/drawing/2014/main" id="{37547AB0-4ABD-039E-DE72-2D381F3CC272}"/>
              </a:ext>
            </a:extLst>
          </p:cNvPr>
          <p:cNvSpPr/>
          <p:nvPr/>
        </p:nvSpPr>
        <p:spPr bwMode="auto">
          <a:xfrm>
            <a:off x="719312" y="4613979"/>
            <a:ext cx="2520950" cy="368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68" name="Rectangle 67">
            <a:extLst>
              <a:ext uri="{FF2B5EF4-FFF2-40B4-BE49-F238E27FC236}">
                <a16:creationId xmlns:a16="http://schemas.microsoft.com/office/drawing/2014/main" id="{EDB11A98-8B17-BB56-B5BE-DE0D85572856}"/>
              </a:ext>
            </a:extLst>
          </p:cNvPr>
          <p:cNvSpPr/>
          <p:nvPr/>
        </p:nvSpPr>
        <p:spPr bwMode="auto">
          <a:xfrm>
            <a:off x="719312" y="3807528"/>
            <a:ext cx="2520950" cy="368300"/>
          </a:xfrm>
          <a:prstGeom prst="rect">
            <a:avLst/>
          </a:prstGeom>
          <a:solidFill>
            <a:schemeClr val="tx2">
              <a:lumMod val="10000"/>
              <a:lumOff val="9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err="1">
                <a:solidFill>
                  <a:schemeClr val="tx1"/>
                </a:solidFill>
              </a:rPr>
              <a:t>Hyperviseur</a:t>
            </a:r>
            <a:endParaRPr lang="en-US" err="1"/>
          </a:p>
        </p:txBody>
      </p:sp>
      <p:sp>
        <p:nvSpPr>
          <p:cNvPr id="82" name="Rectangle 81">
            <a:extLst>
              <a:ext uri="{FF2B5EF4-FFF2-40B4-BE49-F238E27FC236}">
                <a16:creationId xmlns:a16="http://schemas.microsoft.com/office/drawing/2014/main" id="{706B98C8-B6E6-A68F-BA62-BB82BEB7B926}"/>
              </a:ext>
            </a:extLst>
          </p:cNvPr>
          <p:cNvSpPr/>
          <p:nvPr/>
        </p:nvSpPr>
        <p:spPr bwMode="auto">
          <a:xfrm>
            <a:off x="8806039" y="2115254"/>
            <a:ext cx="2603500" cy="291465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Rectangle 82">
            <a:extLst>
              <a:ext uri="{FF2B5EF4-FFF2-40B4-BE49-F238E27FC236}">
                <a16:creationId xmlns:a16="http://schemas.microsoft.com/office/drawing/2014/main" id="{93791788-82E6-CBEE-D211-B063540D8BAF}"/>
              </a:ext>
            </a:extLst>
          </p:cNvPr>
          <p:cNvSpPr/>
          <p:nvPr/>
        </p:nvSpPr>
        <p:spPr bwMode="auto">
          <a:xfrm>
            <a:off x="8860012" y="4213930"/>
            <a:ext cx="2508250" cy="368300"/>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OS </a:t>
            </a:r>
            <a:r>
              <a:rPr lang="en-US" err="1">
                <a:solidFill>
                  <a:schemeClr val="tx1"/>
                </a:solidFill>
              </a:rPr>
              <a:t>Hôte</a:t>
            </a:r>
            <a:endParaRPr lang="en-US" err="1"/>
          </a:p>
        </p:txBody>
      </p:sp>
      <p:sp>
        <p:nvSpPr>
          <p:cNvPr id="84" name="Rectangle 83">
            <a:extLst>
              <a:ext uri="{FF2B5EF4-FFF2-40B4-BE49-F238E27FC236}">
                <a16:creationId xmlns:a16="http://schemas.microsoft.com/office/drawing/2014/main" id="{A2607132-FA1D-9BFD-DC17-D4745E217973}"/>
              </a:ext>
            </a:extLst>
          </p:cNvPr>
          <p:cNvSpPr/>
          <p:nvPr/>
        </p:nvSpPr>
        <p:spPr bwMode="auto">
          <a:xfrm>
            <a:off x="8860012" y="4613978"/>
            <a:ext cx="2508250" cy="3683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Hardware</a:t>
            </a:r>
            <a:endParaRPr lang="en-US"/>
          </a:p>
        </p:txBody>
      </p:sp>
      <p:sp>
        <p:nvSpPr>
          <p:cNvPr id="85" name="Rectangle 84">
            <a:extLst>
              <a:ext uri="{FF2B5EF4-FFF2-40B4-BE49-F238E27FC236}">
                <a16:creationId xmlns:a16="http://schemas.microsoft.com/office/drawing/2014/main" id="{1490C5E9-E5BC-1C5A-5C57-391854930B1D}"/>
              </a:ext>
            </a:extLst>
          </p:cNvPr>
          <p:cNvSpPr/>
          <p:nvPr/>
        </p:nvSpPr>
        <p:spPr bwMode="auto">
          <a:xfrm>
            <a:off x="8860012" y="3807528"/>
            <a:ext cx="2508250" cy="368300"/>
          </a:xfrm>
          <a:prstGeom prst="rect">
            <a:avLst/>
          </a:prstGeom>
          <a:solidFill>
            <a:schemeClr val="tx2">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Container Runtime</a:t>
            </a:r>
            <a:endParaRPr lang="en-US" err="1">
              <a:solidFill>
                <a:schemeClr val="tx1"/>
              </a:solidFill>
            </a:endParaRPr>
          </a:p>
        </p:txBody>
      </p:sp>
      <p:sp>
        <p:nvSpPr>
          <p:cNvPr id="127" name="TextBox 126">
            <a:extLst>
              <a:ext uri="{FF2B5EF4-FFF2-40B4-BE49-F238E27FC236}">
                <a16:creationId xmlns:a16="http://schemas.microsoft.com/office/drawing/2014/main" id="{76238EF8-16FF-20D3-D25A-370283E933E1}"/>
              </a:ext>
            </a:extLst>
          </p:cNvPr>
          <p:cNvSpPr txBox="1"/>
          <p:nvPr/>
        </p:nvSpPr>
        <p:spPr>
          <a:xfrm>
            <a:off x="3491089" y="4528255"/>
            <a:ext cx="2038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OS + </a:t>
            </a:r>
            <a:r>
              <a:rPr lang="en-US" err="1"/>
              <a:t>Hyperviseur</a:t>
            </a:r>
          </a:p>
        </p:txBody>
      </p:sp>
      <p:cxnSp>
        <p:nvCxnSpPr>
          <p:cNvPr id="129" name="Straight Arrow Connector 128">
            <a:extLst>
              <a:ext uri="{FF2B5EF4-FFF2-40B4-BE49-F238E27FC236}">
                <a16:creationId xmlns:a16="http://schemas.microsoft.com/office/drawing/2014/main" id="{BA24BE5B-50FA-250F-1327-F849DCD8170D}"/>
              </a:ext>
            </a:extLst>
          </p:cNvPr>
          <p:cNvCxnSpPr/>
          <p:nvPr/>
        </p:nvCxnSpPr>
        <p:spPr>
          <a:xfrm flipH="1">
            <a:off x="3497439" y="1842205"/>
            <a:ext cx="1822450" cy="273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85BB0D46-1853-57C2-FAC4-AD9212ADFE4A}"/>
              </a:ext>
            </a:extLst>
          </p:cNvPr>
          <p:cNvCxnSpPr>
            <a:cxnSpLocks/>
          </p:cNvCxnSpPr>
          <p:nvPr/>
        </p:nvCxnSpPr>
        <p:spPr>
          <a:xfrm>
            <a:off x="6539089" y="1842204"/>
            <a:ext cx="2032000" cy="273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A412AF6-77FA-D6C1-B767-6399547B1582}"/>
              </a:ext>
            </a:extLst>
          </p:cNvPr>
          <p:cNvSpPr/>
          <p:nvPr/>
        </p:nvSpPr>
        <p:spPr>
          <a:xfrm>
            <a:off x="3325989" y="4393929"/>
            <a:ext cx="178776" cy="643302"/>
          </a:xfrm>
          <a:prstGeom prst="rect">
            <a:avLst/>
          </a:prstGeom>
          <a:solidFill>
            <a:schemeClr val="bg1">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7466192-5E7C-CF81-CFF6-77B60F0D0139}"/>
              </a:ext>
            </a:extLst>
          </p:cNvPr>
          <p:cNvSpPr/>
          <p:nvPr/>
        </p:nvSpPr>
        <p:spPr>
          <a:xfrm>
            <a:off x="8577439" y="4401254"/>
            <a:ext cx="177800" cy="635000"/>
          </a:xfrm>
          <a:prstGeom prst="rect">
            <a:avLst/>
          </a:prstGeom>
          <a:solidFill>
            <a:schemeClr val="bg1">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1A9C305-0000-35EF-8263-5A9DC9614B1D}"/>
              </a:ext>
            </a:extLst>
          </p:cNvPr>
          <p:cNvSpPr txBox="1"/>
          <p:nvPr/>
        </p:nvSpPr>
        <p:spPr>
          <a:xfrm>
            <a:off x="6532739" y="4388555"/>
            <a:ext cx="19685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OS + Container Runtime</a:t>
            </a:r>
          </a:p>
        </p:txBody>
      </p:sp>
      <p:sp>
        <p:nvSpPr>
          <p:cNvPr id="6" name="TextBox 5">
            <a:extLst>
              <a:ext uri="{FF2B5EF4-FFF2-40B4-BE49-F238E27FC236}">
                <a16:creationId xmlns:a16="http://schemas.microsoft.com/office/drawing/2014/main" id="{BFAACF60-C42B-2860-6C09-72D6B3B214A5}"/>
              </a:ext>
            </a:extLst>
          </p:cNvPr>
          <p:cNvSpPr txBox="1"/>
          <p:nvPr/>
        </p:nvSpPr>
        <p:spPr>
          <a:xfrm>
            <a:off x="5294489" y="1607255"/>
            <a:ext cx="14668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Ressources</a:t>
            </a:r>
          </a:p>
        </p:txBody>
      </p:sp>
      <p:sp>
        <p:nvSpPr>
          <p:cNvPr id="8" name="Rectangle 7">
            <a:extLst>
              <a:ext uri="{FF2B5EF4-FFF2-40B4-BE49-F238E27FC236}">
                <a16:creationId xmlns:a16="http://schemas.microsoft.com/office/drawing/2014/main" id="{8A6824B7-321B-A2AB-919C-9810E678958E}"/>
              </a:ext>
            </a:extLst>
          </p:cNvPr>
          <p:cNvSpPr/>
          <p:nvPr/>
        </p:nvSpPr>
        <p:spPr bwMode="auto">
          <a:xfrm>
            <a:off x="5104909" y="5641654"/>
            <a:ext cx="1845800" cy="655074"/>
          </a:xfrm>
          <a:prstGeom prst="rect">
            <a:avLst/>
          </a:prstGeom>
          <a:solidFill>
            <a:schemeClr val="tx2">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Application à </a:t>
            </a:r>
            <a:r>
              <a:rPr lang="en-US" sz="1200" err="1">
                <a:solidFill>
                  <a:schemeClr val="tx1"/>
                </a:solidFill>
              </a:rPr>
              <a:t>déployer</a:t>
            </a:r>
          </a:p>
        </p:txBody>
      </p:sp>
      <p:cxnSp>
        <p:nvCxnSpPr>
          <p:cNvPr id="12" name="Straight Arrow Connector 11">
            <a:extLst>
              <a:ext uri="{FF2B5EF4-FFF2-40B4-BE49-F238E27FC236}">
                <a16:creationId xmlns:a16="http://schemas.microsoft.com/office/drawing/2014/main" id="{0515AC18-EF26-F76D-D65E-C98D44E84A72}"/>
              </a:ext>
            </a:extLst>
          </p:cNvPr>
          <p:cNvCxnSpPr/>
          <p:nvPr/>
        </p:nvCxnSpPr>
        <p:spPr>
          <a:xfrm flipH="1" flipV="1">
            <a:off x="1988371" y="5048660"/>
            <a:ext cx="3116824" cy="937341"/>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69F9169-3AFD-BD58-424B-95E21255A002}"/>
              </a:ext>
            </a:extLst>
          </p:cNvPr>
          <p:cNvCxnSpPr>
            <a:cxnSpLocks/>
          </p:cNvCxnSpPr>
          <p:nvPr/>
        </p:nvCxnSpPr>
        <p:spPr>
          <a:xfrm flipV="1">
            <a:off x="6948324" y="5989767"/>
            <a:ext cx="826530" cy="15188"/>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523AA998-800F-B64C-8AD9-0764A7E1D860}"/>
              </a:ext>
            </a:extLst>
          </p:cNvPr>
          <p:cNvGrpSpPr/>
          <p:nvPr/>
        </p:nvGrpSpPr>
        <p:grpSpPr>
          <a:xfrm>
            <a:off x="719015" y="2191236"/>
            <a:ext cx="657110" cy="1543050"/>
            <a:chOff x="755650" y="1473198"/>
            <a:chExt cx="657110" cy="1543050"/>
          </a:xfrm>
        </p:grpSpPr>
        <p:sp>
          <p:nvSpPr>
            <p:cNvPr id="31" name="Rectangle 30">
              <a:extLst>
                <a:ext uri="{FF2B5EF4-FFF2-40B4-BE49-F238E27FC236}">
                  <a16:creationId xmlns:a16="http://schemas.microsoft.com/office/drawing/2014/main" id="{A92250BC-2CD8-FD48-FAD6-8346DA7DC2DB}"/>
                </a:ext>
              </a:extLst>
            </p:cNvPr>
            <p:cNvSpPr/>
            <p:nvPr/>
          </p:nvSpPr>
          <p:spPr bwMode="auto">
            <a:xfrm>
              <a:off x="755650" y="1473198"/>
              <a:ext cx="657110" cy="154305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32" name="Rectangle 31">
              <a:extLst>
                <a:ext uri="{FF2B5EF4-FFF2-40B4-BE49-F238E27FC236}">
                  <a16:creationId xmlns:a16="http://schemas.microsoft.com/office/drawing/2014/main" id="{12288EDD-20A3-C8E6-DB1F-8A0AFAC66D2A}"/>
                </a:ext>
              </a:extLst>
            </p:cNvPr>
            <p:cNvSpPr/>
            <p:nvPr/>
          </p:nvSpPr>
          <p:spPr bwMode="auto">
            <a:xfrm>
              <a:off x="783385" y="2606674"/>
              <a:ext cx="595518" cy="3683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OS</a:t>
              </a:r>
            </a:p>
          </p:txBody>
        </p:sp>
        <p:sp>
          <p:nvSpPr>
            <p:cNvPr id="33" name="Rectangle 32">
              <a:extLst>
                <a:ext uri="{FF2B5EF4-FFF2-40B4-BE49-F238E27FC236}">
                  <a16:creationId xmlns:a16="http://schemas.microsoft.com/office/drawing/2014/main" id="{D8DB8142-BAA3-C406-16DC-B94BBFDDB9B9}"/>
                </a:ext>
              </a:extLst>
            </p:cNvPr>
            <p:cNvSpPr/>
            <p:nvPr/>
          </p:nvSpPr>
          <p:spPr bwMode="auto">
            <a:xfrm>
              <a:off x="783385" y="219392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34" name="Rectangle 33">
              <a:extLst>
                <a:ext uri="{FF2B5EF4-FFF2-40B4-BE49-F238E27FC236}">
                  <a16:creationId xmlns:a16="http://schemas.microsoft.com/office/drawing/2014/main" id="{71A926A2-D293-1997-C463-88ACE357C999}"/>
                </a:ext>
              </a:extLst>
            </p:cNvPr>
            <p:cNvSpPr/>
            <p:nvPr/>
          </p:nvSpPr>
          <p:spPr bwMode="auto">
            <a:xfrm>
              <a:off x="783385" y="178117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sp>
          <p:nvSpPr>
            <p:cNvPr id="35" name="TextBox 34">
              <a:extLst>
                <a:ext uri="{FF2B5EF4-FFF2-40B4-BE49-F238E27FC236}">
                  <a16:creationId xmlns:a16="http://schemas.microsoft.com/office/drawing/2014/main" id="{4C63C5AD-7370-E726-BFD0-24957367A45F}"/>
                </a:ext>
              </a:extLst>
            </p:cNvPr>
            <p:cNvSpPr txBox="1"/>
            <p:nvPr/>
          </p:nvSpPr>
          <p:spPr>
            <a:xfrm>
              <a:off x="758941" y="1473200"/>
              <a:ext cx="6317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VM 1</a:t>
              </a:r>
            </a:p>
          </p:txBody>
        </p:sp>
      </p:grpSp>
      <p:sp>
        <p:nvSpPr>
          <p:cNvPr id="37" name="Rectangle 36">
            <a:extLst>
              <a:ext uri="{FF2B5EF4-FFF2-40B4-BE49-F238E27FC236}">
                <a16:creationId xmlns:a16="http://schemas.microsoft.com/office/drawing/2014/main" id="{35199852-97CC-5777-B9EF-741BC423A158}"/>
              </a:ext>
            </a:extLst>
          </p:cNvPr>
          <p:cNvSpPr/>
          <p:nvPr/>
        </p:nvSpPr>
        <p:spPr>
          <a:xfrm>
            <a:off x="3325989" y="3675890"/>
            <a:ext cx="178776" cy="723899"/>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CD72802-75E2-22DE-16C7-AA2EEA099319}"/>
              </a:ext>
            </a:extLst>
          </p:cNvPr>
          <p:cNvSpPr/>
          <p:nvPr/>
        </p:nvSpPr>
        <p:spPr>
          <a:xfrm>
            <a:off x="3325989" y="2107928"/>
            <a:ext cx="178776" cy="1573822"/>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3C428C1-2B4F-A752-F457-CBC55CACF554}"/>
              </a:ext>
            </a:extLst>
          </p:cNvPr>
          <p:cNvSpPr/>
          <p:nvPr/>
        </p:nvSpPr>
        <p:spPr>
          <a:xfrm>
            <a:off x="8577439" y="2115254"/>
            <a:ext cx="177800" cy="2286000"/>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4D4EE5C-EA96-FF0D-40E2-40157769391B}"/>
              </a:ext>
            </a:extLst>
          </p:cNvPr>
          <p:cNvSpPr txBox="1"/>
          <p:nvPr/>
        </p:nvSpPr>
        <p:spPr>
          <a:xfrm>
            <a:off x="3503789" y="3734504"/>
            <a:ext cx="20383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VM = Guest OS + Env + App</a:t>
            </a:r>
          </a:p>
        </p:txBody>
      </p:sp>
      <p:grpSp>
        <p:nvGrpSpPr>
          <p:cNvPr id="36" name="Group 35">
            <a:extLst>
              <a:ext uri="{FF2B5EF4-FFF2-40B4-BE49-F238E27FC236}">
                <a16:creationId xmlns:a16="http://schemas.microsoft.com/office/drawing/2014/main" id="{2034BDE5-A1C6-52DD-D27D-D58E39F2CD0B}"/>
              </a:ext>
            </a:extLst>
          </p:cNvPr>
          <p:cNvGrpSpPr/>
          <p:nvPr/>
        </p:nvGrpSpPr>
        <p:grpSpPr>
          <a:xfrm>
            <a:off x="1409799" y="2191235"/>
            <a:ext cx="657110" cy="1543050"/>
            <a:chOff x="755650" y="1473198"/>
            <a:chExt cx="657110" cy="1543050"/>
          </a:xfrm>
        </p:grpSpPr>
        <p:sp>
          <p:nvSpPr>
            <p:cNvPr id="39" name="Rectangle 38">
              <a:extLst>
                <a:ext uri="{FF2B5EF4-FFF2-40B4-BE49-F238E27FC236}">
                  <a16:creationId xmlns:a16="http://schemas.microsoft.com/office/drawing/2014/main" id="{13118818-59DE-5FD7-A166-7EA6B1B616CB}"/>
                </a:ext>
              </a:extLst>
            </p:cNvPr>
            <p:cNvSpPr/>
            <p:nvPr/>
          </p:nvSpPr>
          <p:spPr bwMode="auto">
            <a:xfrm>
              <a:off x="755650" y="1473198"/>
              <a:ext cx="657110" cy="154305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43" name="Rectangle 42">
              <a:extLst>
                <a:ext uri="{FF2B5EF4-FFF2-40B4-BE49-F238E27FC236}">
                  <a16:creationId xmlns:a16="http://schemas.microsoft.com/office/drawing/2014/main" id="{55148D7D-AE1A-4701-A889-53813801F11C}"/>
                </a:ext>
              </a:extLst>
            </p:cNvPr>
            <p:cNvSpPr/>
            <p:nvPr/>
          </p:nvSpPr>
          <p:spPr bwMode="auto">
            <a:xfrm>
              <a:off x="783385" y="2606674"/>
              <a:ext cx="595518" cy="3683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OS</a:t>
              </a:r>
            </a:p>
          </p:txBody>
        </p:sp>
        <p:sp>
          <p:nvSpPr>
            <p:cNvPr id="44" name="Rectangle 43">
              <a:extLst>
                <a:ext uri="{FF2B5EF4-FFF2-40B4-BE49-F238E27FC236}">
                  <a16:creationId xmlns:a16="http://schemas.microsoft.com/office/drawing/2014/main" id="{DB2C180B-7CFD-9E15-141F-A54616D20E78}"/>
                </a:ext>
              </a:extLst>
            </p:cNvPr>
            <p:cNvSpPr/>
            <p:nvPr/>
          </p:nvSpPr>
          <p:spPr bwMode="auto">
            <a:xfrm>
              <a:off x="783385" y="219392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45" name="Rectangle 44">
              <a:extLst>
                <a:ext uri="{FF2B5EF4-FFF2-40B4-BE49-F238E27FC236}">
                  <a16:creationId xmlns:a16="http://schemas.microsoft.com/office/drawing/2014/main" id="{04971ECC-7657-E309-D141-EDC0010CF214}"/>
                </a:ext>
              </a:extLst>
            </p:cNvPr>
            <p:cNvSpPr/>
            <p:nvPr/>
          </p:nvSpPr>
          <p:spPr bwMode="auto">
            <a:xfrm>
              <a:off x="783385" y="178117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sp>
          <p:nvSpPr>
            <p:cNvPr id="46" name="TextBox 45">
              <a:extLst>
                <a:ext uri="{FF2B5EF4-FFF2-40B4-BE49-F238E27FC236}">
                  <a16:creationId xmlns:a16="http://schemas.microsoft.com/office/drawing/2014/main" id="{744C58EF-F3F2-FA57-90A9-D4B1330D03CA}"/>
                </a:ext>
              </a:extLst>
            </p:cNvPr>
            <p:cNvSpPr txBox="1"/>
            <p:nvPr/>
          </p:nvSpPr>
          <p:spPr>
            <a:xfrm>
              <a:off x="758941" y="1473200"/>
              <a:ext cx="6317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VM 2</a:t>
              </a:r>
            </a:p>
          </p:txBody>
        </p:sp>
      </p:grpSp>
      <p:grpSp>
        <p:nvGrpSpPr>
          <p:cNvPr id="47" name="Group 46">
            <a:extLst>
              <a:ext uri="{FF2B5EF4-FFF2-40B4-BE49-F238E27FC236}">
                <a16:creationId xmlns:a16="http://schemas.microsoft.com/office/drawing/2014/main" id="{1D13E7E9-B0B1-9D41-D699-B3AA787417F9}"/>
              </a:ext>
            </a:extLst>
          </p:cNvPr>
          <p:cNvGrpSpPr/>
          <p:nvPr/>
        </p:nvGrpSpPr>
        <p:grpSpPr>
          <a:xfrm>
            <a:off x="2093462" y="2191234"/>
            <a:ext cx="657110" cy="1543050"/>
            <a:chOff x="755650" y="1473198"/>
            <a:chExt cx="657110" cy="1543050"/>
          </a:xfrm>
        </p:grpSpPr>
        <p:sp>
          <p:nvSpPr>
            <p:cNvPr id="49" name="Rectangle 48">
              <a:extLst>
                <a:ext uri="{FF2B5EF4-FFF2-40B4-BE49-F238E27FC236}">
                  <a16:creationId xmlns:a16="http://schemas.microsoft.com/office/drawing/2014/main" id="{DAEBA464-018E-97FB-8969-CF8F9AFF7D6D}"/>
                </a:ext>
              </a:extLst>
            </p:cNvPr>
            <p:cNvSpPr/>
            <p:nvPr/>
          </p:nvSpPr>
          <p:spPr bwMode="auto">
            <a:xfrm>
              <a:off x="755650" y="1473198"/>
              <a:ext cx="657110" cy="154305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52" name="Rectangle 51">
              <a:extLst>
                <a:ext uri="{FF2B5EF4-FFF2-40B4-BE49-F238E27FC236}">
                  <a16:creationId xmlns:a16="http://schemas.microsoft.com/office/drawing/2014/main" id="{B4F642D4-6A86-3AB0-943A-340921623B12}"/>
                </a:ext>
              </a:extLst>
            </p:cNvPr>
            <p:cNvSpPr/>
            <p:nvPr/>
          </p:nvSpPr>
          <p:spPr bwMode="auto">
            <a:xfrm>
              <a:off x="783385" y="2606674"/>
              <a:ext cx="595518" cy="3683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OS</a:t>
              </a:r>
            </a:p>
          </p:txBody>
        </p:sp>
        <p:sp>
          <p:nvSpPr>
            <p:cNvPr id="53" name="Rectangle 52">
              <a:extLst>
                <a:ext uri="{FF2B5EF4-FFF2-40B4-BE49-F238E27FC236}">
                  <a16:creationId xmlns:a16="http://schemas.microsoft.com/office/drawing/2014/main" id="{918B6891-133A-3AD6-AF6C-39B525F03C18}"/>
                </a:ext>
              </a:extLst>
            </p:cNvPr>
            <p:cNvSpPr/>
            <p:nvPr/>
          </p:nvSpPr>
          <p:spPr bwMode="auto">
            <a:xfrm>
              <a:off x="783385" y="219392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54" name="Rectangle 53">
              <a:extLst>
                <a:ext uri="{FF2B5EF4-FFF2-40B4-BE49-F238E27FC236}">
                  <a16:creationId xmlns:a16="http://schemas.microsoft.com/office/drawing/2014/main" id="{E5385F0B-E877-C831-463D-75DD78A62874}"/>
                </a:ext>
              </a:extLst>
            </p:cNvPr>
            <p:cNvSpPr/>
            <p:nvPr/>
          </p:nvSpPr>
          <p:spPr bwMode="auto">
            <a:xfrm>
              <a:off x="783385" y="1781173"/>
              <a:ext cx="595518" cy="36830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sp>
          <p:nvSpPr>
            <p:cNvPr id="55" name="TextBox 54">
              <a:extLst>
                <a:ext uri="{FF2B5EF4-FFF2-40B4-BE49-F238E27FC236}">
                  <a16:creationId xmlns:a16="http://schemas.microsoft.com/office/drawing/2014/main" id="{26774F4E-4F59-8B0E-FAB0-FB08E0F100A4}"/>
                </a:ext>
              </a:extLst>
            </p:cNvPr>
            <p:cNvSpPr txBox="1"/>
            <p:nvPr/>
          </p:nvSpPr>
          <p:spPr>
            <a:xfrm>
              <a:off x="758941" y="1473200"/>
              <a:ext cx="6317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VM 3</a:t>
              </a:r>
            </a:p>
          </p:txBody>
        </p:sp>
      </p:grpSp>
      <p:sp>
        <p:nvSpPr>
          <p:cNvPr id="56" name="Rectangle 55">
            <a:extLst>
              <a:ext uri="{FF2B5EF4-FFF2-40B4-BE49-F238E27FC236}">
                <a16:creationId xmlns:a16="http://schemas.microsoft.com/office/drawing/2014/main" id="{F6070FC3-03F9-CBD3-20A8-CEDBF546A9B7}"/>
              </a:ext>
            </a:extLst>
          </p:cNvPr>
          <p:cNvSpPr/>
          <p:nvPr/>
        </p:nvSpPr>
        <p:spPr>
          <a:xfrm>
            <a:off x="3325988" y="2956618"/>
            <a:ext cx="178776" cy="723899"/>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FFF15EC-70D1-6E7C-CF92-CAEDC3166541}"/>
              </a:ext>
            </a:extLst>
          </p:cNvPr>
          <p:cNvSpPr/>
          <p:nvPr/>
        </p:nvSpPr>
        <p:spPr>
          <a:xfrm>
            <a:off x="3325987" y="2237346"/>
            <a:ext cx="178776" cy="723899"/>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0DD0339-0DB2-CB2D-759B-BF83B7DD61CC}"/>
              </a:ext>
            </a:extLst>
          </p:cNvPr>
          <p:cNvSpPr txBox="1"/>
          <p:nvPr/>
        </p:nvSpPr>
        <p:spPr>
          <a:xfrm>
            <a:off x="3506624" y="3136307"/>
            <a:ext cx="7563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VM 2</a:t>
            </a:r>
          </a:p>
        </p:txBody>
      </p:sp>
      <p:sp>
        <p:nvSpPr>
          <p:cNvPr id="59" name="TextBox 58">
            <a:extLst>
              <a:ext uri="{FF2B5EF4-FFF2-40B4-BE49-F238E27FC236}">
                <a16:creationId xmlns:a16="http://schemas.microsoft.com/office/drawing/2014/main" id="{EB0841CE-C45A-46B7-A2F7-62CBCD88D980}"/>
              </a:ext>
            </a:extLst>
          </p:cNvPr>
          <p:cNvSpPr txBox="1"/>
          <p:nvPr/>
        </p:nvSpPr>
        <p:spPr>
          <a:xfrm>
            <a:off x="3492380" y="2417035"/>
            <a:ext cx="7563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VM 3</a:t>
            </a:r>
          </a:p>
        </p:txBody>
      </p:sp>
      <p:pic>
        <p:nvPicPr>
          <p:cNvPr id="10" name="Graphic 10">
            <a:extLst>
              <a:ext uri="{FF2B5EF4-FFF2-40B4-BE49-F238E27FC236}">
                <a16:creationId xmlns:a16="http://schemas.microsoft.com/office/drawing/2014/main" id="{C7B7D59F-7EBB-62D9-7A54-913949F1CC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82071" y="5585388"/>
            <a:ext cx="551205" cy="536962"/>
          </a:xfrm>
          <a:prstGeom prst="rect">
            <a:avLst/>
          </a:prstGeom>
        </p:spPr>
      </p:pic>
      <p:sp>
        <p:nvSpPr>
          <p:cNvPr id="11" name="TextBox 10">
            <a:extLst>
              <a:ext uri="{FF2B5EF4-FFF2-40B4-BE49-F238E27FC236}">
                <a16:creationId xmlns:a16="http://schemas.microsoft.com/office/drawing/2014/main" id="{F6AD594A-292A-90B4-9920-78B5C3832D6A}"/>
              </a:ext>
            </a:extLst>
          </p:cNvPr>
          <p:cNvSpPr txBox="1"/>
          <p:nvPr/>
        </p:nvSpPr>
        <p:spPr>
          <a:xfrm>
            <a:off x="7473297" y="6113092"/>
            <a:ext cx="1212078" cy="3764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Manifeste</a:t>
            </a:r>
          </a:p>
        </p:txBody>
      </p:sp>
      <p:cxnSp>
        <p:nvCxnSpPr>
          <p:cNvPr id="60" name="Straight Arrow Connector 59">
            <a:extLst>
              <a:ext uri="{FF2B5EF4-FFF2-40B4-BE49-F238E27FC236}">
                <a16:creationId xmlns:a16="http://schemas.microsoft.com/office/drawing/2014/main" id="{3B91CA68-FDCD-57EA-A497-D66AFDEE903E}"/>
              </a:ext>
            </a:extLst>
          </p:cNvPr>
          <p:cNvCxnSpPr>
            <a:cxnSpLocks/>
          </p:cNvCxnSpPr>
          <p:nvPr/>
        </p:nvCxnSpPr>
        <p:spPr>
          <a:xfrm flipV="1">
            <a:off x="8507931" y="5961279"/>
            <a:ext cx="548792" cy="946"/>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5" name="Graphic 15">
            <a:extLst>
              <a:ext uri="{FF2B5EF4-FFF2-40B4-BE49-F238E27FC236}">
                <a16:creationId xmlns:a16="http://schemas.microsoft.com/office/drawing/2014/main" id="{12D1CD35-C350-033F-C139-E47F66D654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56819" y="5585388"/>
            <a:ext cx="601055" cy="579691"/>
          </a:xfrm>
          <a:prstGeom prst="rect">
            <a:avLst/>
          </a:prstGeom>
        </p:spPr>
      </p:pic>
      <p:sp>
        <p:nvSpPr>
          <p:cNvPr id="61" name="TextBox 60">
            <a:extLst>
              <a:ext uri="{FF2B5EF4-FFF2-40B4-BE49-F238E27FC236}">
                <a16:creationId xmlns:a16="http://schemas.microsoft.com/office/drawing/2014/main" id="{5F6087FC-56DF-A526-A30D-ED3F183B901A}"/>
              </a:ext>
            </a:extLst>
          </p:cNvPr>
          <p:cNvSpPr txBox="1"/>
          <p:nvPr/>
        </p:nvSpPr>
        <p:spPr>
          <a:xfrm>
            <a:off x="8997295" y="6113090"/>
            <a:ext cx="9129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Image</a:t>
            </a:r>
          </a:p>
        </p:txBody>
      </p:sp>
      <p:pic>
        <p:nvPicPr>
          <p:cNvPr id="17" name="Picture 17">
            <a:extLst>
              <a:ext uri="{FF2B5EF4-FFF2-40B4-BE49-F238E27FC236}">
                <a16:creationId xmlns:a16="http://schemas.microsoft.com/office/drawing/2014/main" id="{BB198414-741E-4DAF-F7A6-0943585B76A7}"/>
              </a:ext>
            </a:extLst>
          </p:cNvPr>
          <p:cNvPicPr>
            <a:picLocks noChangeAspect="1"/>
          </p:cNvPicPr>
          <p:nvPr/>
        </p:nvPicPr>
        <p:blipFill>
          <a:blip r:embed="rId7"/>
          <a:stretch>
            <a:fillRect/>
          </a:stretch>
        </p:blipFill>
        <p:spPr>
          <a:xfrm>
            <a:off x="10613877" y="5497082"/>
            <a:ext cx="813275" cy="806154"/>
          </a:xfrm>
          <a:prstGeom prst="rect">
            <a:avLst/>
          </a:prstGeom>
        </p:spPr>
      </p:pic>
      <p:cxnSp>
        <p:nvCxnSpPr>
          <p:cNvPr id="62" name="Straight Arrow Connector 61">
            <a:extLst>
              <a:ext uri="{FF2B5EF4-FFF2-40B4-BE49-F238E27FC236}">
                <a16:creationId xmlns:a16="http://schemas.microsoft.com/office/drawing/2014/main" id="{7FD21A28-E0A4-6198-48A9-A479EF6D8F41}"/>
              </a:ext>
            </a:extLst>
          </p:cNvPr>
          <p:cNvCxnSpPr>
            <a:cxnSpLocks/>
          </p:cNvCxnSpPr>
          <p:nvPr/>
        </p:nvCxnSpPr>
        <p:spPr>
          <a:xfrm flipV="1">
            <a:off x="9839650" y="5961278"/>
            <a:ext cx="548792" cy="946"/>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2613C67-FDBB-A4DD-28BB-4CBD59F7F3DE}"/>
              </a:ext>
            </a:extLst>
          </p:cNvPr>
          <p:cNvCxnSpPr>
            <a:cxnSpLocks/>
          </p:cNvCxnSpPr>
          <p:nvPr/>
        </p:nvCxnSpPr>
        <p:spPr>
          <a:xfrm flipH="1" flipV="1">
            <a:off x="10117825" y="5035483"/>
            <a:ext cx="469581" cy="527936"/>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FBD6387-30B1-6D0D-6D1F-E624C4B5DAB4}"/>
              </a:ext>
            </a:extLst>
          </p:cNvPr>
          <p:cNvSpPr txBox="1"/>
          <p:nvPr/>
        </p:nvSpPr>
        <p:spPr>
          <a:xfrm>
            <a:off x="10414471" y="6120212"/>
            <a:ext cx="14114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Conteneur</a:t>
            </a:r>
          </a:p>
        </p:txBody>
      </p:sp>
      <p:grpSp>
        <p:nvGrpSpPr>
          <p:cNvPr id="21" name="Group 20">
            <a:extLst>
              <a:ext uri="{FF2B5EF4-FFF2-40B4-BE49-F238E27FC236}">
                <a16:creationId xmlns:a16="http://schemas.microsoft.com/office/drawing/2014/main" id="{0478F150-1C68-3C57-BEC9-DB6CA62D89C7}"/>
              </a:ext>
            </a:extLst>
          </p:cNvPr>
          <p:cNvGrpSpPr/>
          <p:nvPr/>
        </p:nvGrpSpPr>
        <p:grpSpPr>
          <a:xfrm>
            <a:off x="8856707" y="2155712"/>
            <a:ext cx="645706" cy="1099897"/>
            <a:chOff x="8856707" y="2155712"/>
            <a:chExt cx="645706" cy="1099897"/>
          </a:xfrm>
        </p:grpSpPr>
        <p:sp>
          <p:nvSpPr>
            <p:cNvPr id="69" name="Rectangle 68">
              <a:extLst>
                <a:ext uri="{FF2B5EF4-FFF2-40B4-BE49-F238E27FC236}">
                  <a16:creationId xmlns:a16="http://schemas.microsoft.com/office/drawing/2014/main" id="{3B133502-DB75-99FE-5DBA-C771B8FF7A1E}"/>
                </a:ext>
              </a:extLst>
            </p:cNvPr>
            <p:cNvSpPr/>
            <p:nvPr/>
          </p:nvSpPr>
          <p:spPr bwMode="auto">
            <a:xfrm>
              <a:off x="8856707" y="2155712"/>
              <a:ext cx="645706" cy="1099897"/>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70" name="TextBox 69">
              <a:extLst>
                <a:ext uri="{FF2B5EF4-FFF2-40B4-BE49-F238E27FC236}">
                  <a16:creationId xmlns:a16="http://schemas.microsoft.com/office/drawing/2014/main" id="{BDDC8BF1-5245-5E0E-1B0F-387218A538C3}"/>
                </a:ext>
              </a:extLst>
            </p:cNvPr>
            <p:cNvSpPr txBox="1"/>
            <p:nvPr/>
          </p:nvSpPr>
          <p:spPr>
            <a:xfrm>
              <a:off x="8856773" y="2155713"/>
              <a:ext cx="622616" cy="3099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C1</a:t>
              </a:r>
            </a:p>
          </p:txBody>
        </p:sp>
        <p:sp>
          <p:nvSpPr>
            <p:cNvPr id="71" name="Rectangle 70">
              <a:extLst>
                <a:ext uri="{FF2B5EF4-FFF2-40B4-BE49-F238E27FC236}">
                  <a16:creationId xmlns:a16="http://schemas.microsoft.com/office/drawing/2014/main" id="{43258E16-FE4E-D024-0702-92602FEF38BA}"/>
                </a:ext>
              </a:extLst>
            </p:cNvPr>
            <p:cNvSpPr/>
            <p:nvPr/>
          </p:nvSpPr>
          <p:spPr bwMode="auto">
            <a:xfrm>
              <a:off x="8894544" y="2855937"/>
              <a:ext cx="562401" cy="370896"/>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72" name="Rectangle 71">
              <a:extLst>
                <a:ext uri="{FF2B5EF4-FFF2-40B4-BE49-F238E27FC236}">
                  <a16:creationId xmlns:a16="http://schemas.microsoft.com/office/drawing/2014/main" id="{4CA4AAF3-F78A-2D11-6E01-5BE1DE0F0AC2}"/>
                </a:ext>
              </a:extLst>
            </p:cNvPr>
            <p:cNvSpPr/>
            <p:nvPr/>
          </p:nvSpPr>
          <p:spPr bwMode="auto">
            <a:xfrm>
              <a:off x="8895718" y="2453068"/>
              <a:ext cx="564763" cy="370896"/>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grpSp>
      <p:grpSp>
        <p:nvGrpSpPr>
          <p:cNvPr id="80" name="Group 79">
            <a:extLst>
              <a:ext uri="{FF2B5EF4-FFF2-40B4-BE49-F238E27FC236}">
                <a16:creationId xmlns:a16="http://schemas.microsoft.com/office/drawing/2014/main" id="{96B77700-2856-581F-BAC0-6877B07380F1}"/>
              </a:ext>
            </a:extLst>
          </p:cNvPr>
          <p:cNvGrpSpPr/>
          <p:nvPr/>
        </p:nvGrpSpPr>
        <p:grpSpPr>
          <a:xfrm>
            <a:off x="9557131" y="2155712"/>
            <a:ext cx="645706" cy="1099897"/>
            <a:chOff x="8856707" y="2155712"/>
            <a:chExt cx="645706" cy="1099897"/>
          </a:xfrm>
        </p:grpSpPr>
        <p:sp>
          <p:nvSpPr>
            <p:cNvPr id="81" name="Rectangle 80">
              <a:extLst>
                <a:ext uri="{FF2B5EF4-FFF2-40B4-BE49-F238E27FC236}">
                  <a16:creationId xmlns:a16="http://schemas.microsoft.com/office/drawing/2014/main" id="{0B0D7C26-AB59-FD5C-71C5-8CE4170CF92B}"/>
                </a:ext>
              </a:extLst>
            </p:cNvPr>
            <p:cNvSpPr/>
            <p:nvPr/>
          </p:nvSpPr>
          <p:spPr bwMode="auto">
            <a:xfrm>
              <a:off x="8856707" y="2155712"/>
              <a:ext cx="645706" cy="1099897"/>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86" name="TextBox 85">
              <a:extLst>
                <a:ext uri="{FF2B5EF4-FFF2-40B4-BE49-F238E27FC236}">
                  <a16:creationId xmlns:a16="http://schemas.microsoft.com/office/drawing/2014/main" id="{2BD6136E-A18B-EE5F-3231-8F0E48C0FF44}"/>
                </a:ext>
              </a:extLst>
            </p:cNvPr>
            <p:cNvSpPr txBox="1"/>
            <p:nvPr/>
          </p:nvSpPr>
          <p:spPr>
            <a:xfrm>
              <a:off x="8856773" y="2155713"/>
              <a:ext cx="622616" cy="3099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C2</a:t>
              </a:r>
            </a:p>
          </p:txBody>
        </p:sp>
        <p:sp>
          <p:nvSpPr>
            <p:cNvPr id="87" name="Rectangle 86">
              <a:extLst>
                <a:ext uri="{FF2B5EF4-FFF2-40B4-BE49-F238E27FC236}">
                  <a16:creationId xmlns:a16="http://schemas.microsoft.com/office/drawing/2014/main" id="{9896B943-9984-42BC-2107-DC45FB5B7D05}"/>
                </a:ext>
              </a:extLst>
            </p:cNvPr>
            <p:cNvSpPr/>
            <p:nvPr/>
          </p:nvSpPr>
          <p:spPr bwMode="auto">
            <a:xfrm>
              <a:off x="8894544" y="2855937"/>
              <a:ext cx="562401" cy="370896"/>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88" name="Rectangle 87">
              <a:extLst>
                <a:ext uri="{FF2B5EF4-FFF2-40B4-BE49-F238E27FC236}">
                  <a16:creationId xmlns:a16="http://schemas.microsoft.com/office/drawing/2014/main" id="{EC333F75-E859-E7CF-537A-74CE00603F5A}"/>
                </a:ext>
              </a:extLst>
            </p:cNvPr>
            <p:cNvSpPr/>
            <p:nvPr/>
          </p:nvSpPr>
          <p:spPr bwMode="auto">
            <a:xfrm>
              <a:off x="8895718" y="2453068"/>
              <a:ext cx="564763" cy="370896"/>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grpSp>
      <p:grpSp>
        <p:nvGrpSpPr>
          <p:cNvPr id="89" name="Group 88">
            <a:extLst>
              <a:ext uri="{FF2B5EF4-FFF2-40B4-BE49-F238E27FC236}">
                <a16:creationId xmlns:a16="http://schemas.microsoft.com/office/drawing/2014/main" id="{A5B6A468-13CE-90DE-1BDD-ACBD7B82CC6E}"/>
              </a:ext>
            </a:extLst>
          </p:cNvPr>
          <p:cNvGrpSpPr/>
          <p:nvPr/>
        </p:nvGrpSpPr>
        <p:grpSpPr>
          <a:xfrm>
            <a:off x="10265252" y="2155711"/>
            <a:ext cx="645706" cy="1099897"/>
            <a:chOff x="8856707" y="2155712"/>
            <a:chExt cx="645706" cy="1099897"/>
          </a:xfrm>
        </p:grpSpPr>
        <p:sp>
          <p:nvSpPr>
            <p:cNvPr id="90" name="Rectangle 89">
              <a:extLst>
                <a:ext uri="{FF2B5EF4-FFF2-40B4-BE49-F238E27FC236}">
                  <a16:creationId xmlns:a16="http://schemas.microsoft.com/office/drawing/2014/main" id="{2A24F14A-9264-AD93-4512-BC11AAF32CC4}"/>
                </a:ext>
              </a:extLst>
            </p:cNvPr>
            <p:cNvSpPr/>
            <p:nvPr/>
          </p:nvSpPr>
          <p:spPr bwMode="auto">
            <a:xfrm>
              <a:off x="8856707" y="2155712"/>
              <a:ext cx="645706" cy="1099897"/>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solidFill>
                  <a:schemeClr val="tx1"/>
                </a:solidFill>
              </a:endParaRPr>
            </a:p>
          </p:txBody>
        </p:sp>
        <p:sp>
          <p:nvSpPr>
            <p:cNvPr id="91" name="TextBox 90">
              <a:extLst>
                <a:ext uri="{FF2B5EF4-FFF2-40B4-BE49-F238E27FC236}">
                  <a16:creationId xmlns:a16="http://schemas.microsoft.com/office/drawing/2014/main" id="{07BA9EB8-A867-F5CC-08EE-8D3B6377B555}"/>
                </a:ext>
              </a:extLst>
            </p:cNvPr>
            <p:cNvSpPr txBox="1"/>
            <p:nvPr/>
          </p:nvSpPr>
          <p:spPr>
            <a:xfrm>
              <a:off x="8856773" y="2155713"/>
              <a:ext cx="622616" cy="3099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C3</a:t>
              </a:r>
            </a:p>
          </p:txBody>
        </p:sp>
        <p:sp>
          <p:nvSpPr>
            <p:cNvPr id="92" name="Rectangle 91">
              <a:extLst>
                <a:ext uri="{FF2B5EF4-FFF2-40B4-BE49-F238E27FC236}">
                  <a16:creationId xmlns:a16="http://schemas.microsoft.com/office/drawing/2014/main" id="{F9528B6D-D0E2-C731-F81E-38D8764B9386}"/>
                </a:ext>
              </a:extLst>
            </p:cNvPr>
            <p:cNvSpPr/>
            <p:nvPr/>
          </p:nvSpPr>
          <p:spPr bwMode="auto">
            <a:xfrm>
              <a:off x="8894544" y="2855937"/>
              <a:ext cx="562401" cy="370896"/>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rPr>
                <a:t>Env</a:t>
              </a:r>
            </a:p>
          </p:txBody>
        </p:sp>
        <p:sp>
          <p:nvSpPr>
            <p:cNvPr id="93" name="Rectangle 92">
              <a:extLst>
                <a:ext uri="{FF2B5EF4-FFF2-40B4-BE49-F238E27FC236}">
                  <a16:creationId xmlns:a16="http://schemas.microsoft.com/office/drawing/2014/main" id="{5AEEBB7A-F567-48DE-F56F-065770435208}"/>
                </a:ext>
              </a:extLst>
            </p:cNvPr>
            <p:cNvSpPr/>
            <p:nvPr/>
          </p:nvSpPr>
          <p:spPr bwMode="auto">
            <a:xfrm>
              <a:off x="8895718" y="2453068"/>
              <a:ext cx="564763" cy="370896"/>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App</a:t>
              </a:r>
            </a:p>
          </p:txBody>
        </p:sp>
      </p:grpSp>
      <p:sp>
        <p:nvSpPr>
          <p:cNvPr id="94" name="Rectangle 93">
            <a:extLst>
              <a:ext uri="{FF2B5EF4-FFF2-40B4-BE49-F238E27FC236}">
                <a16:creationId xmlns:a16="http://schemas.microsoft.com/office/drawing/2014/main" id="{899ED8C3-38C1-D0E8-DAF6-50AF24E5CEA5}"/>
              </a:ext>
            </a:extLst>
          </p:cNvPr>
          <p:cNvSpPr/>
          <p:nvPr/>
        </p:nvSpPr>
        <p:spPr>
          <a:xfrm>
            <a:off x="8577439" y="4054889"/>
            <a:ext cx="177800" cy="350213"/>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A4476E2E-EF89-2B4E-C4E0-84E327D86C80}"/>
              </a:ext>
            </a:extLst>
          </p:cNvPr>
          <p:cNvSpPr/>
          <p:nvPr/>
        </p:nvSpPr>
        <p:spPr>
          <a:xfrm>
            <a:off x="8577439" y="3708525"/>
            <a:ext cx="177800" cy="350213"/>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4886274-D499-8CFC-BB54-5D1F6197799D}"/>
              </a:ext>
            </a:extLst>
          </p:cNvPr>
          <p:cNvSpPr/>
          <p:nvPr/>
        </p:nvSpPr>
        <p:spPr>
          <a:xfrm>
            <a:off x="8577439" y="3362162"/>
            <a:ext cx="177800" cy="350213"/>
          </a:xfrm>
          <a:prstGeom prst="rect">
            <a:avLst/>
          </a:prstGeom>
          <a:solidFill>
            <a:schemeClr val="tx2">
              <a:lumMod val="25000"/>
              <a:lumOff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9" name="TextBox 98">
            <a:extLst>
              <a:ext uri="{FF2B5EF4-FFF2-40B4-BE49-F238E27FC236}">
                <a16:creationId xmlns:a16="http://schemas.microsoft.com/office/drawing/2014/main" id="{BC013982-7DA5-F552-C248-C40EF3C6FBCA}"/>
              </a:ext>
            </a:extLst>
          </p:cNvPr>
          <p:cNvSpPr txBox="1"/>
          <p:nvPr/>
        </p:nvSpPr>
        <p:spPr>
          <a:xfrm>
            <a:off x="6663587" y="3711221"/>
            <a:ext cx="15605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C1 + C2 + C3</a:t>
            </a:r>
          </a:p>
        </p:txBody>
      </p:sp>
      <p:sp>
        <p:nvSpPr>
          <p:cNvPr id="22" name="Left Brace 21">
            <a:extLst>
              <a:ext uri="{FF2B5EF4-FFF2-40B4-BE49-F238E27FC236}">
                <a16:creationId xmlns:a16="http://schemas.microsoft.com/office/drawing/2014/main" id="{284924B5-CB93-A564-E030-BD59E1760CE9}"/>
              </a:ext>
            </a:extLst>
          </p:cNvPr>
          <p:cNvSpPr/>
          <p:nvPr/>
        </p:nvSpPr>
        <p:spPr>
          <a:xfrm>
            <a:off x="8396640" y="3364344"/>
            <a:ext cx="177029" cy="1031393"/>
          </a:xfrm>
          <a:prstGeom prst="leftBrac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98081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D309-DD7A-2A08-4613-5FCCC62C0A7F}"/>
              </a:ext>
            </a:extLst>
          </p:cNvPr>
          <p:cNvSpPr>
            <a:spLocks noGrp="1"/>
          </p:cNvSpPr>
          <p:nvPr>
            <p:ph type="title"/>
          </p:nvPr>
        </p:nvSpPr>
        <p:spPr/>
        <p:txBody>
          <a:bodyPr/>
          <a:lstStyle/>
          <a:p>
            <a:r>
              <a:rPr lang="en-US"/>
              <a:t>Kubernetes</a:t>
            </a:r>
          </a:p>
        </p:txBody>
      </p:sp>
    </p:spTree>
    <p:extLst>
      <p:ext uri="{BB962C8B-B14F-4D97-AF65-F5344CB8AC3E}">
        <p14:creationId xmlns:p14="http://schemas.microsoft.com/office/powerpoint/2010/main" val="242069442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novencia">
      <a:dk1>
        <a:srgbClr val="000000"/>
      </a:dk1>
      <a:lt1>
        <a:srgbClr val="FFFFFF"/>
      </a:lt1>
      <a:dk2>
        <a:srgbClr val="000D5E"/>
      </a:dk2>
      <a:lt2>
        <a:srgbClr val="F3F3F7"/>
      </a:lt2>
      <a:accent1>
        <a:srgbClr val="7536FF"/>
      </a:accent1>
      <a:accent2>
        <a:srgbClr val="000D5E"/>
      </a:accent2>
      <a:accent3>
        <a:srgbClr val="F3F3F7"/>
      </a:accent3>
      <a:accent4>
        <a:srgbClr val="000000"/>
      </a:accent4>
      <a:accent5>
        <a:srgbClr val="FFFFFF"/>
      </a:accent5>
      <a:accent6>
        <a:srgbClr val="FFFFFF"/>
      </a:accent6>
      <a:hlink>
        <a:srgbClr val="7536FF"/>
      </a:hlink>
      <a:folHlink>
        <a:srgbClr val="7536FF"/>
      </a:folHlink>
    </a:clrScheme>
    <a:fontScheme name="Personnalisé 1">
      <a:majorFont>
        <a:latin typeface="Sen"/>
        <a:ea typeface="Arial"/>
        <a:cs typeface="Arial"/>
      </a:majorFont>
      <a:minorFont>
        <a:latin typeface="Sen"/>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1_Thème Office">
  <a:themeElements>
    <a:clrScheme name="novencia">
      <a:dk1>
        <a:srgbClr val="000000"/>
      </a:dk1>
      <a:lt1>
        <a:srgbClr val="FFFFFF"/>
      </a:lt1>
      <a:dk2>
        <a:srgbClr val="000D5E"/>
      </a:dk2>
      <a:lt2>
        <a:srgbClr val="F3F3F7"/>
      </a:lt2>
      <a:accent1>
        <a:srgbClr val="7536FF"/>
      </a:accent1>
      <a:accent2>
        <a:srgbClr val="000D5E"/>
      </a:accent2>
      <a:accent3>
        <a:srgbClr val="F3F3F7"/>
      </a:accent3>
      <a:accent4>
        <a:srgbClr val="000000"/>
      </a:accent4>
      <a:accent5>
        <a:srgbClr val="FFFFFF"/>
      </a:accent5>
      <a:accent6>
        <a:srgbClr val="FFFFFF"/>
      </a:accent6>
      <a:hlink>
        <a:srgbClr val="7536FF"/>
      </a:hlink>
      <a:folHlink>
        <a:srgbClr val="7536FF"/>
      </a:folHlink>
    </a:clrScheme>
    <a:fontScheme name="Personnalisé 1">
      <a:majorFont>
        <a:latin typeface="Sen"/>
        <a:ea typeface="Arial"/>
        <a:cs typeface="Arial"/>
      </a:majorFont>
      <a:minorFont>
        <a:latin typeface="Sen"/>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31</Slides>
  <Notes>15</Notes>
  <HiddenSlides>0</HiddenSlides>
  <ScaleCrop>false</ScaleCrop>
  <HeadingPairs>
    <vt:vector size="4" baseType="variant">
      <vt:variant>
        <vt:lpstr>Theme</vt:lpstr>
      </vt:variant>
      <vt:variant>
        <vt:i4>3</vt:i4>
      </vt:variant>
      <vt:variant>
        <vt:lpstr>Slide Titles</vt:lpstr>
      </vt:variant>
      <vt:variant>
        <vt:i4>31</vt:i4>
      </vt:variant>
    </vt:vector>
  </HeadingPairs>
  <TitlesOfParts>
    <vt:vector size="34" baseType="lpstr">
      <vt:lpstr>Thème Office</vt:lpstr>
      <vt:lpstr>Thème Office</vt:lpstr>
      <vt:lpstr>1_Thème Office</vt:lpstr>
      <vt:lpstr>Entre Dev #3 Kubernetes</vt:lpstr>
      <vt:lpstr>PowerPoint Presentation</vt:lpstr>
      <vt:lpstr>La conteneurisation</vt:lpstr>
      <vt:lpstr>Intro à la Conteneurisation</vt:lpstr>
      <vt:lpstr>Conteneurs vs VMs</vt:lpstr>
      <vt:lpstr>Conteneurs vs VMs</vt:lpstr>
      <vt:lpstr>Conteneurs vs VMs</vt:lpstr>
      <vt:lpstr>Conteneurs vs VMs</vt:lpstr>
      <vt:lpstr>Kubernetes</vt:lpstr>
      <vt:lpstr>L'orchestration de conteneurs</vt:lpstr>
      <vt:lpstr>Kubernetes, c'est quoi ?</vt:lpstr>
      <vt:lpstr>Architecture</vt:lpstr>
      <vt:lpstr>Pods</vt:lpstr>
      <vt:lpstr>Pod</vt:lpstr>
      <vt:lpstr>Réplication</vt:lpstr>
      <vt:lpstr>ReplicaSet</vt:lpstr>
      <vt:lpstr>Deployment</vt:lpstr>
      <vt:lpstr>Services</vt:lpstr>
      <vt:lpstr>Service</vt:lpstr>
      <vt:lpstr>Service ClusterIP</vt:lpstr>
      <vt:lpstr>Service NodePort</vt:lpstr>
      <vt:lpstr>Service LoadBalancer</vt:lpstr>
      <vt:lpstr>Service ExternalName</vt:lpstr>
      <vt:lpstr>Stockage</vt:lpstr>
      <vt:lpstr>Volume</vt:lpstr>
      <vt:lpstr>Persistent Volume</vt:lpstr>
      <vt:lpstr>Persistent Volume Claim</vt:lpstr>
      <vt:lpstr>Persistent Volume Claim (suite)</vt:lpstr>
      <vt:lpstr>StorageClass</vt:lpstr>
      <vt:lpstr>Réferences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475</cp:revision>
  <dcterms:created xsi:type="dcterms:W3CDTF">2022-03-27T14:57:28Z</dcterms:created>
  <dcterms:modified xsi:type="dcterms:W3CDTF">2022-03-31T18:31:53Z</dcterms:modified>
</cp:coreProperties>
</file>