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7" r:id="rId2"/>
    <p:sldId id="258"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2D202F-B224-436D-AD21-2F7AABA59619}"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380667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D202F-B224-436D-AD21-2F7AABA59619}"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95274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D202F-B224-436D-AD21-2F7AABA59619}"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4238421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2D202F-B224-436D-AD21-2F7AABA59619}" type="datetimeFigureOut">
              <a:rPr lang="en-US" smtClean="0"/>
              <a:t>2/24/17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35026465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D202F-B224-436D-AD21-2F7AABA59619}"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181388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2D202F-B224-436D-AD21-2F7AABA59619}"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297639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2D202F-B224-436D-AD21-2F7AABA59619}" type="datetimeFigureOut">
              <a:rPr lang="en-US" smtClean="0"/>
              <a:t>2/24/17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264986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2D202F-B224-436D-AD21-2F7AABA59619}" type="datetimeFigureOut">
              <a:rPr lang="en-US" smtClean="0"/>
              <a:t>2/24/17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160901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2D202F-B224-436D-AD21-2F7AABA59619}" type="datetimeFigureOut">
              <a:rPr lang="en-US" smtClean="0"/>
              <a:t>2/24/17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331219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D202F-B224-436D-AD21-2F7AABA59619}" type="datetimeFigureOut">
              <a:rPr lang="en-US" smtClean="0"/>
              <a:t>2/24/17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186975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D202F-B224-436D-AD21-2F7AABA59619}" type="datetimeFigureOut">
              <a:rPr lang="en-US" smtClean="0"/>
              <a:t>2/24/17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266402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D202F-B224-436D-AD21-2F7AABA59619}" type="datetimeFigureOut">
              <a:rPr lang="en-US" smtClean="0"/>
              <a:t>2/24/17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14A35-562B-4F0B-A8F9-ADA9D5C0CA89}" type="slidenum">
              <a:rPr lang="en-US" smtClean="0"/>
              <a:t>‹#›</a:t>
            </a:fld>
            <a:endParaRPr lang="en-US"/>
          </a:p>
        </p:txBody>
      </p:sp>
    </p:spTree>
    <p:extLst>
      <p:ext uri="{BB962C8B-B14F-4D97-AF65-F5344CB8AC3E}">
        <p14:creationId xmlns:p14="http://schemas.microsoft.com/office/powerpoint/2010/main" val="36321763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D202F-B224-436D-AD21-2F7AABA59619}" type="datetimeFigureOut">
              <a:rPr lang="en-US" smtClean="0"/>
              <a:t>2/24/17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14A35-562B-4F0B-A8F9-ADA9D5C0CA89}" type="slidenum">
              <a:rPr lang="en-US" smtClean="0"/>
              <a:t>‹#›</a:t>
            </a:fld>
            <a:endParaRPr lang="en-US"/>
          </a:p>
        </p:txBody>
      </p:sp>
    </p:spTree>
    <p:extLst>
      <p:ext uri="{BB962C8B-B14F-4D97-AF65-F5344CB8AC3E}">
        <p14:creationId xmlns:p14="http://schemas.microsoft.com/office/powerpoint/2010/main" val="362710539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1196" y="1952464"/>
            <a:ext cx="10169609" cy="1569660"/>
          </a:xfrm>
          <a:prstGeom prst="rect">
            <a:avLst/>
          </a:prstGeom>
          <a:noFill/>
        </p:spPr>
        <p:txBody>
          <a:bodyPr wrap="square" rtlCol="0">
            <a:spAutoFit/>
          </a:bodyPr>
          <a:lstStyle/>
          <a:p>
            <a:r>
              <a:rPr lang="en-US" sz="2400" dirty="0" smtClean="0">
                <a:latin typeface="+mj-lt"/>
              </a:rPr>
              <a:t>The </a:t>
            </a:r>
            <a:r>
              <a:rPr lang="en-US" sz="2400" dirty="0">
                <a:latin typeface="+mj-lt"/>
              </a:rPr>
              <a:t>Metabolic Code </a:t>
            </a:r>
            <a:r>
              <a:rPr lang="en-US" sz="2400" dirty="0" smtClean="0">
                <a:latin typeface="+mj-lt"/>
              </a:rPr>
              <a:t>is a </a:t>
            </a:r>
            <a:r>
              <a:rPr lang="en-US" sz="2400" dirty="0">
                <a:latin typeface="+mj-lt"/>
              </a:rPr>
              <a:t>method for determining the state of your vitality and </a:t>
            </a:r>
            <a:r>
              <a:rPr lang="en-US" sz="2400" dirty="0" smtClean="0">
                <a:latin typeface="+mj-lt"/>
              </a:rPr>
              <a:t>wellness. It was </a:t>
            </a:r>
            <a:r>
              <a:rPr lang="en-US" sz="2400" dirty="0">
                <a:latin typeface="+mj-lt"/>
              </a:rPr>
              <a:t>founded with the belief that people deserve vitality at every stage of life, and that your health is an outcome of the complex relationship between lifestyle decisions and how those decisions influence your metabolic health. </a:t>
            </a:r>
          </a:p>
        </p:txBody>
      </p:sp>
      <p:pic>
        <p:nvPicPr>
          <p:cNvPr id="4" name="Picture 3"/>
          <p:cNvPicPr>
            <a:picLocks noChangeAspect="1"/>
          </p:cNvPicPr>
          <p:nvPr/>
        </p:nvPicPr>
        <p:blipFill>
          <a:blip r:embed="rId2"/>
          <a:stretch>
            <a:fillRect/>
          </a:stretch>
        </p:blipFill>
        <p:spPr>
          <a:xfrm>
            <a:off x="1" y="4376810"/>
            <a:ext cx="12192000" cy="3143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9611" y="4830848"/>
            <a:ext cx="2022389" cy="2022389"/>
          </a:xfrm>
          <a:prstGeom prst="rect">
            <a:avLst/>
          </a:prstGeom>
        </p:spPr>
      </p:pic>
      <p:sp>
        <p:nvSpPr>
          <p:cNvPr id="6" name="TextBox 5"/>
          <p:cNvSpPr txBox="1"/>
          <p:nvPr/>
        </p:nvSpPr>
        <p:spPr>
          <a:xfrm>
            <a:off x="1136822" y="395416"/>
            <a:ext cx="10043983" cy="1015663"/>
          </a:xfrm>
          <a:prstGeom prst="rect">
            <a:avLst/>
          </a:prstGeom>
          <a:noFill/>
        </p:spPr>
        <p:txBody>
          <a:bodyPr wrap="square" rtlCol="0">
            <a:spAutoFit/>
          </a:bodyPr>
          <a:lstStyle/>
          <a:p>
            <a:pPr algn="ctr"/>
            <a:r>
              <a:rPr lang="en-US" sz="6000" dirty="0" smtClean="0">
                <a:solidFill>
                  <a:schemeClr val="accent1"/>
                </a:solidFill>
                <a:latin typeface="+mj-lt"/>
              </a:rPr>
              <a:t>What is the Metabolic </a:t>
            </a:r>
            <a:r>
              <a:rPr lang="en-US" sz="6000" dirty="0" smtClean="0">
                <a:solidFill>
                  <a:schemeClr val="accent2"/>
                </a:solidFill>
                <a:latin typeface="+mj-lt"/>
              </a:rPr>
              <a:t>Code?</a:t>
            </a:r>
            <a:endParaRPr lang="en-US" sz="6000" dirty="0">
              <a:solidFill>
                <a:schemeClr val="accent2"/>
              </a:solidFill>
              <a:latin typeface="+mj-lt"/>
            </a:endParaRPr>
          </a:p>
        </p:txBody>
      </p:sp>
      <p:sp>
        <p:nvSpPr>
          <p:cNvPr id="7" name="TextBox 6"/>
          <p:cNvSpPr txBox="1"/>
          <p:nvPr/>
        </p:nvSpPr>
        <p:spPr>
          <a:xfrm>
            <a:off x="2920313" y="4868712"/>
            <a:ext cx="6351373" cy="1354217"/>
          </a:xfrm>
          <a:prstGeom prst="rect">
            <a:avLst/>
          </a:prstGeom>
          <a:noFill/>
        </p:spPr>
        <p:txBody>
          <a:bodyPr wrap="square" rtlCol="0">
            <a:spAutoFit/>
          </a:bodyPr>
          <a:lstStyle/>
          <a:p>
            <a:pPr algn="ctr"/>
            <a:r>
              <a:rPr lang="en-US" sz="3200" b="1" dirty="0">
                <a:solidFill>
                  <a:schemeClr val="accent1">
                    <a:lumMod val="75000"/>
                  </a:schemeClr>
                </a:solidFill>
                <a:latin typeface="+mj-lt"/>
              </a:rPr>
              <a:t>Talk to your physician today about the benefits of Metabolic Code.</a:t>
            </a:r>
          </a:p>
          <a:p>
            <a:endParaRPr lang="en-US" dirty="0"/>
          </a:p>
        </p:txBody>
      </p:sp>
    </p:spTree>
    <p:extLst>
      <p:ext uri="{BB962C8B-B14F-4D97-AF65-F5344CB8AC3E}">
        <p14:creationId xmlns:p14="http://schemas.microsoft.com/office/powerpoint/2010/main" val="1701677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368918"/>
            <a:ext cx="12192000" cy="314325"/>
          </a:xfrm>
          <a:prstGeom prst="rect">
            <a:avLst/>
          </a:prstGeom>
        </p:spPr>
      </p:pic>
      <p:sp>
        <p:nvSpPr>
          <p:cNvPr id="6" name="TextBox 5"/>
          <p:cNvSpPr txBox="1"/>
          <p:nvPr/>
        </p:nvSpPr>
        <p:spPr>
          <a:xfrm>
            <a:off x="988540" y="1853514"/>
            <a:ext cx="6501758" cy="1938992"/>
          </a:xfrm>
          <a:prstGeom prst="rect">
            <a:avLst/>
          </a:prstGeom>
          <a:noFill/>
        </p:spPr>
        <p:txBody>
          <a:bodyPr wrap="square" rtlCol="0">
            <a:spAutoFit/>
          </a:bodyPr>
          <a:lstStyle/>
          <a:p>
            <a:r>
              <a:rPr lang="en-US" sz="2400" dirty="0" smtClean="0">
                <a:latin typeface="+mj-lt"/>
              </a:rPr>
              <a:t>The Metabolic Code examines your health in different layers to form an accurate view of who you are today while confronting the fundamental tenets of aging, metabolic, and lifestyle influences that could be disrupting your metabolism.</a:t>
            </a:r>
            <a:endParaRPr lang="en-US" sz="2400" dirty="0">
              <a:latin typeface="+mj-lt"/>
            </a:endParaRPr>
          </a:p>
        </p:txBody>
      </p:sp>
      <p:pic>
        <p:nvPicPr>
          <p:cNvPr id="7" name="Picture 6"/>
          <p:cNvPicPr>
            <a:picLocks noChangeAspect="1"/>
          </p:cNvPicPr>
          <p:nvPr/>
        </p:nvPicPr>
        <p:blipFill>
          <a:blip r:embed="rId3"/>
          <a:stretch>
            <a:fillRect/>
          </a:stretch>
        </p:blipFill>
        <p:spPr>
          <a:xfrm>
            <a:off x="7400153" y="1545236"/>
            <a:ext cx="3832140" cy="2823682"/>
          </a:xfrm>
          <a:prstGeom prst="rect">
            <a:avLst/>
          </a:prstGeom>
        </p:spPr>
      </p:pic>
      <p:sp>
        <p:nvSpPr>
          <p:cNvPr id="8" name="TextBox 7"/>
          <p:cNvSpPr txBox="1"/>
          <p:nvPr/>
        </p:nvSpPr>
        <p:spPr>
          <a:xfrm>
            <a:off x="1915297" y="253285"/>
            <a:ext cx="7982465" cy="1015663"/>
          </a:xfrm>
          <a:prstGeom prst="rect">
            <a:avLst/>
          </a:prstGeom>
          <a:noFill/>
        </p:spPr>
        <p:txBody>
          <a:bodyPr wrap="square" rtlCol="0">
            <a:spAutoFit/>
          </a:bodyPr>
          <a:lstStyle/>
          <a:p>
            <a:pPr algn="ctr"/>
            <a:r>
              <a:rPr lang="en-US" sz="6000" dirty="0" smtClean="0">
                <a:solidFill>
                  <a:schemeClr val="accent1"/>
                </a:solidFill>
                <a:latin typeface="+mj-lt"/>
              </a:rPr>
              <a:t>Cracking The </a:t>
            </a:r>
            <a:r>
              <a:rPr lang="en-US" sz="6000" dirty="0" smtClean="0">
                <a:solidFill>
                  <a:schemeClr val="accent2"/>
                </a:solidFill>
                <a:latin typeface="+mj-lt"/>
              </a:rPr>
              <a:t>Code</a:t>
            </a:r>
            <a:endParaRPr lang="en-US" sz="6000" dirty="0">
              <a:solidFill>
                <a:schemeClr val="accent2"/>
              </a:solidFill>
              <a:latin typeface="+mj-lt"/>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9611" y="4830848"/>
            <a:ext cx="2022389" cy="2022389"/>
          </a:xfrm>
          <a:prstGeom prst="rect">
            <a:avLst/>
          </a:prstGeom>
        </p:spPr>
      </p:pic>
      <p:sp>
        <p:nvSpPr>
          <p:cNvPr id="10" name="TextBox 9"/>
          <p:cNvSpPr txBox="1"/>
          <p:nvPr/>
        </p:nvSpPr>
        <p:spPr>
          <a:xfrm>
            <a:off x="2193323" y="4953484"/>
            <a:ext cx="7426411" cy="1354217"/>
          </a:xfrm>
          <a:prstGeom prst="rect">
            <a:avLst/>
          </a:prstGeom>
          <a:noFill/>
        </p:spPr>
        <p:txBody>
          <a:bodyPr wrap="square" rtlCol="0">
            <a:spAutoFit/>
          </a:bodyPr>
          <a:lstStyle/>
          <a:p>
            <a:pPr algn="ctr"/>
            <a:r>
              <a:rPr lang="en-US" sz="3200" b="1" dirty="0">
                <a:solidFill>
                  <a:schemeClr val="accent1">
                    <a:lumMod val="75000"/>
                  </a:schemeClr>
                </a:solidFill>
                <a:latin typeface="+mj-lt"/>
              </a:rPr>
              <a:t>Talk to your physician today about the benefits of Metabolic Code.</a:t>
            </a:r>
          </a:p>
          <a:p>
            <a:endParaRPr lang="en-US" dirty="0"/>
          </a:p>
        </p:txBody>
      </p:sp>
    </p:spTree>
    <p:extLst>
      <p:ext uri="{BB962C8B-B14F-4D97-AF65-F5344CB8AC3E}">
        <p14:creationId xmlns:p14="http://schemas.microsoft.com/office/powerpoint/2010/main" val="3897702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368918"/>
            <a:ext cx="12192000" cy="3143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9611" y="4830848"/>
            <a:ext cx="2022389" cy="2022389"/>
          </a:xfrm>
          <a:prstGeom prst="rect">
            <a:avLst/>
          </a:prstGeom>
        </p:spPr>
      </p:pic>
      <p:sp>
        <p:nvSpPr>
          <p:cNvPr id="5" name="TextBox 4"/>
          <p:cNvSpPr txBox="1"/>
          <p:nvPr/>
        </p:nvSpPr>
        <p:spPr>
          <a:xfrm>
            <a:off x="1050324" y="1538519"/>
            <a:ext cx="5955956" cy="313932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solidFill>
                  <a:schemeClr val="accent2"/>
                </a:solidFill>
              </a:rPr>
              <a:t>Triad 1: Energy</a:t>
            </a:r>
            <a:r>
              <a:rPr lang="en-US" dirty="0"/>
              <a:t> (Adrenal – Thyroid – Pancreas)</a:t>
            </a:r>
          </a:p>
          <a:p>
            <a:pPr marL="285750" indent="-285750">
              <a:lnSpc>
                <a:spcPct val="200000"/>
              </a:lnSpc>
              <a:buFont typeface="Arial" panose="020B0604020202020204" pitchFamily="34" charset="0"/>
              <a:buChar char="•"/>
            </a:pPr>
            <a:r>
              <a:rPr lang="en-US" b="1" dirty="0">
                <a:solidFill>
                  <a:schemeClr val="accent1"/>
                </a:solidFill>
              </a:rPr>
              <a:t>Triad 2: Resiliency</a:t>
            </a:r>
            <a:r>
              <a:rPr lang="en-US" dirty="0"/>
              <a:t> (Gut – Immune – Brain)</a:t>
            </a:r>
          </a:p>
          <a:p>
            <a:pPr marL="285750" indent="-285750">
              <a:lnSpc>
                <a:spcPct val="200000"/>
              </a:lnSpc>
              <a:buFont typeface="Arial" panose="020B0604020202020204" pitchFamily="34" charset="0"/>
              <a:buChar char="•"/>
            </a:pPr>
            <a:r>
              <a:rPr lang="en-US" b="1" dirty="0">
                <a:solidFill>
                  <a:schemeClr val="accent6"/>
                </a:solidFill>
              </a:rPr>
              <a:t>Triad 3: Endurance</a:t>
            </a:r>
            <a:r>
              <a:rPr lang="en-US" dirty="0"/>
              <a:t> (Cardio – Pulmonary – Neuro-Vascular)</a:t>
            </a:r>
          </a:p>
          <a:p>
            <a:pPr marL="285750" indent="-285750">
              <a:lnSpc>
                <a:spcPct val="200000"/>
              </a:lnSpc>
              <a:buFont typeface="Arial" panose="020B0604020202020204" pitchFamily="34" charset="0"/>
              <a:buChar char="•"/>
            </a:pPr>
            <a:r>
              <a:rPr lang="en-US" b="1" dirty="0">
                <a:solidFill>
                  <a:srgbClr val="FF0000"/>
                </a:solidFill>
              </a:rPr>
              <a:t>Triad 4: Detoxification</a:t>
            </a:r>
            <a:r>
              <a:rPr lang="en-US" dirty="0"/>
              <a:t> (Liver – Lymph – Kidneys)</a:t>
            </a:r>
          </a:p>
          <a:p>
            <a:pPr marL="285750" indent="-285750">
              <a:lnSpc>
                <a:spcPct val="200000"/>
              </a:lnSpc>
              <a:buFont typeface="Arial" panose="020B0604020202020204" pitchFamily="34" charset="0"/>
              <a:buChar char="•"/>
            </a:pPr>
            <a:r>
              <a:rPr lang="en-US" b="1" dirty="0">
                <a:solidFill>
                  <a:srgbClr val="7030A0"/>
                </a:solidFill>
              </a:rPr>
              <a:t>Triad 5: Potency</a:t>
            </a:r>
            <a:r>
              <a:rPr lang="en-US" dirty="0">
                <a:solidFill>
                  <a:srgbClr val="7030A0"/>
                </a:solidFill>
              </a:rPr>
              <a:t> </a:t>
            </a:r>
            <a:r>
              <a:rPr lang="en-US" dirty="0"/>
              <a:t>(Testosterone – Estrogen – Progesterone)</a:t>
            </a:r>
          </a:p>
          <a:p>
            <a:endParaRPr lang="en-US" dirty="0"/>
          </a:p>
        </p:txBody>
      </p:sp>
      <p:pic>
        <p:nvPicPr>
          <p:cNvPr id="6" name="Picture 5"/>
          <p:cNvPicPr>
            <a:picLocks noChangeAspect="1"/>
          </p:cNvPicPr>
          <p:nvPr/>
        </p:nvPicPr>
        <p:blipFill>
          <a:blip r:embed="rId4"/>
          <a:stretch>
            <a:fillRect/>
          </a:stretch>
        </p:blipFill>
        <p:spPr>
          <a:xfrm>
            <a:off x="7472232" y="1559326"/>
            <a:ext cx="3832140" cy="2823682"/>
          </a:xfrm>
          <a:prstGeom prst="rect">
            <a:avLst/>
          </a:prstGeom>
        </p:spPr>
      </p:pic>
      <p:sp>
        <p:nvSpPr>
          <p:cNvPr id="7" name="TextBox 6"/>
          <p:cNvSpPr txBox="1"/>
          <p:nvPr/>
        </p:nvSpPr>
        <p:spPr>
          <a:xfrm>
            <a:off x="1050324" y="210065"/>
            <a:ext cx="10130481" cy="1015663"/>
          </a:xfrm>
          <a:prstGeom prst="rect">
            <a:avLst/>
          </a:prstGeom>
          <a:noFill/>
        </p:spPr>
        <p:txBody>
          <a:bodyPr wrap="square" rtlCol="0">
            <a:spAutoFit/>
          </a:bodyPr>
          <a:lstStyle/>
          <a:p>
            <a:pPr algn="ctr"/>
            <a:r>
              <a:rPr lang="en-US" sz="6000" dirty="0" smtClean="0">
                <a:solidFill>
                  <a:schemeClr val="accent1"/>
                </a:solidFill>
                <a:latin typeface="+mj-lt"/>
              </a:rPr>
              <a:t>Meet The </a:t>
            </a:r>
            <a:r>
              <a:rPr lang="en-US" sz="6000" dirty="0" smtClean="0">
                <a:solidFill>
                  <a:schemeClr val="accent2"/>
                </a:solidFill>
                <a:latin typeface="+mj-lt"/>
              </a:rPr>
              <a:t>Triads</a:t>
            </a:r>
            <a:endParaRPr lang="en-US" sz="6000" dirty="0">
              <a:solidFill>
                <a:schemeClr val="accent2"/>
              </a:solidFill>
              <a:latin typeface="+mj-lt"/>
            </a:endParaRPr>
          </a:p>
        </p:txBody>
      </p:sp>
      <p:sp>
        <p:nvSpPr>
          <p:cNvPr id="8" name="Rectangle 7"/>
          <p:cNvSpPr/>
          <p:nvPr/>
        </p:nvSpPr>
        <p:spPr>
          <a:xfrm>
            <a:off x="2471351" y="5011438"/>
            <a:ext cx="6692213" cy="1077218"/>
          </a:xfrm>
          <a:prstGeom prst="rect">
            <a:avLst/>
          </a:prstGeom>
        </p:spPr>
        <p:txBody>
          <a:bodyPr wrap="square">
            <a:spAutoFit/>
          </a:bodyPr>
          <a:lstStyle/>
          <a:p>
            <a:pPr algn="ctr"/>
            <a:r>
              <a:rPr lang="en-US" sz="3200" b="1" dirty="0">
                <a:solidFill>
                  <a:schemeClr val="accent1">
                    <a:lumMod val="75000"/>
                  </a:schemeClr>
                </a:solidFill>
                <a:latin typeface="+mj-lt"/>
              </a:rPr>
              <a:t>Talk to your physician today about the benefits of Metabolic Code.</a:t>
            </a:r>
          </a:p>
        </p:txBody>
      </p:sp>
    </p:spTree>
    <p:extLst>
      <p:ext uri="{BB962C8B-B14F-4D97-AF65-F5344CB8AC3E}">
        <p14:creationId xmlns:p14="http://schemas.microsoft.com/office/powerpoint/2010/main" val="317485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4355885"/>
            <a:ext cx="12192000" cy="3143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9611" y="4830848"/>
            <a:ext cx="2022389" cy="2022389"/>
          </a:xfrm>
          <a:prstGeom prst="rect">
            <a:avLst/>
          </a:prstGeom>
        </p:spPr>
      </p:pic>
      <p:sp>
        <p:nvSpPr>
          <p:cNvPr id="5" name="TextBox 4"/>
          <p:cNvSpPr txBox="1"/>
          <p:nvPr/>
        </p:nvSpPr>
        <p:spPr>
          <a:xfrm>
            <a:off x="1037967" y="1675258"/>
            <a:ext cx="5276335" cy="2246769"/>
          </a:xfrm>
          <a:prstGeom prst="rect">
            <a:avLst/>
          </a:prstGeom>
          <a:noFill/>
        </p:spPr>
        <p:txBody>
          <a:bodyPr wrap="square" rtlCol="0">
            <a:spAutoFit/>
          </a:bodyPr>
          <a:lstStyle/>
          <a:p>
            <a:r>
              <a:rPr lang="en-US" sz="2000" dirty="0" smtClean="0">
                <a:latin typeface="+mj-lt"/>
              </a:rPr>
              <a:t>The Metabolic Code Health Assessment and Vitality Report examines triad physiology and pathological patterns, reviews dysfunctions within each Triad, and recommends where you can improve on the Triad score using dietary, lifestyle and targeted nutritional supplements specific to your needs.</a:t>
            </a:r>
            <a:endParaRPr lang="en-US" sz="2000" dirty="0">
              <a:latin typeface="+mj-lt"/>
            </a:endParaRPr>
          </a:p>
        </p:txBody>
      </p:sp>
      <p:sp>
        <p:nvSpPr>
          <p:cNvPr id="6" name="TextBox 5"/>
          <p:cNvSpPr txBox="1"/>
          <p:nvPr/>
        </p:nvSpPr>
        <p:spPr>
          <a:xfrm>
            <a:off x="1233616" y="225737"/>
            <a:ext cx="9724768" cy="1015663"/>
          </a:xfrm>
          <a:prstGeom prst="rect">
            <a:avLst/>
          </a:prstGeom>
          <a:noFill/>
        </p:spPr>
        <p:txBody>
          <a:bodyPr wrap="square" rtlCol="0">
            <a:spAutoFit/>
          </a:bodyPr>
          <a:lstStyle/>
          <a:p>
            <a:pPr algn="ctr"/>
            <a:r>
              <a:rPr lang="en-US" sz="6000" dirty="0" smtClean="0">
                <a:solidFill>
                  <a:schemeClr val="accent1"/>
                </a:solidFill>
                <a:latin typeface="+mj-lt"/>
              </a:rPr>
              <a:t>Get Your </a:t>
            </a:r>
            <a:r>
              <a:rPr lang="en-US" sz="6000" dirty="0" smtClean="0">
                <a:solidFill>
                  <a:schemeClr val="accent2"/>
                </a:solidFill>
                <a:latin typeface="+mj-lt"/>
              </a:rPr>
              <a:t>Report</a:t>
            </a:r>
            <a:endParaRPr lang="en-US" sz="6000" dirty="0">
              <a:solidFill>
                <a:schemeClr val="accent2"/>
              </a:solidFill>
              <a:latin typeface="+mj-lt"/>
            </a:endParaRPr>
          </a:p>
        </p:txBody>
      </p:sp>
      <p:pic>
        <p:nvPicPr>
          <p:cNvPr id="7" name="Picture 6"/>
          <p:cNvPicPr>
            <a:picLocks noChangeAspect="1"/>
          </p:cNvPicPr>
          <p:nvPr/>
        </p:nvPicPr>
        <p:blipFill>
          <a:blip r:embed="rId4"/>
          <a:stretch>
            <a:fillRect/>
          </a:stretch>
        </p:blipFill>
        <p:spPr>
          <a:xfrm>
            <a:off x="7354587" y="1241400"/>
            <a:ext cx="2643259" cy="2958201"/>
          </a:xfrm>
          <a:prstGeom prst="rect">
            <a:avLst/>
          </a:prstGeom>
        </p:spPr>
      </p:pic>
      <p:sp>
        <p:nvSpPr>
          <p:cNvPr id="8" name="TextBox 7"/>
          <p:cNvSpPr txBox="1"/>
          <p:nvPr/>
        </p:nvSpPr>
        <p:spPr>
          <a:xfrm>
            <a:off x="2332337" y="5104068"/>
            <a:ext cx="7527325" cy="1077218"/>
          </a:xfrm>
          <a:prstGeom prst="rect">
            <a:avLst/>
          </a:prstGeom>
          <a:noFill/>
        </p:spPr>
        <p:txBody>
          <a:bodyPr wrap="square" rtlCol="0">
            <a:spAutoFit/>
          </a:bodyPr>
          <a:lstStyle/>
          <a:p>
            <a:pPr algn="ctr"/>
            <a:r>
              <a:rPr lang="en-US" sz="3200" b="1" dirty="0">
                <a:solidFill>
                  <a:schemeClr val="accent1">
                    <a:lumMod val="75000"/>
                  </a:schemeClr>
                </a:solidFill>
                <a:latin typeface="+mj-lt"/>
              </a:rPr>
              <a:t>Talk to your </a:t>
            </a:r>
            <a:r>
              <a:rPr lang="en-US" sz="3200" b="1" dirty="0" smtClean="0">
                <a:solidFill>
                  <a:schemeClr val="accent1">
                    <a:lumMod val="75000"/>
                  </a:schemeClr>
                </a:solidFill>
                <a:latin typeface="+mj-lt"/>
              </a:rPr>
              <a:t>physician today about </a:t>
            </a:r>
            <a:r>
              <a:rPr lang="en-US" sz="3200" b="1" dirty="0">
                <a:solidFill>
                  <a:schemeClr val="accent1">
                    <a:lumMod val="75000"/>
                  </a:schemeClr>
                </a:solidFill>
                <a:latin typeface="+mj-lt"/>
              </a:rPr>
              <a:t>the benefits of Metabolic Code.</a:t>
            </a:r>
          </a:p>
        </p:txBody>
      </p:sp>
    </p:spTree>
    <p:extLst>
      <p:ext uri="{BB962C8B-B14F-4D97-AF65-F5344CB8AC3E}">
        <p14:creationId xmlns:p14="http://schemas.microsoft.com/office/powerpoint/2010/main" val="4276129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205</Words>
  <Application>Microsoft Macintosh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 Pro Toolkit</dc:title>
  <dc:creator>Whitney James</dc:creator>
  <cp:lastModifiedBy>Todd Blackmon</cp:lastModifiedBy>
  <cp:revision>7</cp:revision>
  <dcterms:created xsi:type="dcterms:W3CDTF">2017-01-16T21:07:33Z</dcterms:created>
  <dcterms:modified xsi:type="dcterms:W3CDTF">2017-02-24T20:31:33Z</dcterms:modified>
</cp:coreProperties>
</file>