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5" r:id="rId5"/>
    <p:sldId id="264" r:id="rId6"/>
    <p:sldId id="263"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50E-D8E9-4046-56D9-67665FA81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5CEFC6-1B8A-10CA-2FF0-27580C3CD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DF65B-587A-9D53-B270-5147CB5933D0}"/>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8921D807-2C8F-06E1-08BA-8A8E37770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D6D1D-2EAD-70BB-556C-CB5CC403CC7C}"/>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9225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1448-7968-7F9E-DFF3-3999EABDD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7BBE-A03D-34D9-DF9D-DD43E08E9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DF4FD-8633-5B88-F980-7C30C9BC25FC}"/>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B7B4C735-1214-5BBF-7092-2AC768C84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63259-C2ED-1464-C646-B0B21F172E9B}"/>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131344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D1811-8071-2C5A-A811-1352E29ECF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1F349-ED89-38A7-2549-9A3AD33F3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5EF1-A49B-6439-364F-7CEC1E8BBDFE}"/>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1D276313-EF46-CD84-9120-EDF41CFB0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E966F-D847-EBCA-E583-5BE9F7B2DEAB}"/>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220762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E537-2867-D2E0-C5B2-EDC2405A6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20FCC-70EF-007A-3EC2-49CD23B10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F82D3-856C-6B1B-1F02-DCB114A7D0A3}"/>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51210F35-E631-0248-CC67-D14C81443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D45B5-8FF4-5E95-80CD-D0009BD73540}"/>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277318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6167-1E92-EDF9-6804-6E52A75E4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8DFDA-B5C8-3261-EF99-08996AFDA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EB940-53BD-747A-BB41-6DA920D65C9A}"/>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94C613C6-C727-3903-30DF-09E2391A2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AC846-5EC9-527C-01D1-885141919E00}"/>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133647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FF62-7061-ECC7-BDEA-3D8160B52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B9473-0F93-9C7F-6552-26E61B286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327A73-3DD7-21CF-93F4-A4F63F603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12D66-B1B4-5B05-040F-BCEB78CC2769}"/>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6" name="Footer Placeholder 5">
            <a:extLst>
              <a:ext uri="{FF2B5EF4-FFF2-40B4-BE49-F238E27FC236}">
                <a16:creationId xmlns:a16="http://schemas.microsoft.com/office/drawing/2014/main" id="{A9184554-DE8A-46B4-41FE-819DFAB90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8AD68-28CC-F5CE-93FC-F2BF4C4D5CAC}"/>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252111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7ABE-CA22-DB80-C32D-4B766A02C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A0C41-DAF8-EB25-61B3-F66D867A9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357C6-6379-1485-9CB3-A0C7589192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F1A68-EAA8-15D9-E237-DE4125692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6757-793C-0ACF-A2DB-B6FD8257BB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1E2B9-BE1B-7658-CA3F-CC0E2B297052}"/>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8" name="Footer Placeholder 7">
            <a:extLst>
              <a:ext uri="{FF2B5EF4-FFF2-40B4-BE49-F238E27FC236}">
                <a16:creationId xmlns:a16="http://schemas.microsoft.com/office/drawing/2014/main" id="{D6DA03DD-9DB1-763C-7AE2-0BA6ADD5A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7CD98-3625-20A6-AC1D-D4223A6C83B0}"/>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65116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00DA-D035-D7D2-69CC-CC783BDF27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A2061-6AC0-9E1E-F251-3DDE1EC00CD2}"/>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4" name="Footer Placeholder 3">
            <a:extLst>
              <a:ext uri="{FF2B5EF4-FFF2-40B4-BE49-F238E27FC236}">
                <a16:creationId xmlns:a16="http://schemas.microsoft.com/office/drawing/2014/main" id="{C1ACBFF0-B691-CCEA-712D-A13EB891A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A1CD74-2C0C-C6B9-6968-5B56FFDDEABB}"/>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242189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BD09D-F265-BE60-AB55-72F9983AFA6E}"/>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3" name="Footer Placeholder 2">
            <a:extLst>
              <a:ext uri="{FF2B5EF4-FFF2-40B4-BE49-F238E27FC236}">
                <a16:creationId xmlns:a16="http://schemas.microsoft.com/office/drawing/2014/main" id="{A15228CB-FD93-D8C8-6ED2-FFE853B9B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904F9A-35B8-701E-BBD4-FC031701CE67}"/>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120413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4FC5-B529-522A-1ACB-39996205B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49D421-F750-0E87-9BA5-88A0138CA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D36A0-726F-D584-EF5B-5B17B18A4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333F3-D0FE-B962-17AF-CCCD167DA06F}"/>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6" name="Footer Placeholder 5">
            <a:extLst>
              <a:ext uri="{FF2B5EF4-FFF2-40B4-BE49-F238E27FC236}">
                <a16:creationId xmlns:a16="http://schemas.microsoft.com/office/drawing/2014/main" id="{6436E430-4716-BA1A-CB00-767EC23CD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B19FD-985A-CE77-D8DD-E21733D4EED6}"/>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230822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9DCA-2273-C086-8926-560D6F1B0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51F31-07FB-8130-F524-8FE03FE8F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F5E975-33E3-E5B3-1D6C-B8BF302F5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015F1-E774-79A3-6303-9A12E2F09482}"/>
              </a:ext>
            </a:extLst>
          </p:cNvPr>
          <p:cNvSpPr>
            <a:spLocks noGrp="1"/>
          </p:cNvSpPr>
          <p:nvPr>
            <p:ph type="dt" sz="half" idx="10"/>
          </p:nvPr>
        </p:nvSpPr>
        <p:spPr/>
        <p:txBody>
          <a:bodyPr/>
          <a:lstStyle/>
          <a:p>
            <a:fld id="{EA48A449-6625-4E68-908D-4CEC47A098A0}" type="datetimeFigureOut">
              <a:rPr lang="en-US" smtClean="0"/>
              <a:t>25-Jan-23</a:t>
            </a:fld>
            <a:endParaRPr lang="en-US"/>
          </a:p>
        </p:txBody>
      </p:sp>
      <p:sp>
        <p:nvSpPr>
          <p:cNvPr id="6" name="Footer Placeholder 5">
            <a:extLst>
              <a:ext uri="{FF2B5EF4-FFF2-40B4-BE49-F238E27FC236}">
                <a16:creationId xmlns:a16="http://schemas.microsoft.com/office/drawing/2014/main" id="{2DA444AE-136C-73FF-D289-40DF6E525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13F43-F92D-4075-EF69-E9C0E924901D}"/>
              </a:ext>
            </a:extLst>
          </p:cNvPr>
          <p:cNvSpPr>
            <a:spLocks noGrp="1"/>
          </p:cNvSpPr>
          <p:nvPr>
            <p:ph type="sldNum" sz="quarter" idx="12"/>
          </p:nvPr>
        </p:nvSpPr>
        <p:spPr/>
        <p:txBody>
          <a:bodyPr/>
          <a:lstStyle/>
          <a:p>
            <a:fld id="{FDB465B9-C26A-4DF6-990F-7094309F7A24}" type="slidenum">
              <a:rPr lang="en-US" smtClean="0"/>
              <a:t>‹#›</a:t>
            </a:fld>
            <a:endParaRPr lang="en-US"/>
          </a:p>
        </p:txBody>
      </p:sp>
    </p:spTree>
    <p:extLst>
      <p:ext uri="{BB962C8B-B14F-4D97-AF65-F5344CB8AC3E}">
        <p14:creationId xmlns:p14="http://schemas.microsoft.com/office/powerpoint/2010/main" val="311968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17271-E7E1-6ED0-B839-66F5B6C4B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19673-5F6D-E8F6-1AF8-986D8AB3D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C6D82-FD69-3009-7B73-30FFBFEFE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8A449-6625-4E68-908D-4CEC47A098A0}" type="datetimeFigureOut">
              <a:rPr lang="en-US" smtClean="0"/>
              <a:t>25-Jan-23</a:t>
            </a:fld>
            <a:endParaRPr lang="en-US"/>
          </a:p>
        </p:txBody>
      </p:sp>
      <p:sp>
        <p:nvSpPr>
          <p:cNvPr id="5" name="Footer Placeholder 4">
            <a:extLst>
              <a:ext uri="{FF2B5EF4-FFF2-40B4-BE49-F238E27FC236}">
                <a16:creationId xmlns:a16="http://schemas.microsoft.com/office/drawing/2014/main" id="{A7C466D9-D4AB-3FB4-A8E1-76DCE66BC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39CB6-2F57-7263-C9C8-3021EE7B7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465B9-C26A-4DF6-990F-7094309F7A24}" type="slidenum">
              <a:rPr lang="en-US" smtClean="0"/>
              <a:t>‹#›</a:t>
            </a:fld>
            <a:endParaRPr lang="en-US"/>
          </a:p>
        </p:txBody>
      </p:sp>
    </p:spTree>
    <p:extLst>
      <p:ext uri="{BB962C8B-B14F-4D97-AF65-F5344CB8AC3E}">
        <p14:creationId xmlns:p14="http://schemas.microsoft.com/office/powerpoint/2010/main" val="57045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is-hamza-rafay.web.app/" TargetMode="Externa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descr="Balls and wires 3D art">
            <a:extLst>
              <a:ext uri="{FF2B5EF4-FFF2-40B4-BE49-F238E27FC236}">
                <a16:creationId xmlns:a16="http://schemas.microsoft.com/office/drawing/2014/main" id="{B2D978AC-A4FC-6413-D9FC-AD9C24DC2C96}"/>
              </a:ext>
            </a:extLst>
          </p:cNvPr>
          <p:cNvPicPr>
            <a:picLocks noChangeAspect="1"/>
          </p:cNvPicPr>
          <p:nvPr/>
        </p:nvPicPr>
        <p:blipFill rotWithShape="1">
          <a:blip r:embed="rId2">
            <a:alphaModFix/>
          </a:blip>
          <a:srcRect l="13516"/>
          <a:stretch/>
        </p:blipFill>
        <p:spPr>
          <a:xfrm>
            <a:off x="4283902" y="10"/>
            <a:ext cx="7908098" cy="6857992"/>
          </a:xfrm>
          <a:prstGeom prst="rect">
            <a:avLst/>
          </a:prstGeom>
        </p:spPr>
      </p:pic>
      <p:sp>
        <p:nvSpPr>
          <p:cNvPr id="32" name="Rectangle 3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F1A25-430F-F517-61DE-38621C9C50CC}"/>
              </a:ext>
            </a:extLst>
          </p:cNvPr>
          <p:cNvSpPr>
            <a:spLocks noGrp="1"/>
          </p:cNvSpPr>
          <p:nvPr>
            <p:ph type="ctrTitle"/>
          </p:nvPr>
        </p:nvSpPr>
        <p:spPr>
          <a:xfrm>
            <a:off x="728663" y="1115219"/>
            <a:ext cx="6959761" cy="2387600"/>
          </a:xfrm>
        </p:spPr>
        <p:txBody>
          <a:bodyPr>
            <a:normAutofit/>
          </a:bodyPr>
          <a:lstStyle/>
          <a:p>
            <a:pPr algn="l"/>
            <a:r>
              <a:rPr lang="en-US" sz="6600" b="1" dirty="0">
                <a:solidFill>
                  <a:schemeClr val="bg1"/>
                </a:solidFill>
              </a:rPr>
              <a:t>Information system</a:t>
            </a:r>
          </a:p>
        </p:txBody>
      </p:sp>
      <p:sp>
        <p:nvSpPr>
          <p:cNvPr id="3" name="Subtitle 2">
            <a:extLst>
              <a:ext uri="{FF2B5EF4-FFF2-40B4-BE49-F238E27FC236}">
                <a16:creationId xmlns:a16="http://schemas.microsoft.com/office/drawing/2014/main" id="{BE59FEFA-273A-C31B-7AA5-B6BFB9755783}"/>
              </a:ext>
            </a:extLst>
          </p:cNvPr>
          <p:cNvSpPr>
            <a:spLocks noGrp="1"/>
          </p:cNvSpPr>
          <p:nvPr>
            <p:ph type="subTitle" idx="1"/>
          </p:nvPr>
        </p:nvSpPr>
        <p:spPr>
          <a:xfrm>
            <a:off x="728663" y="3902075"/>
            <a:ext cx="5093639" cy="1655762"/>
          </a:xfrm>
        </p:spPr>
        <p:txBody>
          <a:bodyPr>
            <a:normAutofit/>
          </a:bodyPr>
          <a:lstStyle/>
          <a:p>
            <a:pPr algn="l"/>
            <a:r>
              <a:rPr lang="en-US" sz="2000" b="1">
                <a:solidFill>
                  <a:schemeClr val="bg1"/>
                </a:solidFill>
              </a:rPr>
              <a:t>Group members:</a:t>
            </a:r>
          </a:p>
          <a:p>
            <a:pPr marL="800100" lvl="1" indent="-342900" algn="l">
              <a:buFont typeface="Arial" panose="020B0604020202020204" pitchFamily="34" charset="0"/>
              <a:buChar char="•"/>
            </a:pPr>
            <a:r>
              <a:rPr lang="en-US" b="1">
                <a:solidFill>
                  <a:schemeClr val="bg1"/>
                </a:solidFill>
              </a:rPr>
              <a:t>Syed Hamza Hoda 20b-124-cs</a:t>
            </a:r>
          </a:p>
          <a:p>
            <a:pPr marL="800100" lvl="1" indent="-342900" algn="l">
              <a:buFont typeface="Arial" panose="020B0604020202020204" pitchFamily="34" charset="0"/>
              <a:buChar char="•"/>
            </a:pPr>
            <a:r>
              <a:rPr lang="en-US" b="1">
                <a:solidFill>
                  <a:schemeClr val="bg1"/>
                </a:solidFill>
              </a:rPr>
              <a:t>Abdur Rafay 20b-125-cs</a:t>
            </a:r>
            <a:endParaRPr lang="en-US" b="1" dirty="0">
              <a:solidFill>
                <a:schemeClr val="bg1"/>
              </a:solidFill>
            </a:endParaRPr>
          </a:p>
        </p:txBody>
      </p:sp>
      <p:cxnSp>
        <p:nvCxnSpPr>
          <p:cNvPr id="34" name="Straight Connector 3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1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507368" y="233265"/>
            <a:ext cx="10792003" cy="613021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PRODUCTS </a:t>
            </a:r>
          </a:p>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endParaRPr lang="en-US" sz="4800" dirty="0">
              <a:latin typeface="+mj-lt"/>
              <a:ea typeface="+mj-ea"/>
              <a:cs typeface="+mj-cs"/>
            </a:endParaRP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Fourth screen is product screen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here a user can view all the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products in a database, also a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user can filter out the products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based on category and also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search for a specific product </a:t>
            </a:r>
          </a:p>
          <a:p>
            <a:pPr marL="8890" marR="0" indent="0" algn="l">
              <a:lnSpc>
                <a:spcPct val="107000"/>
              </a:lnSpc>
              <a:spcBef>
                <a:spcPts val="0"/>
              </a:spcBef>
              <a:spcAft>
                <a:spcPts val="110"/>
              </a:spcAft>
            </a:pPr>
            <a:r>
              <a:rPr lang="en-US" sz="1800" dirty="0">
                <a:solidFill>
                  <a:srgbClr val="000000"/>
                </a:solidFill>
                <a:effectLst/>
                <a:latin typeface="Arial" panose="020B0604020202020204" pitchFamily="34" charset="0"/>
                <a:ea typeface="Arial" panose="020B0604020202020204" pitchFamily="34" charset="0"/>
              </a:rPr>
              <a:t> </a:t>
            </a:r>
          </a:p>
          <a:p>
            <a:pPr marL="8890" marR="0" indent="0" algn="l">
              <a:lnSpc>
                <a:spcPct val="107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  </a:t>
            </a:r>
          </a:p>
          <a:p>
            <a:pPr marL="8890" marR="0" indent="0" algn="l">
              <a:lnSpc>
                <a:spcPct val="107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 </a:t>
            </a:r>
          </a:p>
          <a:p>
            <a:endParaRPr lang="en-US" sz="4000"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grpSp>
        <p:nvGrpSpPr>
          <p:cNvPr id="6" name="Group 5">
            <a:extLst>
              <a:ext uri="{FF2B5EF4-FFF2-40B4-BE49-F238E27FC236}">
                <a16:creationId xmlns:a16="http://schemas.microsoft.com/office/drawing/2014/main" id="{7768A1D9-7A83-B5E8-CD2B-1E2C9378782A}"/>
              </a:ext>
            </a:extLst>
          </p:cNvPr>
          <p:cNvGrpSpPr/>
          <p:nvPr/>
        </p:nvGrpSpPr>
        <p:grpSpPr>
          <a:xfrm>
            <a:off x="4118708" y="822371"/>
            <a:ext cx="7565924" cy="5541107"/>
            <a:chOff x="38608" y="-4063"/>
            <a:chExt cx="6523099" cy="3847669"/>
          </a:xfrm>
        </p:grpSpPr>
        <p:sp>
          <p:nvSpPr>
            <p:cNvPr id="7" name="Rectangle 6">
              <a:extLst>
                <a:ext uri="{FF2B5EF4-FFF2-40B4-BE49-F238E27FC236}">
                  <a16:creationId xmlns:a16="http://schemas.microsoft.com/office/drawing/2014/main" id="{E6A75D2E-A076-5844-2018-28E4B317A9A6}"/>
                </a:ext>
              </a:extLst>
            </p:cNvPr>
            <p:cNvSpPr/>
            <p:nvPr/>
          </p:nvSpPr>
          <p:spPr>
            <a:xfrm>
              <a:off x="6505956" y="3619864"/>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pic>
          <p:nvPicPr>
            <p:cNvPr id="8" name="Picture 7">
              <a:extLst>
                <a:ext uri="{FF2B5EF4-FFF2-40B4-BE49-F238E27FC236}">
                  <a16:creationId xmlns:a16="http://schemas.microsoft.com/office/drawing/2014/main" id="{B4C45D00-0891-5903-1F18-F25A14BA6889}"/>
                </a:ext>
              </a:extLst>
            </p:cNvPr>
            <p:cNvPicPr/>
            <p:nvPr/>
          </p:nvPicPr>
          <p:blipFill>
            <a:blip r:embed="rId2"/>
            <a:stretch>
              <a:fillRect/>
            </a:stretch>
          </p:blipFill>
          <p:spPr>
            <a:xfrm>
              <a:off x="38608" y="-4063"/>
              <a:ext cx="6452616" cy="3733800"/>
            </a:xfrm>
            <a:prstGeom prst="rect">
              <a:avLst/>
            </a:prstGeom>
          </p:spPr>
        </p:pic>
        <p:pic>
          <p:nvPicPr>
            <p:cNvPr id="9" name="Picture 8">
              <a:extLst>
                <a:ext uri="{FF2B5EF4-FFF2-40B4-BE49-F238E27FC236}">
                  <a16:creationId xmlns:a16="http://schemas.microsoft.com/office/drawing/2014/main" id="{F8C3BCE8-1DBF-592C-B696-8826865C5E43}"/>
                </a:ext>
              </a:extLst>
            </p:cNvPr>
            <p:cNvPicPr/>
            <p:nvPr/>
          </p:nvPicPr>
          <p:blipFill>
            <a:blip r:embed="rId3"/>
            <a:stretch>
              <a:fillRect/>
            </a:stretch>
          </p:blipFill>
          <p:spPr>
            <a:xfrm>
              <a:off x="198120" y="151765"/>
              <a:ext cx="5946140" cy="3229610"/>
            </a:xfrm>
            <a:prstGeom prst="rect">
              <a:avLst/>
            </a:prstGeom>
          </p:spPr>
        </p:pic>
      </p:grpSp>
    </p:spTree>
    <p:extLst>
      <p:ext uri="{BB962C8B-B14F-4D97-AF65-F5344CB8AC3E}">
        <p14:creationId xmlns:p14="http://schemas.microsoft.com/office/powerpoint/2010/main" val="276328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507368" y="233265"/>
            <a:ext cx="10792003" cy="613021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ORDERS </a:t>
            </a:r>
          </a:p>
          <a:p>
            <a:pPr>
              <a:lnSpc>
                <a:spcPct val="90000"/>
              </a:lnSpc>
              <a:spcBef>
                <a:spcPct val="0"/>
              </a:spcBef>
              <a:spcAft>
                <a:spcPts val="600"/>
              </a:spcAft>
            </a:pPr>
            <a:endParaRPr lang="en-US" sz="4800" dirty="0">
              <a:latin typeface="+mj-lt"/>
              <a:ea typeface="+mj-ea"/>
              <a:cs typeface="+mj-cs"/>
            </a:endParaRP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The last screen is the orders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screen, it is a record of all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the order history. The table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consists of following columns  </a:t>
            </a:r>
          </a:p>
          <a:p>
            <a:pPr marL="8890" marR="0" indent="0" algn="l">
              <a:lnSpc>
                <a:spcPct val="107000"/>
              </a:lnSpc>
              <a:spcBef>
                <a:spcPts val="0"/>
              </a:spcBef>
              <a:spcAft>
                <a:spcPts val="240"/>
              </a:spcAft>
            </a:pPr>
            <a:r>
              <a:rPr lang="en-US" sz="1800" dirty="0">
                <a:solidFill>
                  <a:srgbClr val="000000"/>
                </a:solidFill>
                <a:effectLst/>
                <a:latin typeface="Arial" panose="020B0604020202020204" pitchFamily="34" charset="0"/>
                <a:ea typeface="Arial" panose="020B0604020202020204" pitchFamily="34" charset="0"/>
              </a:rPr>
              <a:t> </a:t>
            </a:r>
          </a:p>
          <a:p>
            <a:pPr marL="342900" marR="593090" lvl="0" indent="-342900" algn="just" fontAlgn="base">
              <a:lnSpc>
                <a:spcPct val="110000"/>
              </a:lnSpc>
              <a:spcBef>
                <a:spcPts val="0"/>
              </a:spcBef>
              <a:spcAft>
                <a:spcPts val="20"/>
              </a:spcAft>
              <a:buClr>
                <a:srgbClr val="000000"/>
              </a:buClr>
              <a:buSzPts val="1200"/>
              <a:buFont typeface="Arial" panose="020B0604020202020204" pitchFamily="34" charset="0"/>
              <a:buChar char="•"/>
            </a:pPr>
            <a:r>
              <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Order id </a:t>
            </a:r>
          </a:p>
          <a:p>
            <a:pPr marL="342900" marR="593090" lvl="0" indent="-342900" algn="just" fontAlgn="base">
              <a:lnSpc>
                <a:spcPct val="110000"/>
              </a:lnSpc>
              <a:spcBef>
                <a:spcPts val="0"/>
              </a:spcBef>
              <a:spcAft>
                <a:spcPts val="20"/>
              </a:spcAft>
              <a:buClr>
                <a:srgbClr val="000000"/>
              </a:buClr>
              <a:buSzPts val="1200"/>
              <a:buFont typeface="Arial" panose="020B0604020202020204" pitchFamily="34" charset="0"/>
              <a:buChar char="•"/>
            </a:pPr>
            <a:r>
              <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Customer name </a:t>
            </a:r>
          </a:p>
          <a:p>
            <a:pPr marL="342900" marR="593090" lvl="0" indent="-342900" algn="just" fontAlgn="base">
              <a:lnSpc>
                <a:spcPct val="110000"/>
              </a:lnSpc>
              <a:spcBef>
                <a:spcPts val="0"/>
              </a:spcBef>
              <a:spcAft>
                <a:spcPts val="20"/>
              </a:spcAft>
              <a:buClr>
                <a:srgbClr val="000000"/>
              </a:buClr>
              <a:buSzPts val="1200"/>
              <a:buFont typeface="Arial" panose="020B0604020202020204" pitchFamily="34" charset="0"/>
              <a:buChar char="•"/>
            </a:pPr>
            <a:r>
              <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Employee name product name </a:t>
            </a:r>
          </a:p>
          <a:p>
            <a:pPr marL="342900" marR="593090" lvl="0" indent="-342900" algn="just" fontAlgn="base">
              <a:lnSpc>
                <a:spcPct val="110000"/>
              </a:lnSpc>
              <a:spcBef>
                <a:spcPts val="0"/>
              </a:spcBef>
              <a:spcAft>
                <a:spcPts val="20"/>
              </a:spcAft>
              <a:buClr>
                <a:srgbClr val="000000"/>
              </a:buClr>
              <a:buSzPts val="1200"/>
              <a:buFont typeface="Arial" panose="020B0604020202020204" pitchFamily="34" charset="0"/>
              <a:buChar char="•"/>
            </a:pPr>
            <a:r>
              <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Quantity </a:t>
            </a:r>
          </a:p>
          <a:p>
            <a:pPr marL="342900" marR="593090" lvl="0" indent="-342900" algn="just" fontAlgn="base">
              <a:lnSpc>
                <a:spcPct val="110000"/>
              </a:lnSpc>
              <a:spcBef>
                <a:spcPts val="0"/>
              </a:spcBef>
              <a:spcAft>
                <a:spcPts val="20"/>
              </a:spcAft>
              <a:buClr>
                <a:srgbClr val="000000"/>
              </a:buClr>
              <a:buSzPts val="1200"/>
              <a:buFont typeface="Arial" panose="020B0604020202020204" pitchFamily="34" charset="0"/>
              <a:buChar char="•"/>
            </a:pPr>
            <a:r>
              <a:rPr lang="en-US" sz="1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Product id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Orders can also be searched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by employee name or customer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name </a:t>
            </a:r>
          </a:p>
          <a:p>
            <a:pPr marL="8890" marR="0" indent="0" algn="l">
              <a:lnSpc>
                <a:spcPct val="107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  </a:t>
            </a:r>
          </a:p>
          <a:p>
            <a:pPr marL="8890" marR="0" indent="0" algn="l">
              <a:lnSpc>
                <a:spcPct val="107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 </a:t>
            </a:r>
          </a:p>
          <a:p>
            <a:endParaRPr lang="en-US" sz="4000"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DCE282C8-E51E-02A1-DFA7-8A0FA6CC89BA}"/>
              </a:ext>
            </a:extLst>
          </p:cNvPr>
          <p:cNvGrpSpPr/>
          <p:nvPr/>
        </p:nvGrpSpPr>
        <p:grpSpPr>
          <a:xfrm>
            <a:off x="3745845" y="689521"/>
            <a:ext cx="8150346" cy="5757932"/>
            <a:chOff x="38608" y="-4063"/>
            <a:chExt cx="6523099" cy="3865321"/>
          </a:xfrm>
        </p:grpSpPr>
        <p:sp>
          <p:nvSpPr>
            <p:cNvPr id="3" name="Rectangle 2">
              <a:extLst>
                <a:ext uri="{FF2B5EF4-FFF2-40B4-BE49-F238E27FC236}">
                  <a16:creationId xmlns:a16="http://schemas.microsoft.com/office/drawing/2014/main" id="{1B4F7DDF-4EBD-A030-C6BB-44E7505C1857}"/>
                </a:ext>
              </a:extLst>
            </p:cNvPr>
            <p:cNvSpPr/>
            <p:nvPr/>
          </p:nvSpPr>
          <p:spPr>
            <a:xfrm>
              <a:off x="6505956" y="3637516"/>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pic>
          <p:nvPicPr>
            <p:cNvPr id="11" name="Picture 10">
              <a:extLst>
                <a:ext uri="{FF2B5EF4-FFF2-40B4-BE49-F238E27FC236}">
                  <a16:creationId xmlns:a16="http://schemas.microsoft.com/office/drawing/2014/main" id="{0434F094-88D3-401C-C968-85EB65EE5C6B}"/>
                </a:ext>
              </a:extLst>
            </p:cNvPr>
            <p:cNvPicPr/>
            <p:nvPr/>
          </p:nvPicPr>
          <p:blipFill>
            <a:blip r:embed="rId2"/>
            <a:stretch>
              <a:fillRect/>
            </a:stretch>
          </p:blipFill>
          <p:spPr>
            <a:xfrm>
              <a:off x="38608" y="-4063"/>
              <a:ext cx="6452616" cy="3755136"/>
            </a:xfrm>
            <a:prstGeom prst="rect">
              <a:avLst/>
            </a:prstGeom>
          </p:spPr>
        </p:pic>
        <p:pic>
          <p:nvPicPr>
            <p:cNvPr id="13" name="Picture 12">
              <a:extLst>
                <a:ext uri="{FF2B5EF4-FFF2-40B4-BE49-F238E27FC236}">
                  <a16:creationId xmlns:a16="http://schemas.microsoft.com/office/drawing/2014/main" id="{58BE264A-D9ED-2B11-2324-197D1226749F}"/>
                </a:ext>
              </a:extLst>
            </p:cNvPr>
            <p:cNvPicPr/>
            <p:nvPr/>
          </p:nvPicPr>
          <p:blipFill>
            <a:blip r:embed="rId3"/>
            <a:stretch>
              <a:fillRect/>
            </a:stretch>
          </p:blipFill>
          <p:spPr>
            <a:xfrm>
              <a:off x="198120" y="152400"/>
              <a:ext cx="5946140" cy="3250565"/>
            </a:xfrm>
            <a:prstGeom prst="rect">
              <a:avLst/>
            </a:prstGeom>
          </p:spPr>
        </p:pic>
      </p:grpSp>
    </p:spTree>
    <p:extLst>
      <p:ext uri="{BB962C8B-B14F-4D97-AF65-F5344CB8AC3E}">
        <p14:creationId xmlns:p14="http://schemas.microsoft.com/office/powerpoint/2010/main" val="230460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7233001" y="2871319"/>
            <a:ext cx="4036334" cy="1114726"/>
          </a:xfrm>
          <a:prstGeom prst="rect">
            <a:avLst/>
          </a:prstGeom>
        </p:spPr>
        <p:txBody>
          <a:bodyPr vert="horz" lIns="91440" tIns="45720" rIns="91440" bIns="45720" rtlCol="0" anchor="t">
            <a:normAutofit/>
          </a:bodyPr>
          <a:lstStyle/>
          <a:p>
            <a:pPr marL="8890" marR="0" indent="0">
              <a:lnSpc>
                <a:spcPct val="90000"/>
              </a:lnSpc>
              <a:spcBef>
                <a:spcPct val="0"/>
              </a:spcBef>
              <a:spcAft>
                <a:spcPts val="600"/>
              </a:spcAft>
            </a:pPr>
            <a:r>
              <a:rPr lang="en-US" sz="5400" kern="1200" dirty="0">
                <a:solidFill>
                  <a:schemeClr val="tx1"/>
                </a:solidFill>
                <a:latin typeface="+mj-lt"/>
                <a:ea typeface="+mj-ea"/>
                <a:cs typeface="+mj-cs"/>
              </a:rPr>
              <a:t>Thank you </a:t>
            </a:r>
            <a:endParaRPr lang="en-US" sz="5400" kern="1200" dirty="0">
              <a:solidFill>
                <a:schemeClr val="tx1"/>
              </a:solidFill>
              <a:effectLst/>
              <a:latin typeface="+mj-lt"/>
              <a:ea typeface="+mj-ea"/>
              <a:cs typeface="+mj-cs"/>
            </a:endParaRPr>
          </a:p>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38" name="Rectangle 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Smiling Face with No Fill">
            <a:extLst>
              <a:ext uri="{FF2B5EF4-FFF2-40B4-BE49-F238E27FC236}">
                <a16:creationId xmlns:a16="http://schemas.microsoft.com/office/drawing/2014/main" id="{BF5D5DB5-2468-0279-26CC-28D3ED2EC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612" y="666728"/>
            <a:ext cx="5465791" cy="5465791"/>
          </a:xfrm>
          <a:prstGeom prst="rect">
            <a:avLst/>
          </a:prstGeom>
        </p:spPr>
      </p:pic>
      <p:grpSp>
        <p:nvGrpSpPr>
          <p:cNvPr id="42" name="Group 4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1" name="Rectangle 4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968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 human figure">
            <a:extLst>
              <a:ext uri="{FF2B5EF4-FFF2-40B4-BE49-F238E27FC236}">
                <a16:creationId xmlns:a16="http://schemas.microsoft.com/office/drawing/2014/main" id="{7403ABF1-183B-45C1-AE55-794D93906EAF}"/>
              </a:ext>
            </a:extLst>
          </p:cNvPr>
          <p:cNvPicPr>
            <a:picLocks noChangeAspect="1"/>
          </p:cNvPicPr>
          <p:nvPr/>
        </p:nvPicPr>
        <p:blipFill rotWithShape="1">
          <a:blip r:embed="rId2"/>
          <a:srcRect r="24626" b="-1"/>
          <a:stretch/>
        </p:blipFill>
        <p:spPr>
          <a:xfrm>
            <a:off x="20" y="10"/>
            <a:ext cx="7432411"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2" name="TextBox 1">
            <a:extLst>
              <a:ext uri="{FF2B5EF4-FFF2-40B4-BE49-F238E27FC236}">
                <a16:creationId xmlns:a16="http://schemas.microsoft.com/office/drawing/2014/main" id="{12CED4F6-9798-C9FC-1EB2-B449CEC0DCC5}"/>
              </a:ext>
            </a:extLst>
          </p:cNvPr>
          <p:cNvSpPr txBox="1"/>
          <p:nvPr/>
        </p:nvSpPr>
        <p:spPr>
          <a:xfrm>
            <a:off x="6228861" y="1481012"/>
            <a:ext cx="5612354" cy="4071819"/>
          </a:xfrm>
          <a:prstGeom prst="rect">
            <a:avLst/>
          </a:prstGeom>
        </p:spPr>
        <p:txBody>
          <a:bodyPr vert="horz" lIns="91440" tIns="45720" rIns="91440" bIns="45720" rtlCol="0">
            <a:normAutofit fontScale="77500" lnSpcReduction="20000"/>
          </a:bodyPr>
          <a:lstStyle/>
          <a:p>
            <a:pPr>
              <a:lnSpc>
                <a:spcPct val="90000"/>
              </a:lnSpc>
              <a:spcAft>
                <a:spcPts val="600"/>
              </a:spcAft>
            </a:pPr>
            <a:endParaRPr lang="en-US" sz="2400" b="1" dirty="0"/>
          </a:p>
          <a:p>
            <a:r>
              <a:rPr lang="en-US" sz="3200" b="1" u="sng" dirty="0">
                <a:solidFill>
                  <a:srgbClr val="000000"/>
                </a:solidFill>
                <a:effectLst/>
                <a:highlight>
                  <a:srgbClr val="FFFF00"/>
                </a:highlight>
                <a:latin typeface="Arial" panose="020B0604020202020204" pitchFamily="34" charset="0"/>
                <a:ea typeface="Arial" panose="020B0604020202020204" pitchFamily="34" charset="0"/>
              </a:rPr>
              <a:t>Problem Statement: </a:t>
            </a:r>
          </a:p>
          <a:p>
            <a:endParaRPr lang="en-US" sz="2400" b="1" dirty="0">
              <a:solidFill>
                <a:srgbClr val="000000"/>
              </a:solidFill>
              <a:latin typeface="Arial" panose="020B0604020202020204" pitchFamily="34" charset="0"/>
            </a:endParaRPr>
          </a:p>
          <a:p>
            <a:r>
              <a:rPr lang="en-US" sz="2400" b="0" i="0" dirty="0">
                <a:effectLst/>
                <a:latin typeface="Söhne"/>
              </a:rPr>
              <a:t>Dada Bhai </a:t>
            </a:r>
            <a:r>
              <a:rPr lang="en-US" sz="2400" b="0" i="0" dirty="0" err="1">
                <a:effectLst/>
                <a:latin typeface="Söhne"/>
              </a:rPr>
              <a:t>Noorejee</a:t>
            </a:r>
            <a:r>
              <a:rPr lang="en-US" sz="2400" b="0" i="0" dirty="0">
                <a:effectLst/>
                <a:latin typeface="Söhne"/>
              </a:rPr>
              <a:t> Electronics, an electronic parts distributor, wants to develop an inventory and sales reporting system for month-based statistics of sales (Area wise and part-wise). A Microsoft Access database of parts inventory and sales record already exists. The system should include a splash screen, employee login, unique employee IDs, and the ability to print sales reports containing product ID, description, quantity sold, sales price, and extended price. Salespeople should also be able to view total number of orders, total items sold, and total annual sales in Pak rupees and US dollars. Any relevant tools and techniques may be used to create the system.</a:t>
            </a:r>
            <a:endParaRPr lang="en-US" sz="2400" b="1" dirty="0">
              <a:effectLst/>
            </a:endParaRPr>
          </a:p>
        </p:txBody>
      </p:sp>
    </p:spTree>
    <p:extLst>
      <p:ext uri="{BB962C8B-B14F-4D97-AF65-F5344CB8AC3E}">
        <p14:creationId xmlns:p14="http://schemas.microsoft.com/office/powerpoint/2010/main" val="263934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descr="Light bulb on yellow background with sketched light beams and cord">
            <a:extLst>
              <a:ext uri="{FF2B5EF4-FFF2-40B4-BE49-F238E27FC236}">
                <a16:creationId xmlns:a16="http://schemas.microsoft.com/office/drawing/2014/main" id="{0F4CC695-8166-3153-BC98-3558DD1E23E6}"/>
              </a:ext>
            </a:extLst>
          </p:cNvPr>
          <p:cNvPicPr>
            <a:picLocks noChangeAspect="1"/>
          </p:cNvPicPr>
          <p:nvPr/>
        </p:nvPicPr>
        <p:blipFill rotWithShape="1">
          <a:blip r:embed="rId2"/>
          <a:srcRect l="38108"/>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14" name="TextBox 3">
            <a:extLst>
              <a:ext uri="{FF2B5EF4-FFF2-40B4-BE49-F238E27FC236}">
                <a16:creationId xmlns:a16="http://schemas.microsoft.com/office/drawing/2014/main" id="{4FAA4BF6-46B5-3D9B-6AA2-4E827B507A8F}"/>
              </a:ext>
            </a:extLst>
          </p:cNvPr>
          <p:cNvSpPr txBox="1"/>
          <p:nvPr/>
        </p:nvSpPr>
        <p:spPr>
          <a:xfrm>
            <a:off x="6549292" y="2563446"/>
            <a:ext cx="4926817" cy="3273518"/>
          </a:xfrm>
          <a:prstGeom prst="rect">
            <a:avLst/>
          </a:prstGeom>
        </p:spPr>
        <p:txBody>
          <a:bodyPr vert="horz" lIns="91440" tIns="45720" rIns="91440" bIns="45720" rtlCol="0">
            <a:normAutofit/>
          </a:bodyPr>
          <a:lstStyle/>
          <a:p>
            <a:pPr>
              <a:lnSpc>
                <a:spcPct val="80000"/>
              </a:lnSpc>
              <a:spcAft>
                <a:spcPts val="600"/>
              </a:spcAft>
            </a:pPr>
            <a:r>
              <a:rPr lang="en-US" sz="2500" b="1" u="sng" dirty="0">
                <a:solidFill>
                  <a:srgbClr val="000000"/>
                </a:solidFill>
                <a:highlight>
                  <a:srgbClr val="FFFF00"/>
                </a:highlight>
                <a:latin typeface="Arial" panose="020B0604020202020204" pitchFamily="34" charset="0"/>
              </a:rPr>
              <a:t>Our Approach: </a:t>
            </a:r>
          </a:p>
          <a:p>
            <a:pPr indent="-228600">
              <a:lnSpc>
                <a:spcPct val="90000"/>
              </a:lnSpc>
              <a:spcAft>
                <a:spcPts val="600"/>
              </a:spcAft>
              <a:buFont typeface="Arial" panose="020B0604020202020204" pitchFamily="34" charset="0"/>
              <a:buChar char="•"/>
            </a:pPr>
            <a:endParaRPr lang="en-US" sz="1700" dirty="0">
              <a:effectLst/>
            </a:endParaRPr>
          </a:p>
          <a:p>
            <a:pPr>
              <a:lnSpc>
                <a:spcPct val="90000"/>
              </a:lnSpc>
              <a:spcAft>
                <a:spcPts val="600"/>
              </a:spcAft>
            </a:pPr>
            <a:r>
              <a:rPr lang="en-US" sz="1700" dirty="0"/>
              <a:t>Dada Bhai </a:t>
            </a:r>
            <a:r>
              <a:rPr lang="en-US" sz="1700" dirty="0" err="1"/>
              <a:t>Noorejee</a:t>
            </a:r>
            <a:r>
              <a:rPr lang="en-US" sz="1700" dirty="0"/>
              <a:t> Electronics requires an information system to manage orders, inventory, and produce reports on a monthly basis, in accordance with the problem description above. To complete these objectives, we created a web application. Our app has many forms for the various functionality listed in the problem description. Moreover we have also build graphs in the dashboard section to let the user have a quick idea about the business</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00725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1607EC0B-6F18-4CC6-A161-42CC6FAB2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AF53B2C0-50B9-7815-A388-0DAFA88D5D32}"/>
              </a:ext>
            </a:extLst>
          </p:cNvPr>
          <p:cNvPicPr>
            <a:picLocks noChangeAspect="1"/>
          </p:cNvPicPr>
          <p:nvPr/>
        </p:nvPicPr>
        <p:blipFill rotWithShape="1">
          <a:blip r:embed="rId2"/>
          <a:srcRect l="31829" r="6607" b="1"/>
          <a:stretch/>
        </p:blipFill>
        <p:spPr>
          <a:xfrm>
            <a:off x="-1" y="10"/>
            <a:ext cx="6324601" cy="6857264"/>
          </a:xfrm>
          <a:prstGeom prst="rect">
            <a:avLst/>
          </a:prstGeom>
        </p:spPr>
      </p:pic>
      <p:grpSp>
        <p:nvGrpSpPr>
          <p:cNvPr id="17" name="Group 16">
            <a:extLst>
              <a:ext uri="{FF2B5EF4-FFF2-40B4-BE49-F238E27FC236}">
                <a16:creationId xmlns:a16="http://schemas.microsoft.com/office/drawing/2014/main" id="{2F263D67-9B31-4F2B-B228-27FD3112D7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8" name="Freeform: Shape 17">
              <a:extLst>
                <a:ext uri="{FF2B5EF4-FFF2-40B4-BE49-F238E27FC236}">
                  <a16:creationId xmlns:a16="http://schemas.microsoft.com/office/drawing/2014/main" id="{00DF1CD8-441E-4077-9B3C-7E96D92E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DE9C0434-209D-4C7E-BE2D-26B74B698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BA29CD07-3C0C-426E-8C5F-2382575AC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21" name="Freeform: Shape 20">
              <a:extLst>
                <a:ext uri="{FF2B5EF4-FFF2-40B4-BE49-F238E27FC236}">
                  <a16:creationId xmlns:a16="http://schemas.microsoft.com/office/drawing/2014/main" id="{BB937BE4-F949-4583-8DF7-F3EE5BA02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22" name="Freeform: Shape 21">
              <a:extLst>
                <a:ext uri="{FF2B5EF4-FFF2-40B4-BE49-F238E27FC236}">
                  <a16:creationId xmlns:a16="http://schemas.microsoft.com/office/drawing/2014/main" id="{B6EBAF51-610B-41B6-9517-1518958C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2" name="TextBox 1">
            <a:extLst>
              <a:ext uri="{FF2B5EF4-FFF2-40B4-BE49-F238E27FC236}">
                <a16:creationId xmlns:a16="http://schemas.microsoft.com/office/drawing/2014/main" id="{DBE20466-524F-D11C-04D2-EC4AE543C341}"/>
              </a:ext>
            </a:extLst>
          </p:cNvPr>
          <p:cNvSpPr txBox="1"/>
          <p:nvPr/>
        </p:nvSpPr>
        <p:spPr>
          <a:xfrm>
            <a:off x="6574040" y="2146123"/>
            <a:ext cx="4869179" cy="3047946"/>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3600" b="1" u="sng" dirty="0">
                <a:solidFill>
                  <a:schemeClr val="tx2"/>
                </a:solidFill>
                <a:highlight>
                  <a:srgbClr val="FFFF00"/>
                </a:highlight>
              </a:rPr>
              <a:t>Tech stack</a:t>
            </a:r>
          </a:p>
          <a:p>
            <a:pPr>
              <a:lnSpc>
                <a:spcPct val="90000"/>
              </a:lnSpc>
              <a:spcBef>
                <a:spcPct val="0"/>
              </a:spcBef>
              <a:spcAft>
                <a:spcPts val="600"/>
              </a:spcAft>
            </a:pPr>
            <a:endParaRPr lang="en-US" sz="3600" b="1" u="sng" dirty="0">
              <a:solidFill>
                <a:schemeClr val="tx2"/>
              </a:solidFill>
              <a:highlight>
                <a:srgbClr val="FFFF00"/>
              </a:highlight>
            </a:endParaRPr>
          </a:p>
          <a:p>
            <a:pPr>
              <a:lnSpc>
                <a:spcPct val="90000"/>
              </a:lnSpc>
            </a:pPr>
            <a:r>
              <a:rPr lang="en-US" b="1" dirty="0">
                <a:solidFill>
                  <a:schemeClr val="tx2"/>
                </a:solidFill>
              </a:rPr>
              <a:t>These are the technologies that we’ve used to build our project</a:t>
            </a:r>
          </a:p>
          <a:p>
            <a:pPr indent="-228600">
              <a:lnSpc>
                <a:spcPct val="90000"/>
              </a:lnSpc>
              <a:buFont typeface="Arial" panose="020B0604020202020204" pitchFamily="34" charset="0"/>
              <a:buChar char="•"/>
            </a:pPr>
            <a:endParaRPr lang="en-US" dirty="0">
              <a:solidFill>
                <a:schemeClr val="tx2"/>
              </a:solidFill>
            </a:endParaRP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HTML,  </a:t>
            </a: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CSS,  </a:t>
            </a: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JS,  </a:t>
            </a: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React,  </a:t>
            </a: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Firebase,  </a:t>
            </a:r>
          </a:p>
          <a:p>
            <a:pPr marL="294640" marR="0" indent="-228600">
              <a:lnSpc>
                <a:spcPct val="90000"/>
              </a:lnSpc>
              <a:spcBef>
                <a:spcPts val="0"/>
              </a:spcBef>
              <a:spcAft>
                <a:spcPts val="245"/>
              </a:spcAft>
              <a:buFont typeface="Arial" panose="020B0604020202020204" pitchFamily="34" charset="0"/>
              <a:buChar char="•"/>
            </a:pPr>
            <a:r>
              <a:rPr lang="en-US" u="none" strike="noStrike" dirty="0">
                <a:solidFill>
                  <a:schemeClr val="tx2"/>
                </a:solidFill>
                <a:effectLst/>
                <a:uFill>
                  <a:solidFill>
                    <a:srgbClr val="000000"/>
                  </a:solidFill>
                </a:uFill>
              </a:rPr>
              <a:t>Bootstrap</a:t>
            </a:r>
          </a:p>
          <a:p>
            <a:pPr indent="-228600">
              <a:lnSpc>
                <a:spcPct val="90000"/>
              </a:lnSpc>
              <a:spcBef>
                <a:spcPct val="0"/>
              </a:spcBef>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45772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Exclamation mark on a yellow background">
            <a:extLst>
              <a:ext uri="{FF2B5EF4-FFF2-40B4-BE49-F238E27FC236}">
                <a16:creationId xmlns:a16="http://schemas.microsoft.com/office/drawing/2014/main" id="{E3AE4B08-2C70-BDCA-266D-A290D37A1193}"/>
              </a:ext>
            </a:extLst>
          </p:cNvPr>
          <p:cNvPicPr>
            <a:picLocks noChangeAspect="1"/>
          </p:cNvPicPr>
          <p:nvPr/>
        </p:nvPicPr>
        <p:blipFill rotWithShape="1">
          <a:blip r:embed="rId2"/>
          <a:srcRect t="25000"/>
          <a:stretch/>
        </p:blipFill>
        <p:spPr>
          <a:xfrm>
            <a:off x="20" y="10"/>
            <a:ext cx="12191981" cy="6857990"/>
          </a:xfrm>
          <a:prstGeom prst="rect">
            <a:avLst/>
          </a:prstGeom>
        </p:spPr>
      </p:pic>
      <p:sp>
        <p:nvSpPr>
          <p:cNvPr id="41" name="Rectangle 3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CED4F6-9798-C9FC-1EB2-B449CEC0DCC5}"/>
              </a:ext>
            </a:extLst>
          </p:cNvPr>
          <p:cNvSpPr txBox="1"/>
          <p:nvPr/>
        </p:nvSpPr>
        <p:spPr>
          <a:xfrm>
            <a:off x="1645537" y="5055754"/>
            <a:ext cx="8900926" cy="12653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u="sng" dirty="0">
                <a:solidFill>
                  <a:schemeClr val="tx1">
                    <a:lumMod val="85000"/>
                    <a:lumOff val="15000"/>
                  </a:schemeClr>
                </a:solidFill>
                <a:effectLst/>
                <a:latin typeface="Amasis MT Pro Black" panose="02040A04050005020304" pitchFamily="18" charset="0"/>
                <a:ea typeface="+mj-ea"/>
                <a:cs typeface="+mj-cs"/>
              </a:rPr>
              <a:t>Now let’s have a look at out web app </a:t>
            </a:r>
            <a:r>
              <a:rPr lang="en-US" sz="3200" b="1" dirty="0">
                <a:solidFill>
                  <a:schemeClr val="tx1">
                    <a:lumMod val="85000"/>
                    <a:lumOff val="15000"/>
                  </a:schemeClr>
                </a:solidFill>
                <a:effectLst/>
                <a:latin typeface="+mj-lt"/>
                <a:ea typeface="+mj-ea"/>
                <a:cs typeface="+mj-cs"/>
              </a:rPr>
              <a:t>😇 </a:t>
            </a:r>
          </a:p>
        </p:txBody>
      </p:sp>
      <p:cxnSp>
        <p:nvCxnSpPr>
          <p:cNvPr id="42" name="Straight Connector 3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9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507368" y="233265"/>
            <a:ext cx="10792003" cy="613021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tx1"/>
                </a:solidFill>
                <a:latin typeface="+mj-lt"/>
                <a:ea typeface="+mj-ea"/>
                <a:cs typeface="+mj-cs"/>
              </a:rPr>
              <a:t>Login/Register form</a:t>
            </a:r>
          </a:p>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endParaRPr lang="en-US" sz="4800" dirty="0">
              <a:latin typeface="+mj-lt"/>
              <a:ea typeface="+mj-ea"/>
              <a:cs typeface="+mj-cs"/>
            </a:endParaRPr>
          </a:p>
          <a:p>
            <a:pPr marL="5715" marR="593090" indent="-6350" algn="just">
              <a:lnSpc>
                <a:spcPct val="110000"/>
              </a:lnSpc>
              <a:spcBef>
                <a:spcPts val="0"/>
              </a:spcBef>
              <a:spcAft>
                <a:spcPts val="20"/>
              </a:spcAft>
            </a:pPr>
            <a:r>
              <a:rPr lang="en-US" sz="1400" dirty="0">
                <a:solidFill>
                  <a:srgbClr val="000000"/>
                </a:solidFill>
                <a:effectLst/>
                <a:latin typeface="Arial" panose="020B0604020202020204" pitchFamily="34" charset="0"/>
                <a:ea typeface="Arial" panose="020B0604020202020204" pitchFamily="34" charset="0"/>
              </a:rPr>
              <a:t>At first when a user visits our </a:t>
            </a:r>
            <a:r>
              <a:rPr lang="en-US" sz="1400" u="sng" dirty="0">
                <a:solidFill>
                  <a:srgbClr val="954F72"/>
                </a:solidFill>
                <a:effectLst/>
                <a:latin typeface="Arial" panose="020B0604020202020204" pitchFamily="34" charset="0"/>
                <a:ea typeface="Arial" panose="020B0604020202020204" pitchFamily="34" charset="0"/>
                <a:hlinkClick r:id="rId2"/>
              </a:rPr>
              <a:t>website</a:t>
            </a:r>
            <a:r>
              <a:rPr lang="en-US" sz="1400" u="none" strike="noStrike" dirty="0">
                <a:solidFill>
                  <a:srgbClr val="000000"/>
                </a:solidFill>
                <a:effectLst/>
                <a:latin typeface="Arial" panose="020B0604020202020204" pitchFamily="34" charset="0"/>
                <a:ea typeface="Arial" panose="020B0604020202020204" pitchFamily="34" charset="0"/>
                <a:hlinkClick r:id="rId2"/>
              </a:rPr>
              <a:t> </a:t>
            </a:r>
            <a:endParaRPr lang="en-US" sz="1400" u="none" strike="noStrike" dirty="0">
              <a:solidFill>
                <a:srgbClr val="000000"/>
              </a:solidFill>
              <a:effectLst/>
              <a:latin typeface="Arial" panose="020B0604020202020204" pitchFamily="34" charset="0"/>
              <a:ea typeface="Arial" panose="020B0604020202020204" pitchFamily="34" charset="0"/>
            </a:endParaRPr>
          </a:p>
          <a:p>
            <a:pPr marL="5715" marR="593090" indent="-6350" algn="just">
              <a:lnSpc>
                <a:spcPct val="110000"/>
              </a:lnSpc>
              <a:spcBef>
                <a:spcPts val="0"/>
              </a:spcBef>
              <a:spcAft>
                <a:spcPts val="20"/>
              </a:spcAft>
            </a:pPr>
            <a:r>
              <a:rPr lang="en-US" sz="1400" dirty="0">
                <a:solidFill>
                  <a:srgbClr val="000000"/>
                </a:solidFill>
                <a:effectLst/>
                <a:latin typeface="Arial" panose="020B0604020202020204" pitchFamily="34" charset="0"/>
                <a:ea typeface="Arial" panose="020B0604020202020204" pitchFamily="34" charset="0"/>
              </a:rPr>
              <a:t>they will be greeted with login form A</a:t>
            </a:r>
          </a:p>
          <a:p>
            <a:pPr marL="5715" marR="593090" indent="-6350" algn="just">
              <a:lnSpc>
                <a:spcPct val="110000"/>
              </a:lnSpc>
              <a:spcBef>
                <a:spcPts val="0"/>
              </a:spcBef>
              <a:spcAft>
                <a:spcPts val="20"/>
              </a:spcAft>
            </a:pPr>
            <a:r>
              <a:rPr lang="en-US" sz="1400" dirty="0">
                <a:solidFill>
                  <a:srgbClr val="000000"/>
                </a:solidFill>
                <a:effectLst/>
                <a:latin typeface="Arial" panose="020B0604020202020204" pitchFamily="34" charset="0"/>
                <a:ea typeface="Arial" panose="020B0604020202020204" pitchFamily="34" charset="0"/>
              </a:rPr>
              <a:t>registered user have to login with his/her </a:t>
            </a:r>
          </a:p>
          <a:p>
            <a:r>
              <a:rPr lang="en-US" sz="1400" dirty="0">
                <a:solidFill>
                  <a:srgbClr val="000000"/>
                </a:solidFill>
                <a:effectLst/>
                <a:latin typeface="Arial" panose="020B0604020202020204" pitchFamily="34" charset="0"/>
                <a:ea typeface="Arial" panose="020B0604020202020204" pitchFamily="34" charset="0"/>
              </a:rPr>
              <a:t>credentials while a new user has to </a:t>
            </a:r>
          </a:p>
          <a:p>
            <a:r>
              <a:rPr lang="en-US" sz="1400" dirty="0">
                <a:solidFill>
                  <a:srgbClr val="000000"/>
                </a:solidFill>
                <a:effectLst/>
                <a:latin typeface="Arial" panose="020B0604020202020204" pitchFamily="34" charset="0"/>
                <a:ea typeface="Arial" panose="020B0604020202020204" pitchFamily="34" charset="0"/>
              </a:rPr>
              <a:t>register by clicking on the register </a:t>
            </a:r>
          </a:p>
          <a:p>
            <a:r>
              <a:rPr lang="en-US" sz="1400" dirty="0">
                <a:solidFill>
                  <a:srgbClr val="000000"/>
                </a:solidFill>
                <a:effectLst/>
                <a:latin typeface="Arial" panose="020B0604020202020204" pitchFamily="34" charset="0"/>
                <a:ea typeface="Arial" panose="020B0604020202020204" pitchFamily="34" charset="0"/>
              </a:rPr>
              <a:t>button and filling the form, once </a:t>
            </a:r>
          </a:p>
          <a:p>
            <a:r>
              <a:rPr lang="en-US" sz="1400" dirty="0">
                <a:solidFill>
                  <a:srgbClr val="000000"/>
                </a:solidFill>
                <a:effectLst/>
                <a:latin typeface="Arial" panose="020B0604020202020204" pitchFamily="34" charset="0"/>
                <a:ea typeface="Arial" panose="020B0604020202020204" pitchFamily="34" charset="0"/>
              </a:rPr>
              <a:t>registration is complete the </a:t>
            </a:r>
          </a:p>
          <a:p>
            <a:r>
              <a:rPr lang="en-US" sz="1400" dirty="0">
                <a:solidFill>
                  <a:srgbClr val="000000"/>
                </a:solidFill>
                <a:effectLst/>
                <a:latin typeface="Arial" panose="020B0604020202020204" pitchFamily="34" charset="0"/>
                <a:ea typeface="Arial" panose="020B0604020202020204" pitchFamily="34" charset="0"/>
              </a:rPr>
              <a:t>credentials are stored in the database </a:t>
            </a:r>
            <a:endParaRPr lang="en-US" sz="4000"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grpSp>
        <p:nvGrpSpPr>
          <p:cNvPr id="6" name="Group 5">
            <a:extLst>
              <a:ext uri="{FF2B5EF4-FFF2-40B4-BE49-F238E27FC236}">
                <a16:creationId xmlns:a16="http://schemas.microsoft.com/office/drawing/2014/main" id="{387EE375-D402-6365-BFC2-1D9B2B879EC8}"/>
              </a:ext>
            </a:extLst>
          </p:cNvPr>
          <p:cNvGrpSpPr/>
          <p:nvPr/>
        </p:nvGrpSpPr>
        <p:grpSpPr>
          <a:xfrm>
            <a:off x="3895599" y="494522"/>
            <a:ext cx="7481556" cy="6942872"/>
            <a:chOff x="4572" y="0"/>
            <a:chExt cx="7481825" cy="6943007"/>
          </a:xfrm>
        </p:grpSpPr>
        <p:sp>
          <p:nvSpPr>
            <p:cNvPr id="7" name="Rectangle 6">
              <a:extLst>
                <a:ext uri="{FF2B5EF4-FFF2-40B4-BE49-F238E27FC236}">
                  <a16:creationId xmlns:a16="http://schemas.microsoft.com/office/drawing/2014/main" id="{93209380-4924-3009-5EA2-AF778162B4C1}"/>
                </a:ext>
              </a:extLst>
            </p:cNvPr>
            <p:cNvSpPr/>
            <p:nvPr/>
          </p:nvSpPr>
          <p:spPr>
            <a:xfrm>
              <a:off x="773278" y="0"/>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8" name="Rectangle 7">
              <a:extLst>
                <a:ext uri="{FF2B5EF4-FFF2-40B4-BE49-F238E27FC236}">
                  <a16:creationId xmlns:a16="http://schemas.microsoft.com/office/drawing/2014/main" id="{13A31B75-9386-6980-D431-F39BB08988AB}"/>
                </a:ext>
              </a:extLst>
            </p:cNvPr>
            <p:cNvSpPr/>
            <p:nvPr/>
          </p:nvSpPr>
          <p:spPr>
            <a:xfrm>
              <a:off x="773278" y="201168"/>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9" name="Rectangle 8">
              <a:extLst>
                <a:ext uri="{FF2B5EF4-FFF2-40B4-BE49-F238E27FC236}">
                  <a16:creationId xmlns:a16="http://schemas.microsoft.com/office/drawing/2014/main" id="{078445A2-84BF-E310-6EC7-8D2546102FAA}"/>
                </a:ext>
              </a:extLst>
            </p:cNvPr>
            <p:cNvSpPr/>
            <p:nvPr/>
          </p:nvSpPr>
          <p:spPr>
            <a:xfrm>
              <a:off x="773278" y="402589"/>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1" name="Rectangle 10">
              <a:extLst>
                <a:ext uri="{FF2B5EF4-FFF2-40B4-BE49-F238E27FC236}">
                  <a16:creationId xmlns:a16="http://schemas.microsoft.com/office/drawing/2014/main" id="{213D1F79-F04F-3A0E-BF92-73A474C84524}"/>
                </a:ext>
              </a:extLst>
            </p:cNvPr>
            <p:cNvSpPr/>
            <p:nvPr/>
          </p:nvSpPr>
          <p:spPr>
            <a:xfrm>
              <a:off x="773278" y="603758"/>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3" name="Rectangle 12">
              <a:extLst>
                <a:ext uri="{FF2B5EF4-FFF2-40B4-BE49-F238E27FC236}">
                  <a16:creationId xmlns:a16="http://schemas.microsoft.com/office/drawing/2014/main" id="{1A3C3BED-6C56-989F-18B0-347C82C21E1A}"/>
                </a:ext>
              </a:extLst>
            </p:cNvPr>
            <p:cNvSpPr/>
            <p:nvPr/>
          </p:nvSpPr>
          <p:spPr>
            <a:xfrm>
              <a:off x="773278" y="5914263"/>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5" name="Rectangle 14">
              <a:extLst>
                <a:ext uri="{FF2B5EF4-FFF2-40B4-BE49-F238E27FC236}">
                  <a16:creationId xmlns:a16="http://schemas.microsoft.com/office/drawing/2014/main" id="{D0F79A85-7B2A-8A0F-50D9-ABEDD1A82DC1}"/>
                </a:ext>
              </a:extLst>
            </p:cNvPr>
            <p:cNvSpPr/>
            <p:nvPr/>
          </p:nvSpPr>
          <p:spPr>
            <a:xfrm>
              <a:off x="773278" y="6115431"/>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7" name="Rectangle 16">
              <a:extLst>
                <a:ext uri="{FF2B5EF4-FFF2-40B4-BE49-F238E27FC236}">
                  <a16:creationId xmlns:a16="http://schemas.microsoft.com/office/drawing/2014/main" id="{CE6FB4F2-8496-3A92-1530-AEF24FA22A9F}"/>
                </a:ext>
              </a:extLst>
            </p:cNvPr>
            <p:cNvSpPr/>
            <p:nvPr/>
          </p:nvSpPr>
          <p:spPr>
            <a:xfrm>
              <a:off x="773278" y="6316929"/>
              <a:ext cx="55751" cy="223741"/>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19" name="Rectangle 18">
              <a:extLst>
                <a:ext uri="{FF2B5EF4-FFF2-40B4-BE49-F238E27FC236}">
                  <a16:creationId xmlns:a16="http://schemas.microsoft.com/office/drawing/2014/main" id="{3DA35072-7BE5-E653-5219-E58E2D8860B2}"/>
                </a:ext>
              </a:extLst>
            </p:cNvPr>
            <p:cNvSpPr/>
            <p:nvPr/>
          </p:nvSpPr>
          <p:spPr>
            <a:xfrm>
              <a:off x="773278" y="6518097"/>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sp>
          <p:nvSpPr>
            <p:cNvPr id="20" name="Rectangle 19">
              <a:extLst>
                <a:ext uri="{FF2B5EF4-FFF2-40B4-BE49-F238E27FC236}">
                  <a16:creationId xmlns:a16="http://schemas.microsoft.com/office/drawing/2014/main" id="{A167E4FD-09C2-C3E4-B669-186207394D01}"/>
                </a:ext>
              </a:extLst>
            </p:cNvPr>
            <p:cNvSpPr/>
            <p:nvPr/>
          </p:nvSpPr>
          <p:spPr>
            <a:xfrm>
              <a:off x="773278" y="6719265"/>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pic>
          <p:nvPicPr>
            <p:cNvPr id="21" name="Picture 20">
              <a:extLst>
                <a:ext uri="{FF2B5EF4-FFF2-40B4-BE49-F238E27FC236}">
                  <a16:creationId xmlns:a16="http://schemas.microsoft.com/office/drawing/2014/main" id="{D7471B73-58A5-B93E-5127-3BBA63BC7702}"/>
                </a:ext>
              </a:extLst>
            </p:cNvPr>
            <p:cNvPicPr/>
            <p:nvPr/>
          </p:nvPicPr>
          <p:blipFill>
            <a:blip r:embed="rId3"/>
            <a:stretch>
              <a:fillRect/>
            </a:stretch>
          </p:blipFill>
          <p:spPr>
            <a:xfrm>
              <a:off x="4572" y="4789568"/>
              <a:ext cx="3224784" cy="1082040"/>
            </a:xfrm>
            <a:prstGeom prst="rect">
              <a:avLst/>
            </a:prstGeom>
          </p:spPr>
        </p:pic>
        <p:sp>
          <p:nvSpPr>
            <p:cNvPr id="22" name="Shape 407">
              <a:extLst>
                <a:ext uri="{FF2B5EF4-FFF2-40B4-BE49-F238E27FC236}">
                  <a16:creationId xmlns:a16="http://schemas.microsoft.com/office/drawing/2014/main" id="{74DC01C1-94CA-A670-A185-FB889D4EAF0D}"/>
                </a:ext>
              </a:extLst>
            </p:cNvPr>
            <p:cNvSpPr/>
            <p:nvPr/>
          </p:nvSpPr>
          <p:spPr>
            <a:xfrm>
              <a:off x="20193" y="970679"/>
              <a:ext cx="3202940" cy="3829050"/>
            </a:xfrm>
            <a:custGeom>
              <a:avLst/>
              <a:gdLst/>
              <a:ahLst/>
              <a:cxnLst/>
              <a:rect l="0" t="0" r="0" b="0"/>
              <a:pathLst>
                <a:path w="3202940" h="3829050">
                  <a:moveTo>
                    <a:pt x="275260" y="0"/>
                  </a:moveTo>
                  <a:lnTo>
                    <a:pt x="2927731" y="0"/>
                  </a:lnTo>
                  <a:cubicBezTo>
                    <a:pt x="3079750" y="0"/>
                    <a:pt x="3202940" y="123190"/>
                    <a:pt x="3202940" y="275209"/>
                  </a:cubicBezTo>
                  <a:lnTo>
                    <a:pt x="3202940" y="3553713"/>
                  </a:lnTo>
                  <a:cubicBezTo>
                    <a:pt x="3202940" y="3705733"/>
                    <a:pt x="3079750" y="3829050"/>
                    <a:pt x="2927731" y="3829050"/>
                  </a:cubicBezTo>
                  <a:lnTo>
                    <a:pt x="275260" y="3829050"/>
                  </a:lnTo>
                  <a:cubicBezTo>
                    <a:pt x="123241" y="3829050"/>
                    <a:pt x="0" y="3705733"/>
                    <a:pt x="0" y="3553713"/>
                  </a:cubicBezTo>
                  <a:lnTo>
                    <a:pt x="0" y="275209"/>
                  </a:lnTo>
                  <a:cubicBezTo>
                    <a:pt x="0" y="123190"/>
                    <a:pt x="123241" y="0"/>
                    <a:pt x="275260" y="0"/>
                  </a:cubicBezTo>
                  <a:close/>
                </a:path>
              </a:pathLst>
            </a:custGeom>
            <a:ln w="0" cap="flat">
              <a:miter lim="127000"/>
            </a:ln>
          </p:spPr>
          <p:style>
            <a:lnRef idx="0">
              <a:srgbClr val="000000">
                <a:alpha val="0"/>
              </a:srgbClr>
            </a:lnRef>
            <a:fillRef idx="1">
              <a:srgbClr val="EDEDED"/>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358F605F-E8AD-3AD0-6F39-45D8C6AA938C}"/>
                </a:ext>
              </a:extLst>
            </p:cNvPr>
            <p:cNvPicPr/>
            <p:nvPr/>
          </p:nvPicPr>
          <p:blipFill>
            <a:blip r:embed="rId4"/>
            <a:stretch>
              <a:fillRect/>
            </a:stretch>
          </p:blipFill>
          <p:spPr>
            <a:xfrm>
              <a:off x="20193" y="970679"/>
              <a:ext cx="3202940" cy="3829050"/>
            </a:xfrm>
            <a:prstGeom prst="rect">
              <a:avLst/>
            </a:prstGeom>
          </p:spPr>
        </p:pic>
        <p:pic>
          <p:nvPicPr>
            <p:cNvPr id="28" name="Picture 27">
              <a:extLst>
                <a:ext uri="{FF2B5EF4-FFF2-40B4-BE49-F238E27FC236}">
                  <a16:creationId xmlns:a16="http://schemas.microsoft.com/office/drawing/2014/main" id="{747C5D40-831E-4E4C-379D-DB9BB2F152DC}"/>
                </a:ext>
              </a:extLst>
            </p:cNvPr>
            <p:cNvPicPr/>
            <p:nvPr/>
          </p:nvPicPr>
          <p:blipFill>
            <a:blip r:embed="rId5"/>
            <a:stretch>
              <a:fillRect/>
            </a:stretch>
          </p:blipFill>
          <p:spPr>
            <a:xfrm>
              <a:off x="3274060" y="5484513"/>
              <a:ext cx="4212337" cy="1411224"/>
            </a:xfrm>
            <a:prstGeom prst="rect">
              <a:avLst/>
            </a:prstGeom>
          </p:spPr>
        </p:pic>
        <p:sp>
          <p:nvSpPr>
            <p:cNvPr id="30" name="Shape 412">
              <a:extLst>
                <a:ext uri="{FF2B5EF4-FFF2-40B4-BE49-F238E27FC236}">
                  <a16:creationId xmlns:a16="http://schemas.microsoft.com/office/drawing/2014/main" id="{5539C23F-05BB-C4A2-E01C-00256D0B74E1}"/>
                </a:ext>
              </a:extLst>
            </p:cNvPr>
            <p:cNvSpPr/>
            <p:nvPr/>
          </p:nvSpPr>
          <p:spPr>
            <a:xfrm>
              <a:off x="3287268" y="475759"/>
              <a:ext cx="4191000" cy="5018406"/>
            </a:xfrm>
            <a:custGeom>
              <a:avLst/>
              <a:gdLst/>
              <a:ahLst/>
              <a:cxnLst/>
              <a:rect l="0" t="0" r="0" b="0"/>
              <a:pathLst>
                <a:path w="4191000" h="5018406">
                  <a:moveTo>
                    <a:pt x="360172" y="0"/>
                  </a:moveTo>
                  <a:lnTo>
                    <a:pt x="3830828" y="0"/>
                  </a:lnTo>
                  <a:cubicBezTo>
                    <a:pt x="4029710" y="0"/>
                    <a:pt x="4191000" y="161290"/>
                    <a:pt x="4191000" y="360172"/>
                  </a:cubicBezTo>
                  <a:lnTo>
                    <a:pt x="4191000" y="4658233"/>
                  </a:lnTo>
                  <a:cubicBezTo>
                    <a:pt x="4191000" y="4857115"/>
                    <a:pt x="4029710" y="5018406"/>
                    <a:pt x="3830828" y="5018406"/>
                  </a:cubicBezTo>
                  <a:lnTo>
                    <a:pt x="360172" y="5018406"/>
                  </a:lnTo>
                  <a:cubicBezTo>
                    <a:pt x="161290" y="5018406"/>
                    <a:pt x="0" y="4857115"/>
                    <a:pt x="0" y="4658233"/>
                  </a:cubicBezTo>
                  <a:lnTo>
                    <a:pt x="0" y="360172"/>
                  </a:lnTo>
                  <a:cubicBezTo>
                    <a:pt x="0" y="161290"/>
                    <a:pt x="161290" y="0"/>
                    <a:pt x="360172" y="0"/>
                  </a:cubicBezTo>
                  <a:close/>
                </a:path>
              </a:pathLst>
            </a:custGeom>
            <a:ln w="0" cap="flat">
              <a:miter lim="127000"/>
            </a:ln>
          </p:spPr>
          <p:style>
            <a:lnRef idx="0">
              <a:srgbClr val="000000">
                <a:alpha val="0"/>
              </a:srgbClr>
            </a:lnRef>
            <a:fillRef idx="1">
              <a:srgbClr val="EDEDED"/>
            </a:fillRef>
            <a:effectRef idx="0">
              <a:scrgbClr r="0" g="0" b="0"/>
            </a:effectRef>
            <a:fontRef idx="none"/>
          </p:style>
          <p:txBody>
            <a:bodyPr/>
            <a:lstStyle/>
            <a:p>
              <a:endParaRPr lang="en-US"/>
            </a:p>
          </p:txBody>
        </p:sp>
        <p:pic>
          <p:nvPicPr>
            <p:cNvPr id="31" name="Picture 30">
              <a:extLst>
                <a:ext uri="{FF2B5EF4-FFF2-40B4-BE49-F238E27FC236}">
                  <a16:creationId xmlns:a16="http://schemas.microsoft.com/office/drawing/2014/main" id="{0082DC47-0A37-016E-FF79-C97BD565A8A3}"/>
                </a:ext>
              </a:extLst>
            </p:cNvPr>
            <p:cNvPicPr/>
            <p:nvPr/>
          </p:nvPicPr>
          <p:blipFill>
            <a:blip r:embed="rId6"/>
            <a:stretch>
              <a:fillRect/>
            </a:stretch>
          </p:blipFill>
          <p:spPr>
            <a:xfrm>
              <a:off x="3287268" y="475760"/>
              <a:ext cx="4191000" cy="5018405"/>
            </a:xfrm>
            <a:prstGeom prst="rect">
              <a:avLst/>
            </a:prstGeom>
          </p:spPr>
        </p:pic>
      </p:grpSp>
    </p:spTree>
    <p:extLst>
      <p:ext uri="{BB962C8B-B14F-4D97-AF65-F5344CB8AC3E}">
        <p14:creationId xmlns:p14="http://schemas.microsoft.com/office/powerpoint/2010/main" val="145564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4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918238" y="76154"/>
            <a:ext cx="10355522" cy="5332091"/>
          </a:xfrm>
          <a:prstGeom prst="rect">
            <a:avLst/>
          </a:prstGeom>
        </p:spPr>
        <p:txBody>
          <a:bodyPr vert="horz" lIns="91440" tIns="45720" rIns="91440" bIns="45720" rtlCol="0" anchor="ctr">
            <a:normAutofit/>
          </a:bodyPr>
          <a:lstStyle/>
          <a:p>
            <a:pPr marL="5715" marR="593090" indent="-6350" algn="just">
              <a:lnSpc>
                <a:spcPct val="110000"/>
              </a:lnSpc>
              <a:spcAft>
                <a:spcPts val="20"/>
              </a:spcAft>
            </a:pPr>
            <a:r>
              <a:rPr lang="en-US" sz="4800" dirty="0">
                <a:latin typeface="+mj-lt"/>
                <a:ea typeface="+mj-ea"/>
                <a:cs typeface="+mj-cs"/>
              </a:rPr>
              <a:t>DASHBOARD</a:t>
            </a:r>
          </a:p>
          <a:p>
            <a:pPr marL="5715" marR="593090" indent="-6350" algn="just">
              <a:lnSpc>
                <a:spcPct val="110000"/>
              </a:lnSpc>
              <a:spcAft>
                <a:spcPts val="20"/>
              </a:spcAft>
            </a:pPr>
            <a:r>
              <a:rPr lang="en-US" sz="1400" dirty="0">
                <a:solidFill>
                  <a:srgbClr val="000000"/>
                </a:solidFill>
                <a:latin typeface="Arial" panose="020B0604020202020204" pitchFamily="34" charset="0"/>
              </a:rPr>
              <a:t>Once logged-in, the very first interface </a:t>
            </a:r>
          </a:p>
          <a:p>
            <a:pPr marL="5715" marR="593090" indent="-6350" algn="just">
              <a:lnSpc>
                <a:spcPct val="110000"/>
              </a:lnSpc>
              <a:spcAft>
                <a:spcPts val="20"/>
              </a:spcAft>
            </a:pPr>
            <a:r>
              <a:rPr lang="en-US" sz="1400" dirty="0">
                <a:solidFill>
                  <a:srgbClr val="000000"/>
                </a:solidFill>
                <a:latin typeface="Arial" panose="020B0604020202020204" pitchFamily="34" charset="0"/>
              </a:rPr>
              <a:t>will be dashboard screen, here a user </a:t>
            </a:r>
          </a:p>
          <a:p>
            <a:pPr marL="5715" marR="593090" indent="-6350" algn="just">
              <a:lnSpc>
                <a:spcPct val="110000"/>
              </a:lnSpc>
              <a:spcAft>
                <a:spcPts val="20"/>
              </a:spcAft>
            </a:pPr>
            <a:r>
              <a:rPr lang="en-US" sz="1400" dirty="0">
                <a:solidFill>
                  <a:srgbClr val="000000"/>
                </a:solidFill>
                <a:latin typeface="Arial" panose="020B0604020202020204" pitchFamily="34" charset="0"/>
              </a:rPr>
              <a:t>can view the product graph as well as </a:t>
            </a:r>
          </a:p>
          <a:p>
            <a:pPr marL="5715" marR="593090" indent="-6350" algn="just">
              <a:lnSpc>
                <a:spcPct val="110000"/>
              </a:lnSpc>
              <a:spcAft>
                <a:spcPts val="20"/>
              </a:spcAft>
            </a:pPr>
            <a:r>
              <a:rPr lang="en-US" sz="1400" dirty="0">
                <a:solidFill>
                  <a:srgbClr val="000000"/>
                </a:solidFill>
                <a:latin typeface="Arial" panose="020B0604020202020204" pitchFamily="34" charset="0"/>
              </a:rPr>
              <a:t>order graph, making it easy for the </a:t>
            </a:r>
          </a:p>
          <a:p>
            <a:pPr marL="5715" marR="593090" indent="-6350" algn="just">
              <a:lnSpc>
                <a:spcPct val="110000"/>
              </a:lnSpc>
              <a:spcAft>
                <a:spcPts val="20"/>
              </a:spcAft>
            </a:pPr>
            <a:r>
              <a:rPr lang="en-US" sz="1400" dirty="0">
                <a:solidFill>
                  <a:srgbClr val="000000"/>
                </a:solidFill>
                <a:latin typeface="Arial" panose="020B0604020202020204" pitchFamily="34" charset="0"/>
              </a:rPr>
              <a:t>user to get insights It also shows </a:t>
            </a:r>
          </a:p>
          <a:p>
            <a:pPr marL="5715" marR="593090" indent="-6350" algn="just">
              <a:lnSpc>
                <a:spcPct val="110000"/>
              </a:lnSpc>
              <a:spcAft>
                <a:spcPts val="20"/>
              </a:spcAft>
            </a:pPr>
            <a:r>
              <a:rPr lang="en-US" sz="1400" dirty="0">
                <a:solidFill>
                  <a:srgbClr val="000000"/>
                </a:solidFill>
                <a:latin typeface="Arial" panose="020B0604020202020204" pitchFamily="34" charset="0"/>
              </a:rPr>
              <a:t>the number of orders and the number of</a:t>
            </a:r>
          </a:p>
          <a:p>
            <a:pPr marL="5715" marR="593090" indent="-6350" algn="just">
              <a:lnSpc>
                <a:spcPct val="110000"/>
              </a:lnSpc>
              <a:spcAft>
                <a:spcPts val="20"/>
              </a:spcAft>
            </a:pPr>
            <a:r>
              <a:rPr lang="en-US" sz="1400" dirty="0">
                <a:solidFill>
                  <a:srgbClr val="000000"/>
                </a:solidFill>
                <a:latin typeface="Arial" panose="020B0604020202020204" pitchFamily="34" charset="0"/>
              </a:rPr>
              <a:t> products </a:t>
            </a:r>
            <a:r>
              <a:rPr lang="en-US" sz="1400" dirty="0" err="1">
                <a:solidFill>
                  <a:srgbClr val="000000"/>
                </a:solidFill>
                <a:latin typeface="Arial" panose="020B0604020202020204" pitchFamily="34" charset="0"/>
              </a:rPr>
              <a:t>availaible</a:t>
            </a:r>
            <a:r>
              <a:rPr lang="en-US" sz="1400" dirty="0">
                <a:solidFill>
                  <a:srgbClr val="000000"/>
                </a:solidFill>
                <a:latin typeface="Arial" panose="020B0604020202020204" pitchFamily="34" charset="0"/>
              </a:rPr>
              <a:t> </a:t>
            </a:r>
          </a:p>
          <a:p>
            <a:pPr indent="-228600">
              <a:lnSpc>
                <a:spcPct val="90000"/>
              </a:lnSpc>
              <a:spcBef>
                <a:spcPct val="0"/>
              </a:spcBef>
              <a:spcAft>
                <a:spcPts val="600"/>
              </a:spcAft>
              <a:buFont typeface="Arial" panose="020B0604020202020204" pitchFamily="34" charset="0"/>
              <a:buChar char="•"/>
            </a:pPr>
            <a:endParaRPr lang="en-US" sz="1700" dirty="0"/>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2EC7503B-5CFA-C0FC-A366-7F71E3C47B6E}"/>
              </a:ext>
            </a:extLst>
          </p:cNvPr>
          <p:cNvGrpSpPr/>
          <p:nvPr/>
        </p:nvGrpSpPr>
        <p:grpSpPr>
          <a:xfrm>
            <a:off x="4498385" y="860603"/>
            <a:ext cx="7772400" cy="4748409"/>
            <a:chOff x="0" y="36576"/>
            <a:chExt cx="7772400" cy="4748784"/>
          </a:xfrm>
        </p:grpSpPr>
        <p:pic>
          <p:nvPicPr>
            <p:cNvPr id="3" name="Picture 2">
              <a:extLst>
                <a:ext uri="{FF2B5EF4-FFF2-40B4-BE49-F238E27FC236}">
                  <a16:creationId xmlns:a16="http://schemas.microsoft.com/office/drawing/2014/main" id="{9FACF0A0-01DF-7CFF-AB8F-AE376F816968}"/>
                </a:ext>
              </a:extLst>
            </p:cNvPr>
            <p:cNvPicPr/>
            <p:nvPr/>
          </p:nvPicPr>
          <p:blipFill>
            <a:blip r:embed="rId2"/>
            <a:stretch>
              <a:fillRect/>
            </a:stretch>
          </p:blipFill>
          <p:spPr>
            <a:xfrm>
              <a:off x="0" y="36576"/>
              <a:ext cx="7772400" cy="4748784"/>
            </a:xfrm>
            <a:prstGeom prst="rect">
              <a:avLst/>
            </a:prstGeom>
          </p:spPr>
        </p:pic>
        <p:pic>
          <p:nvPicPr>
            <p:cNvPr id="35" name="Picture 34">
              <a:extLst>
                <a:ext uri="{FF2B5EF4-FFF2-40B4-BE49-F238E27FC236}">
                  <a16:creationId xmlns:a16="http://schemas.microsoft.com/office/drawing/2014/main" id="{3321855B-213A-3224-8E5D-05A9EE5C8E03}"/>
                </a:ext>
              </a:extLst>
            </p:cNvPr>
            <p:cNvPicPr/>
            <p:nvPr/>
          </p:nvPicPr>
          <p:blipFill>
            <a:blip r:embed="rId3"/>
            <a:stretch>
              <a:fillRect/>
            </a:stretch>
          </p:blipFill>
          <p:spPr>
            <a:xfrm>
              <a:off x="152400" y="199009"/>
              <a:ext cx="7284720" cy="4238625"/>
            </a:xfrm>
            <a:prstGeom prst="rect">
              <a:avLst/>
            </a:prstGeom>
          </p:spPr>
        </p:pic>
      </p:grpSp>
    </p:spTree>
    <p:extLst>
      <p:ext uri="{BB962C8B-B14F-4D97-AF65-F5344CB8AC3E}">
        <p14:creationId xmlns:p14="http://schemas.microsoft.com/office/powerpoint/2010/main" val="324103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7B9C4E-4536-0BDA-704B-840E7FCE556D}"/>
              </a:ext>
            </a:extLst>
          </p:cNvPr>
          <p:cNvSpPr txBox="1"/>
          <p:nvPr/>
        </p:nvSpPr>
        <p:spPr>
          <a:xfrm>
            <a:off x="507368" y="233265"/>
            <a:ext cx="10792003" cy="613021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SALE FORM </a:t>
            </a:r>
            <a:endParaRPr lang="en-US" sz="4800" kern="1200" dirty="0">
              <a:solidFill>
                <a:schemeClr val="tx1"/>
              </a:solidFill>
              <a:latin typeface="+mj-lt"/>
              <a:ea typeface="+mj-ea"/>
              <a:cs typeface="+mj-cs"/>
            </a:endParaRPr>
          </a:p>
          <a:p>
            <a:pPr>
              <a:lnSpc>
                <a:spcPct val="90000"/>
              </a:lnSpc>
              <a:spcBef>
                <a:spcPct val="0"/>
              </a:spcBef>
              <a:spcAft>
                <a:spcPts val="600"/>
              </a:spcAft>
            </a:pPr>
            <a:endParaRPr lang="en-US" sz="4800" dirty="0">
              <a:latin typeface="+mj-lt"/>
              <a:ea typeface="+mj-ea"/>
              <a:cs typeface="+mj-cs"/>
            </a:endParaRP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Next page is the sale form here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a user can create order, by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filling out the form. Every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salesperson have an unique id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which is required in this form so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that commission can be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calculated for each salesperson.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One the order is created it is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stored in the database. </a:t>
            </a:r>
          </a:p>
          <a:p>
            <a:pPr marL="8890" marR="0" indent="0" algn="l">
              <a:lnSpc>
                <a:spcPct val="107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 </a:t>
            </a:r>
          </a:p>
          <a:p>
            <a:endParaRPr lang="en-US" sz="4000"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grpSp>
        <p:nvGrpSpPr>
          <p:cNvPr id="2" name="Group 1">
            <a:extLst>
              <a:ext uri="{FF2B5EF4-FFF2-40B4-BE49-F238E27FC236}">
                <a16:creationId xmlns:a16="http://schemas.microsoft.com/office/drawing/2014/main" id="{BDA5F61D-FB86-FEE4-E9CA-0A52A57B2730}"/>
              </a:ext>
            </a:extLst>
          </p:cNvPr>
          <p:cNvGrpSpPr/>
          <p:nvPr/>
        </p:nvGrpSpPr>
        <p:grpSpPr>
          <a:xfrm>
            <a:off x="3900058" y="933228"/>
            <a:ext cx="7841919" cy="5281870"/>
            <a:chOff x="38608" y="-4063"/>
            <a:chExt cx="6452616" cy="3755136"/>
          </a:xfrm>
        </p:grpSpPr>
        <p:pic>
          <p:nvPicPr>
            <p:cNvPr id="3" name="Picture 2">
              <a:extLst>
                <a:ext uri="{FF2B5EF4-FFF2-40B4-BE49-F238E27FC236}">
                  <a16:creationId xmlns:a16="http://schemas.microsoft.com/office/drawing/2014/main" id="{8D6A86E7-C528-95C1-F391-F68330626C6E}"/>
                </a:ext>
              </a:extLst>
            </p:cNvPr>
            <p:cNvPicPr/>
            <p:nvPr/>
          </p:nvPicPr>
          <p:blipFill>
            <a:blip r:embed="rId2"/>
            <a:stretch>
              <a:fillRect/>
            </a:stretch>
          </p:blipFill>
          <p:spPr>
            <a:xfrm>
              <a:off x="38608" y="-4063"/>
              <a:ext cx="6452616" cy="3755136"/>
            </a:xfrm>
            <a:prstGeom prst="rect">
              <a:avLst/>
            </a:prstGeom>
          </p:spPr>
        </p:pic>
        <p:pic>
          <p:nvPicPr>
            <p:cNvPr id="23" name="Picture 22">
              <a:extLst>
                <a:ext uri="{FF2B5EF4-FFF2-40B4-BE49-F238E27FC236}">
                  <a16:creationId xmlns:a16="http://schemas.microsoft.com/office/drawing/2014/main" id="{B4CF154C-FAC7-61B5-1E0D-CF3441BFA1FF}"/>
                </a:ext>
              </a:extLst>
            </p:cNvPr>
            <p:cNvPicPr/>
            <p:nvPr/>
          </p:nvPicPr>
          <p:blipFill>
            <a:blip r:embed="rId3"/>
            <a:stretch>
              <a:fillRect/>
            </a:stretch>
          </p:blipFill>
          <p:spPr>
            <a:xfrm>
              <a:off x="198120" y="152400"/>
              <a:ext cx="5946140" cy="3251200"/>
            </a:xfrm>
            <a:prstGeom prst="rect">
              <a:avLst/>
            </a:prstGeom>
          </p:spPr>
        </p:pic>
      </p:grpSp>
    </p:spTree>
    <p:extLst>
      <p:ext uri="{BB962C8B-B14F-4D97-AF65-F5344CB8AC3E}">
        <p14:creationId xmlns:p14="http://schemas.microsoft.com/office/powerpoint/2010/main" val="241592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4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1429C-2B6A-0D5A-95FF-431AF7D44948}"/>
              </a:ext>
            </a:extLst>
          </p:cNvPr>
          <p:cNvSpPr txBox="1"/>
          <p:nvPr/>
        </p:nvSpPr>
        <p:spPr>
          <a:xfrm>
            <a:off x="4844143" y="3429000"/>
            <a:ext cx="184731"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701D0D66-2E3F-2B79-9066-EDE8D3D0AEC4}"/>
              </a:ext>
            </a:extLst>
          </p:cNvPr>
          <p:cNvSpPr txBox="1"/>
          <p:nvPr/>
        </p:nvSpPr>
        <p:spPr>
          <a:xfrm>
            <a:off x="976722" y="155111"/>
            <a:ext cx="10792003" cy="6130213"/>
          </a:xfrm>
          <a:prstGeom prst="rect">
            <a:avLst/>
          </a:prstGeom>
        </p:spPr>
        <p:txBody>
          <a:bodyPr vert="horz" lIns="91440" tIns="45720" rIns="91440" bIns="45720" rtlCol="0" anchor="t">
            <a:normAutofit/>
          </a:bodyPr>
          <a:lstStyle/>
          <a:p>
            <a:pPr marL="5715" marR="0" indent="0">
              <a:lnSpc>
                <a:spcPct val="107000"/>
              </a:lnSpc>
              <a:spcBef>
                <a:spcPts val="0"/>
              </a:spcBef>
              <a:spcAft>
                <a:spcPts val="0"/>
              </a:spcAft>
            </a:pPr>
            <a:r>
              <a:rPr lang="en-US" sz="4800" dirty="0">
                <a:latin typeface="+mj-lt"/>
                <a:ea typeface="+mj-ea"/>
                <a:cs typeface="+mj-cs"/>
              </a:rPr>
              <a:t>PRODUCT FORM </a:t>
            </a:r>
          </a:p>
          <a:p>
            <a:pPr>
              <a:lnSpc>
                <a:spcPct val="90000"/>
              </a:lnSpc>
              <a:spcBef>
                <a:spcPct val="0"/>
              </a:spcBef>
              <a:spcAft>
                <a:spcPts val="600"/>
              </a:spcAft>
            </a:pPr>
            <a:endParaRPr lang="en-US" sz="4800" dirty="0">
              <a:latin typeface="+mj-lt"/>
              <a:ea typeface="+mj-ea"/>
              <a:cs typeface="+mj-cs"/>
            </a:endParaRP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Third form is the product form,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This form adds a new product to the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database. Each product requires to </a:t>
            </a:r>
          </a:p>
          <a:p>
            <a:pPr marL="5715" marR="593090" indent="-6350" algn="just">
              <a:lnSpc>
                <a:spcPct val="110000"/>
              </a:lnSpc>
              <a:spcBef>
                <a:spcPts val="0"/>
              </a:spcBef>
              <a:spcAft>
                <a:spcPts val="20"/>
              </a:spcAft>
            </a:pPr>
            <a:r>
              <a:rPr lang="en-US" sz="1800" dirty="0">
                <a:solidFill>
                  <a:srgbClr val="000000"/>
                </a:solidFill>
                <a:effectLst/>
                <a:latin typeface="Arial" panose="020B0604020202020204" pitchFamily="34" charset="0"/>
                <a:ea typeface="Arial" panose="020B0604020202020204" pitchFamily="34" charset="0"/>
              </a:rPr>
              <a:t>have a category. </a:t>
            </a:r>
          </a:p>
        </p:txBody>
      </p:sp>
      <p:grpSp>
        <p:nvGrpSpPr>
          <p:cNvPr id="7" name="Group 6">
            <a:extLst>
              <a:ext uri="{FF2B5EF4-FFF2-40B4-BE49-F238E27FC236}">
                <a16:creationId xmlns:a16="http://schemas.microsoft.com/office/drawing/2014/main" id="{3031FB10-966E-7C1B-D3D3-B546F7B521A4}"/>
              </a:ext>
            </a:extLst>
          </p:cNvPr>
          <p:cNvGrpSpPr/>
          <p:nvPr/>
        </p:nvGrpSpPr>
        <p:grpSpPr>
          <a:xfrm>
            <a:off x="4743874" y="874331"/>
            <a:ext cx="7486859" cy="5566104"/>
            <a:chOff x="38608" y="-4572"/>
            <a:chExt cx="6408545" cy="3717061"/>
          </a:xfrm>
        </p:grpSpPr>
        <p:sp>
          <p:nvSpPr>
            <p:cNvPr id="8" name="Rectangle 7">
              <a:extLst>
                <a:ext uri="{FF2B5EF4-FFF2-40B4-BE49-F238E27FC236}">
                  <a16:creationId xmlns:a16="http://schemas.microsoft.com/office/drawing/2014/main" id="{675EDDC7-874B-C938-148D-DCE9EE81DC35}"/>
                </a:ext>
              </a:extLst>
            </p:cNvPr>
            <p:cNvSpPr/>
            <p:nvPr/>
          </p:nvSpPr>
          <p:spPr>
            <a:xfrm>
              <a:off x="6391402" y="3488747"/>
              <a:ext cx="55751" cy="22374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Arial" panose="020B0604020202020204" pitchFamily="34" charset="0"/>
                  <a:ea typeface="Arial" panose="020B0604020202020204" pitchFamily="34" charset="0"/>
                </a:rPr>
                <a:t> </a:t>
              </a:r>
            </a:p>
          </p:txBody>
        </p:sp>
        <p:pic>
          <p:nvPicPr>
            <p:cNvPr id="9" name="Picture 8">
              <a:extLst>
                <a:ext uri="{FF2B5EF4-FFF2-40B4-BE49-F238E27FC236}">
                  <a16:creationId xmlns:a16="http://schemas.microsoft.com/office/drawing/2014/main" id="{497D8191-9106-6A04-3C1F-172012F9D2FC}"/>
                </a:ext>
              </a:extLst>
            </p:cNvPr>
            <p:cNvPicPr/>
            <p:nvPr/>
          </p:nvPicPr>
          <p:blipFill>
            <a:blip r:embed="rId2"/>
            <a:stretch>
              <a:fillRect/>
            </a:stretch>
          </p:blipFill>
          <p:spPr>
            <a:xfrm>
              <a:off x="38608" y="-4572"/>
              <a:ext cx="6345936" cy="3608832"/>
            </a:xfrm>
            <a:prstGeom prst="rect">
              <a:avLst/>
            </a:prstGeom>
          </p:spPr>
        </p:pic>
        <p:pic>
          <p:nvPicPr>
            <p:cNvPr id="10" name="Picture 9">
              <a:extLst>
                <a:ext uri="{FF2B5EF4-FFF2-40B4-BE49-F238E27FC236}">
                  <a16:creationId xmlns:a16="http://schemas.microsoft.com/office/drawing/2014/main" id="{F488DBDF-4F50-75F8-0113-AA15B8D15E2E}"/>
                </a:ext>
              </a:extLst>
            </p:cNvPr>
            <p:cNvPicPr/>
            <p:nvPr/>
          </p:nvPicPr>
          <p:blipFill>
            <a:blip r:embed="rId3"/>
            <a:stretch>
              <a:fillRect/>
            </a:stretch>
          </p:blipFill>
          <p:spPr>
            <a:xfrm>
              <a:off x="198120" y="150304"/>
              <a:ext cx="5837556" cy="3105150"/>
            </a:xfrm>
            <a:prstGeom prst="rect">
              <a:avLst/>
            </a:prstGeom>
          </p:spPr>
        </p:pic>
      </p:grpSp>
    </p:spTree>
    <p:extLst>
      <p:ext uri="{BB962C8B-B14F-4D97-AF65-F5344CB8AC3E}">
        <p14:creationId xmlns:p14="http://schemas.microsoft.com/office/powerpoint/2010/main" val="364650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545</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Black</vt:lpstr>
      <vt:lpstr>Arial</vt:lpstr>
      <vt:lpstr>Calibri</vt:lpstr>
      <vt:lpstr>Calibri Light</vt:lpstr>
      <vt:lpstr>Söhne</vt:lpstr>
      <vt:lpstr>Office Theme</vt:lpstr>
      <vt:lpstr>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dc:title>
  <dc:creator>Abdur Rafay</dc:creator>
  <cp:lastModifiedBy>Abdur Rafay</cp:lastModifiedBy>
  <cp:revision>85</cp:revision>
  <dcterms:created xsi:type="dcterms:W3CDTF">2023-01-25T06:00:34Z</dcterms:created>
  <dcterms:modified xsi:type="dcterms:W3CDTF">2023-01-25T07:54:29Z</dcterms:modified>
</cp:coreProperties>
</file>