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98" r:id="rId6"/>
    <p:sldId id="277" r:id="rId7"/>
    <p:sldId id="294" r:id="rId8"/>
    <p:sldId id="279"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7EA1A-ACF7-4498-B493-41F56E40C54A}" v="136" dt="2024-01-08T12:27:31.822"/>
    <p1510:client id="{3E01C8AC-21FE-42EF-A3CA-B9EBA8CFB08A}" v="32" dt="2024-01-06T13:05:57.983"/>
    <p1510:client id="{70673C3D-4056-572C-5F88-A5879F528A30}" v="520" dt="2024-01-05T18:48:10.420"/>
    <p1510:client id="{C04E8F4E-CD55-4F9E-BDA9-80B214EC778C}" v="1084" dt="2024-01-06T14:10:16.026"/>
    <p1510:client id="{CB755688-61AF-403E-AE0C-BBE42F9DC321}" v="281" dt="2024-01-06T14:42:59.798"/>
    <p1510:client id="{F7451459-15AC-4D05-9026-B5B97CEFC603}" v="3" dt="2024-01-06T14:48:04.93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536"/>
        <p:guide pos="31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1/8/2024</a:t>
            </a:fld>
            <a:endParaRPr lang="en-US"/>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1/8/2024</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a:p>
        </p:txBody>
      </p:sp>
    </p:spTree>
    <p:extLst>
      <p:ext uri="{BB962C8B-B14F-4D97-AF65-F5344CB8AC3E}">
        <p14:creationId xmlns:p14="http://schemas.microsoft.com/office/powerpoint/2010/main" val="68159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CDBED-F71A-5B71-3FBA-C228134CFE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1040F2-1990-E27A-D52C-39F05529B67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9058C47-BDB8-5D48-2D8D-54AD467913F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EF19400-28AB-7CFD-6AEE-BD6FE26AF01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a:p>
        </p:txBody>
      </p:sp>
    </p:spTree>
    <p:extLst>
      <p:ext uri="{BB962C8B-B14F-4D97-AF65-F5344CB8AC3E}">
        <p14:creationId xmlns:p14="http://schemas.microsoft.com/office/powerpoint/2010/main" val="1785048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A0E21-57DE-6B40-7C2C-6A6E8512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3A67FC-4F0E-9159-52BA-AC912C90C88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C1DB91F-4808-9A3B-0964-2DC5EDA1C13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9EDB0B4-051C-1B88-0C54-036793D07EBA}"/>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a:p>
        </p:txBody>
      </p:sp>
    </p:spTree>
    <p:extLst>
      <p:ext uri="{BB962C8B-B14F-4D97-AF65-F5344CB8AC3E}">
        <p14:creationId xmlns:p14="http://schemas.microsoft.com/office/powerpoint/2010/main" val="530690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6C493-8FC8-2E2A-268A-E9FA1DE14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ADB9CD-39F7-6DEA-4586-FFA4FBD0D35F}"/>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9E7631C-3529-958A-5189-40CAFC9D83A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D31E0D-618B-DEA0-2AF9-C839D67C8E4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a:p>
        </p:txBody>
      </p:sp>
    </p:spTree>
    <p:extLst>
      <p:ext uri="{BB962C8B-B14F-4D97-AF65-F5344CB8AC3E}">
        <p14:creationId xmlns:p14="http://schemas.microsoft.com/office/powerpoint/2010/main" val="1229871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5F208-594B-0FFB-9091-3697C5443F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60815-CF26-2726-29B9-E904DA694B2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FEFD6C5-CBC7-F781-D1C9-195986CB8D3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CFBD39C-44ED-B6BA-5A4F-E0EAB789ABC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a:p>
        </p:txBody>
      </p:sp>
    </p:spTree>
    <p:extLst>
      <p:ext uri="{BB962C8B-B14F-4D97-AF65-F5344CB8AC3E}">
        <p14:creationId xmlns:p14="http://schemas.microsoft.com/office/powerpoint/2010/main" val="253558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E4693-6D45-0180-6306-835EB27194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9DF4EA-D1F8-0CE6-F3DB-558CACA8AF4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3CC02F21-E2EC-8F30-8917-221FBF14A83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EF0CEB2-D72D-8DFE-2C92-65FC45DDBAE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a:p>
        </p:txBody>
      </p:sp>
    </p:spTree>
    <p:extLst>
      <p:ext uri="{BB962C8B-B14F-4D97-AF65-F5344CB8AC3E}">
        <p14:creationId xmlns:p14="http://schemas.microsoft.com/office/powerpoint/2010/main" val="3607275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3353D-59A7-3CA8-7C50-D5F280242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A0D304-F99D-E2F3-F85B-59D2C9AA12C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51BEF90-E764-2632-2504-3C9686DF9BF4}"/>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6F004B0-891F-612B-BDE3-8B1A2720F4BA}"/>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a:p>
        </p:txBody>
      </p:sp>
    </p:spTree>
    <p:extLst>
      <p:ext uri="{BB962C8B-B14F-4D97-AF65-F5344CB8AC3E}">
        <p14:creationId xmlns:p14="http://schemas.microsoft.com/office/powerpoint/2010/main" val="931622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141D7-0567-C8F3-46E8-BAC489F7E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26676-E619-9E32-700D-7E4169BB6B9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9B9D367-E9F2-BFEF-4D62-422214EA458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0CCFFBC-439F-B9CF-A861-403DDB17F66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16</a:t>
            </a:fld>
            <a:endParaRPr lang="en-US" altLang="zh-CN"/>
          </a:p>
        </p:txBody>
      </p:sp>
    </p:spTree>
    <p:extLst>
      <p:ext uri="{BB962C8B-B14F-4D97-AF65-F5344CB8AC3E}">
        <p14:creationId xmlns:p14="http://schemas.microsoft.com/office/powerpoint/2010/main" val="1575829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a:p>
        </p:txBody>
      </p:sp>
    </p:spTree>
    <p:extLst>
      <p:ext uri="{BB962C8B-B14F-4D97-AF65-F5344CB8AC3E}">
        <p14:creationId xmlns:p14="http://schemas.microsoft.com/office/powerpoint/2010/main" val="137746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776B7-89F8-E2CB-DA74-24DAA6F5C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5242C6-4F82-30AB-8CB2-E27E7A834E9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500FC38-9A10-0380-3DBB-30D657F5FBC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B9D141E-A48C-9822-AB0B-8661F32E389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a:p>
        </p:txBody>
      </p:sp>
    </p:spTree>
    <p:extLst>
      <p:ext uri="{BB962C8B-B14F-4D97-AF65-F5344CB8AC3E}">
        <p14:creationId xmlns:p14="http://schemas.microsoft.com/office/powerpoint/2010/main" val="265923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a:p>
        </p:txBody>
      </p:sp>
    </p:spTree>
    <p:extLst>
      <p:ext uri="{BB962C8B-B14F-4D97-AF65-F5344CB8AC3E}">
        <p14:creationId xmlns:p14="http://schemas.microsoft.com/office/powerpoint/2010/main" val="385099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a:p>
        </p:txBody>
      </p:sp>
    </p:spTree>
    <p:extLst>
      <p:ext uri="{BB962C8B-B14F-4D97-AF65-F5344CB8AC3E}">
        <p14:creationId xmlns:p14="http://schemas.microsoft.com/office/powerpoint/2010/main" val="358664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30CFE-ADAC-2348-E188-DDC65EF764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084A3-090B-5945-40C0-08EC6C9A072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67FC8C2-F08F-782C-3716-52EE59E5AE5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539F356-8A31-475E-04DB-D6F367DF841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a:p>
        </p:txBody>
      </p:sp>
    </p:spTree>
    <p:extLst>
      <p:ext uri="{BB962C8B-B14F-4D97-AF65-F5344CB8AC3E}">
        <p14:creationId xmlns:p14="http://schemas.microsoft.com/office/powerpoint/2010/main" val="170493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C3010-B25B-D98D-16A5-632B82963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629A86-7E64-6FD2-EC30-638AA0B6882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7E144DB-097B-F533-34AB-246016312378}"/>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61D5E56-64F6-CFB7-0249-42D0231844C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a:p>
        </p:txBody>
      </p:sp>
    </p:spTree>
    <p:extLst>
      <p:ext uri="{BB962C8B-B14F-4D97-AF65-F5344CB8AC3E}">
        <p14:creationId xmlns:p14="http://schemas.microsoft.com/office/powerpoint/2010/main" val="425814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C6D74-3099-922F-9C00-CC667FDFB8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A4446F-2F3B-BADB-77C8-36B2369E310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F18AFE0-C8D8-296D-9CAC-DB69373FF6E5}"/>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CA4A99D1-3288-58B7-2547-E5A5D1F6EE5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a:p>
        </p:txBody>
      </p:sp>
    </p:spTree>
    <p:extLst>
      <p:ext uri="{BB962C8B-B14F-4D97-AF65-F5344CB8AC3E}">
        <p14:creationId xmlns:p14="http://schemas.microsoft.com/office/powerpoint/2010/main" val="2570383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E1F72-6EDF-4DC2-A847-49348B3877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106F7-2075-45B1-5F2E-9FDAEB58CFE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ED96F1C-D7F0-05F3-6288-211D72A3897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C02E88F-329C-8B83-2915-0AA4D9221AA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a:p>
        </p:txBody>
      </p:sp>
    </p:spTree>
    <p:extLst>
      <p:ext uri="{BB962C8B-B14F-4D97-AF65-F5344CB8AC3E}">
        <p14:creationId xmlns:p14="http://schemas.microsoft.com/office/powerpoint/2010/main" val="204151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a:t>Click to edit </a:t>
            </a:r>
            <a:r>
              <a:rPr lang="en-US" altLang="zh-CN" noProof="0"/>
              <a:t>Text </a:t>
            </a:r>
            <a:r>
              <a:rPr lang="en-US" noProof="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www.mathworks.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485420" y="1961943"/>
            <a:ext cx="6257137" cy="2082424"/>
          </a:xfrm>
        </p:spPr>
        <p:txBody>
          <a:bodyPr/>
          <a:lstStyle/>
          <a:p>
            <a:r>
              <a:rPr lang="en-US" sz="4000" b="0">
                <a:ea typeface="+mj-lt"/>
                <a:cs typeface="+mj-lt"/>
              </a:rPr>
              <a:t>Image Processing Project</a:t>
            </a:r>
            <a:endParaRPr lang="en-US"/>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076711" y="4122116"/>
            <a:ext cx="2932218" cy="760288"/>
          </a:xfrm>
        </p:spPr>
        <p:txBody>
          <a:bodyPr vert="horz" lIns="91440" tIns="45720" rIns="91440" bIns="45720" rtlCol="0" anchor="t">
            <a:noAutofit/>
          </a:bodyPr>
          <a:lstStyle/>
          <a:p>
            <a:r>
              <a:rPr lang="en-US" sz="4000">
                <a:ea typeface="+mn-lt"/>
                <a:cs typeface="+mn-lt"/>
              </a:rPr>
              <a:t> </a:t>
            </a:r>
            <a:r>
              <a:rPr lang="en-US" sz="2000" b="1" err="1">
                <a:ea typeface="+mn-lt"/>
                <a:cs typeface="+mn-lt"/>
              </a:rPr>
              <a:t>Dr.Bayan</a:t>
            </a:r>
            <a:r>
              <a:rPr lang="en-US" sz="2000" b="1">
                <a:ea typeface="+mn-lt"/>
                <a:cs typeface="+mn-lt"/>
              </a:rPr>
              <a:t> </a:t>
            </a:r>
            <a:r>
              <a:rPr lang="en-US" sz="2000" b="1" err="1">
                <a:ea typeface="+mn-lt"/>
                <a:cs typeface="+mn-lt"/>
              </a:rPr>
              <a:t>Alsaaidah</a:t>
            </a:r>
            <a:r>
              <a:rPr lang="en-US" sz="2000" b="1">
                <a:ea typeface="+mn-lt"/>
                <a:cs typeface="+mn-lt"/>
              </a:rPr>
              <a:t> </a:t>
            </a:r>
            <a:endParaRPr lang="en-US" sz="2000">
              <a:ea typeface="+mn-lt"/>
              <a:cs typeface="+mn-lt"/>
            </a:endParaRPr>
          </a:p>
          <a:p>
            <a:endParaRPr lang="en-US" sz="4000">
              <a:solidFill>
                <a:srgbClr val="000000"/>
              </a:solidFill>
            </a:endParaRP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9189E-DCDA-0C32-9DB3-F996F78F25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D010D37-9165-B86D-990D-9D21406A00D7}"/>
              </a:ext>
            </a:extLst>
          </p:cNvPr>
          <p:cNvSpPr>
            <a:spLocks noGrp="1"/>
          </p:cNvSpPr>
          <p:nvPr>
            <p:ph type="title"/>
          </p:nvPr>
        </p:nvSpPr>
        <p:spPr>
          <a:xfrm>
            <a:off x="652198" y="384037"/>
            <a:ext cx="10889796" cy="1418998"/>
          </a:xfrm>
        </p:spPr>
        <p:txBody>
          <a:bodyPr/>
          <a:lstStyle/>
          <a:p>
            <a:pPr algn="ctr"/>
            <a:r>
              <a:rPr lang="en-US" sz="4000" b="0">
                <a:ea typeface="+mj-lt"/>
                <a:cs typeface="+mj-lt"/>
              </a:rPr>
              <a:t>Laplacian Filter</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45A197E1-80F0-98ED-DDD6-49739C95D034}"/>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3323A59F-ECA4-9AE3-9ABE-8D313E5F55B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90481A67-9492-D28C-B12F-89514D8C90B8}"/>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525F7EAB-3DBA-1421-95BB-71C7E9C8EF6E}"/>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solidFill>
                <a:schemeClr val="accent1">
                  <a:lumMod val="75000"/>
                </a:schemeClr>
              </a:solidFill>
              <a:latin typeface="Century Gothic"/>
              <a:ea typeface="微软雅黑"/>
              <a:cs typeface="Posterama"/>
            </a:endParaRPr>
          </a:p>
        </p:txBody>
      </p:sp>
      <p:pic>
        <p:nvPicPr>
          <p:cNvPr id="8" name="Picture 7" descr="A screenshot of a computer&#10;&#10;Description automatically generated">
            <a:extLst>
              <a:ext uri="{FF2B5EF4-FFF2-40B4-BE49-F238E27FC236}">
                <a16:creationId xmlns:a16="http://schemas.microsoft.com/office/drawing/2014/main" id="{C7932D03-C4A5-5641-8A9F-EFC9B11E1FEC}"/>
              </a:ext>
            </a:extLst>
          </p:cNvPr>
          <p:cNvPicPr>
            <a:picLocks noChangeAspect="1"/>
          </p:cNvPicPr>
          <p:nvPr/>
        </p:nvPicPr>
        <p:blipFill>
          <a:blip r:embed="rId3"/>
          <a:stretch>
            <a:fillRect/>
          </a:stretch>
        </p:blipFill>
        <p:spPr>
          <a:xfrm>
            <a:off x="595078" y="1711533"/>
            <a:ext cx="5505450" cy="3409950"/>
          </a:xfrm>
          <a:prstGeom prst="rect">
            <a:avLst/>
          </a:prstGeom>
        </p:spPr>
      </p:pic>
      <p:sp>
        <p:nvSpPr>
          <p:cNvPr id="10" name="TextBox 9">
            <a:extLst>
              <a:ext uri="{FF2B5EF4-FFF2-40B4-BE49-F238E27FC236}">
                <a16:creationId xmlns:a16="http://schemas.microsoft.com/office/drawing/2014/main" id="{BC4E9C5E-F574-71F1-74EC-B62D2A6ECE6E}"/>
              </a:ext>
            </a:extLst>
          </p:cNvPr>
          <p:cNvSpPr txBox="1"/>
          <p:nvPr/>
        </p:nvSpPr>
        <p:spPr>
          <a:xfrm>
            <a:off x="6505999" y="1547645"/>
            <a:ext cx="429441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2200" b="1" baseline="0">
                <a:solidFill>
                  <a:schemeClr val="accent1">
                    <a:lumMod val="75000"/>
                  </a:schemeClr>
                </a:solidFill>
                <a:latin typeface="Century Gothic"/>
                <a:ea typeface="Segoe UI"/>
                <a:cs typeface="Segoe UI"/>
              </a:rPr>
              <a:t>function </a:t>
            </a:r>
            <a:r>
              <a:rPr lang="en-US" sz="2200" baseline="0">
                <a:solidFill>
                  <a:schemeClr val="accent1">
                    <a:lumMod val="75000"/>
                  </a:schemeClr>
                </a:solidFill>
                <a:latin typeface="Century Gothic"/>
                <a:ea typeface="Segoe UI"/>
                <a:cs typeface="Segoe UI"/>
              </a:rPr>
              <a:t>pushbutton9_Callback(</a:t>
            </a:r>
            <a:r>
              <a:rPr lang="en-US" sz="2200" baseline="0" err="1">
                <a:solidFill>
                  <a:schemeClr val="accent1">
                    <a:lumMod val="75000"/>
                  </a:schemeClr>
                </a:solidFill>
                <a:latin typeface="Century Gothic"/>
                <a:ea typeface="Segoe UI"/>
                <a:cs typeface="Segoe UI"/>
              </a:rPr>
              <a:t>hObject</a:t>
            </a:r>
            <a:r>
              <a:rPr lang="en-US" sz="2200" baseline="0">
                <a:solidFill>
                  <a:schemeClr val="accent1">
                    <a:lumMod val="75000"/>
                  </a:schemeClr>
                </a:solidFill>
                <a:latin typeface="Century Gothic"/>
                <a:ea typeface="Segoe UI"/>
                <a:cs typeface="Segoe UI"/>
              </a:rPr>
              <a:t>, </a:t>
            </a:r>
            <a:r>
              <a:rPr lang="en-US" sz="2200" baseline="0" err="1">
                <a:solidFill>
                  <a:schemeClr val="accent1">
                    <a:lumMod val="75000"/>
                  </a:schemeClr>
                </a:solidFill>
                <a:latin typeface="Century Gothic"/>
                <a:ea typeface="Segoe UI"/>
                <a:cs typeface="Segoe UI"/>
              </a:rPr>
              <a:t>eventdata,</a:t>
            </a:r>
            <a:r>
              <a:rPr lang="en-US" sz="2200" err="1">
                <a:solidFill>
                  <a:schemeClr val="accent1">
                    <a:lumMod val="75000"/>
                  </a:schemeClr>
                </a:solidFill>
                <a:latin typeface="Century Gothic"/>
                <a:ea typeface="Segoe UI"/>
                <a:cs typeface="Segoe UI"/>
              </a:rPr>
              <a:t>handle</a:t>
            </a:r>
            <a:r>
              <a:rPr lang="en-US" sz="2200" baseline="0">
                <a:solidFill>
                  <a:schemeClr val="accent1">
                    <a:lumMod val="75000"/>
                  </a:schemeClr>
                </a:solidFill>
                <a:latin typeface="Century Gothic"/>
                <a:ea typeface="Segoe UI"/>
                <a:cs typeface="Segoe UI"/>
              </a:rPr>
              <a:t>)</a:t>
            </a:r>
            <a:r>
              <a:rPr lang="en-US" sz="2200">
                <a:solidFill>
                  <a:schemeClr val="accent1">
                    <a:lumMod val="75000"/>
                  </a:schemeClr>
                </a:solidFill>
                <a:latin typeface="Century Gothic"/>
                <a:ea typeface="Segoe UI"/>
                <a:cs typeface="Segoe UI"/>
              </a:rPr>
              <a:t>​</a:t>
            </a:r>
          </a:p>
          <a:p>
            <a:pPr rtl="0"/>
            <a:r>
              <a:rPr lang="en-US" sz="2200" baseline="0">
                <a:solidFill>
                  <a:schemeClr val="bg1"/>
                </a:solidFill>
                <a:latin typeface="Century Gothic"/>
                <a:ea typeface="Segoe UI"/>
                <a:cs typeface="Segoe UI"/>
              </a:rPr>
              <a:t>A = </a:t>
            </a:r>
            <a:r>
              <a:rPr lang="en-US" sz="2200" baseline="0" err="1">
                <a:solidFill>
                  <a:schemeClr val="bg1"/>
                </a:solidFill>
                <a:latin typeface="Century Gothic"/>
                <a:ea typeface="Segoe UI"/>
                <a:cs typeface="Segoe UI"/>
              </a:rPr>
              <a:t>imread</a:t>
            </a:r>
            <a:r>
              <a:rPr lang="en-US" sz="2200" baseline="0">
                <a:solidFill>
                  <a:schemeClr val="bg1"/>
                </a:solidFill>
                <a:latin typeface="Century Gothic"/>
                <a:ea typeface="Segoe UI"/>
                <a:cs typeface="Segoe UI"/>
              </a:rPr>
              <a:t>('apple.jpg');</a:t>
            </a:r>
            <a:r>
              <a:rPr lang="en-US" sz="2200">
                <a:solidFill>
                  <a:schemeClr val="bg1"/>
                </a:solidFill>
                <a:latin typeface="Century Gothic"/>
                <a:ea typeface="Segoe UI"/>
                <a:cs typeface="Segoe UI"/>
              </a:rPr>
              <a:t>​</a:t>
            </a:r>
          </a:p>
          <a:p>
            <a:pPr rtl="0"/>
            <a:r>
              <a:rPr lang="en-US" sz="2200" baseline="0">
                <a:solidFill>
                  <a:schemeClr val="bg1"/>
                </a:solidFill>
                <a:latin typeface="Century Gothic"/>
                <a:ea typeface="Segoe UI"/>
                <a:cs typeface="Segoe UI"/>
              </a:rPr>
              <a:t>sigma = 0.4;</a:t>
            </a:r>
            <a:r>
              <a:rPr lang="en-US" sz="2200">
                <a:solidFill>
                  <a:schemeClr val="bg1"/>
                </a:solidFill>
                <a:latin typeface="Century Gothic"/>
                <a:ea typeface="Segoe UI"/>
                <a:cs typeface="Segoe UI"/>
              </a:rPr>
              <a:t>​</a:t>
            </a:r>
          </a:p>
          <a:p>
            <a:pPr rtl="0"/>
            <a:r>
              <a:rPr lang="en-US" sz="2200" baseline="0">
                <a:solidFill>
                  <a:schemeClr val="bg1"/>
                </a:solidFill>
                <a:latin typeface="Century Gothic"/>
                <a:ea typeface="Segoe UI"/>
                <a:cs typeface="Segoe UI"/>
              </a:rPr>
              <a:t>alpha = 0.5;</a:t>
            </a:r>
            <a:r>
              <a:rPr lang="en-US" sz="2200">
                <a:solidFill>
                  <a:schemeClr val="bg1"/>
                </a:solidFill>
                <a:latin typeface="Century Gothic"/>
                <a:ea typeface="Segoe UI"/>
                <a:cs typeface="Segoe UI"/>
              </a:rPr>
              <a:t>​</a:t>
            </a:r>
          </a:p>
          <a:p>
            <a:pPr rtl="0"/>
            <a:r>
              <a:rPr lang="en-US" sz="2200" baseline="0">
                <a:solidFill>
                  <a:schemeClr val="bg1"/>
                </a:solidFill>
                <a:latin typeface="Century Gothic"/>
                <a:ea typeface="Segoe UI"/>
                <a:cs typeface="Segoe UI"/>
              </a:rPr>
              <a:t>B = </a:t>
            </a:r>
            <a:r>
              <a:rPr lang="en-US" sz="2200" baseline="0" err="1">
                <a:solidFill>
                  <a:schemeClr val="bg1"/>
                </a:solidFill>
                <a:latin typeface="Century Gothic"/>
                <a:ea typeface="Segoe UI"/>
                <a:cs typeface="Segoe UI"/>
              </a:rPr>
              <a:t>locallapfilt</a:t>
            </a:r>
            <a:r>
              <a:rPr lang="en-US" sz="2200" baseline="0">
                <a:solidFill>
                  <a:schemeClr val="bg1"/>
                </a:solidFill>
                <a:latin typeface="Century Gothic"/>
                <a:ea typeface="Segoe UI"/>
                <a:cs typeface="Segoe UI"/>
              </a:rPr>
              <a:t>(A, sigma, alpha);</a:t>
            </a:r>
            <a:r>
              <a:rPr lang="en-US" sz="2200">
                <a:solidFill>
                  <a:schemeClr val="bg1"/>
                </a:solidFill>
                <a:latin typeface="Century Gothic"/>
                <a:ea typeface="Segoe UI"/>
                <a:cs typeface="Segoe UI"/>
              </a:rPr>
              <a:t>​</a:t>
            </a:r>
          </a:p>
          <a:p>
            <a:pPr rtl="0"/>
            <a:r>
              <a:rPr lang="en-US" sz="2200">
                <a:solidFill>
                  <a:schemeClr val="bg1"/>
                </a:solidFill>
                <a:latin typeface="Century Gothic"/>
                <a:ea typeface="Segoe UI"/>
                <a:cs typeface="Segoe UI"/>
              </a:rPr>
              <a:t>​</a:t>
            </a:r>
            <a:r>
              <a:rPr lang="en-US" sz="2200" baseline="0">
                <a:solidFill>
                  <a:schemeClr val="bg1"/>
                </a:solidFill>
                <a:latin typeface="Century Gothic"/>
                <a:ea typeface="Segoe UI"/>
                <a:cs typeface="Segoe UI"/>
              </a:rPr>
              <a:t>axes2Handle = </a:t>
            </a:r>
            <a:r>
              <a:rPr lang="en-US" sz="2200" baseline="0" err="1">
                <a:solidFill>
                  <a:schemeClr val="bg1"/>
                </a:solidFill>
                <a:latin typeface="Century Gothic"/>
                <a:ea typeface="Segoe UI"/>
                <a:cs typeface="Segoe UI"/>
              </a:rPr>
              <a:t>findobj</a:t>
            </a:r>
            <a:r>
              <a:rPr lang="en-US" sz="2200" baseline="0">
                <a:solidFill>
                  <a:schemeClr val="bg1"/>
                </a:solidFill>
                <a:latin typeface="Century Gothic"/>
                <a:ea typeface="Segoe UI"/>
                <a:cs typeface="Segoe UI"/>
              </a:rPr>
              <a:t>('Tag', 'axes2'); </a:t>
            </a:r>
            <a:r>
              <a:rPr lang="en-US" sz="2200">
                <a:solidFill>
                  <a:schemeClr val="bg1"/>
                </a:solidFill>
                <a:latin typeface="Century Gothic"/>
                <a:ea typeface="Segoe UI"/>
                <a:cs typeface="Segoe UI"/>
              </a:rPr>
              <a:t>​</a:t>
            </a:r>
          </a:p>
          <a:p>
            <a:pPr rtl="0"/>
            <a:r>
              <a:rPr lang="en-US" sz="2200" baseline="0" err="1">
                <a:solidFill>
                  <a:schemeClr val="bg1"/>
                </a:solidFill>
                <a:latin typeface="Century Gothic"/>
                <a:ea typeface="Segoe UI"/>
                <a:cs typeface="Segoe UI"/>
              </a:rPr>
              <a:t>imshow</a:t>
            </a:r>
            <a:r>
              <a:rPr lang="en-US" sz="2200" baseline="0">
                <a:solidFill>
                  <a:schemeClr val="bg1"/>
                </a:solidFill>
                <a:latin typeface="Century Gothic"/>
                <a:ea typeface="Segoe UI"/>
                <a:cs typeface="Segoe UI"/>
              </a:rPr>
              <a:t>(B);</a:t>
            </a:r>
            <a:endParaRPr lang="en-US" sz="1800">
              <a:solidFill>
                <a:schemeClr val="bg1"/>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45900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2293-B3B8-7927-7A2F-48140B56B8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F7ADD7-CF5D-EDE9-3F18-7BB3A06242D0}"/>
              </a:ext>
            </a:extLst>
          </p:cNvPr>
          <p:cNvSpPr>
            <a:spLocks noGrp="1"/>
          </p:cNvSpPr>
          <p:nvPr>
            <p:ph type="title"/>
          </p:nvPr>
        </p:nvSpPr>
        <p:spPr>
          <a:xfrm>
            <a:off x="652198" y="384037"/>
            <a:ext cx="10889796" cy="1418998"/>
          </a:xfrm>
        </p:spPr>
        <p:txBody>
          <a:bodyPr/>
          <a:lstStyle/>
          <a:p>
            <a:pPr algn="ctr"/>
            <a:r>
              <a:rPr lang="en-US" sz="4000" b="0">
                <a:ea typeface="+mj-lt"/>
                <a:cs typeface="+mj-lt"/>
              </a:rPr>
              <a:t>Median Filter</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B9B901AC-2947-B5CF-96D4-538BFB11128D}"/>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B2F7B3C0-3324-D8EF-8FF0-9AEBED7AE3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D5242A93-6C54-2209-B46D-5FFDC3B4F646}"/>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73129FE6-F683-84FA-8384-BF2DDE986438}"/>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solidFill>
                <a:schemeClr val="accent1">
                  <a:lumMod val="75000"/>
                </a:schemeClr>
              </a:solidFill>
              <a:latin typeface="Century Gothic"/>
              <a:ea typeface="微软雅黑"/>
              <a:cs typeface="Posterama"/>
            </a:endParaRPr>
          </a:p>
        </p:txBody>
      </p:sp>
      <p:pic>
        <p:nvPicPr>
          <p:cNvPr id="7" name="Picture 6" descr="A screenshot of a computer&#10;&#10;Description automatically generated">
            <a:extLst>
              <a:ext uri="{FF2B5EF4-FFF2-40B4-BE49-F238E27FC236}">
                <a16:creationId xmlns:a16="http://schemas.microsoft.com/office/drawing/2014/main" id="{70793BE6-8428-A78C-A6DF-0595BA1292E0}"/>
              </a:ext>
            </a:extLst>
          </p:cNvPr>
          <p:cNvPicPr>
            <a:picLocks noChangeAspect="1"/>
          </p:cNvPicPr>
          <p:nvPr/>
        </p:nvPicPr>
        <p:blipFill>
          <a:blip r:embed="rId3"/>
          <a:stretch>
            <a:fillRect/>
          </a:stretch>
        </p:blipFill>
        <p:spPr>
          <a:xfrm>
            <a:off x="899410" y="1624794"/>
            <a:ext cx="5146623" cy="2971332"/>
          </a:xfrm>
          <a:prstGeom prst="rect">
            <a:avLst/>
          </a:prstGeom>
        </p:spPr>
      </p:pic>
      <p:sp>
        <p:nvSpPr>
          <p:cNvPr id="9" name="TextBox 8">
            <a:extLst>
              <a:ext uri="{FF2B5EF4-FFF2-40B4-BE49-F238E27FC236}">
                <a16:creationId xmlns:a16="http://schemas.microsoft.com/office/drawing/2014/main" id="{ED23C79E-AFFF-8C55-D93D-FEE8BA97B895}"/>
              </a:ext>
            </a:extLst>
          </p:cNvPr>
          <p:cNvSpPr txBox="1"/>
          <p:nvPr/>
        </p:nvSpPr>
        <p:spPr>
          <a:xfrm>
            <a:off x="6508230" y="1548984"/>
            <a:ext cx="409231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1">
                    <a:lumMod val="75000"/>
                  </a:schemeClr>
                </a:solidFill>
                <a:ea typeface="+mn-lt"/>
                <a:cs typeface="+mn-lt"/>
              </a:rPr>
              <a:t>function </a:t>
            </a:r>
            <a:r>
              <a:rPr lang="en-US" sz="2200">
                <a:solidFill>
                  <a:schemeClr val="accent1">
                    <a:lumMod val="75000"/>
                  </a:schemeClr>
                </a:solidFill>
                <a:ea typeface="+mn-lt"/>
                <a:cs typeface="+mn-lt"/>
              </a:rPr>
              <a:t>pushbutton11_Callback(</a:t>
            </a:r>
            <a:r>
              <a:rPr lang="en-US" sz="2200" err="1">
                <a:solidFill>
                  <a:schemeClr val="accent1">
                    <a:lumMod val="75000"/>
                  </a:schemeClr>
                </a:solidFill>
                <a:ea typeface="+mn-lt"/>
                <a:cs typeface="+mn-lt"/>
              </a:rPr>
              <a:t>hObject</a:t>
            </a:r>
            <a:r>
              <a:rPr lang="en-US" sz="2200">
                <a:solidFill>
                  <a:schemeClr val="accent1">
                    <a:lumMod val="75000"/>
                  </a:schemeClr>
                </a:solidFill>
                <a:ea typeface="+mn-lt"/>
                <a:cs typeface="+mn-lt"/>
              </a:rPr>
              <a:t>, </a:t>
            </a:r>
            <a:r>
              <a:rPr lang="en-US" sz="2200" err="1">
                <a:solidFill>
                  <a:schemeClr val="accent1">
                    <a:lumMod val="75000"/>
                  </a:schemeClr>
                </a:solidFill>
                <a:ea typeface="+mn-lt"/>
                <a:cs typeface="+mn-lt"/>
              </a:rPr>
              <a:t>eventdata</a:t>
            </a:r>
            <a:r>
              <a:rPr lang="en-US" sz="2200">
                <a:solidFill>
                  <a:schemeClr val="accent1">
                    <a:lumMod val="75000"/>
                  </a:schemeClr>
                </a:solidFill>
                <a:ea typeface="+mn-lt"/>
                <a:cs typeface="+mn-lt"/>
              </a:rPr>
              <a:t>, handles)</a:t>
            </a:r>
          </a:p>
          <a:p>
            <a:r>
              <a:rPr lang="en-US" sz="2200" err="1">
                <a:solidFill>
                  <a:schemeClr val="bg1"/>
                </a:solidFill>
                <a:ea typeface="+mn-lt"/>
                <a:cs typeface="+mn-lt"/>
              </a:rPr>
              <a:t>i</a:t>
            </a:r>
            <a:r>
              <a:rPr lang="en-US" sz="2200">
                <a:solidFill>
                  <a:schemeClr val="bg1"/>
                </a:solidFill>
                <a:ea typeface="+mn-lt"/>
                <a:cs typeface="+mn-lt"/>
              </a:rPr>
              <a:t> = </a:t>
            </a:r>
            <a:r>
              <a:rPr lang="en-US" sz="2200" err="1">
                <a:solidFill>
                  <a:schemeClr val="bg1"/>
                </a:solidFill>
                <a:ea typeface="+mn-lt"/>
                <a:cs typeface="+mn-lt"/>
              </a:rPr>
              <a:t>imread</a:t>
            </a:r>
            <a:r>
              <a:rPr lang="en-US" sz="2200">
                <a:solidFill>
                  <a:schemeClr val="bg1"/>
                </a:solidFill>
                <a:ea typeface="+mn-lt"/>
                <a:cs typeface="+mn-lt"/>
              </a:rPr>
              <a:t>('apple.jpg');</a:t>
            </a:r>
          </a:p>
          <a:p>
            <a:r>
              <a:rPr lang="en-US" sz="2200">
                <a:solidFill>
                  <a:schemeClr val="bg1"/>
                </a:solidFill>
                <a:ea typeface="+mn-lt"/>
                <a:cs typeface="+mn-lt"/>
              </a:rPr>
              <a:t>I1 = rgb2gray(</a:t>
            </a:r>
            <a:r>
              <a:rPr lang="en-US" sz="2200" err="1">
                <a:solidFill>
                  <a:schemeClr val="bg1"/>
                </a:solidFill>
                <a:ea typeface="+mn-lt"/>
                <a:cs typeface="+mn-lt"/>
              </a:rPr>
              <a:t>i</a:t>
            </a:r>
            <a:r>
              <a:rPr lang="en-US" sz="2200">
                <a:solidFill>
                  <a:schemeClr val="bg1"/>
                </a:solidFill>
                <a:ea typeface="+mn-lt"/>
                <a:cs typeface="+mn-lt"/>
              </a:rPr>
              <a:t>);</a:t>
            </a:r>
          </a:p>
          <a:p>
            <a:r>
              <a:rPr lang="en-US" sz="2200">
                <a:solidFill>
                  <a:schemeClr val="bg1"/>
                </a:solidFill>
                <a:ea typeface="+mn-lt"/>
                <a:cs typeface="+mn-lt"/>
              </a:rPr>
              <a:t>i1 = </a:t>
            </a:r>
            <a:r>
              <a:rPr lang="en-US" sz="2200" err="1">
                <a:solidFill>
                  <a:schemeClr val="bg1"/>
                </a:solidFill>
                <a:ea typeface="+mn-lt"/>
                <a:cs typeface="+mn-lt"/>
              </a:rPr>
              <a:t>histeq</a:t>
            </a:r>
            <a:r>
              <a:rPr lang="en-US" sz="2200">
                <a:solidFill>
                  <a:schemeClr val="bg1"/>
                </a:solidFill>
                <a:ea typeface="+mn-lt"/>
                <a:cs typeface="+mn-lt"/>
              </a:rPr>
              <a:t>(I1);</a:t>
            </a:r>
          </a:p>
          <a:p>
            <a:r>
              <a:rPr lang="en-US" sz="2200">
                <a:solidFill>
                  <a:schemeClr val="bg1"/>
                </a:solidFill>
                <a:ea typeface="+mn-lt"/>
                <a:cs typeface="+mn-lt"/>
              </a:rPr>
              <a:t>med1 = medfilt2(i1);</a:t>
            </a:r>
          </a:p>
          <a:p>
            <a:pPr marL="0" indent="0" algn="l">
              <a:lnSpc>
                <a:spcPct val="100000"/>
              </a:lnSpc>
              <a:spcBef>
                <a:spcPts val="0"/>
              </a:spcBef>
              <a:buNone/>
            </a:pPr>
            <a:r>
              <a:rPr lang="en-US" sz="2200" err="1">
                <a:solidFill>
                  <a:schemeClr val="bg1"/>
                </a:solidFill>
                <a:ea typeface="+mn-lt"/>
                <a:cs typeface="+mn-lt"/>
              </a:rPr>
              <a:t>imshow</a:t>
            </a:r>
            <a:r>
              <a:rPr lang="en-US" sz="2200">
                <a:solidFill>
                  <a:schemeClr val="bg1"/>
                </a:solidFill>
                <a:ea typeface="+mn-lt"/>
                <a:cs typeface="+mn-lt"/>
              </a:rPr>
              <a:t>(med1);</a:t>
            </a:r>
            <a:endParaRPr lang="en-US">
              <a:solidFill>
                <a:schemeClr val="bg1"/>
              </a:solidFill>
            </a:endParaRPr>
          </a:p>
        </p:txBody>
      </p:sp>
    </p:spTree>
    <p:extLst>
      <p:ext uri="{BB962C8B-B14F-4D97-AF65-F5344CB8AC3E}">
        <p14:creationId xmlns:p14="http://schemas.microsoft.com/office/powerpoint/2010/main" val="191573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D2F3E-5302-CA22-A428-09297D80C2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D7A10A-41A6-2C40-2548-AAF7A8BC50D9}"/>
              </a:ext>
            </a:extLst>
          </p:cNvPr>
          <p:cNvSpPr>
            <a:spLocks noGrp="1"/>
          </p:cNvSpPr>
          <p:nvPr>
            <p:ph type="title"/>
          </p:nvPr>
        </p:nvSpPr>
        <p:spPr>
          <a:xfrm>
            <a:off x="577248" y="384037"/>
            <a:ext cx="10964746" cy="781917"/>
          </a:xfrm>
        </p:spPr>
        <p:txBody>
          <a:bodyPr/>
          <a:lstStyle/>
          <a:p>
            <a:pPr algn="ctr"/>
            <a:r>
              <a:rPr lang="en-US" sz="4000" b="0">
                <a:ea typeface="+mj-lt"/>
                <a:cs typeface="+mj-lt"/>
              </a:rPr>
              <a:t>Bit Plane</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2E4B1948-E943-51B7-8771-EEB8111FCFC0}"/>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61858FBB-1713-8FE4-51BD-DE147D956E2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008494FB-FBD5-B973-A90D-1BBE752C84A9}"/>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09394128-D1F5-E319-1FF0-0011FEBC206C}"/>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solidFill>
                <a:schemeClr val="accent1">
                  <a:lumMod val="75000"/>
                </a:schemeClr>
              </a:solidFill>
              <a:latin typeface="Century Gothic"/>
              <a:ea typeface="微软雅黑"/>
              <a:cs typeface="Posterama"/>
            </a:endParaRPr>
          </a:p>
        </p:txBody>
      </p:sp>
      <p:sp>
        <p:nvSpPr>
          <p:cNvPr id="9" name="TextBox 8">
            <a:extLst>
              <a:ext uri="{FF2B5EF4-FFF2-40B4-BE49-F238E27FC236}">
                <a16:creationId xmlns:a16="http://schemas.microsoft.com/office/drawing/2014/main" id="{BA31F395-FCBF-B859-A72C-49279EC08D24}"/>
              </a:ext>
            </a:extLst>
          </p:cNvPr>
          <p:cNvSpPr txBox="1"/>
          <p:nvPr/>
        </p:nvSpPr>
        <p:spPr>
          <a:xfrm>
            <a:off x="6458263" y="1436558"/>
            <a:ext cx="409231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aseline="0">
                <a:solidFill>
                  <a:srgbClr val="FFFFFF"/>
                </a:solidFill>
                <a:latin typeface="Abadi"/>
              </a:rPr>
              <a:t>Bit Plane :</a:t>
            </a:r>
            <a:r>
              <a:rPr lang="en-US" sz="2200">
                <a:solidFill>
                  <a:schemeClr val="accent1">
                    <a:lumMod val="75000"/>
                  </a:schemeClr>
                </a:solidFill>
                <a:latin typeface="Abadi"/>
              </a:rPr>
              <a:t> 7</a:t>
            </a:r>
            <a:endParaRPr lang="en-US" sz="2200" b="1">
              <a:solidFill>
                <a:schemeClr val="accent1">
                  <a:lumMod val="75000"/>
                </a:schemeClr>
              </a:solidFill>
            </a:endParaRPr>
          </a:p>
        </p:txBody>
      </p:sp>
      <p:sp>
        <p:nvSpPr>
          <p:cNvPr id="8" name="TextBox 7">
            <a:extLst>
              <a:ext uri="{FF2B5EF4-FFF2-40B4-BE49-F238E27FC236}">
                <a16:creationId xmlns:a16="http://schemas.microsoft.com/office/drawing/2014/main" id="{2CC37E25-147C-8DDF-3610-039B32047BFE}"/>
              </a:ext>
            </a:extLst>
          </p:cNvPr>
          <p:cNvSpPr txBox="1"/>
          <p:nvPr/>
        </p:nvSpPr>
        <p:spPr>
          <a:xfrm>
            <a:off x="699540" y="149901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Bit Plane : </a:t>
            </a:r>
            <a:r>
              <a:rPr lang="en-US" sz="2200" b="1">
                <a:solidFill>
                  <a:schemeClr val="accent1">
                    <a:lumMod val="75000"/>
                  </a:schemeClr>
                </a:solidFill>
                <a:ea typeface="+mn-lt"/>
                <a:cs typeface="+mn-lt"/>
              </a:rPr>
              <a:t>1</a:t>
            </a:r>
            <a:endParaRPr lang="en-US">
              <a:solidFill>
                <a:schemeClr val="accent1">
                  <a:lumMod val="75000"/>
                </a:schemeClr>
              </a:solidFill>
            </a:endParaRPr>
          </a:p>
        </p:txBody>
      </p:sp>
      <p:pic>
        <p:nvPicPr>
          <p:cNvPr id="10" name="Picture 9" descr="A screenshot of a computer&#10;&#10;Description automatically generated">
            <a:extLst>
              <a:ext uri="{FF2B5EF4-FFF2-40B4-BE49-F238E27FC236}">
                <a16:creationId xmlns:a16="http://schemas.microsoft.com/office/drawing/2014/main" id="{6DB5B8C0-E659-AB85-1734-3D024EE9E4F4}"/>
              </a:ext>
            </a:extLst>
          </p:cNvPr>
          <p:cNvPicPr>
            <a:picLocks noChangeAspect="1"/>
          </p:cNvPicPr>
          <p:nvPr/>
        </p:nvPicPr>
        <p:blipFill>
          <a:blip r:embed="rId3"/>
          <a:stretch>
            <a:fillRect/>
          </a:stretch>
        </p:blipFill>
        <p:spPr>
          <a:xfrm>
            <a:off x="695716" y="2199417"/>
            <a:ext cx="5229225" cy="313372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AD2EDB7-42AF-58DF-2CF9-836B99B578B9}"/>
              </a:ext>
            </a:extLst>
          </p:cNvPr>
          <p:cNvPicPr>
            <a:picLocks noChangeAspect="1"/>
          </p:cNvPicPr>
          <p:nvPr/>
        </p:nvPicPr>
        <p:blipFill>
          <a:blip r:embed="rId4"/>
          <a:stretch>
            <a:fillRect/>
          </a:stretch>
        </p:blipFill>
        <p:spPr>
          <a:xfrm>
            <a:off x="6505654" y="2199417"/>
            <a:ext cx="5076825" cy="3133725"/>
          </a:xfrm>
          <a:prstGeom prst="rect">
            <a:avLst/>
          </a:prstGeom>
        </p:spPr>
      </p:pic>
    </p:spTree>
    <p:extLst>
      <p:ext uri="{BB962C8B-B14F-4D97-AF65-F5344CB8AC3E}">
        <p14:creationId xmlns:p14="http://schemas.microsoft.com/office/powerpoint/2010/main" val="334326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A2E62-ADE9-B734-0406-60679B81F30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548C19-9D5D-EE93-723E-03B08C1432B4}"/>
              </a:ext>
            </a:extLst>
          </p:cNvPr>
          <p:cNvSpPr>
            <a:spLocks noGrp="1"/>
          </p:cNvSpPr>
          <p:nvPr>
            <p:ph type="title"/>
          </p:nvPr>
        </p:nvSpPr>
        <p:spPr>
          <a:xfrm>
            <a:off x="577248" y="384037"/>
            <a:ext cx="10964746" cy="781917"/>
          </a:xfrm>
        </p:spPr>
        <p:txBody>
          <a:bodyPr/>
          <a:lstStyle/>
          <a:p>
            <a:pPr algn="ctr"/>
            <a:r>
              <a:rPr lang="en-US" sz="4000" b="0">
                <a:ea typeface="+mj-lt"/>
                <a:cs typeface="+mj-lt"/>
              </a:rPr>
              <a:t>Bit Plane</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7EB5D206-728C-429C-B660-7B0F84054CA5}"/>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217C6B04-033C-9DCB-97B5-D52252710CF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300F44A1-375C-3A7A-9FC4-EA292B7D443C}"/>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8" name="TextBox 7">
            <a:extLst>
              <a:ext uri="{FF2B5EF4-FFF2-40B4-BE49-F238E27FC236}">
                <a16:creationId xmlns:a16="http://schemas.microsoft.com/office/drawing/2014/main" id="{2A63BE53-CC92-0BCF-1BE0-5549B4337A1B}"/>
              </a:ext>
            </a:extLst>
          </p:cNvPr>
          <p:cNvSpPr txBox="1"/>
          <p:nvPr/>
        </p:nvSpPr>
        <p:spPr>
          <a:xfrm>
            <a:off x="699540" y="149901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Bit Plane :</a:t>
            </a:r>
            <a:r>
              <a:rPr lang="en-US" sz="2200">
                <a:solidFill>
                  <a:schemeClr val="accent1">
                    <a:lumMod val="75000"/>
                  </a:schemeClr>
                </a:solidFill>
                <a:ea typeface="+mn-lt"/>
                <a:cs typeface="+mn-lt"/>
              </a:rPr>
              <a:t> 8</a:t>
            </a:r>
            <a:endParaRPr lang="en-US" sz="2200" b="1">
              <a:solidFill>
                <a:schemeClr val="accent1">
                  <a:lumMod val="75000"/>
                </a:schemeClr>
              </a:solidFill>
            </a:endParaRPr>
          </a:p>
        </p:txBody>
      </p:sp>
      <p:pic>
        <p:nvPicPr>
          <p:cNvPr id="12" name="Picture 11" descr="A screenshot of a computer&#10;&#10;Description automatically generated">
            <a:extLst>
              <a:ext uri="{FF2B5EF4-FFF2-40B4-BE49-F238E27FC236}">
                <a16:creationId xmlns:a16="http://schemas.microsoft.com/office/drawing/2014/main" id="{32147033-6F17-9121-95CF-CFC439AF6D7D}"/>
              </a:ext>
            </a:extLst>
          </p:cNvPr>
          <p:cNvPicPr>
            <a:picLocks noChangeAspect="1"/>
          </p:cNvPicPr>
          <p:nvPr/>
        </p:nvPicPr>
        <p:blipFill>
          <a:blip r:embed="rId3"/>
          <a:stretch>
            <a:fillRect/>
          </a:stretch>
        </p:blipFill>
        <p:spPr>
          <a:xfrm>
            <a:off x="799475" y="2316605"/>
            <a:ext cx="5021705" cy="3124200"/>
          </a:xfrm>
          <a:prstGeom prst="rect">
            <a:avLst/>
          </a:prstGeom>
        </p:spPr>
      </p:pic>
      <p:sp>
        <p:nvSpPr>
          <p:cNvPr id="13" name="TextBox 12">
            <a:extLst>
              <a:ext uri="{FF2B5EF4-FFF2-40B4-BE49-F238E27FC236}">
                <a16:creationId xmlns:a16="http://schemas.microsoft.com/office/drawing/2014/main" id="{7DB0AE22-A617-F0B5-081B-6CE2D7662C61}"/>
              </a:ext>
            </a:extLst>
          </p:cNvPr>
          <p:cNvSpPr txBox="1"/>
          <p:nvPr/>
        </p:nvSpPr>
        <p:spPr>
          <a:xfrm>
            <a:off x="6508230" y="2236032"/>
            <a:ext cx="501670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75000"/>
                  </a:schemeClr>
                </a:solidFill>
                <a:ea typeface="+mn-lt"/>
                <a:cs typeface="+mn-lt"/>
              </a:rPr>
              <a:t>function</a:t>
            </a:r>
            <a:r>
              <a:rPr lang="en-US" sz="2000">
                <a:solidFill>
                  <a:schemeClr val="accent1">
                    <a:lumMod val="75000"/>
                  </a:schemeClr>
                </a:solidFill>
                <a:ea typeface="+mn-lt"/>
                <a:cs typeface="+mn-lt"/>
              </a:rPr>
              <a:t> pushbutton18_Callback(</a:t>
            </a:r>
            <a:r>
              <a:rPr lang="en-US" sz="2000" err="1">
                <a:solidFill>
                  <a:schemeClr val="accent1">
                    <a:lumMod val="75000"/>
                  </a:schemeClr>
                </a:solidFill>
                <a:ea typeface="+mn-lt"/>
                <a:cs typeface="+mn-lt"/>
              </a:rPr>
              <a:t>hObject</a:t>
            </a:r>
            <a:r>
              <a:rPr lang="en-US" sz="2000">
                <a:solidFill>
                  <a:schemeClr val="accent1">
                    <a:lumMod val="75000"/>
                  </a:schemeClr>
                </a:solidFill>
                <a:ea typeface="+mn-lt"/>
                <a:cs typeface="+mn-lt"/>
              </a:rPr>
              <a:t>, </a:t>
            </a:r>
            <a:r>
              <a:rPr lang="en-US" sz="2000" err="1">
                <a:solidFill>
                  <a:schemeClr val="accent1">
                    <a:lumMod val="75000"/>
                  </a:schemeClr>
                </a:solidFill>
                <a:ea typeface="+mn-lt"/>
                <a:cs typeface="+mn-lt"/>
              </a:rPr>
              <a:t>eventdata</a:t>
            </a:r>
            <a:r>
              <a:rPr lang="en-US" sz="2000">
                <a:solidFill>
                  <a:schemeClr val="accent1">
                    <a:lumMod val="75000"/>
                  </a:schemeClr>
                </a:solidFill>
                <a:ea typeface="+mn-lt"/>
                <a:cs typeface="+mn-lt"/>
              </a:rPr>
              <a:t>, handles)</a:t>
            </a:r>
          </a:p>
          <a:p>
            <a:r>
              <a:rPr lang="en-US" sz="2000" err="1">
                <a:solidFill>
                  <a:schemeClr val="bg1"/>
                </a:solidFill>
                <a:ea typeface="+mn-lt"/>
                <a:cs typeface="+mn-lt"/>
              </a:rPr>
              <a:t>i</a:t>
            </a:r>
            <a:r>
              <a:rPr lang="en-US" sz="2000">
                <a:solidFill>
                  <a:schemeClr val="bg1"/>
                </a:solidFill>
                <a:ea typeface="+mn-lt"/>
                <a:cs typeface="+mn-lt"/>
              </a:rPr>
              <a:t>=</a:t>
            </a:r>
            <a:r>
              <a:rPr lang="en-US" sz="2000" err="1">
                <a:solidFill>
                  <a:schemeClr val="bg1"/>
                </a:solidFill>
                <a:ea typeface="+mn-lt"/>
                <a:cs typeface="+mn-lt"/>
              </a:rPr>
              <a:t>imread</a:t>
            </a:r>
            <a:r>
              <a:rPr lang="en-US" sz="2000">
                <a:solidFill>
                  <a:schemeClr val="bg1"/>
                </a:solidFill>
                <a:ea typeface="+mn-lt"/>
                <a:cs typeface="+mn-lt"/>
              </a:rPr>
              <a:t>('apple.jpg');</a:t>
            </a:r>
          </a:p>
          <a:p>
            <a:r>
              <a:rPr lang="en-US" sz="2000">
                <a:solidFill>
                  <a:schemeClr val="bg1"/>
                </a:solidFill>
                <a:ea typeface="+mn-lt"/>
                <a:cs typeface="+mn-lt"/>
              </a:rPr>
              <a:t>z=str2num(get(handles.edit2,'string'));</a:t>
            </a:r>
          </a:p>
          <a:p>
            <a:r>
              <a:rPr lang="en-US" sz="2000">
                <a:solidFill>
                  <a:schemeClr val="bg1"/>
                </a:solidFill>
                <a:ea typeface="+mn-lt"/>
                <a:cs typeface="+mn-lt"/>
              </a:rPr>
              <a:t>j=</a:t>
            </a:r>
            <a:r>
              <a:rPr lang="en-US" sz="2000" err="1">
                <a:solidFill>
                  <a:schemeClr val="bg1"/>
                </a:solidFill>
                <a:ea typeface="+mn-lt"/>
                <a:cs typeface="+mn-lt"/>
              </a:rPr>
              <a:t>i</a:t>
            </a:r>
            <a:r>
              <a:rPr lang="en-US" sz="2000">
                <a:solidFill>
                  <a:schemeClr val="bg1"/>
                </a:solidFill>
                <a:ea typeface="+mn-lt"/>
                <a:cs typeface="+mn-lt"/>
              </a:rPr>
              <a:t>*0;</a:t>
            </a:r>
          </a:p>
          <a:p>
            <a:r>
              <a:rPr lang="en-US" sz="2000">
                <a:solidFill>
                  <a:schemeClr val="bg1"/>
                </a:solidFill>
                <a:ea typeface="+mn-lt"/>
                <a:cs typeface="+mn-lt"/>
              </a:rPr>
              <a:t>[r c]=size(</a:t>
            </a:r>
            <a:r>
              <a:rPr lang="en-US" sz="2000" err="1">
                <a:solidFill>
                  <a:schemeClr val="bg1"/>
                </a:solidFill>
                <a:ea typeface="+mn-lt"/>
                <a:cs typeface="+mn-lt"/>
              </a:rPr>
              <a:t>i</a:t>
            </a:r>
            <a:r>
              <a:rPr lang="en-US" sz="2000">
                <a:solidFill>
                  <a:schemeClr val="bg1"/>
                </a:solidFill>
                <a:ea typeface="+mn-lt"/>
                <a:cs typeface="+mn-lt"/>
              </a:rPr>
              <a:t>);</a:t>
            </a:r>
          </a:p>
          <a:p>
            <a:r>
              <a:rPr lang="en-US" sz="2000">
                <a:solidFill>
                  <a:schemeClr val="bg1"/>
                </a:solidFill>
                <a:ea typeface="+mn-lt"/>
                <a:cs typeface="+mn-lt"/>
              </a:rPr>
              <a:t>for x=1:r</a:t>
            </a:r>
          </a:p>
          <a:p>
            <a:r>
              <a:rPr lang="en-US" sz="2000">
                <a:solidFill>
                  <a:schemeClr val="bg1"/>
                </a:solidFill>
                <a:ea typeface="+mn-lt"/>
                <a:cs typeface="+mn-lt"/>
              </a:rPr>
              <a:t>for y=1:c</a:t>
            </a:r>
          </a:p>
          <a:p>
            <a:r>
              <a:rPr lang="en-US" sz="2000">
                <a:solidFill>
                  <a:schemeClr val="bg1"/>
                </a:solidFill>
                <a:ea typeface="+mn-lt"/>
                <a:cs typeface="+mn-lt"/>
              </a:rPr>
              <a:t>g=</a:t>
            </a:r>
            <a:r>
              <a:rPr lang="en-US" sz="2000" err="1">
                <a:solidFill>
                  <a:schemeClr val="bg1"/>
                </a:solidFill>
                <a:ea typeface="+mn-lt"/>
                <a:cs typeface="+mn-lt"/>
              </a:rPr>
              <a:t>bitget</a:t>
            </a:r>
            <a:r>
              <a:rPr lang="en-US" sz="2000">
                <a:solidFill>
                  <a:schemeClr val="bg1"/>
                </a:solidFill>
                <a:ea typeface="+mn-lt"/>
                <a:cs typeface="+mn-lt"/>
              </a:rPr>
              <a:t>(</a:t>
            </a:r>
            <a:r>
              <a:rPr lang="en-US" sz="2000" err="1">
                <a:solidFill>
                  <a:schemeClr val="bg1"/>
                </a:solidFill>
                <a:ea typeface="+mn-lt"/>
                <a:cs typeface="+mn-lt"/>
              </a:rPr>
              <a:t>i</a:t>
            </a:r>
            <a:r>
              <a:rPr lang="en-US" sz="2000">
                <a:solidFill>
                  <a:schemeClr val="bg1"/>
                </a:solidFill>
                <a:ea typeface="+mn-lt"/>
                <a:cs typeface="+mn-lt"/>
              </a:rPr>
              <a:t>(</a:t>
            </a:r>
            <a:r>
              <a:rPr lang="en-US" sz="2000" err="1">
                <a:solidFill>
                  <a:schemeClr val="bg1"/>
                </a:solidFill>
                <a:ea typeface="+mn-lt"/>
                <a:cs typeface="+mn-lt"/>
              </a:rPr>
              <a:t>x,y</a:t>
            </a:r>
            <a:r>
              <a:rPr lang="en-US" sz="2000">
                <a:solidFill>
                  <a:schemeClr val="bg1"/>
                </a:solidFill>
                <a:ea typeface="+mn-lt"/>
                <a:cs typeface="+mn-lt"/>
              </a:rPr>
              <a:t>),z);</a:t>
            </a:r>
          </a:p>
          <a:p>
            <a:r>
              <a:rPr lang="en-US" sz="2000">
                <a:solidFill>
                  <a:schemeClr val="bg1"/>
                </a:solidFill>
                <a:ea typeface="+mn-lt"/>
                <a:cs typeface="+mn-lt"/>
              </a:rPr>
              <a:t>j(</a:t>
            </a:r>
            <a:r>
              <a:rPr lang="en-US" sz="2000" err="1">
                <a:solidFill>
                  <a:schemeClr val="bg1"/>
                </a:solidFill>
                <a:ea typeface="+mn-lt"/>
                <a:cs typeface="+mn-lt"/>
              </a:rPr>
              <a:t>x,y</a:t>
            </a:r>
            <a:r>
              <a:rPr lang="en-US" sz="2000">
                <a:solidFill>
                  <a:schemeClr val="bg1"/>
                </a:solidFill>
                <a:ea typeface="+mn-lt"/>
                <a:cs typeface="+mn-lt"/>
              </a:rPr>
              <a:t>)=</a:t>
            </a:r>
            <a:r>
              <a:rPr lang="en-US" sz="2000" err="1">
                <a:solidFill>
                  <a:schemeClr val="bg1"/>
                </a:solidFill>
                <a:ea typeface="+mn-lt"/>
                <a:cs typeface="+mn-lt"/>
              </a:rPr>
              <a:t>bitset</a:t>
            </a:r>
            <a:r>
              <a:rPr lang="en-US" sz="2000">
                <a:solidFill>
                  <a:schemeClr val="bg1"/>
                </a:solidFill>
                <a:ea typeface="+mn-lt"/>
                <a:cs typeface="+mn-lt"/>
              </a:rPr>
              <a:t>(j(</a:t>
            </a:r>
            <a:r>
              <a:rPr lang="en-US" sz="2000" err="1">
                <a:solidFill>
                  <a:schemeClr val="bg1"/>
                </a:solidFill>
                <a:ea typeface="+mn-lt"/>
                <a:cs typeface="+mn-lt"/>
              </a:rPr>
              <a:t>x,y</a:t>
            </a:r>
            <a:r>
              <a:rPr lang="en-US" sz="2000">
                <a:solidFill>
                  <a:schemeClr val="bg1"/>
                </a:solidFill>
                <a:ea typeface="+mn-lt"/>
                <a:cs typeface="+mn-lt"/>
              </a:rPr>
              <a:t>),</a:t>
            </a:r>
            <a:r>
              <a:rPr lang="en-US" sz="2000" err="1">
                <a:solidFill>
                  <a:schemeClr val="bg1"/>
                </a:solidFill>
                <a:ea typeface="+mn-lt"/>
                <a:cs typeface="+mn-lt"/>
              </a:rPr>
              <a:t>z,g</a:t>
            </a:r>
            <a:r>
              <a:rPr lang="en-US" sz="2000">
                <a:solidFill>
                  <a:schemeClr val="bg1"/>
                </a:solidFill>
                <a:ea typeface="+mn-lt"/>
                <a:cs typeface="+mn-lt"/>
              </a:rPr>
              <a:t>);</a:t>
            </a:r>
          </a:p>
          <a:p>
            <a:r>
              <a:rPr lang="en-US" sz="2000">
                <a:solidFill>
                  <a:schemeClr val="bg1"/>
                </a:solidFill>
                <a:ea typeface="+mn-lt"/>
                <a:cs typeface="+mn-lt"/>
              </a:rPr>
              <a:t>end</a:t>
            </a:r>
          </a:p>
          <a:p>
            <a:r>
              <a:rPr lang="en-US" sz="2000">
                <a:solidFill>
                  <a:schemeClr val="bg1"/>
                </a:solidFill>
                <a:ea typeface="+mn-lt"/>
                <a:cs typeface="+mn-lt"/>
              </a:rPr>
              <a:t>end</a:t>
            </a:r>
          </a:p>
          <a:p>
            <a:r>
              <a:rPr lang="en-US" sz="2000">
                <a:solidFill>
                  <a:schemeClr val="bg1"/>
                </a:solidFill>
                <a:ea typeface="+mn-lt"/>
                <a:cs typeface="+mn-lt"/>
              </a:rPr>
              <a:t>axis(handles.axes2);</a:t>
            </a:r>
          </a:p>
          <a:p>
            <a:pPr marL="0" indent="0" algn="l">
              <a:lnSpc>
                <a:spcPct val="100000"/>
              </a:lnSpc>
              <a:spcBef>
                <a:spcPts val="0"/>
              </a:spcBef>
              <a:buNone/>
            </a:pPr>
            <a:r>
              <a:rPr lang="en-US" sz="2000" err="1">
                <a:solidFill>
                  <a:schemeClr val="bg1"/>
                </a:solidFill>
                <a:ea typeface="+mn-lt"/>
                <a:cs typeface="+mn-lt"/>
              </a:rPr>
              <a:t>imshow</a:t>
            </a:r>
            <a:r>
              <a:rPr lang="en-US" sz="2000">
                <a:solidFill>
                  <a:schemeClr val="bg1"/>
                </a:solidFill>
                <a:ea typeface="+mn-lt"/>
                <a:cs typeface="+mn-lt"/>
              </a:rPr>
              <a:t>(j);</a:t>
            </a:r>
            <a:endParaRPr lang="en-US">
              <a:solidFill>
                <a:schemeClr val="bg1"/>
              </a:solidFill>
            </a:endParaRPr>
          </a:p>
        </p:txBody>
      </p:sp>
    </p:spTree>
    <p:extLst>
      <p:ext uri="{BB962C8B-B14F-4D97-AF65-F5344CB8AC3E}">
        <p14:creationId xmlns:p14="http://schemas.microsoft.com/office/powerpoint/2010/main" val="242942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78906-6A7A-9FFA-E2EC-8869C4432A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5656C3-AA54-9D6E-2E40-2526CDBEF778}"/>
              </a:ext>
            </a:extLst>
          </p:cNvPr>
          <p:cNvSpPr>
            <a:spLocks noGrp="1"/>
          </p:cNvSpPr>
          <p:nvPr>
            <p:ph type="title"/>
          </p:nvPr>
        </p:nvSpPr>
        <p:spPr>
          <a:xfrm>
            <a:off x="577248" y="384037"/>
            <a:ext cx="10964746" cy="781917"/>
          </a:xfrm>
        </p:spPr>
        <p:txBody>
          <a:bodyPr/>
          <a:lstStyle/>
          <a:p>
            <a:pPr algn="ctr"/>
            <a:r>
              <a:rPr lang="en-US" sz="4000" b="0">
                <a:ea typeface="+mj-lt"/>
                <a:cs typeface="+mj-lt"/>
              </a:rPr>
              <a:t>Fourier Transform</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44E7FAE5-E65D-DE4B-3FAE-EB1DA9FEB6D7}"/>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C139FD41-8AA4-A0E9-1121-581A7440EAAF}"/>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91CACF57-7669-3BA7-B4FB-CF4133252825}"/>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pic>
        <p:nvPicPr>
          <p:cNvPr id="4" name="Picture 3" descr="A screenshot of a computer&#10;&#10;Description automatically generated">
            <a:extLst>
              <a:ext uri="{FF2B5EF4-FFF2-40B4-BE49-F238E27FC236}">
                <a16:creationId xmlns:a16="http://schemas.microsoft.com/office/drawing/2014/main" id="{B9728DA6-B7B9-B1CD-4AF1-F20DB99EA8E4}"/>
              </a:ext>
            </a:extLst>
          </p:cNvPr>
          <p:cNvPicPr>
            <a:picLocks noChangeAspect="1"/>
          </p:cNvPicPr>
          <p:nvPr/>
        </p:nvPicPr>
        <p:blipFill>
          <a:blip r:embed="rId3"/>
          <a:stretch>
            <a:fillRect/>
          </a:stretch>
        </p:blipFill>
        <p:spPr>
          <a:xfrm>
            <a:off x="795572" y="1924597"/>
            <a:ext cx="5429250" cy="3133725"/>
          </a:xfrm>
          <a:prstGeom prst="rect">
            <a:avLst/>
          </a:prstGeom>
        </p:spPr>
      </p:pic>
      <p:sp>
        <p:nvSpPr>
          <p:cNvPr id="7" name="TextBox 6">
            <a:extLst>
              <a:ext uri="{FF2B5EF4-FFF2-40B4-BE49-F238E27FC236}">
                <a16:creationId xmlns:a16="http://schemas.microsoft.com/office/drawing/2014/main" id="{FFDC5718-6859-6288-C1F1-C203A07CD79A}"/>
              </a:ext>
            </a:extLst>
          </p:cNvPr>
          <p:cNvSpPr txBox="1"/>
          <p:nvPr/>
        </p:nvSpPr>
        <p:spPr>
          <a:xfrm>
            <a:off x="6803571" y="1836964"/>
            <a:ext cx="408205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1">
                    <a:lumMod val="75000"/>
                  </a:schemeClr>
                </a:solidFill>
                <a:ea typeface="+mn-lt"/>
                <a:cs typeface="+mn-lt"/>
              </a:rPr>
              <a:t>function</a:t>
            </a:r>
            <a:r>
              <a:rPr lang="en-US" sz="2200">
                <a:solidFill>
                  <a:schemeClr val="accent1">
                    <a:lumMod val="75000"/>
                  </a:schemeClr>
                </a:solidFill>
                <a:ea typeface="+mn-lt"/>
                <a:cs typeface="+mn-lt"/>
              </a:rPr>
              <a:t> pushbutton20_Callback(</a:t>
            </a:r>
            <a:r>
              <a:rPr lang="en-US" sz="2200" err="1">
                <a:solidFill>
                  <a:schemeClr val="accent1">
                    <a:lumMod val="75000"/>
                  </a:schemeClr>
                </a:solidFill>
                <a:ea typeface="+mn-lt"/>
                <a:cs typeface="+mn-lt"/>
              </a:rPr>
              <a:t>hObject</a:t>
            </a:r>
            <a:r>
              <a:rPr lang="en-US" sz="2200">
                <a:solidFill>
                  <a:schemeClr val="accent1">
                    <a:lumMod val="75000"/>
                  </a:schemeClr>
                </a:solidFill>
                <a:ea typeface="+mn-lt"/>
                <a:cs typeface="+mn-lt"/>
              </a:rPr>
              <a:t>, </a:t>
            </a:r>
            <a:r>
              <a:rPr lang="en-US" sz="2200" err="1">
                <a:solidFill>
                  <a:schemeClr val="accent1">
                    <a:lumMod val="75000"/>
                  </a:schemeClr>
                </a:solidFill>
                <a:ea typeface="+mn-lt"/>
                <a:cs typeface="+mn-lt"/>
              </a:rPr>
              <a:t>eventdata</a:t>
            </a:r>
            <a:r>
              <a:rPr lang="en-US" sz="2200">
                <a:solidFill>
                  <a:schemeClr val="accent1">
                    <a:lumMod val="75000"/>
                  </a:schemeClr>
                </a:solidFill>
                <a:ea typeface="+mn-lt"/>
                <a:cs typeface="+mn-lt"/>
              </a:rPr>
              <a:t>, handles)</a:t>
            </a:r>
          </a:p>
          <a:p>
            <a:r>
              <a:rPr lang="en-US" sz="2200" err="1">
                <a:solidFill>
                  <a:schemeClr val="bg1"/>
                </a:solidFill>
                <a:ea typeface="+mn-lt"/>
                <a:cs typeface="+mn-lt"/>
              </a:rPr>
              <a:t>img</a:t>
            </a:r>
            <a:r>
              <a:rPr lang="en-US" sz="2200">
                <a:solidFill>
                  <a:schemeClr val="bg1"/>
                </a:solidFill>
                <a:ea typeface="+mn-lt"/>
                <a:cs typeface="+mn-lt"/>
              </a:rPr>
              <a:t> = </a:t>
            </a:r>
            <a:r>
              <a:rPr lang="en-US" sz="2200" err="1">
                <a:solidFill>
                  <a:schemeClr val="bg1"/>
                </a:solidFill>
                <a:ea typeface="+mn-lt"/>
                <a:cs typeface="+mn-lt"/>
              </a:rPr>
              <a:t>imread</a:t>
            </a:r>
            <a:r>
              <a:rPr lang="en-US" sz="2200">
                <a:solidFill>
                  <a:schemeClr val="bg1"/>
                </a:solidFill>
                <a:ea typeface="+mn-lt"/>
                <a:cs typeface="+mn-lt"/>
              </a:rPr>
              <a:t>('apple.jpg');</a:t>
            </a:r>
          </a:p>
          <a:p>
            <a:r>
              <a:rPr lang="en-US" sz="2200">
                <a:solidFill>
                  <a:schemeClr val="bg1"/>
                </a:solidFill>
                <a:ea typeface="+mn-lt"/>
                <a:cs typeface="+mn-lt"/>
              </a:rPr>
              <a:t>Ts = 1/50;</a:t>
            </a:r>
          </a:p>
          <a:p>
            <a:r>
              <a:rPr lang="en-US" sz="2200">
                <a:solidFill>
                  <a:schemeClr val="bg1"/>
                </a:solidFill>
                <a:ea typeface="+mn-lt"/>
                <a:cs typeface="+mn-lt"/>
              </a:rPr>
              <a:t>t = 0:Ts:10-Ts;</a:t>
            </a:r>
          </a:p>
          <a:p>
            <a:r>
              <a:rPr lang="en-US" sz="2200">
                <a:solidFill>
                  <a:schemeClr val="bg1"/>
                </a:solidFill>
                <a:ea typeface="+mn-lt"/>
                <a:cs typeface="+mn-lt"/>
              </a:rPr>
              <a:t>x = sin(2*3.1416*15*t) + sin(2*3.1416*20*t);</a:t>
            </a:r>
          </a:p>
          <a:p>
            <a:r>
              <a:rPr lang="en-US" sz="2200">
                <a:solidFill>
                  <a:schemeClr val="bg1"/>
                </a:solidFill>
                <a:ea typeface="+mn-lt"/>
                <a:cs typeface="+mn-lt"/>
              </a:rPr>
              <a:t>axis(handles.axes2);</a:t>
            </a:r>
          </a:p>
          <a:p>
            <a:pPr marL="0" indent="0" algn="l">
              <a:lnSpc>
                <a:spcPct val="100000"/>
              </a:lnSpc>
              <a:spcBef>
                <a:spcPts val="0"/>
              </a:spcBef>
              <a:buNone/>
            </a:pPr>
            <a:r>
              <a:rPr lang="en-US" sz="2200" err="1">
                <a:solidFill>
                  <a:schemeClr val="bg1"/>
                </a:solidFill>
                <a:ea typeface="+mn-lt"/>
                <a:cs typeface="+mn-lt"/>
              </a:rPr>
              <a:t>imshow</a:t>
            </a:r>
            <a:r>
              <a:rPr lang="en-US" sz="2200">
                <a:solidFill>
                  <a:schemeClr val="bg1"/>
                </a:solidFill>
                <a:ea typeface="+mn-lt"/>
                <a:cs typeface="+mn-lt"/>
              </a:rPr>
              <a:t>(x);</a:t>
            </a:r>
            <a:endParaRPr lang="en-US">
              <a:solidFill>
                <a:schemeClr val="bg1"/>
              </a:solidFill>
            </a:endParaRPr>
          </a:p>
        </p:txBody>
      </p:sp>
    </p:spTree>
    <p:extLst>
      <p:ext uri="{BB962C8B-B14F-4D97-AF65-F5344CB8AC3E}">
        <p14:creationId xmlns:p14="http://schemas.microsoft.com/office/powerpoint/2010/main" val="129273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BC38B-2E3D-3FC4-917A-DD707EF0BB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D23C4A-DB76-905C-10D5-54D905D168F9}"/>
              </a:ext>
            </a:extLst>
          </p:cNvPr>
          <p:cNvSpPr>
            <a:spLocks noGrp="1"/>
          </p:cNvSpPr>
          <p:nvPr>
            <p:ph type="title"/>
          </p:nvPr>
        </p:nvSpPr>
        <p:spPr>
          <a:xfrm>
            <a:off x="577248" y="384037"/>
            <a:ext cx="10964746" cy="781917"/>
          </a:xfrm>
        </p:spPr>
        <p:txBody>
          <a:bodyPr/>
          <a:lstStyle/>
          <a:p>
            <a:pPr algn="ctr"/>
            <a:r>
              <a:rPr lang="en-US" sz="4000" b="0">
                <a:ea typeface="+mj-lt"/>
                <a:cs typeface="+mj-lt"/>
              </a:rPr>
              <a:t>Sobel Filter</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B0A16909-43BB-A91F-53DC-9A6820AFBC4D}"/>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92C854C7-94BD-CFBF-D309-869E3B033627}"/>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7AFCA5C8-77E9-AD45-796D-5EB6F7E0DC5A}"/>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3793DB6F-A01F-98DC-AE9C-A1E2EBDCED06}"/>
              </a:ext>
            </a:extLst>
          </p:cNvPr>
          <p:cNvSpPr txBox="1"/>
          <p:nvPr/>
        </p:nvSpPr>
        <p:spPr>
          <a:xfrm>
            <a:off x="6803571" y="1836964"/>
            <a:ext cx="408205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solidFill>
                <a:schemeClr val="accent1">
                  <a:lumMod val="75000"/>
                </a:schemeClr>
              </a:solidFill>
            </a:endParaRPr>
          </a:p>
        </p:txBody>
      </p:sp>
      <p:pic>
        <p:nvPicPr>
          <p:cNvPr id="8" name="Picture 7" descr="A screenshot of a computer&#10;&#10;Description automatically generated">
            <a:extLst>
              <a:ext uri="{FF2B5EF4-FFF2-40B4-BE49-F238E27FC236}">
                <a16:creationId xmlns:a16="http://schemas.microsoft.com/office/drawing/2014/main" id="{2E3C6EA8-51DD-E524-AEFD-7A95B922B886}"/>
              </a:ext>
            </a:extLst>
          </p:cNvPr>
          <p:cNvPicPr>
            <a:picLocks noChangeAspect="1"/>
          </p:cNvPicPr>
          <p:nvPr/>
        </p:nvPicPr>
        <p:blipFill>
          <a:blip r:embed="rId3"/>
          <a:stretch>
            <a:fillRect/>
          </a:stretch>
        </p:blipFill>
        <p:spPr>
          <a:xfrm>
            <a:off x="712033" y="1912105"/>
            <a:ext cx="5046689" cy="3133725"/>
          </a:xfrm>
          <a:prstGeom prst="rect">
            <a:avLst/>
          </a:prstGeom>
        </p:spPr>
      </p:pic>
      <p:sp>
        <p:nvSpPr>
          <p:cNvPr id="9" name="TextBox 8">
            <a:extLst>
              <a:ext uri="{FF2B5EF4-FFF2-40B4-BE49-F238E27FC236}">
                <a16:creationId xmlns:a16="http://schemas.microsoft.com/office/drawing/2014/main" id="{B574E06F-6E9D-A471-17F5-36AC81E1B7C9}"/>
              </a:ext>
            </a:extLst>
          </p:cNvPr>
          <p:cNvSpPr txBox="1"/>
          <p:nvPr/>
        </p:nvSpPr>
        <p:spPr>
          <a:xfrm>
            <a:off x="6258394" y="1911246"/>
            <a:ext cx="410480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1">
                    <a:lumMod val="75000"/>
                  </a:schemeClr>
                </a:solidFill>
                <a:ea typeface="+mn-lt"/>
                <a:cs typeface="+mn-lt"/>
              </a:rPr>
              <a:t>function</a:t>
            </a:r>
            <a:r>
              <a:rPr lang="en-US" sz="2200">
                <a:solidFill>
                  <a:schemeClr val="accent1">
                    <a:lumMod val="75000"/>
                  </a:schemeClr>
                </a:solidFill>
                <a:ea typeface="+mn-lt"/>
                <a:cs typeface="+mn-lt"/>
              </a:rPr>
              <a:t> pushbutton21_Callback(</a:t>
            </a:r>
            <a:r>
              <a:rPr lang="en-US" sz="2200" err="1">
                <a:solidFill>
                  <a:schemeClr val="accent1">
                    <a:lumMod val="75000"/>
                  </a:schemeClr>
                </a:solidFill>
                <a:ea typeface="+mn-lt"/>
                <a:cs typeface="+mn-lt"/>
              </a:rPr>
              <a:t>hObject</a:t>
            </a:r>
            <a:r>
              <a:rPr lang="en-US" sz="2200">
                <a:solidFill>
                  <a:schemeClr val="accent1">
                    <a:lumMod val="75000"/>
                  </a:schemeClr>
                </a:solidFill>
                <a:ea typeface="+mn-lt"/>
                <a:cs typeface="+mn-lt"/>
              </a:rPr>
              <a:t>, </a:t>
            </a:r>
            <a:r>
              <a:rPr lang="en-US" sz="2200" err="1">
                <a:solidFill>
                  <a:schemeClr val="accent1">
                    <a:lumMod val="75000"/>
                  </a:schemeClr>
                </a:solidFill>
                <a:ea typeface="+mn-lt"/>
                <a:cs typeface="+mn-lt"/>
              </a:rPr>
              <a:t>eventdata</a:t>
            </a:r>
            <a:r>
              <a:rPr lang="en-US" sz="2200">
                <a:solidFill>
                  <a:schemeClr val="accent1">
                    <a:lumMod val="75000"/>
                  </a:schemeClr>
                </a:solidFill>
                <a:ea typeface="+mn-lt"/>
                <a:cs typeface="+mn-lt"/>
              </a:rPr>
              <a:t>, handles)</a:t>
            </a:r>
          </a:p>
          <a:p>
            <a:endParaRPr lang="en-US" sz="2200">
              <a:solidFill>
                <a:srgbClr val="000000"/>
              </a:solidFill>
              <a:ea typeface="+mn-lt"/>
              <a:cs typeface="+mn-lt"/>
            </a:endParaRPr>
          </a:p>
          <a:p>
            <a:r>
              <a:rPr lang="en-US" sz="2200">
                <a:solidFill>
                  <a:schemeClr val="bg1"/>
                </a:solidFill>
                <a:ea typeface="+mn-lt"/>
                <a:cs typeface="+mn-lt"/>
              </a:rPr>
              <a:t>a = </a:t>
            </a:r>
            <a:r>
              <a:rPr lang="en-US" sz="2200" err="1">
                <a:solidFill>
                  <a:schemeClr val="bg1"/>
                </a:solidFill>
                <a:ea typeface="+mn-lt"/>
                <a:cs typeface="+mn-lt"/>
              </a:rPr>
              <a:t>imread</a:t>
            </a:r>
            <a:r>
              <a:rPr lang="en-US" sz="2200">
                <a:solidFill>
                  <a:schemeClr val="bg1"/>
                </a:solidFill>
                <a:ea typeface="+mn-lt"/>
                <a:cs typeface="+mn-lt"/>
              </a:rPr>
              <a:t>('apple.jpg');</a:t>
            </a:r>
          </a:p>
          <a:p>
            <a:r>
              <a:rPr lang="en-US" sz="2200">
                <a:solidFill>
                  <a:schemeClr val="bg1"/>
                </a:solidFill>
                <a:ea typeface="+mn-lt"/>
                <a:cs typeface="+mn-lt"/>
              </a:rPr>
              <a:t>G = rgb2gray(a);</a:t>
            </a:r>
          </a:p>
          <a:p>
            <a:r>
              <a:rPr lang="en-US" sz="2200">
                <a:solidFill>
                  <a:schemeClr val="bg1"/>
                </a:solidFill>
                <a:ea typeface="+mn-lt"/>
                <a:cs typeface="+mn-lt"/>
              </a:rPr>
              <a:t>F = edge (G , '</a:t>
            </a:r>
            <a:r>
              <a:rPr lang="en-US" sz="2200" err="1">
                <a:solidFill>
                  <a:schemeClr val="bg1"/>
                </a:solidFill>
                <a:ea typeface="+mn-lt"/>
                <a:cs typeface="+mn-lt"/>
              </a:rPr>
              <a:t>sobel</a:t>
            </a:r>
            <a:r>
              <a:rPr lang="en-US" sz="2200">
                <a:solidFill>
                  <a:schemeClr val="bg1"/>
                </a:solidFill>
                <a:ea typeface="+mn-lt"/>
                <a:cs typeface="+mn-lt"/>
              </a:rPr>
              <a:t>');</a:t>
            </a:r>
          </a:p>
          <a:p>
            <a:r>
              <a:rPr lang="en-US" sz="2200">
                <a:solidFill>
                  <a:schemeClr val="bg1"/>
                </a:solidFill>
                <a:ea typeface="+mn-lt"/>
                <a:cs typeface="+mn-lt"/>
              </a:rPr>
              <a:t>axis(handles.axes2);</a:t>
            </a:r>
          </a:p>
          <a:p>
            <a:pPr marL="0" indent="0" algn="l">
              <a:lnSpc>
                <a:spcPct val="100000"/>
              </a:lnSpc>
              <a:spcBef>
                <a:spcPts val="0"/>
              </a:spcBef>
              <a:buNone/>
            </a:pPr>
            <a:r>
              <a:rPr lang="en-US" sz="2200" err="1">
                <a:solidFill>
                  <a:schemeClr val="bg1"/>
                </a:solidFill>
                <a:ea typeface="+mn-lt"/>
                <a:cs typeface="+mn-lt"/>
              </a:rPr>
              <a:t>imshow</a:t>
            </a:r>
            <a:r>
              <a:rPr lang="en-US" sz="2200">
                <a:solidFill>
                  <a:schemeClr val="bg1"/>
                </a:solidFill>
                <a:ea typeface="+mn-lt"/>
                <a:cs typeface="+mn-lt"/>
              </a:rPr>
              <a:t>(F);</a:t>
            </a:r>
            <a:endParaRPr lang="en-US">
              <a:solidFill>
                <a:schemeClr val="bg1"/>
              </a:solidFill>
            </a:endParaRPr>
          </a:p>
        </p:txBody>
      </p:sp>
    </p:spTree>
    <p:extLst>
      <p:ext uri="{BB962C8B-B14F-4D97-AF65-F5344CB8AC3E}">
        <p14:creationId xmlns:p14="http://schemas.microsoft.com/office/powerpoint/2010/main" val="286442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31599-FE85-24C7-EBE6-387A3C2B5D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71EBAC-E36C-0FF3-D999-220EA11EA984}"/>
              </a:ext>
            </a:extLst>
          </p:cNvPr>
          <p:cNvSpPr>
            <a:spLocks noGrp="1"/>
          </p:cNvSpPr>
          <p:nvPr>
            <p:ph type="title"/>
          </p:nvPr>
        </p:nvSpPr>
        <p:spPr>
          <a:xfrm>
            <a:off x="577248" y="384037"/>
            <a:ext cx="10964746" cy="781917"/>
          </a:xfrm>
        </p:spPr>
        <p:txBody>
          <a:bodyPr/>
          <a:lstStyle/>
          <a:p>
            <a:pPr algn="ctr"/>
            <a:r>
              <a:rPr lang="en-US" sz="4000" b="0" dirty="0">
                <a:ea typeface="+mj-lt"/>
                <a:cs typeface="+mj-lt"/>
              </a:rPr>
              <a:t>Gaussian Low Pass Filter</a:t>
            </a: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2FD9D2E9-7F28-D950-8B5D-47B0A4CA4F36}"/>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1A7AB2A4-0A37-99E3-0A47-D6C3AA375D6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C63E62EC-3EF7-6BB5-B7D1-586993AD24AE}"/>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0EED394E-3D37-ED50-7862-D642E73179D9}"/>
              </a:ext>
            </a:extLst>
          </p:cNvPr>
          <p:cNvSpPr txBox="1"/>
          <p:nvPr/>
        </p:nvSpPr>
        <p:spPr>
          <a:xfrm>
            <a:off x="6803571" y="1836964"/>
            <a:ext cx="408205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solidFill>
                <a:schemeClr val="accent1">
                  <a:lumMod val="75000"/>
                </a:schemeClr>
              </a:solidFill>
            </a:endParaRPr>
          </a:p>
        </p:txBody>
      </p:sp>
      <p:sp>
        <p:nvSpPr>
          <p:cNvPr id="9" name="TextBox 8">
            <a:extLst>
              <a:ext uri="{FF2B5EF4-FFF2-40B4-BE49-F238E27FC236}">
                <a16:creationId xmlns:a16="http://schemas.microsoft.com/office/drawing/2014/main" id="{565A5E19-47B1-7D78-20A4-3FFC0AA60369}"/>
              </a:ext>
            </a:extLst>
          </p:cNvPr>
          <p:cNvSpPr txBox="1"/>
          <p:nvPr/>
        </p:nvSpPr>
        <p:spPr>
          <a:xfrm>
            <a:off x="6445771" y="1911245"/>
            <a:ext cx="410480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2200" b="1" baseline="0">
                <a:solidFill>
                  <a:schemeClr val="accent1">
                    <a:lumMod val="75000"/>
                  </a:schemeClr>
                </a:solidFill>
                <a:latin typeface="Century Gothic"/>
                <a:ea typeface="Segoe UI"/>
                <a:cs typeface="Segoe UI"/>
              </a:rPr>
              <a:t>function </a:t>
            </a:r>
            <a:r>
              <a:rPr lang="en-US" sz="2200" baseline="0">
                <a:solidFill>
                  <a:schemeClr val="accent1">
                    <a:lumMod val="75000"/>
                  </a:schemeClr>
                </a:solidFill>
                <a:latin typeface="Century Gothic"/>
                <a:ea typeface="Segoe UI"/>
                <a:cs typeface="Segoe UI"/>
              </a:rPr>
              <a:t>pushbutton17_Callback(</a:t>
            </a:r>
            <a:r>
              <a:rPr lang="en-US" sz="2200" baseline="0" err="1">
                <a:solidFill>
                  <a:schemeClr val="accent1">
                    <a:lumMod val="75000"/>
                  </a:schemeClr>
                </a:solidFill>
                <a:latin typeface="Century Gothic"/>
                <a:ea typeface="Segoe UI"/>
                <a:cs typeface="Segoe UI"/>
              </a:rPr>
              <a:t>hObject</a:t>
            </a:r>
            <a:r>
              <a:rPr lang="en-US" sz="2200" baseline="0">
                <a:solidFill>
                  <a:schemeClr val="accent1">
                    <a:lumMod val="75000"/>
                  </a:schemeClr>
                </a:solidFill>
                <a:latin typeface="Century Gothic"/>
                <a:ea typeface="Segoe UI"/>
                <a:cs typeface="Segoe UI"/>
              </a:rPr>
              <a:t>, </a:t>
            </a:r>
            <a:r>
              <a:rPr lang="en-US" sz="2200" baseline="0" err="1">
                <a:solidFill>
                  <a:schemeClr val="accent1">
                    <a:lumMod val="75000"/>
                  </a:schemeClr>
                </a:solidFill>
                <a:latin typeface="Century Gothic"/>
                <a:ea typeface="Segoe UI"/>
                <a:cs typeface="Segoe UI"/>
              </a:rPr>
              <a:t>eventdata</a:t>
            </a:r>
            <a:r>
              <a:rPr lang="en-US" sz="2200" baseline="0">
                <a:solidFill>
                  <a:schemeClr val="accent1">
                    <a:lumMod val="75000"/>
                  </a:schemeClr>
                </a:solidFill>
                <a:latin typeface="Century Gothic"/>
                <a:ea typeface="Segoe UI"/>
                <a:cs typeface="Segoe UI"/>
              </a:rPr>
              <a:t>, handles)</a:t>
            </a:r>
            <a:r>
              <a:rPr lang="en-US" sz="2200">
                <a:solidFill>
                  <a:schemeClr val="accent1">
                    <a:lumMod val="75000"/>
                  </a:schemeClr>
                </a:solidFill>
                <a:latin typeface="Century Gothic"/>
                <a:ea typeface="Segoe UI"/>
                <a:cs typeface="Segoe UI"/>
              </a:rPr>
              <a:t>​</a:t>
            </a:r>
          </a:p>
          <a:p>
            <a:pPr rtl="0"/>
            <a:r>
              <a:rPr lang="en-US" sz="2200">
                <a:latin typeface="Century Gothic"/>
                <a:ea typeface="Segoe UI"/>
                <a:cs typeface="Segoe UI"/>
              </a:rPr>
              <a:t>​</a:t>
            </a:r>
            <a:r>
              <a:rPr lang="en-US" sz="2200" baseline="0" err="1">
                <a:solidFill>
                  <a:schemeClr val="bg1"/>
                </a:solidFill>
                <a:latin typeface="Century Gothic"/>
                <a:ea typeface="Segoe UI"/>
                <a:cs typeface="Segoe UI"/>
              </a:rPr>
              <a:t>hsize</a:t>
            </a:r>
            <a:r>
              <a:rPr lang="en-US" sz="2200" baseline="0">
                <a:solidFill>
                  <a:schemeClr val="bg1"/>
                </a:solidFill>
                <a:latin typeface="Century Gothic"/>
                <a:ea typeface="Segoe UI"/>
                <a:cs typeface="Segoe UI"/>
              </a:rPr>
              <a:t> = 7; </a:t>
            </a:r>
            <a:r>
              <a:rPr lang="en-US" sz="2200">
                <a:solidFill>
                  <a:schemeClr val="bg1"/>
                </a:solidFill>
                <a:latin typeface="Century Gothic"/>
                <a:ea typeface="Segoe UI"/>
                <a:cs typeface="Segoe UI"/>
              </a:rPr>
              <a:t>​</a:t>
            </a:r>
          </a:p>
          <a:p>
            <a:pPr rtl="0"/>
            <a:r>
              <a:rPr lang="en-US" sz="2200" baseline="0">
                <a:solidFill>
                  <a:schemeClr val="bg1"/>
                </a:solidFill>
                <a:latin typeface="Century Gothic"/>
                <a:ea typeface="Segoe UI"/>
                <a:cs typeface="Segoe UI"/>
              </a:rPr>
              <a:t>sigma = 40; </a:t>
            </a:r>
            <a:r>
              <a:rPr lang="en-US" sz="2200">
                <a:solidFill>
                  <a:schemeClr val="bg1"/>
                </a:solidFill>
                <a:latin typeface="Century Gothic"/>
                <a:ea typeface="Segoe UI"/>
                <a:cs typeface="Segoe UI"/>
              </a:rPr>
              <a:t>​</a:t>
            </a:r>
          </a:p>
          <a:p>
            <a:pPr rtl="0"/>
            <a:r>
              <a:rPr lang="en-US" sz="2200">
                <a:solidFill>
                  <a:schemeClr val="bg1"/>
                </a:solidFill>
                <a:latin typeface="Century Gothic"/>
                <a:ea typeface="Segoe UI"/>
                <a:cs typeface="Segoe UI"/>
              </a:rPr>
              <a:t>​</a:t>
            </a:r>
          </a:p>
          <a:p>
            <a:pPr rtl="0"/>
            <a:r>
              <a:rPr lang="en-US" sz="2200" baseline="0">
                <a:solidFill>
                  <a:schemeClr val="bg1"/>
                </a:solidFill>
                <a:latin typeface="Century Gothic"/>
                <a:ea typeface="Segoe UI"/>
                <a:cs typeface="Segoe UI"/>
              </a:rPr>
              <a:t>h = </a:t>
            </a:r>
            <a:r>
              <a:rPr lang="en-US" sz="2200" baseline="0" err="1">
                <a:solidFill>
                  <a:schemeClr val="bg1"/>
                </a:solidFill>
                <a:latin typeface="Century Gothic"/>
                <a:ea typeface="Segoe UI"/>
                <a:cs typeface="Segoe UI"/>
              </a:rPr>
              <a:t>fspecial</a:t>
            </a:r>
            <a:r>
              <a:rPr lang="en-US" sz="2200" baseline="0">
                <a:solidFill>
                  <a:schemeClr val="bg1"/>
                </a:solidFill>
                <a:latin typeface="Century Gothic"/>
                <a:ea typeface="Segoe UI"/>
                <a:cs typeface="Segoe UI"/>
              </a:rPr>
              <a:t>('gaussian', [</a:t>
            </a:r>
            <a:r>
              <a:rPr lang="en-US" sz="2200" baseline="0" err="1">
                <a:solidFill>
                  <a:schemeClr val="bg1"/>
                </a:solidFill>
                <a:latin typeface="Century Gothic"/>
                <a:ea typeface="Segoe UI"/>
                <a:cs typeface="Segoe UI"/>
              </a:rPr>
              <a:t>hsize</a:t>
            </a:r>
            <a:r>
              <a:rPr lang="en-US" sz="2200" baseline="0">
                <a:solidFill>
                  <a:schemeClr val="bg1"/>
                </a:solidFill>
                <a:latin typeface="Century Gothic"/>
                <a:ea typeface="Segoe UI"/>
                <a:cs typeface="Segoe UI"/>
              </a:rPr>
              <a:t> </a:t>
            </a:r>
            <a:r>
              <a:rPr lang="en-US" sz="2200" baseline="0" err="1">
                <a:solidFill>
                  <a:schemeClr val="bg1"/>
                </a:solidFill>
                <a:latin typeface="Century Gothic"/>
                <a:ea typeface="Segoe UI"/>
                <a:cs typeface="Segoe UI"/>
              </a:rPr>
              <a:t>hsize</a:t>
            </a:r>
            <a:r>
              <a:rPr lang="en-US" sz="2200" baseline="0">
                <a:solidFill>
                  <a:schemeClr val="bg1"/>
                </a:solidFill>
                <a:latin typeface="Century Gothic"/>
                <a:ea typeface="Segoe UI"/>
                <a:cs typeface="Segoe UI"/>
              </a:rPr>
              <a:t>], sigma);</a:t>
            </a:r>
            <a:r>
              <a:rPr lang="en-US" sz="2200">
                <a:solidFill>
                  <a:schemeClr val="bg1"/>
                </a:solidFill>
                <a:latin typeface="Century Gothic"/>
                <a:ea typeface="Segoe UI"/>
                <a:cs typeface="Segoe UI"/>
              </a:rPr>
              <a:t>​</a:t>
            </a:r>
          </a:p>
          <a:p>
            <a:pPr rtl="0"/>
            <a:r>
              <a:rPr lang="en-US" sz="2200" baseline="0" err="1">
                <a:solidFill>
                  <a:schemeClr val="bg1"/>
                </a:solidFill>
                <a:latin typeface="Century Gothic"/>
                <a:ea typeface="Segoe UI"/>
                <a:cs typeface="Segoe UI"/>
              </a:rPr>
              <a:t>img</a:t>
            </a:r>
            <a:r>
              <a:rPr lang="en-US" sz="2200" baseline="0">
                <a:solidFill>
                  <a:schemeClr val="bg1"/>
                </a:solidFill>
                <a:latin typeface="Century Gothic"/>
                <a:ea typeface="Segoe UI"/>
                <a:cs typeface="Segoe UI"/>
              </a:rPr>
              <a:t> = </a:t>
            </a:r>
            <a:r>
              <a:rPr lang="en-US" sz="2200" baseline="0" err="1">
                <a:solidFill>
                  <a:schemeClr val="bg1"/>
                </a:solidFill>
                <a:latin typeface="Century Gothic"/>
                <a:ea typeface="Segoe UI"/>
                <a:cs typeface="Segoe UI"/>
              </a:rPr>
              <a:t>imread</a:t>
            </a:r>
            <a:r>
              <a:rPr lang="en-US" sz="2200" baseline="0">
                <a:solidFill>
                  <a:schemeClr val="bg1"/>
                </a:solidFill>
                <a:latin typeface="Century Gothic"/>
                <a:ea typeface="Segoe UI"/>
                <a:cs typeface="Segoe UI"/>
              </a:rPr>
              <a:t>('apple.jpg');</a:t>
            </a:r>
            <a:r>
              <a:rPr lang="en-US" sz="2200">
                <a:solidFill>
                  <a:schemeClr val="bg1"/>
                </a:solidFill>
                <a:latin typeface="Century Gothic"/>
                <a:ea typeface="Segoe UI"/>
                <a:cs typeface="Segoe UI"/>
              </a:rPr>
              <a:t>​</a:t>
            </a:r>
          </a:p>
          <a:p>
            <a:pPr rtl="0"/>
            <a:r>
              <a:rPr lang="en-US" sz="2200" baseline="0" err="1">
                <a:solidFill>
                  <a:schemeClr val="bg1"/>
                </a:solidFill>
                <a:latin typeface="Century Gothic"/>
                <a:ea typeface="Segoe UI"/>
                <a:cs typeface="Segoe UI"/>
              </a:rPr>
              <a:t>filtered_img</a:t>
            </a:r>
            <a:r>
              <a:rPr lang="en-US" sz="2200" baseline="0">
                <a:solidFill>
                  <a:schemeClr val="bg1"/>
                </a:solidFill>
                <a:latin typeface="Century Gothic"/>
                <a:ea typeface="Segoe UI"/>
                <a:cs typeface="Segoe UI"/>
              </a:rPr>
              <a:t> = </a:t>
            </a:r>
            <a:r>
              <a:rPr lang="en-US" sz="2200" baseline="0" err="1">
                <a:solidFill>
                  <a:schemeClr val="bg1"/>
                </a:solidFill>
                <a:latin typeface="Century Gothic"/>
                <a:ea typeface="Segoe UI"/>
                <a:cs typeface="Segoe UI"/>
              </a:rPr>
              <a:t>imfilter</a:t>
            </a:r>
            <a:r>
              <a:rPr lang="en-US" sz="2200" baseline="0">
                <a:solidFill>
                  <a:schemeClr val="bg1"/>
                </a:solidFill>
                <a:latin typeface="Century Gothic"/>
                <a:ea typeface="Segoe UI"/>
                <a:cs typeface="Segoe UI"/>
              </a:rPr>
              <a:t>(</a:t>
            </a:r>
            <a:r>
              <a:rPr lang="en-US" sz="2200" baseline="0" err="1">
                <a:solidFill>
                  <a:schemeClr val="bg1"/>
                </a:solidFill>
                <a:latin typeface="Century Gothic"/>
                <a:ea typeface="Segoe UI"/>
                <a:cs typeface="Segoe UI"/>
              </a:rPr>
              <a:t>img</a:t>
            </a:r>
            <a:r>
              <a:rPr lang="en-US" sz="2200" baseline="0">
                <a:solidFill>
                  <a:schemeClr val="bg1"/>
                </a:solidFill>
                <a:latin typeface="Century Gothic"/>
                <a:ea typeface="Segoe UI"/>
                <a:cs typeface="Segoe UI"/>
              </a:rPr>
              <a:t>, h);</a:t>
            </a:r>
            <a:r>
              <a:rPr lang="en-US" sz="2200">
                <a:solidFill>
                  <a:schemeClr val="bg1"/>
                </a:solidFill>
                <a:latin typeface="Century Gothic"/>
                <a:ea typeface="Segoe UI"/>
                <a:cs typeface="Segoe UI"/>
              </a:rPr>
              <a:t>​</a:t>
            </a:r>
          </a:p>
          <a:p>
            <a:pPr rtl="0"/>
            <a:r>
              <a:rPr lang="en-US" sz="2200" baseline="0">
                <a:solidFill>
                  <a:schemeClr val="bg1"/>
                </a:solidFill>
                <a:latin typeface="Century Gothic"/>
                <a:ea typeface="Segoe UI"/>
                <a:cs typeface="Segoe UI"/>
              </a:rPr>
              <a:t>axes(handles.axes2);</a:t>
            </a:r>
            <a:r>
              <a:rPr lang="en-US" sz="2200">
                <a:solidFill>
                  <a:schemeClr val="bg1"/>
                </a:solidFill>
                <a:latin typeface="Century Gothic"/>
                <a:ea typeface="Segoe UI"/>
                <a:cs typeface="Segoe UI"/>
              </a:rPr>
              <a:t>​</a:t>
            </a:r>
          </a:p>
          <a:p>
            <a:pPr rtl="0"/>
            <a:r>
              <a:rPr lang="en-US" sz="2200" baseline="0" err="1">
                <a:solidFill>
                  <a:schemeClr val="bg1"/>
                </a:solidFill>
                <a:latin typeface="Century Gothic"/>
                <a:ea typeface="Segoe UI"/>
                <a:cs typeface="Segoe UI"/>
              </a:rPr>
              <a:t>imshow</a:t>
            </a:r>
            <a:r>
              <a:rPr lang="en-US" sz="2200" baseline="0">
                <a:solidFill>
                  <a:schemeClr val="bg1"/>
                </a:solidFill>
                <a:latin typeface="Century Gothic"/>
                <a:ea typeface="Segoe UI"/>
                <a:cs typeface="Segoe UI"/>
              </a:rPr>
              <a:t>(</a:t>
            </a:r>
            <a:r>
              <a:rPr lang="en-US" sz="2200" baseline="0" err="1">
                <a:solidFill>
                  <a:schemeClr val="bg1"/>
                </a:solidFill>
                <a:latin typeface="Century Gothic"/>
                <a:ea typeface="Segoe UI"/>
                <a:cs typeface="Segoe UI"/>
              </a:rPr>
              <a:t>filtered_img</a:t>
            </a:r>
            <a:r>
              <a:rPr lang="en-US" sz="2200" baseline="0">
                <a:solidFill>
                  <a:schemeClr val="bg1"/>
                </a:solidFill>
                <a:latin typeface="Century Gothic"/>
                <a:ea typeface="Segoe UI"/>
                <a:cs typeface="Segoe UI"/>
              </a:rPr>
              <a:t>);</a:t>
            </a:r>
            <a:endParaRPr lang="en-US" sz="220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id="{344604BE-55CB-699B-EDCF-9115D1DC7A78}"/>
              </a:ext>
            </a:extLst>
          </p:cNvPr>
          <p:cNvPicPr>
            <a:picLocks noChangeAspect="1"/>
          </p:cNvPicPr>
          <p:nvPr/>
        </p:nvPicPr>
        <p:blipFill>
          <a:blip r:embed="rId3"/>
          <a:stretch>
            <a:fillRect/>
          </a:stretch>
        </p:blipFill>
        <p:spPr>
          <a:xfrm>
            <a:off x="487181" y="1908514"/>
            <a:ext cx="5134131" cy="3190875"/>
          </a:xfrm>
          <a:prstGeom prst="rect">
            <a:avLst/>
          </a:prstGeom>
        </p:spPr>
      </p:pic>
    </p:spTree>
    <p:extLst>
      <p:ext uri="{BB962C8B-B14F-4D97-AF65-F5344CB8AC3E}">
        <p14:creationId xmlns:p14="http://schemas.microsoft.com/office/powerpoint/2010/main" val="11691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415D-94E3-46AA-54DD-8F252448BABC}"/>
              </a:ext>
            </a:extLst>
          </p:cNvPr>
          <p:cNvSpPr>
            <a:spLocks noGrp="1"/>
          </p:cNvSpPr>
          <p:nvPr>
            <p:ph type="title"/>
          </p:nvPr>
        </p:nvSpPr>
        <p:spPr/>
        <p:txBody>
          <a:bodyPr/>
          <a:lstStyle/>
          <a:p>
            <a:pPr algn="ctr"/>
            <a:r>
              <a:rPr lang="en-US" sz="4000" b="0" dirty="0"/>
              <a:t>Ideal High Pass Filter</a:t>
            </a:r>
            <a:endParaRPr lang="en-US"/>
          </a:p>
        </p:txBody>
      </p:sp>
      <p:sp>
        <p:nvSpPr>
          <p:cNvPr id="4" name="Footer Placeholder 3">
            <a:extLst>
              <a:ext uri="{FF2B5EF4-FFF2-40B4-BE49-F238E27FC236}">
                <a16:creationId xmlns:a16="http://schemas.microsoft.com/office/drawing/2014/main" id="{677D6BAD-3424-52BD-021A-44B4AF37A4B7}"/>
              </a:ext>
            </a:extLst>
          </p:cNvPr>
          <p:cNvSpPr>
            <a:spLocks noGrp="1"/>
          </p:cNvSpPr>
          <p:nvPr>
            <p:ph type="ftr" sz="quarter" idx="28"/>
          </p:nvPr>
        </p:nvSpPr>
        <p:spPr/>
        <p:txBody>
          <a:bodyPr/>
          <a:lstStyle/>
          <a:p>
            <a:r>
              <a:rPr lang="en-US" noProof="0"/>
              <a:t>Presentation Title</a:t>
            </a:r>
          </a:p>
        </p:txBody>
      </p:sp>
      <p:pic>
        <p:nvPicPr>
          <p:cNvPr id="5" name="Picture 4" descr="A screenshot of a computer&#10;&#10;Description automatically generated">
            <a:extLst>
              <a:ext uri="{FF2B5EF4-FFF2-40B4-BE49-F238E27FC236}">
                <a16:creationId xmlns:a16="http://schemas.microsoft.com/office/drawing/2014/main" id="{3A0BB494-AEE6-87E6-BCC1-516463989540}"/>
              </a:ext>
            </a:extLst>
          </p:cNvPr>
          <p:cNvPicPr>
            <a:picLocks noChangeAspect="1"/>
          </p:cNvPicPr>
          <p:nvPr/>
        </p:nvPicPr>
        <p:blipFill>
          <a:blip r:embed="rId2"/>
          <a:stretch>
            <a:fillRect/>
          </a:stretch>
        </p:blipFill>
        <p:spPr>
          <a:xfrm>
            <a:off x="299357" y="1551214"/>
            <a:ext cx="5197929" cy="4844143"/>
          </a:xfrm>
          <a:prstGeom prst="rect">
            <a:avLst/>
          </a:prstGeom>
        </p:spPr>
      </p:pic>
      <p:sp>
        <p:nvSpPr>
          <p:cNvPr id="6" name="TextBox 5">
            <a:extLst>
              <a:ext uri="{FF2B5EF4-FFF2-40B4-BE49-F238E27FC236}">
                <a16:creationId xmlns:a16="http://schemas.microsoft.com/office/drawing/2014/main" id="{871010A3-FBB0-82AF-0608-AE99BF35C40D}"/>
              </a:ext>
            </a:extLst>
          </p:cNvPr>
          <p:cNvSpPr txBox="1"/>
          <p:nvPr/>
        </p:nvSpPr>
        <p:spPr>
          <a:xfrm>
            <a:off x="5810250" y="1197429"/>
            <a:ext cx="6444342"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rgbClr val="2B9B62"/>
              </a:solidFill>
            </a:endParaRPr>
          </a:p>
          <a:p>
            <a:r>
              <a:rPr lang="en-US" sz="1600" dirty="0" err="1">
                <a:solidFill>
                  <a:prstClr val="white"/>
                </a:solidFill>
                <a:ea typeface="+mn-lt"/>
                <a:cs typeface="+mn-lt"/>
              </a:rPr>
              <a:t>img</a:t>
            </a:r>
            <a:r>
              <a:rPr lang="en-US" sz="1600" dirty="0">
                <a:solidFill>
                  <a:prstClr val="white"/>
                </a:solidFill>
                <a:ea typeface="+mn-lt"/>
                <a:cs typeface="+mn-lt"/>
              </a:rPr>
              <a:t> = </a:t>
            </a:r>
            <a:r>
              <a:rPr lang="en-US" sz="1600" dirty="0" err="1">
                <a:solidFill>
                  <a:prstClr val="white"/>
                </a:solidFill>
                <a:ea typeface="+mn-lt"/>
                <a:cs typeface="+mn-lt"/>
              </a:rPr>
              <a:t>imread</a:t>
            </a:r>
            <a:r>
              <a:rPr lang="en-US" sz="1600" dirty="0">
                <a:solidFill>
                  <a:prstClr val="white"/>
                </a:solidFill>
                <a:ea typeface="+mn-lt"/>
                <a:cs typeface="+mn-lt"/>
              </a:rPr>
              <a:t>('apple.jpg');</a:t>
            </a:r>
            <a:endParaRPr lang="en-US" sz="1600">
              <a:solidFill>
                <a:prstClr val="white"/>
              </a:solidFill>
            </a:endParaRPr>
          </a:p>
          <a:p>
            <a:r>
              <a:rPr lang="en-US" sz="1600" dirty="0">
                <a:solidFill>
                  <a:prstClr val="white"/>
                </a:solidFill>
                <a:ea typeface="+mn-lt"/>
                <a:cs typeface="+mn-lt"/>
              </a:rPr>
              <a:t>img2 = rgb2gray(</a:t>
            </a:r>
            <a:r>
              <a:rPr lang="en-US" sz="1600" dirty="0" err="1">
                <a:solidFill>
                  <a:prstClr val="white"/>
                </a:solidFill>
                <a:ea typeface="+mn-lt"/>
                <a:cs typeface="+mn-lt"/>
              </a:rPr>
              <a:t>img</a:t>
            </a:r>
            <a:r>
              <a:rPr lang="en-US" sz="1600" dirty="0">
                <a:solidFill>
                  <a:prstClr val="white"/>
                </a:solidFill>
                <a:ea typeface="+mn-lt"/>
                <a:cs typeface="+mn-lt"/>
              </a:rPr>
              <a:t>);</a:t>
            </a:r>
            <a:endParaRPr lang="en-US" sz="1600">
              <a:solidFill>
                <a:prstClr val="white"/>
              </a:solidFill>
            </a:endParaRPr>
          </a:p>
          <a:p>
            <a:r>
              <a:rPr lang="en-US" sz="1600" dirty="0">
                <a:solidFill>
                  <a:srgbClr val="2B9B62"/>
                </a:solidFill>
                <a:ea typeface="+mn-lt"/>
                <a:cs typeface="+mn-lt"/>
              </a:rPr>
              <a:t>% Get the size of the image</a:t>
            </a:r>
            <a:endParaRPr lang="en-US" sz="1600"/>
          </a:p>
          <a:p>
            <a:r>
              <a:rPr lang="en-US" sz="1600" dirty="0">
                <a:solidFill>
                  <a:prstClr val="white"/>
                </a:solidFill>
                <a:ea typeface="+mn-lt"/>
                <a:cs typeface="+mn-lt"/>
              </a:rPr>
              <a:t>[rows, cols] = size(img2);</a:t>
            </a:r>
            <a:endParaRPr lang="en-US" sz="1600">
              <a:solidFill>
                <a:prstClr val="white"/>
              </a:solidFill>
            </a:endParaRPr>
          </a:p>
          <a:p>
            <a:r>
              <a:rPr lang="en-US" sz="1600" dirty="0">
                <a:solidFill>
                  <a:srgbClr val="2B9B62"/>
                </a:solidFill>
                <a:ea typeface="+mn-lt"/>
                <a:cs typeface="+mn-lt"/>
              </a:rPr>
              <a:t>% Create an ideal high-pass filter in the frequency domain</a:t>
            </a:r>
            <a:endParaRPr lang="en-US" sz="1600"/>
          </a:p>
          <a:p>
            <a:r>
              <a:rPr lang="en-US" sz="1600" dirty="0">
                <a:solidFill>
                  <a:prstClr val="white"/>
                </a:solidFill>
                <a:ea typeface="+mn-lt"/>
                <a:cs typeface="+mn-lt"/>
              </a:rPr>
              <a:t>radius = 50;</a:t>
            </a:r>
            <a:endParaRPr lang="en-US" sz="1600">
              <a:solidFill>
                <a:prstClr val="white"/>
              </a:solidFill>
            </a:endParaRPr>
          </a:p>
          <a:p>
            <a:r>
              <a:rPr lang="en-US" sz="1600" dirty="0">
                <a:solidFill>
                  <a:prstClr val="white"/>
                </a:solidFill>
                <a:ea typeface="+mn-lt"/>
                <a:cs typeface="+mn-lt"/>
              </a:rPr>
              <a:t>[x, y] = </a:t>
            </a:r>
            <a:r>
              <a:rPr lang="en-US" sz="1600" dirty="0" err="1">
                <a:solidFill>
                  <a:prstClr val="white"/>
                </a:solidFill>
                <a:ea typeface="+mn-lt"/>
                <a:cs typeface="+mn-lt"/>
              </a:rPr>
              <a:t>meshgrid</a:t>
            </a:r>
            <a:r>
              <a:rPr lang="en-US" sz="1600" dirty="0">
                <a:solidFill>
                  <a:prstClr val="white"/>
                </a:solidFill>
                <a:ea typeface="+mn-lt"/>
                <a:cs typeface="+mn-lt"/>
              </a:rPr>
              <a:t>(1:cols, 1:rows);</a:t>
            </a:r>
            <a:endParaRPr lang="en-US" sz="1600">
              <a:solidFill>
                <a:prstClr val="white"/>
              </a:solidFill>
            </a:endParaRPr>
          </a:p>
          <a:p>
            <a:r>
              <a:rPr lang="en-US" sz="1600" dirty="0" err="1">
                <a:solidFill>
                  <a:prstClr val="white"/>
                </a:solidFill>
                <a:ea typeface="+mn-lt"/>
                <a:cs typeface="+mn-lt"/>
              </a:rPr>
              <a:t>center_x</a:t>
            </a:r>
            <a:r>
              <a:rPr lang="en-US" sz="1600" dirty="0">
                <a:solidFill>
                  <a:prstClr val="white"/>
                </a:solidFill>
                <a:ea typeface="+mn-lt"/>
                <a:cs typeface="+mn-lt"/>
              </a:rPr>
              <a:t> = cols / 2;</a:t>
            </a:r>
            <a:endParaRPr lang="en-US" sz="1600">
              <a:solidFill>
                <a:prstClr val="white"/>
              </a:solidFill>
            </a:endParaRPr>
          </a:p>
          <a:p>
            <a:r>
              <a:rPr lang="en-US" sz="1600" dirty="0" err="1">
                <a:solidFill>
                  <a:prstClr val="white"/>
                </a:solidFill>
                <a:ea typeface="+mn-lt"/>
                <a:cs typeface="+mn-lt"/>
              </a:rPr>
              <a:t>center_y</a:t>
            </a:r>
            <a:r>
              <a:rPr lang="en-US" sz="1600" dirty="0">
                <a:solidFill>
                  <a:prstClr val="white"/>
                </a:solidFill>
                <a:ea typeface="+mn-lt"/>
                <a:cs typeface="+mn-lt"/>
              </a:rPr>
              <a:t> = rows / 2;</a:t>
            </a:r>
            <a:endParaRPr lang="en-US" sz="1600">
              <a:solidFill>
                <a:prstClr val="white"/>
              </a:solidFill>
            </a:endParaRPr>
          </a:p>
          <a:p>
            <a:r>
              <a:rPr lang="en-US" sz="1600" dirty="0" err="1">
                <a:solidFill>
                  <a:prstClr val="white"/>
                </a:solidFill>
                <a:ea typeface="+mn-lt"/>
                <a:cs typeface="+mn-lt"/>
              </a:rPr>
              <a:t>high_pass_filter</a:t>
            </a:r>
            <a:r>
              <a:rPr lang="en-US" sz="1600" dirty="0">
                <a:solidFill>
                  <a:prstClr val="white"/>
                </a:solidFill>
                <a:ea typeface="+mn-lt"/>
                <a:cs typeface="+mn-lt"/>
              </a:rPr>
              <a:t> = double(sqrt((x - </a:t>
            </a:r>
            <a:r>
              <a:rPr lang="en-US" sz="1600" dirty="0" err="1">
                <a:solidFill>
                  <a:prstClr val="white"/>
                </a:solidFill>
                <a:ea typeface="+mn-lt"/>
                <a:cs typeface="+mn-lt"/>
              </a:rPr>
              <a:t>center_x</a:t>
            </a:r>
            <a:r>
              <a:rPr lang="en-US" sz="1600" dirty="0">
                <a:solidFill>
                  <a:prstClr val="white"/>
                </a:solidFill>
                <a:ea typeface="+mn-lt"/>
                <a:cs typeface="+mn-lt"/>
              </a:rPr>
              <a:t>).^2 + (y - </a:t>
            </a:r>
            <a:r>
              <a:rPr lang="en-US" sz="1600" dirty="0" err="1">
                <a:solidFill>
                  <a:prstClr val="white"/>
                </a:solidFill>
                <a:ea typeface="+mn-lt"/>
                <a:cs typeface="+mn-lt"/>
              </a:rPr>
              <a:t>center_y</a:t>
            </a:r>
            <a:r>
              <a:rPr lang="en-US" sz="1600" dirty="0">
                <a:solidFill>
                  <a:prstClr val="white"/>
                </a:solidFill>
                <a:ea typeface="+mn-lt"/>
                <a:cs typeface="+mn-lt"/>
              </a:rPr>
              <a:t>).^2) &gt; radius);</a:t>
            </a:r>
            <a:endParaRPr lang="en-US" sz="1600">
              <a:solidFill>
                <a:prstClr val="white"/>
              </a:solidFill>
            </a:endParaRPr>
          </a:p>
          <a:p>
            <a:r>
              <a:rPr lang="en-US" sz="1600" dirty="0">
                <a:solidFill>
                  <a:srgbClr val="2B9B62"/>
                </a:solidFill>
                <a:ea typeface="+mn-lt"/>
                <a:cs typeface="+mn-lt"/>
              </a:rPr>
              <a:t>% Apply the high-pass filter in the frequency domain</a:t>
            </a:r>
            <a:endParaRPr lang="en-US" sz="1600"/>
          </a:p>
          <a:p>
            <a:r>
              <a:rPr lang="en-US" sz="1600" dirty="0" err="1">
                <a:solidFill>
                  <a:prstClr val="white"/>
                </a:solidFill>
                <a:ea typeface="+mn-lt"/>
                <a:cs typeface="+mn-lt"/>
              </a:rPr>
              <a:t>img_fft</a:t>
            </a:r>
            <a:r>
              <a:rPr lang="en-US" sz="1600" dirty="0">
                <a:solidFill>
                  <a:prstClr val="white"/>
                </a:solidFill>
                <a:ea typeface="+mn-lt"/>
                <a:cs typeface="+mn-lt"/>
              </a:rPr>
              <a:t> = fft2(img2);</a:t>
            </a:r>
            <a:endParaRPr lang="en-US" sz="1600">
              <a:solidFill>
                <a:prstClr val="white"/>
              </a:solidFill>
            </a:endParaRPr>
          </a:p>
          <a:p>
            <a:r>
              <a:rPr lang="en-US" sz="1600" dirty="0" err="1">
                <a:solidFill>
                  <a:prstClr val="white"/>
                </a:solidFill>
                <a:ea typeface="+mn-lt"/>
                <a:cs typeface="+mn-lt"/>
              </a:rPr>
              <a:t>img_fft_filtered</a:t>
            </a:r>
            <a:r>
              <a:rPr lang="en-US" sz="1600" dirty="0">
                <a:solidFill>
                  <a:prstClr val="white"/>
                </a:solidFill>
                <a:ea typeface="+mn-lt"/>
                <a:cs typeface="+mn-lt"/>
              </a:rPr>
              <a:t> = </a:t>
            </a:r>
            <a:r>
              <a:rPr lang="en-US" sz="1600" dirty="0" err="1">
                <a:solidFill>
                  <a:prstClr val="white"/>
                </a:solidFill>
                <a:ea typeface="+mn-lt"/>
                <a:cs typeface="+mn-lt"/>
              </a:rPr>
              <a:t>img_fft</a:t>
            </a:r>
            <a:r>
              <a:rPr lang="en-US" sz="1600" dirty="0">
                <a:solidFill>
                  <a:prstClr val="white"/>
                </a:solidFill>
                <a:ea typeface="+mn-lt"/>
                <a:cs typeface="+mn-lt"/>
              </a:rPr>
              <a:t> .* </a:t>
            </a:r>
            <a:r>
              <a:rPr lang="en-US" sz="1600" dirty="0" err="1">
                <a:solidFill>
                  <a:prstClr val="white"/>
                </a:solidFill>
                <a:ea typeface="+mn-lt"/>
                <a:cs typeface="+mn-lt"/>
              </a:rPr>
              <a:t>high_pass_filter</a:t>
            </a:r>
            <a:r>
              <a:rPr lang="en-US" sz="1600" dirty="0">
                <a:solidFill>
                  <a:prstClr val="white"/>
                </a:solidFill>
                <a:ea typeface="+mn-lt"/>
                <a:cs typeface="+mn-lt"/>
              </a:rPr>
              <a:t>;</a:t>
            </a:r>
            <a:endParaRPr lang="en-US" sz="1600">
              <a:solidFill>
                <a:prstClr val="white"/>
              </a:solidFill>
            </a:endParaRPr>
          </a:p>
          <a:p>
            <a:r>
              <a:rPr lang="en-US" sz="1600" dirty="0">
                <a:solidFill>
                  <a:srgbClr val="2B9B62"/>
                </a:solidFill>
                <a:ea typeface="+mn-lt"/>
                <a:cs typeface="+mn-lt"/>
              </a:rPr>
              <a:t>% Inverse Fourier transform to get the filtered image in spatial domain</a:t>
            </a:r>
            <a:endParaRPr lang="en-US" sz="1600"/>
          </a:p>
          <a:p>
            <a:r>
              <a:rPr lang="en-US" sz="1600" dirty="0" err="1">
                <a:solidFill>
                  <a:prstClr val="white"/>
                </a:solidFill>
                <a:ea typeface="+mn-lt"/>
                <a:cs typeface="+mn-lt"/>
              </a:rPr>
              <a:t>img_filtered</a:t>
            </a:r>
            <a:r>
              <a:rPr lang="en-US" sz="1600" dirty="0">
                <a:solidFill>
                  <a:prstClr val="white"/>
                </a:solidFill>
                <a:ea typeface="+mn-lt"/>
                <a:cs typeface="+mn-lt"/>
              </a:rPr>
              <a:t> = ifft2(</a:t>
            </a:r>
            <a:r>
              <a:rPr lang="en-US" sz="1600" dirty="0" err="1">
                <a:solidFill>
                  <a:prstClr val="white"/>
                </a:solidFill>
                <a:ea typeface="+mn-lt"/>
                <a:cs typeface="+mn-lt"/>
              </a:rPr>
              <a:t>img_fft_filtered</a:t>
            </a:r>
            <a:r>
              <a:rPr lang="en-US" sz="1600" dirty="0">
                <a:solidFill>
                  <a:prstClr val="white"/>
                </a:solidFill>
                <a:ea typeface="+mn-lt"/>
                <a:cs typeface="+mn-lt"/>
              </a:rPr>
              <a:t>);</a:t>
            </a:r>
            <a:endParaRPr lang="en-US" sz="1600">
              <a:solidFill>
                <a:prstClr val="white"/>
              </a:solidFill>
            </a:endParaRPr>
          </a:p>
          <a:p>
            <a:r>
              <a:rPr lang="en-US" sz="1600" dirty="0">
                <a:solidFill>
                  <a:prstClr val="white"/>
                </a:solidFill>
                <a:ea typeface="+mn-lt"/>
                <a:cs typeface="+mn-lt"/>
              </a:rPr>
              <a:t>axes(handles.axes2); </a:t>
            </a:r>
          </a:p>
          <a:p>
            <a:r>
              <a:rPr lang="en-US" sz="1600" dirty="0" err="1">
                <a:solidFill>
                  <a:prstClr val="white"/>
                </a:solidFill>
                <a:ea typeface="+mn-lt"/>
                <a:cs typeface="+mn-lt"/>
              </a:rPr>
              <a:t>imshow</a:t>
            </a:r>
            <a:r>
              <a:rPr lang="en-US" sz="1600" dirty="0">
                <a:solidFill>
                  <a:prstClr val="white"/>
                </a:solidFill>
                <a:ea typeface="+mn-lt"/>
                <a:cs typeface="+mn-lt"/>
              </a:rPr>
              <a:t>(uint8(abs(</a:t>
            </a:r>
            <a:r>
              <a:rPr lang="en-US" sz="1600" dirty="0" err="1">
                <a:solidFill>
                  <a:prstClr val="white"/>
                </a:solidFill>
                <a:ea typeface="+mn-lt"/>
                <a:cs typeface="+mn-lt"/>
              </a:rPr>
              <a:t>img_filtered</a:t>
            </a:r>
            <a:r>
              <a:rPr lang="en-US" sz="1600" dirty="0">
                <a:solidFill>
                  <a:prstClr val="white"/>
                </a:solidFill>
                <a:ea typeface="+mn-lt"/>
                <a:cs typeface="+mn-lt"/>
              </a:rPr>
              <a:t>)));</a:t>
            </a:r>
            <a:endParaRPr lang="en-US" sz="1600">
              <a:solidFill>
                <a:prstClr val="white"/>
              </a:solidFill>
            </a:endParaRPr>
          </a:p>
          <a:p>
            <a:r>
              <a:rPr lang="en-US" sz="1600" dirty="0">
                <a:solidFill>
                  <a:prstClr val="white"/>
                </a:solidFill>
                <a:ea typeface="+mn-lt"/>
                <a:cs typeface="+mn-lt"/>
              </a:rPr>
              <a:t>title(handles.axes2, 'High-Pass Filtered Image');</a:t>
            </a:r>
            <a:endParaRPr lang="en-US" sz="1600">
              <a:solidFill>
                <a:prstClr val="white"/>
              </a:solidFill>
            </a:endParaRPr>
          </a:p>
          <a:p>
            <a:pPr marL="0" indent="0" algn="l">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51810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04774" y="1043947"/>
            <a:ext cx="5421962" cy="4539817"/>
          </a:xfrm>
        </p:spPr>
        <p:txBody>
          <a:bodyPr/>
          <a:lstStyle/>
          <a:p>
            <a:br>
              <a:rPr lang="en-US"/>
            </a:br>
            <a:endParaRPr lang="en-US" sz="2200" b="0">
              <a:solidFill>
                <a:srgbClr val="D1D5DB"/>
              </a:solidFill>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294530"/>
          </a:xfrm>
        </p:spPr>
        <p:txBody>
          <a:bodyPr vert="horz" lIns="91440" tIns="45720" rIns="91440" bIns="45720" rtlCol="0" anchor="t">
            <a:noAutofit/>
          </a:bodyPr>
          <a:lstStyle/>
          <a:p>
            <a:endParaRPr lang="en-US"/>
          </a:p>
          <a:p>
            <a:endParaRPr lang="en-US"/>
          </a:p>
          <a:p>
            <a:endParaRPr lang="en-US"/>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a:ln>
                <a:noFill/>
              </a:ln>
              <a:solidFill>
                <a:schemeClr val="bg1"/>
              </a:solidFill>
              <a:effectLst/>
              <a:uLnTx/>
              <a:uFillTx/>
            </a:endParaRPr>
          </a:p>
        </p:txBody>
      </p:sp>
      <p:sp>
        <p:nvSpPr>
          <p:cNvPr id="4" name="TextBox 3">
            <a:extLst>
              <a:ext uri="{FF2B5EF4-FFF2-40B4-BE49-F238E27FC236}">
                <a16:creationId xmlns:a16="http://schemas.microsoft.com/office/drawing/2014/main" id="{EC0F49F9-1B5C-BBC8-6C1A-1A0DC26186A5}"/>
              </a:ext>
            </a:extLst>
          </p:cNvPr>
          <p:cNvSpPr txBox="1"/>
          <p:nvPr/>
        </p:nvSpPr>
        <p:spPr>
          <a:xfrm>
            <a:off x="166255" y="1995054"/>
            <a:ext cx="525087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This MATLAB code defines a graphical user interface (GUI) application for image processing. The GUI contains various buttons that trigger different image processing operations. The main functions include loading an image, applying local Laplacian filters, binary thresholding, histogram equalization, median filtering, averaging filters, and high-pass filtering. Additionally, there are functionalities for displaying images, applying Gaussian filters, bit-level manipulation, and frequency domain filtering. The GUI allows users to interact with these image processing techniques by clicking on specific buttons, each corresponding to a distinct operation.</a:t>
            </a:r>
          </a:p>
        </p:txBody>
      </p:sp>
      <p:sp>
        <p:nvSpPr>
          <p:cNvPr id="2" name="TextBox 1">
            <a:extLst>
              <a:ext uri="{FF2B5EF4-FFF2-40B4-BE49-F238E27FC236}">
                <a16:creationId xmlns:a16="http://schemas.microsoft.com/office/drawing/2014/main" id="{C7BB0DB0-C2DA-6EE9-C687-F4F7E38B68B9}"/>
              </a:ext>
            </a:extLst>
          </p:cNvPr>
          <p:cNvSpPr txBox="1"/>
          <p:nvPr/>
        </p:nvSpPr>
        <p:spPr>
          <a:xfrm>
            <a:off x="166254" y="1496290"/>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ct val="100000"/>
              </a:lnSpc>
              <a:spcBef>
                <a:spcPts val="0"/>
              </a:spcBef>
              <a:buFontTx/>
              <a:buNone/>
            </a:pPr>
            <a:r>
              <a:rPr lang="en-US" sz="2200" err="1">
                <a:solidFill>
                  <a:prstClr val="white"/>
                </a:solidFill>
                <a:latin typeface="Posterama"/>
                <a:ea typeface="微软雅黑"/>
                <a:cs typeface="Posterama"/>
              </a:rPr>
              <a:t>Sammary</a:t>
            </a:r>
            <a:endParaRPr lang="en-US" sz="2200" err="1">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775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0BF4A-BB8C-CD52-963A-287A4E2DF0F5}"/>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103B5ED1-C76A-EF96-F62B-00DFFD006DA4}"/>
              </a:ext>
            </a:extLst>
          </p:cNvPr>
          <p:cNvSpPr>
            <a:spLocks noGrp="1"/>
          </p:cNvSpPr>
          <p:nvPr>
            <p:ph type="title"/>
          </p:nvPr>
        </p:nvSpPr>
        <p:spPr>
          <a:xfrm>
            <a:off x="3963590" y="1253665"/>
            <a:ext cx="6599429" cy="1325563"/>
          </a:xfrm>
        </p:spPr>
        <p:txBody>
          <a:bodyPr/>
          <a:lstStyle/>
          <a:p>
            <a:pPr algn="ctr"/>
            <a:r>
              <a:rPr lang="en-US" sz="4000" b="0" i="1">
                <a:ea typeface="+mj-lt"/>
                <a:cs typeface="+mj-lt"/>
              </a:rPr>
              <a:t>Project Aim</a:t>
            </a:r>
            <a:endParaRPr lang="en-US" sz="4000" b="0">
              <a:ea typeface="+mj-lt"/>
              <a:cs typeface="+mj-lt"/>
            </a:endParaRPr>
          </a:p>
          <a:p>
            <a:endParaRPr lang="en-US"/>
          </a:p>
        </p:txBody>
      </p:sp>
      <p:pic>
        <p:nvPicPr>
          <p:cNvPr id="26" name="Picture Placeholder 25" descr="Layout of website design sketches on white paper">
            <a:extLst>
              <a:ext uri="{FF2B5EF4-FFF2-40B4-BE49-F238E27FC236}">
                <a16:creationId xmlns:a16="http://schemas.microsoft.com/office/drawing/2014/main" id="{1FCA621C-0573-DE1C-9F0A-FCF43B9DAB6C}"/>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A3DFBB28-3655-2658-1350-149892DCAF08}"/>
              </a:ext>
            </a:extLst>
          </p:cNvPr>
          <p:cNvSpPr>
            <a:spLocks noGrp="1"/>
          </p:cNvSpPr>
          <p:nvPr>
            <p:ph type="body" sz="quarter" idx="28"/>
          </p:nvPr>
        </p:nvSpPr>
        <p:spPr/>
        <p:txBody>
          <a:bodyPr vert="horz" lIns="91440" tIns="45720" rIns="91440" bIns="45720" rtlCol="0" anchor="t">
            <a:noAutofit/>
          </a:bodyPr>
          <a:lstStyle/>
          <a:p>
            <a:endParaRPr lang="en-US"/>
          </a:p>
          <a:p>
            <a:endParaRPr lang="en-US"/>
          </a:p>
        </p:txBody>
      </p:sp>
      <p:sp>
        <p:nvSpPr>
          <p:cNvPr id="44" name="Text Placeholder 43">
            <a:extLst>
              <a:ext uri="{FF2B5EF4-FFF2-40B4-BE49-F238E27FC236}">
                <a16:creationId xmlns:a16="http://schemas.microsoft.com/office/drawing/2014/main" id="{7D855694-1880-B637-9A57-C40D47C7EF92}"/>
              </a:ext>
            </a:extLst>
          </p:cNvPr>
          <p:cNvSpPr>
            <a:spLocks noGrp="1"/>
          </p:cNvSpPr>
          <p:nvPr>
            <p:ph type="body" sz="quarter" idx="53"/>
          </p:nvPr>
        </p:nvSpPr>
        <p:spPr>
          <a:xfrm>
            <a:off x="4451211" y="2997336"/>
            <a:ext cx="5951381" cy="1901988"/>
          </a:xfrm>
        </p:spPr>
        <p:txBody>
          <a:bodyPr vert="horz" lIns="91440" tIns="45720" rIns="91440" bIns="45720" rtlCol="0" anchor="t">
            <a:noAutofit/>
          </a:bodyPr>
          <a:lstStyle/>
          <a:p>
            <a:r>
              <a:rPr lang="en-US" sz="2200" i="1">
                <a:ea typeface="+mn-lt"/>
                <a:cs typeface="+mn-lt"/>
              </a:rPr>
              <a:t>This code written to be the implementation of a graphical user interface (GUI) application. The GUI used  to perform various image processing operations on the loaded image which is  'apple.jpg' in our project. </a:t>
            </a:r>
            <a:endParaRPr lang="en-US" sz="2200">
              <a:ea typeface="+mn-lt"/>
              <a:cs typeface="+mn-lt"/>
            </a:endParaRPr>
          </a:p>
          <a:p>
            <a:endParaRPr lang="en-US"/>
          </a:p>
        </p:txBody>
      </p:sp>
      <p:sp>
        <p:nvSpPr>
          <p:cNvPr id="11" name="Slide Number Placeholder 13">
            <a:extLst>
              <a:ext uri="{FF2B5EF4-FFF2-40B4-BE49-F238E27FC236}">
                <a16:creationId xmlns:a16="http://schemas.microsoft.com/office/drawing/2014/main" id="{8ABF2FFE-B787-0349-DEB5-991BD557503C}"/>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u="none" strike="noStrike" kern="1200" cap="none" spc="0" normalizeH="0" baseline="0">
              <a:ln>
                <a:noFill/>
              </a:ln>
              <a:solidFill>
                <a:schemeClr val="bg1"/>
              </a:solidFill>
              <a:effectLst/>
              <a:uLnTx/>
              <a:uFillTx/>
            </a:endParaRPr>
          </a:p>
        </p:txBody>
      </p:sp>
    </p:spTree>
    <p:extLst>
      <p:ext uri="{BB962C8B-B14F-4D97-AF65-F5344CB8AC3E}">
        <p14:creationId xmlns:p14="http://schemas.microsoft.com/office/powerpoint/2010/main" val="377298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723001" y="617497"/>
            <a:ext cx="4441188" cy="1501694"/>
          </a:xfrm>
        </p:spPr>
        <p:txBody>
          <a:bodyPr/>
          <a:lstStyle/>
          <a:p>
            <a:pPr algn="ctr"/>
            <a:r>
              <a:rPr lang="en-US" sz="4000" b="0">
                <a:ea typeface="+mj-lt"/>
                <a:cs typeface="+mj-lt"/>
              </a:rPr>
              <a:t>Implementation</a:t>
            </a:r>
          </a:p>
          <a:p>
            <a:endParaRPr lang="en-US"/>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a:t>ANNUAL REVENUE GROWTH</a:t>
            </a:r>
          </a:p>
          <a:p>
            <a:endParaRPr lang="en-US"/>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81710" y="555648"/>
            <a:ext cx="5045661" cy="5783096"/>
          </a:xfrm>
          <a:blipFill>
            <a:blip r:embed="rId4"/>
            <a:stretch>
              <a:fillRect/>
            </a:stretch>
          </a:blipFill>
        </p:spPr>
      </p:pic>
      <p:sp>
        <p:nvSpPr>
          <p:cNvPr id="2" name="TextBox 1">
            <a:extLst>
              <a:ext uri="{FF2B5EF4-FFF2-40B4-BE49-F238E27FC236}">
                <a16:creationId xmlns:a16="http://schemas.microsoft.com/office/drawing/2014/main" id="{56DBDCC2-3979-39DB-9AD2-DC4500A24E0C}"/>
              </a:ext>
            </a:extLst>
          </p:cNvPr>
          <p:cNvSpPr txBox="1"/>
          <p:nvPr/>
        </p:nvSpPr>
        <p:spPr>
          <a:xfrm>
            <a:off x="6058525" y="1961212"/>
            <a:ext cx="563415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Firstly lets start with (GUI) : We used MATLAB GUI development tool called GUIDE, It allows users to create GUIs by dragging and dropping components and setting their properties using a graphical interface. The code is  generated using the GUIDE tool. You can open GUIDE by typing 'guide' in the command window, and it will open the design </a:t>
            </a:r>
            <a:r>
              <a:rPr lang="en-US" sz="2200" err="1">
                <a:solidFill>
                  <a:schemeClr val="bg1"/>
                </a:solidFill>
                <a:ea typeface="+mn-lt"/>
                <a:cs typeface="+mn-lt"/>
              </a:rPr>
              <a:t>interface,that</a:t>
            </a:r>
            <a:r>
              <a:rPr lang="en-US" sz="2200">
                <a:solidFill>
                  <a:schemeClr val="bg1"/>
                </a:solidFill>
                <a:ea typeface="+mn-lt"/>
                <a:cs typeface="+mn-lt"/>
              </a:rPr>
              <a:t> will  allow you to build Your own project interface .</a:t>
            </a:r>
            <a:endParaRPr lang="en-US">
              <a:solidFill>
                <a:schemeClr val="bg1"/>
              </a:solidFill>
            </a:endParaRPr>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a:t>Presentation Title</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ED97BED3-1073-327E-B5F1-A81E9AC58EE7}"/>
              </a:ext>
            </a:extLst>
          </p:cNvPr>
          <p:cNvSpPr txBox="1"/>
          <p:nvPr/>
        </p:nvSpPr>
        <p:spPr>
          <a:xfrm>
            <a:off x="5639789" y="923553"/>
            <a:ext cx="588818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Posterama"/>
                <a:ea typeface="微软雅黑"/>
                <a:cs typeface="Posterama"/>
              </a:rPr>
              <a:t>Secondly </a:t>
            </a:r>
            <a:r>
              <a:rPr lang="en-US" sz="2000">
                <a:solidFill>
                  <a:schemeClr val="bg1"/>
                </a:solidFill>
                <a:ea typeface="+mn-lt"/>
                <a:cs typeface="+mn-lt"/>
              </a:rPr>
              <a:t>the implementation of the code for my project required significant resources such as </a:t>
            </a:r>
            <a:r>
              <a:rPr lang="en-US" sz="2000">
                <a:solidFill>
                  <a:schemeClr val="bg1"/>
                </a:solidFill>
                <a:ea typeface="+mn-lt"/>
                <a:cs typeface="+mn-lt"/>
                <a:hlinkClick r:id="rId3">
                  <a:extLst>
                    <a:ext uri="{A12FA001-AC4F-418D-AE19-62706E023703}">
                      <ahyp:hlinkClr xmlns:ahyp="http://schemas.microsoft.com/office/drawing/2018/hyperlinkcolor" val="tx"/>
                    </a:ext>
                  </a:extLst>
                </a:hlinkClick>
              </a:rPr>
              <a:t>www.mathworks.com</a:t>
            </a:r>
            <a:r>
              <a:rPr lang="en-US" sz="2000">
                <a:solidFill>
                  <a:schemeClr val="bg1"/>
                </a:solidFill>
                <a:ea typeface="+mn-lt"/>
                <a:cs typeface="+mn-lt"/>
              </a:rPr>
              <a:t> and the university lecture materials , this code is uploaded on </a:t>
            </a:r>
            <a:r>
              <a:rPr lang="en-US" sz="2000" err="1">
                <a:solidFill>
                  <a:schemeClr val="accent1">
                    <a:lumMod val="60000"/>
                    <a:lumOff val="40000"/>
                  </a:schemeClr>
                </a:solidFill>
                <a:ea typeface="+mn-lt"/>
                <a:cs typeface="+mn-lt"/>
              </a:rPr>
              <a:t>Github</a:t>
            </a:r>
            <a:r>
              <a:rPr lang="en-US" sz="2000">
                <a:solidFill>
                  <a:schemeClr val="accent1">
                    <a:lumMod val="60000"/>
                    <a:lumOff val="40000"/>
                  </a:schemeClr>
                </a:solidFill>
                <a:ea typeface="+mn-lt"/>
                <a:cs typeface="+mn-lt"/>
              </a:rPr>
              <a:t> </a:t>
            </a:r>
            <a:r>
              <a:rPr lang="en-US" sz="2000">
                <a:solidFill>
                  <a:schemeClr val="bg1"/>
                </a:solidFill>
                <a:ea typeface="+mn-lt"/>
                <a:cs typeface="+mn-lt"/>
              </a:rPr>
              <a:t>which is </a:t>
            </a:r>
            <a:r>
              <a:rPr lang="en-US" sz="2000">
                <a:solidFill>
                  <a:srgbClr val="E8EAED"/>
                </a:solidFill>
                <a:ea typeface="+mn-lt"/>
                <a:cs typeface="+mn-lt"/>
              </a:rPr>
              <a:t> </a:t>
            </a:r>
            <a:r>
              <a:rPr lang="en-US" sz="2000">
                <a:solidFill>
                  <a:schemeClr val="bg1"/>
                </a:solidFill>
                <a:ea typeface="+mn-lt"/>
                <a:cs typeface="+mn-lt"/>
              </a:rPr>
              <a:t>a code hosting platform , Its used by </a:t>
            </a:r>
            <a:r>
              <a:rPr lang="en-US" sz="2000">
                <a:solidFill>
                  <a:schemeClr val="bg1"/>
                </a:solidFill>
                <a:latin typeface="Arial"/>
                <a:ea typeface="+mn-lt"/>
                <a:cs typeface="Arial"/>
              </a:rPr>
              <a:t> over </a:t>
            </a:r>
            <a:r>
              <a:rPr lang="en-US" sz="2000">
                <a:solidFill>
                  <a:schemeClr val="accent1">
                    <a:lumMod val="60000"/>
                    <a:lumOff val="40000"/>
                  </a:schemeClr>
                </a:solidFill>
                <a:latin typeface="Arial"/>
                <a:ea typeface="+mn-lt"/>
                <a:cs typeface="Arial"/>
              </a:rPr>
              <a:t>100 million </a:t>
            </a:r>
            <a:r>
              <a:rPr lang="en-US" sz="2000">
                <a:solidFill>
                  <a:schemeClr val="bg1"/>
                </a:solidFill>
                <a:latin typeface="Arial"/>
                <a:ea typeface="+mn-lt"/>
                <a:cs typeface="Arial"/>
              </a:rPr>
              <a:t>developers</a:t>
            </a:r>
            <a:r>
              <a:rPr lang="en-US" sz="2000">
                <a:solidFill>
                  <a:schemeClr val="bg1"/>
                </a:solidFill>
                <a:ea typeface="+mn-lt"/>
                <a:cs typeface="+mn-lt"/>
              </a:rPr>
              <a:t> It lets you and others work together on projects from anywhere </a:t>
            </a:r>
            <a:r>
              <a:rPr lang="en-US" sz="2000">
                <a:solidFill>
                  <a:srgbClr val="E8EAED"/>
                </a:solidFill>
                <a:ea typeface="+mn-lt"/>
                <a:cs typeface="+mn-lt"/>
              </a:rPr>
              <a:t>. </a:t>
            </a:r>
            <a:r>
              <a:rPr lang="en-US" sz="2000">
                <a:solidFill>
                  <a:schemeClr val="bg1"/>
                </a:solidFill>
                <a:ea typeface="+mn-lt"/>
                <a:cs typeface="+mn-lt"/>
              </a:rPr>
              <a:t>My goal was to make the code as clean as possible and uploading it to online service so other developers can work with me too . So </a:t>
            </a:r>
            <a:r>
              <a:rPr lang="en-US" sz="2000" err="1">
                <a:solidFill>
                  <a:schemeClr val="bg1"/>
                </a:solidFill>
                <a:ea typeface="+mn-lt"/>
                <a:cs typeface="+mn-lt"/>
              </a:rPr>
              <a:t>i</a:t>
            </a:r>
            <a:r>
              <a:rPr lang="en-US" sz="2000">
                <a:solidFill>
                  <a:schemeClr val="bg1"/>
                </a:solidFill>
                <a:ea typeface="+mn-lt"/>
                <a:cs typeface="+mn-lt"/>
              </a:rPr>
              <a:t> began by uploading the selected image 'apple.jpg' into the project, then I added another axes to run the </a:t>
            </a:r>
            <a:r>
              <a:rPr lang="en-US" sz="2000" err="1">
                <a:solidFill>
                  <a:schemeClr val="bg1"/>
                </a:solidFill>
                <a:ea typeface="+mn-lt"/>
                <a:cs typeface="+mn-lt"/>
              </a:rPr>
              <a:t>filterd</a:t>
            </a:r>
            <a:r>
              <a:rPr lang="en-US" sz="2000">
                <a:solidFill>
                  <a:schemeClr val="bg1"/>
                </a:solidFill>
                <a:ea typeface="+mn-lt"/>
                <a:cs typeface="+mn-lt"/>
              </a:rPr>
              <a:t> </a:t>
            </a:r>
            <a:r>
              <a:rPr lang="en-US" sz="2000" err="1">
                <a:solidFill>
                  <a:schemeClr val="bg1"/>
                </a:solidFill>
                <a:ea typeface="+mn-lt"/>
                <a:cs typeface="+mn-lt"/>
              </a:rPr>
              <a:t>img</a:t>
            </a:r>
            <a:r>
              <a:rPr lang="en-US" sz="2000">
                <a:solidFill>
                  <a:schemeClr val="bg1"/>
                </a:solidFill>
                <a:ea typeface="+mn-lt"/>
                <a:cs typeface="+mn-lt"/>
              </a:rPr>
              <a:t> , and I have 10 buttons , each designed to serve a specific </a:t>
            </a:r>
            <a:r>
              <a:rPr lang="en-US" sz="2000" err="1">
                <a:solidFill>
                  <a:schemeClr val="bg1"/>
                </a:solidFill>
                <a:ea typeface="+mn-lt"/>
                <a:cs typeface="+mn-lt"/>
              </a:rPr>
              <a:t>function.The</a:t>
            </a:r>
            <a:r>
              <a:rPr lang="en-US" sz="2000">
                <a:solidFill>
                  <a:schemeClr val="bg1"/>
                </a:solidFill>
                <a:ea typeface="+mn-lt"/>
                <a:cs typeface="+mn-lt"/>
              </a:rPr>
              <a:t> detailed functionalities of these buttons will be discussed later on , In the next slide we going to start with the project code.</a:t>
            </a:r>
            <a:endParaRPr lang="en-US" sz="2000">
              <a:solidFill>
                <a:schemeClr val="bg1"/>
              </a:solidFill>
            </a:endParaRPr>
          </a:p>
        </p:txBody>
      </p:sp>
    </p:spTree>
    <p:extLst>
      <p:ext uri="{BB962C8B-B14F-4D97-AF65-F5344CB8AC3E}">
        <p14:creationId xmlns:p14="http://schemas.microsoft.com/office/powerpoint/2010/main" val="3295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27280" y="109217"/>
            <a:ext cx="10889796" cy="1418998"/>
          </a:xfrm>
        </p:spPr>
        <p:txBody>
          <a:bodyPr/>
          <a:lstStyle/>
          <a:p>
            <a:pPr algn="ctr"/>
            <a:r>
              <a:rPr lang="en-US" sz="4000" b="0">
                <a:ea typeface="+mj-lt"/>
                <a:cs typeface="+mj-lt"/>
              </a:rPr>
              <a:t>Upload Image Button</a:t>
            </a:r>
          </a:p>
          <a:p>
            <a:endParaRPr lang="en-US"/>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a:ln>
                <a:noFill/>
              </a:ln>
              <a:solidFill>
                <a:schemeClr val="bg1"/>
              </a:solidFill>
              <a:effectLst/>
              <a:uLnTx/>
              <a:uFillTx/>
            </a:endParaRPr>
          </a:p>
        </p:txBody>
      </p:sp>
      <p:pic>
        <p:nvPicPr>
          <p:cNvPr id="7" name="Picture 6" descr="A screenshot of a computer&#10;&#10;Description automatically generated">
            <a:extLst>
              <a:ext uri="{FF2B5EF4-FFF2-40B4-BE49-F238E27FC236}">
                <a16:creationId xmlns:a16="http://schemas.microsoft.com/office/drawing/2014/main" id="{969F3FCB-4EDA-289F-1985-EAA9F03063DC}"/>
              </a:ext>
            </a:extLst>
          </p:cNvPr>
          <p:cNvPicPr>
            <a:picLocks noChangeAspect="1"/>
          </p:cNvPicPr>
          <p:nvPr/>
        </p:nvPicPr>
        <p:blipFill>
          <a:blip r:embed="rId3"/>
          <a:stretch>
            <a:fillRect/>
          </a:stretch>
        </p:blipFill>
        <p:spPr>
          <a:xfrm>
            <a:off x="331337" y="1717087"/>
            <a:ext cx="5838825" cy="4057650"/>
          </a:xfrm>
          <a:prstGeom prst="rect">
            <a:avLst/>
          </a:prstGeom>
        </p:spPr>
      </p:pic>
      <p:sp>
        <p:nvSpPr>
          <p:cNvPr id="9" name="TextBox 8">
            <a:extLst>
              <a:ext uri="{FF2B5EF4-FFF2-40B4-BE49-F238E27FC236}">
                <a16:creationId xmlns:a16="http://schemas.microsoft.com/office/drawing/2014/main" id="{3B2BEAB0-1ED2-6063-9687-B4092DE94501}"/>
              </a:ext>
            </a:extLst>
          </p:cNvPr>
          <p:cNvSpPr txBox="1"/>
          <p:nvPr/>
        </p:nvSpPr>
        <p:spPr>
          <a:xfrm>
            <a:off x="7538357" y="2571750"/>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a:solidFill>
                <a:srgbClr val="000000"/>
              </a:solidFill>
              <a:ea typeface="+mn-lt"/>
              <a:cs typeface="+mn-lt"/>
            </a:endParaRPr>
          </a:p>
          <a:p>
            <a:pPr marL="0" indent="0" algn="l">
              <a:lnSpc>
                <a:spcPct val="100000"/>
              </a:lnSpc>
              <a:spcBef>
                <a:spcPts val="0"/>
              </a:spcBef>
              <a:buFontTx/>
              <a:buNone/>
            </a:pP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10" name="TextBox 9">
            <a:extLst>
              <a:ext uri="{FF2B5EF4-FFF2-40B4-BE49-F238E27FC236}">
                <a16:creationId xmlns:a16="http://schemas.microsoft.com/office/drawing/2014/main" id="{69684850-6E01-3651-643B-67F9837F49CA}"/>
              </a:ext>
            </a:extLst>
          </p:cNvPr>
          <p:cNvSpPr txBox="1"/>
          <p:nvPr/>
        </p:nvSpPr>
        <p:spPr>
          <a:xfrm>
            <a:off x="6470753" y="1623933"/>
            <a:ext cx="462946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accent1">
                    <a:lumMod val="75000"/>
                  </a:schemeClr>
                </a:solidFill>
                <a:ea typeface="+mn-lt"/>
                <a:cs typeface="+mn-lt"/>
              </a:rPr>
              <a:t>function</a:t>
            </a:r>
            <a:r>
              <a:rPr lang="en-US" sz="2200" dirty="0">
                <a:solidFill>
                  <a:schemeClr val="accent1">
                    <a:lumMod val="75000"/>
                  </a:schemeClr>
                </a:solidFill>
                <a:ea typeface="+mn-lt"/>
                <a:cs typeface="+mn-lt"/>
              </a:rPr>
              <a:t> pushbutton16_Callback(</a:t>
            </a:r>
            <a:r>
              <a:rPr lang="en-US" sz="2200" dirty="0" err="1">
                <a:solidFill>
                  <a:schemeClr val="accent1">
                    <a:lumMod val="75000"/>
                  </a:schemeClr>
                </a:solidFill>
                <a:ea typeface="+mn-lt"/>
                <a:cs typeface="+mn-lt"/>
              </a:rPr>
              <a:t>hObject</a:t>
            </a:r>
            <a:r>
              <a:rPr lang="en-US" sz="2200" dirty="0">
                <a:solidFill>
                  <a:schemeClr val="accent1">
                    <a:lumMod val="75000"/>
                  </a:schemeClr>
                </a:solidFill>
                <a:ea typeface="+mn-lt"/>
                <a:cs typeface="+mn-lt"/>
              </a:rPr>
              <a:t>, </a:t>
            </a:r>
            <a:r>
              <a:rPr lang="en-US" sz="2200" dirty="0" err="1">
                <a:solidFill>
                  <a:schemeClr val="accent1">
                    <a:lumMod val="75000"/>
                  </a:schemeClr>
                </a:solidFill>
                <a:ea typeface="+mn-lt"/>
                <a:cs typeface="+mn-lt"/>
              </a:rPr>
              <a:t>eventdata</a:t>
            </a:r>
            <a:r>
              <a:rPr lang="en-US" sz="2200" dirty="0">
                <a:solidFill>
                  <a:schemeClr val="accent1">
                    <a:lumMod val="75000"/>
                  </a:schemeClr>
                </a:solidFill>
                <a:ea typeface="+mn-lt"/>
                <a:cs typeface="+mn-lt"/>
              </a:rPr>
              <a:t>, handles)</a:t>
            </a:r>
          </a:p>
          <a:p>
            <a:endParaRPr lang="en-US" sz="2200">
              <a:solidFill>
                <a:schemeClr val="accent1"/>
              </a:solidFill>
              <a:ea typeface="+mn-lt"/>
              <a:cs typeface="+mn-lt"/>
            </a:endParaRPr>
          </a:p>
          <a:p>
            <a:r>
              <a:rPr lang="en-US" sz="2200" dirty="0">
                <a:solidFill>
                  <a:schemeClr val="bg1"/>
                </a:solidFill>
                <a:ea typeface="+mn-lt"/>
                <a:cs typeface="+mn-lt"/>
              </a:rPr>
              <a:t>[filename, pathname] = </a:t>
            </a:r>
            <a:r>
              <a:rPr lang="en-US" sz="2200" dirty="0" err="1">
                <a:solidFill>
                  <a:schemeClr val="bg1"/>
                </a:solidFill>
                <a:ea typeface="+mn-lt"/>
                <a:cs typeface="+mn-lt"/>
              </a:rPr>
              <a:t>uigetfile</a:t>
            </a:r>
            <a:r>
              <a:rPr lang="en-US" sz="2200" dirty="0">
                <a:solidFill>
                  <a:schemeClr val="bg1"/>
                </a:solidFill>
                <a:ea typeface="+mn-lt"/>
                <a:cs typeface="+mn-lt"/>
              </a:rPr>
              <a:t>('.jpg','.jpeg','*.</a:t>
            </a:r>
            <a:r>
              <a:rPr lang="en-US" sz="2200" dirty="0" err="1">
                <a:solidFill>
                  <a:schemeClr val="bg1"/>
                </a:solidFill>
                <a:ea typeface="+mn-lt"/>
                <a:cs typeface="+mn-lt"/>
              </a:rPr>
              <a:t>png</a:t>
            </a:r>
            <a:r>
              <a:rPr lang="en-US" sz="2200" dirty="0">
                <a:solidFill>
                  <a:schemeClr val="bg1"/>
                </a:solidFill>
                <a:ea typeface="+mn-lt"/>
                <a:cs typeface="+mn-lt"/>
              </a:rPr>
              <a:t>');</a:t>
            </a:r>
            <a:endParaRPr lang="en-US" dirty="0">
              <a:solidFill>
                <a:schemeClr val="bg1"/>
              </a:solidFill>
            </a:endParaRPr>
          </a:p>
          <a:p>
            <a:endParaRPr lang="en-US" sz="2200" dirty="0">
              <a:solidFill>
                <a:schemeClr val="bg1"/>
              </a:solidFill>
              <a:ea typeface="+mn-lt"/>
              <a:cs typeface="+mn-lt"/>
            </a:endParaRPr>
          </a:p>
          <a:p>
            <a:r>
              <a:rPr lang="en-US" sz="2200" dirty="0" err="1">
                <a:solidFill>
                  <a:schemeClr val="bg1"/>
                </a:solidFill>
                <a:ea typeface="+mn-lt"/>
                <a:cs typeface="+mn-lt"/>
              </a:rPr>
              <a:t>im</a:t>
            </a:r>
            <a:r>
              <a:rPr lang="en-US" sz="2200" dirty="0">
                <a:solidFill>
                  <a:schemeClr val="bg1"/>
                </a:solidFill>
                <a:ea typeface="+mn-lt"/>
                <a:cs typeface="+mn-lt"/>
              </a:rPr>
              <a:t> = </a:t>
            </a:r>
            <a:r>
              <a:rPr lang="en-US" sz="2200" dirty="0" err="1">
                <a:solidFill>
                  <a:schemeClr val="bg1"/>
                </a:solidFill>
                <a:ea typeface="+mn-lt"/>
                <a:cs typeface="+mn-lt"/>
              </a:rPr>
              <a:t>imread</a:t>
            </a:r>
            <a:r>
              <a:rPr lang="en-US" sz="2200" dirty="0">
                <a:solidFill>
                  <a:schemeClr val="bg1"/>
                </a:solidFill>
                <a:ea typeface="+mn-lt"/>
                <a:cs typeface="+mn-lt"/>
              </a:rPr>
              <a:t>([pathname filename]);</a:t>
            </a:r>
            <a:endParaRPr lang="en-US">
              <a:solidFill>
                <a:schemeClr val="bg1"/>
              </a:solidFill>
            </a:endParaRPr>
          </a:p>
          <a:p>
            <a:endParaRPr lang="en-US" sz="2200" dirty="0">
              <a:solidFill>
                <a:schemeClr val="bg1"/>
              </a:solidFill>
              <a:ea typeface="+mn-lt"/>
              <a:cs typeface="+mn-lt"/>
            </a:endParaRPr>
          </a:p>
          <a:p>
            <a:r>
              <a:rPr lang="en-US" sz="2200" dirty="0" err="1">
                <a:solidFill>
                  <a:schemeClr val="bg1"/>
                </a:solidFill>
                <a:ea typeface="+mn-lt"/>
                <a:cs typeface="+mn-lt"/>
              </a:rPr>
              <a:t>imshow</a:t>
            </a:r>
            <a:r>
              <a:rPr lang="en-US" sz="2200" dirty="0">
                <a:solidFill>
                  <a:schemeClr val="bg1"/>
                </a:solidFill>
                <a:ea typeface="+mn-lt"/>
                <a:cs typeface="+mn-lt"/>
              </a:rPr>
              <a:t>(</a:t>
            </a:r>
            <a:r>
              <a:rPr lang="en-US" sz="2200" dirty="0" err="1">
                <a:solidFill>
                  <a:schemeClr val="bg1"/>
                </a:solidFill>
                <a:ea typeface="+mn-lt"/>
                <a:cs typeface="+mn-lt"/>
              </a:rPr>
              <a:t>im</a:t>
            </a:r>
            <a:r>
              <a:rPr lang="en-US" sz="2200" dirty="0">
                <a:solidFill>
                  <a:schemeClr val="bg1"/>
                </a:solidFill>
                <a:ea typeface="+mn-lt"/>
                <a:cs typeface="+mn-lt"/>
              </a:rPr>
              <a:t>, 'Parent', handles.axes1);</a:t>
            </a:r>
            <a:endParaRPr lang="en-US" dirty="0">
              <a:solidFill>
                <a:schemeClr val="bg1"/>
              </a:solidFill>
              <a:ea typeface="+mn-lt"/>
              <a:cs typeface="+mn-lt"/>
            </a:endParaRPr>
          </a:p>
          <a:p>
            <a:endParaRPr lang="en-US" sz="2200" dirty="0">
              <a:solidFill>
                <a:schemeClr val="bg1"/>
              </a:solidFill>
              <a:ea typeface="+mn-lt"/>
              <a:cs typeface="+mn-lt"/>
            </a:endParaRPr>
          </a:p>
          <a:p>
            <a:r>
              <a:rPr lang="en-US" sz="2200" err="1">
                <a:solidFill>
                  <a:schemeClr val="bg1"/>
                </a:solidFill>
                <a:ea typeface="+mn-lt"/>
                <a:cs typeface="+mn-lt"/>
              </a:rPr>
              <a:t>setappdata</a:t>
            </a:r>
            <a:r>
              <a:rPr lang="en-US" sz="2200">
                <a:solidFill>
                  <a:schemeClr val="bg1"/>
                </a:solidFill>
                <a:ea typeface="+mn-lt"/>
                <a:cs typeface="+mn-lt"/>
              </a:rPr>
              <a:t>(0,'im',im);</a:t>
            </a:r>
            <a:endParaRPr lang="en-US">
              <a:solidFill>
                <a:schemeClr val="bg1"/>
              </a:solidFill>
              <a:ea typeface="+mn-lt"/>
              <a:cs typeface="+mn-lt"/>
            </a:endParaRPr>
          </a:p>
          <a:p>
            <a:pPr marL="0" indent="0" algn="l">
              <a:lnSpc>
                <a:spcPct val="100000"/>
              </a:lnSpc>
              <a:spcBef>
                <a:spcPts val="0"/>
              </a:spcBef>
              <a:buNone/>
            </a:pPr>
            <a:endParaRPr lang="en-US" sz="2200" dirty="0">
              <a:solidFill>
                <a:schemeClr val="bg1"/>
              </a:solidFill>
            </a:endParaRPr>
          </a:p>
        </p:txBody>
      </p:sp>
    </p:spTree>
    <p:extLst>
      <p:ext uri="{BB962C8B-B14F-4D97-AF65-F5344CB8AC3E}">
        <p14:creationId xmlns:p14="http://schemas.microsoft.com/office/powerpoint/2010/main" val="124602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A232F-2D57-63E3-B0B2-6E54B13A1F8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20428A-3676-6971-89F0-960993071B3E}"/>
              </a:ext>
            </a:extLst>
          </p:cNvPr>
          <p:cNvSpPr>
            <a:spLocks noGrp="1"/>
          </p:cNvSpPr>
          <p:nvPr>
            <p:ph type="title"/>
          </p:nvPr>
        </p:nvSpPr>
        <p:spPr>
          <a:xfrm>
            <a:off x="527280" y="109217"/>
            <a:ext cx="10889796" cy="1418998"/>
          </a:xfrm>
        </p:spPr>
        <p:txBody>
          <a:bodyPr/>
          <a:lstStyle/>
          <a:p>
            <a:pPr algn="ctr"/>
            <a:r>
              <a:rPr lang="en-US" sz="4000" b="0">
                <a:ea typeface="+mj-lt"/>
                <a:cs typeface="+mj-lt"/>
              </a:rPr>
              <a:t> Black &amp; White </a:t>
            </a:r>
            <a:endParaRPr lang="en-US">
              <a:ea typeface="+mj-lt"/>
              <a:cs typeface="+mj-lt"/>
            </a:endParaRPr>
          </a:p>
        </p:txBody>
      </p:sp>
      <p:sp>
        <p:nvSpPr>
          <p:cNvPr id="5" name="Footer Placeholder 4">
            <a:extLst>
              <a:ext uri="{FF2B5EF4-FFF2-40B4-BE49-F238E27FC236}">
                <a16:creationId xmlns:a16="http://schemas.microsoft.com/office/drawing/2014/main" id="{A4023670-774D-BE00-638D-40A28142DCA6}"/>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75563F0F-271C-62C9-2D1C-BCC6D51BAF27}"/>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29B386AA-AA77-7FB1-FBF7-4BF6E004C424}"/>
              </a:ext>
            </a:extLst>
          </p:cNvPr>
          <p:cNvSpPr txBox="1"/>
          <p:nvPr/>
        </p:nvSpPr>
        <p:spPr>
          <a:xfrm>
            <a:off x="799475" y="136160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Threshold Value : </a:t>
            </a:r>
            <a:r>
              <a:rPr lang="en-US" sz="2200" b="1">
                <a:solidFill>
                  <a:schemeClr val="accent1">
                    <a:lumMod val="75000"/>
                  </a:schemeClr>
                </a:solidFill>
                <a:ea typeface="+mn-lt"/>
                <a:cs typeface="+mn-lt"/>
              </a:rPr>
              <a:t>0.5</a:t>
            </a:r>
            <a:endParaRPr lang="en-US" sz="2200">
              <a:solidFill>
                <a:schemeClr val="accent1">
                  <a:lumMod val="75000"/>
                </a:schemeClr>
              </a:solidFill>
              <a:ea typeface="+mn-lt"/>
              <a:cs typeface="+mn-lt"/>
            </a:endParaRPr>
          </a:p>
          <a:p>
            <a:pPr marL="0" indent="0" algn="l">
              <a:lnSpc>
                <a:spcPct val="100000"/>
              </a:lnSpc>
              <a:spcBef>
                <a:spcPts val="0"/>
              </a:spcBef>
              <a:buFontTx/>
              <a:buNone/>
            </a:pP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D38462C6-384E-0B9F-F31E-4CC0E2661B49}"/>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latin typeface="Century Gothic"/>
              </a:rPr>
              <a:t>Threshold Value : </a:t>
            </a:r>
            <a:r>
              <a:rPr lang="en-US" sz="2200" b="1">
                <a:solidFill>
                  <a:schemeClr val="accent1">
                    <a:lumMod val="75000"/>
                  </a:schemeClr>
                </a:solidFill>
                <a:latin typeface="Century Gothic"/>
              </a:rPr>
              <a:t>0.2</a:t>
            </a:r>
            <a:endParaRPr lang="en-US" sz="2200">
              <a:solidFill>
                <a:schemeClr val="accent1">
                  <a:lumMod val="75000"/>
                </a:schemeClr>
              </a:solidFill>
              <a:latin typeface="Century Gothic"/>
              <a:ea typeface="微软雅黑"/>
              <a:cs typeface="Posterama"/>
            </a:endParaRPr>
          </a:p>
        </p:txBody>
      </p:sp>
      <p:pic>
        <p:nvPicPr>
          <p:cNvPr id="8" name="Picture 7" descr="A screenshot of a computer&#10;&#10;Description automatically generated">
            <a:extLst>
              <a:ext uri="{FF2B5EF4-FFF2-40B4-BE49-F238E27FC236}">
                <a16:creationId xmlns:a16="http://schemas.microsoft.com/office/drawing/2014/main" id="{B3B18CDD-2883-416B-D354-134F23128A97}"/>
              </a:ext>
            </a:extLst>
          </p:cNvPr>
          <p:cNvPicPr>
            <a:picLocks noChangeAspect="1"/>
          </p:cNvPicPr>
          <p:nvPr/>
        </p:nvPicPr>
        <p:blipFill>
          <a:blip r:embed="rId3"/>
          <a:stretch>
            <a:fillRect/>
          </a:stretch>
        </p:blipFill>
        <p:spPr>
          <a:xfrm>
            <a:off x="842573" y="2159520"/>
            <a:ext cx="5085414" cy="32385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F06EB58-0E8F-B4AC-30CB-68C52A62571A}"/>
              </a:ext>
            </a:extLst>
          </p:cNvPr>
          <p:cNvPicPr>
            <a:picLocks noChangeAspect="1"/>
          </p:cNvPicPr>
          <p:nvPr/>
        </p:nvPicPr>
        <p:blipFill>
          <a:blip r:embed="rId4"/>
          <a:stretch>
            <a:fillRect/>
          </a:stretch>
        </p:blipFill>
        <p:spPr>
          <a:xfrm>
            <a:off x="6513226" y="2159520"/>
            <a:ext cx="5486400" cy="3238500"/>
          </a:xfrm>
          <a:prstGeom prst="rect">
            <a:avLst/>
          </a:prstGeom>
        </p:spPr>
      </p:pic>
    </p:spTree>
    <p:extLst>
      <p:ext uri="{BB962C8B-B14F-4D97-AF65-F5344CB8AC3E}">
        <p14:creationId xmlns:p14="http://schemas.microsoft.com/office/powerpoint/2010/main" val="39947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E4E1B-5E33-A43D-1074-C150456117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E1CE34-6377-2EEF-8AF3-1FE63E29626C}"/>
              </a:ext>
            </a:extLst>
          </p:cNvPr>
          <p:cNvSpPr>
            <a:spLocks noGrp="1"/>
          </p:cNvSpPr>
          <p:nvPr>
            <p:ph type="title"/>
          </p:nvPr>
        </p:nvSpPr>
        <p:spPr>
          <a:xfrm>
            <a:off x="527280" y="109217"/>
            <a:ext cx="10889796" cy="1418998"/>
          </a:xfrm>
        </p:spPr>
        <p:txBody>
          <a:bodyPr/>
          <a:lstStyle/>
          <a:p>
            <a:pPr algn="ctr"/>
            <a:r>
              <a:rPr lang="en-US" sz="4000" b="0">
                <a:ea typeface="+mj-lt"/>
                <a:cs typeface="+mj-lt"/>
              </a:rPr>
              <a:t> Black &amp; White </a:t>
            </a:r>
            <a:endParaRPr lang="en-US">
              <a:ea typeface="+mj-lt"/>
              <a:cs typeface="+mj-lt"/>
            </a:endParaRPr>
          </a:p>
        </p:txBody>
      </p:sp>
      <p:sp>
        <p:nvSpPr>
          <p:cNvPr id="5" name="Footer Placeholder 4">
            <a:extLst>
              <a:ext uri="{FF2B5EF4-FFF2-40B4-BE49-F238E27FC236}">
                <a16:creationId xmlns:a16="http://schemas.microsoft.com/office/drawing/2014/main" id="{7AAAAF3A-7378-1C39-E834-CB44A8A90D5A}"/>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E396678B-171D-581F-FD48-329440F7AC0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C473A9CD-29D8-981E-446E-B05E767437A1}"/>
              </a:ext>
            </a:extLst>
          </p:cNvPr>
          <p:cNvSpPr txBox="1"/>
          <p:nvPr/>
        </p:nvSpPr>
        <p:spPr>
          <a:xfrm>
            <a:off x="799475" y="136160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Threshold Value : </a:t>
            </a:r>
            <a:r>
              <a:rPr lang="en-US" sz="2200" b="1">
                <a:solidFill>
                  <a:schemeClr val="accent1">
                    <a:lumMod val="75000"/>
                  </a:schemeClr>
                </a:solidFill>
                <a:ea typeface="+mn-lt"/>
                <a:cs typeface="+mn-lt"/>
              </a:rPr>
              <a:t>0.9</a:t>
            </a:r>
            <a:endParaRPr lang="en-US" sz="2200">
              <a:solidFill>
                <a:schemeClr val="accent1">
                  <a:lumMod val="75000"/>
                </a:schemeClr>
              </a:solidFill>
              <a:ea typeface="+mn-lt"/>
              <a:cs typeface="+mn-lt"/>
            </a:endParaRPr>
          </a:p>
          <a:p>
            <a:pPr marL="0" indent="0" algn="l">
              <a:lnSpc>
                <a:spcPct val="100000"/>
              </a:lnSpc>
              <a:spcBef>
                <a:spcPts val="0"/>
              </a:spcBef>
              <a:buFontTx/>
              <a:buNone/>
            </a:pP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F9273C27-A122-C4C2-1E98-8F8E166C8321}"/>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solidFill>
                <a:schemeClr val="accent1">
                  <a:lumMod val="75000"/>
                </a:schemeClr>
              </a:solidFill>
              <a:latin typeface="Century Gothic"/>
              <a:ea typeface="微软雅黑"/>
              <a:cs typeface="Posterama"/>
            </a:endParaRPr>
          </a:p>
        </p:txBody>
      </p:sp>
      <p:pic>
        <p:nvPicPr>
          <p:cNvPr id="7" name="Picture 6" descr="A screenshot of a computer&#10;&#10;Description automatically generated">
            <a:extLst>
              <a:ext uri="{FF2B5EF4-FFF2-40B4-BE49-F238E27FC236}">
                <a16:creationId xmlns:a16="http://schemas.microsoft.com/office/drawing/2014/main" id="{0A6ED92D-1FA7-FC3F-3D85-9073098FD79F}"/>
              </a:ext>
            </a:extLst>
          </p:cNvPr>
          <p:cNvPicPr>
            <a:picLocks noChangeAspect="1"/>
          </p:cNvPicPr>
          <p:nvPr/>
        </p:nvPicPr>
        <p:blipFill>
          <a:blip r:embed="rId3"/>
          <a:stretch>
            <a:fillRect/>
          </a:stretch>
        </p:blipFill>
        <p:spPr>
          <a:xfrm>
            <a:off x="870523" y="2079105"/>
            <a:ext cx="5429250" cy="3524250"/>
          </a:xfrm>
          <a:prstGeom prst="rect">
            <a:avLst/>
          </a:prstGeom>
        </p:spPr>
      </p:pic>
      <p:sp>
        <p:nvSpPr>
          <p:cNvPr id="9" name="TextBox 8">
            <a:extLst>
              <a:ext uri="{FF2B5EF4-FFF2-40B4-BE49-F238E27FC236}">
                <a16:creationId xmlns:a16="http://schemas.microsoft.com/office/drawing/2014/main" id="{5B7FA16A-D4B1-6A60-1A1A-4ED8929A1C68}"/>
              </a:ext>
            </a:extLst>
          </p:cNvPr>
          <p:cNvSpPr txBox="1"/>
          <p:nvPr/>
        </p:nvSpPr>
        <p:spPr>
          <a:xfrm>
            <a:off x="6770558" y="1973705"/>
            <a:ext cx="449205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1">
                    <a:lumMod val="75000"/>
                  </a:schemeClr>
                </a:solidFill>
                <a:ea typeface="+mn-lt"/>
                <a:cs typeface="+mn-lt"/>
              </a:rPr>
              <a:t>function</a:t>
            </a:r>
            <a:r>
              <a:rPr lang="en-US" sz="2200">
                <a:solidFill>
                  <a:schemeClr val="accent1">
                    <a:lumMod val="75000"/>
                  </a:schemeClr>
                </a:solidFill>
                <a:ea typeface="+mn-lt"/>
                <a:cs typeface="+mn-lt"/>
              </a:rPr>
              <a:t> pushbutton10_Callback(</a:t>
            </a:r>
            <a:r>
              <a:rPr lang="en-US" sz="2200" err="1">
                <a:solidFill>
                  <a:schemeClr val="accent1">
                    <a:lumMod val="75000"/>
                  </a:schemeClr>
                </a:solidFill>
                <a:ea typeface="+mn-lt"/>
                <a:cs typeface="+mn-lt"/>
              </a:rPr>
              <a:t>hObject</a:t>
            </a:r>
            <a:r>
              <a:rPr lang="en-US" sz="2200">
                <a:solidFill>
                  <a:schemeClr val="accent1">
                    <a:lumMod val="75000"/>
                  </a:schemeClr>
                </a:solidFill>
                <a:ea typeface="+mn-lt"/>
                <a:cs typeface="+mn-lt"/>
              </a:rPr>
              <a:t>, </a:t>
            </a:r>
            <a:r>
              <a:rPr lang="en-US" sz="2200" err="1">
                <a:solidFill>
                  <a:schemeClr val="accent1">
                    <a:lumMod val="75000"/>
                  </a:schemeClr>
                </a:solidFill>
                <a:ea typeface="+mn-lt"/>
                <a:cs typeface="+mn-lt"/>
              </a:rPr>
              <a:t>eventdata</a:t>
            </a:r>
            <a:r>
              <a:rPr lang="en-US" sz="2200">
                <a:solidFill>
                  <a:schemeClr val="accent1">
                    <a:lumMod val="75000"/>
                  </a:schemeClr>
                </a:solidFill>
                <a:ea typeface="+mn-lt"/>
                <a:cs typeface="+mn-lt"/>
              </a:rPr>
              <a:t>, handles)</a:t>
            </a:r>
          </a:p>
          <a:p>
            <a:endParaRPr lang="en-US" sz="2200">
              <a:solidFill>
                <a:srgbClr val="000000"/>
              </a:solidFill>
              <a:ea typeface="+mn-lt"/>
              <a:cs typeface="+mn-lt"/>
            </a:endParaRPr>
          </a:p>
          <a:p>
            <a:r>
              <a:rPr lang="en-US" sz="2200" err="1">
                <a:solidFill>
                  <a:schemeClr val="bg1"/>
                </a:solidFill>
                <a:ea typeface="+mn-lt"/>
                <a:cs typeface="+mn-lt"/>
              </a:rPr>
              <a:t>im</a:t>
            </a:r>
            <a:r>
              <a:rPr lang="en-US" sz="2200">
                <a:solidFill>
                  <a:schemeClr val="bg1"/>
                </a:solidFill>
                <a:ea typeface="+mn-lt"/>
                <a:cs typeface="+mn-lt"/>
              </a:rPr>
              <a:t>=</a:t>
            </a:r>
            <a:r>
              <a:rPr lang="en-US" sz="2200" err="1">
                <a:solidFill>
                  <a:schemeClr val="bg1"/>
                </a:solidFill>
                <a:ea typeface="+mn-lt"/>
                <a:cs typeface="+mn-lt"/>
              </a:rPr>
              <a:t>imread</a:t>
            </a:r>
            <a:r>
              <a:rPr lang="en-US" sz="2200">
                <a:solidFill>
                  <a:schemeClr val="bg1"/>
                </a:solidFill>
                <a:ea typeface="+mn-lt"/>
                <a:cs typeface="+mn-lt"/>
              </a:rPr>
              <a:t>("apple.jpg");</a:t>
            </a:r>
          </a:p>
          <a:p>
            <a:r>
              <a:rPr lang="en-US" sz="2200">
                <a:solidFill>
                  <a:schemeClr val="bg1"/>
                </a:solidFill>
                <a:ea typeface="+mn-lt"/>
                <a:cs typeface="+mn-lt"/>
              </a:rPr>
              <a:t>x=str2num(get(handles.edit1,'string'));</a:t>
            </a:r>
          </a:p>
          <a:p>
            <a:r>
              <a:rPr lang="en-US" sz="2200" err="1">
                <a:solidFill>
                  <a:schemeClr val="bg1"/>
                </a:solidFill>
                <a:ea typeface="+mn-lt"/>
                <a:cs typeface="+mn-lt"/>
              </a:rPr>
              <a:t>im_bw</a:t>
            </a:r>
            <a:r>
              <a:rPr lang="en-US" sz="2200">
                <a:solidFill>
                  <a:schemeClr val="bg1"/>
                </a:solidFill>
                <a:ea typeface="+mn-lt"/>
                <a:cs typeface="+mn-lt"/>
              </a:rPr>
              <a:t>=im2bw(</a:t>
            </a:r>
            <a:r>
              <a:rPr lang="en-US" sz="2200" err="1">
                <a:solidFill>
                  <a:schemeClr val="bg1"/>
                </a:solidFill>
                <a:ea typeface="+mn-lt"/>
                <a:cs typeface="+mn-lt"/>
              </a:rPr>
              <a:t>im,x</a:t>
            </a:r>
            <a:r>
              <a:rPr lang="en-US" sz="2200">
                <a:solidFill>
                  <a:schemeClr val="bg1"/>
                </a:solidFill>
                <a:ea typeface="+mn-lt"/>
                <a:cs typeface="+mn-lt"/>
              </a:rPr>
              <a:t>);</a:t>
            </a:r>
          </a:p>
          <a:p>
            <a:r>
              <a:rPr lang="en-US" sz="2200">
                <a:solidFill>
                  <a:schemeClr val="bg1"/>
                </a:solidFill>
                <a:ea typeface="+mn-lt"/>
                <a:cs typeface="+mn-lt"/>
              </a:rPr>
              <a:t>axes(handles.axes2);</a:t>
            </a:r>
          </a:p>
          <a:p>
            <a:pPr marL="0" indent="0" algn="l">
              <a:lnSpc>
                <a:spcPct val="100000"/>
              </a:lnSpc>
              <a:spcBef>
                <a:spcPts val="0"/>
              </a:spcBef>
              <a:buNone/>
            </a:pPr>
            <a:r>
              <a:rPr lang="en-US" sz="2200" err="1">
                <a:solidFill>
                  <a:schemeClr val="bg1"/>
                </a:solidFill>
                <a:ea typeface="+mn-lt"/>
                <a:cs typeface="+mn-lt"/>
              </a:rPr>
              <a:t>imshow</a:t>
            </a:r>
            <a:r>
              <a:rPr lang="en-US" sz="2200">
                <a:solidFill>
                  <a:schemeClr val="bg1"/>
                </a:solidFill>
                <a:ea typeface="+mn-lt"/>
                <a:cs typeface="+mn-lt"/>
              </a:rPr>
              <a:t>(</a:t>
            </a:r>
            <a:r>
              <a:rPr lang="en-US" sz="2200" err="1">
                <a:solidFill>
                  <a:schemeClr val="bg1"/>
                </a:solidFill>
                <a:ea typeface="+mn-lt"/>
                <a:cs typeface="+mn-lt"/>
              </a:rPr>
              <a:t>im_bw</a:t>
            </a:r>
            <a:r>
              <a:rPr lang="en-US" sz="2200">
                <a:solidFill>
                  <a:schemeClr val="bg1"/>
                </a:solidFill>
                <a:ea typeface="+mn-lt"/>
                <a:cs typeface="+mn-lt"/>
              </a:rPr>
              <a:t>);</a:t>
            </a:r>
            <a:endParaRPr lang="en-US">
              <a:solidFill>
                <a:schemeClr val="bg1"/>
              </a:solidFill>
            </a:endParaRPr>
          </a:p>
        </p:txBody>
      </p:sp>
    </p:spTree>
    <p:extLst>
      <p:ext uri="{BB962C8B-B14F-4D97-AF65-F5344CB8AC3E}">
        <p14:creationId xmlns:p14="http://schemas.microsoft.com/office/powerpoint/2010/main" val="3541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BFD86-5590-E5BB-0E42-12C6AA6AC4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AACA66-4863-1353-7F1E-D81429B0B249}"/>
              </a:ext>
            </a:extLst>
          </p:cNvPr>
          <p:cNvSpPr>
            <a:spLocks noGrp="1"/>
          </p:cNvSpPr>
          <p:nvPr>
            <p:ph type="title"/>
          </p:nvPr>
        </p:nvSpPr>
        <p:spPr>
          <a:xfrm>
            <a:off x="527280" y="109217"/>
            <a:ext cx="10889796" cy="1418998"/>
          </a:xfrm>
        </p:spPr>
        <p:txBody>
          <a:bodyPr/>
          <a:lstStyle/>
          <a:p>
            <a:pPr algn="ctr"/>
            <a:r>
              <a:rPr lang="en-US" sz="4000" b="0" err="1">
                <a:ea typeface="+mj-lt"/>
                <a:cs typeface="+mj-lt"/>
              </a:rPr>
              <a:t>Standared</a:t>
            </a:r>
            <a:r>
              <a:rPr lang="en-US" sz="4000" b="0">
                <a:ea typeface="+mj-lt"/>
                <a:cs typeface="+mj-lt"/>
              </a:rPr>
              <a:t> Average Filter</a:t>
            </a:r>
          </a:p>
          <a:p>
            <a:pPr algn="ctr"/>
            <a:endParaRPr lang="en-US" sz="4000" b="0">
              <a:ea typeface="+mj-lt"/>
              <a:cs typeface="+mj-lt"/>
            </a:endParaRPr>
          </a:p>
        </p:txBody>
      </p:sp>
      <p:sp>
        <p:nvSpPr>
          <p:cNvPr id="5" name="Footer Placeholder 4">
            <a:extLst>
              <a:ext uri="{FF2B5EF4-FFF2-40B4-BE49-F238E27FC236}">
                <a16:creationId xmlns:a16="http://schemas.microsoft.com/office/drawing/2014/main" id="{8011F0A4-4768-4AE1-6550-DA6FB5F62486}"/>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E6F21D7E-C07D-D95B-F7F8-4749F018B27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7181B5F9-9173-C929-E1E8-A769E2ADAF29}"/>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0213BDB1-2E4C-083E-7877-D6E1E96C67C2}"/>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solidFill>
                <a:schemeClr val="accent1">
                  <a:lumMod val="75000"/>
                </a:schemeClr>
              </a:solidFill>
              <a:latin typeface="Century Gothic"/>
              <a:ea typeface="微软雅黑"/>
              <a:cs typeface="Posterama"/>
            </a:endParaRPr>
          </a:p>
        </p:txBody>
      </p:sp>
      <p:pic>
        <p:nvPicPr>
          <p:cNvPr id="8" name="Picture 7" descr="A screenshot of a computer&#10;&#10;Description automatically generated">
            <a:extLst>
              <a:ext uri="{FF2B5EF4-FFF2-40B4-BE49-F238E27FC236}">
                <a16:creationId xmlns:a16="http://schemas.microsoft.com/office/drawing/2014/main" id="{DBB79DA2-9517-B112-2992-4B35E7BA97C9}"/>
              </a:ext>
            </a:extLst>
          </p:cNvPr>
          <p:cNvPicPr>
            <a:picLocks noChangeAspect="1"/>
          </p:cNvPicPr>
          <p:nvPr/>
        </p:nvPicPr>
        <p:blipFill>
          <a:blip r:embed="rId3"/>
          <a:stretch>
            <a:fillRect/>
          </a:stretch>
        </p:blipFill>
        <p:spPr>
          <a:xfrm>
            <a:off x="714531" y="1803660"/>
            <a:ext cx="5791200" cy="3600450"/>
          </a:xfrm>
          <a:prstGeom prst="rect">
            <a:avLst/>
          </a:prstGeom>
        </p:spPr>
      </p:pic>
      <p:sp>
        <p:nvSpPr>
          <p:cNvPr id="10" name="TextBox 9">
            <a:extLst>
              <a:ext uri="{FF2B5EF4-FFF2-40B4-BE49-F238E27FC236}">
                <a16:creationId xmlns:a16="http://schemas.microsoft.com/office/drawing/2014/main" id="{699D51DC-6E4A-EF9F-65A3-379BABB65406}"/>
              </a:ext>
            </a:extLst>
          </p:cNvPr>
          <p:cNvSpPr txBox="1"/>
          <p:nvPr/>
        </p:nvSpPr>
        <p:spPr>
          <a:xfrm>
            <a:off x="7082852" y="1798819"/>
            <a:ext cx="418555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1">
                    <a:lumMod val="75000"/>
                  </a:schemeClr>
                </a:solidFill>
                <a:ea typeface="+mn-lt"/>
                <a:cs typeface="+mn-lt"/>
              </a:rPr>
              <a:t>function </a:t>
            </a:r>
            <a:r>
              <a:rPr lang="en-US" sz="2200">
                <a:solidFill>
                  <a:schemeClr val="accent1">
                    <a:lumMod val="75000"/>
                  </a:schemeClr>
                </a:solidFill>
                <a:ea typeface="+mn-lt"/>
                <a:cs typeface="+mn-lt"/>
              </a:rPr>
              <a:t>pushbutton12_Callback(</a:t>
            </a:r>
            <a:r>
              <a:rPr lang="en-US" sz="2200" err="1">
                <a:solidFill>
                  <a:schemeClr val="accent1">
                    <a:lumMod val="75000"/>
                  </a:schemeClr>
                </a:solidFill>
                <a:ea typeface="+mn-lt"/>
                <a:cs typeface="+mn-lt"/>
              </a:rPr>
              <a:t>hObject</a:t>
            </a:r>
            <a:r>
              <a:rPr lang="en-US" sz="2200">
                <a:solidFill>
                  <a:schemeClr val="accent1">
                    <a:lumMod val="75000"/>
                  </a:schemeClr>
                </a:solidFill>
                <a:ea typeface="+mn-lt"/>
                <a:cs typeface="+mn-lt"/>
              </a:rPr>
              <a:t>, </a:t>
            </a:r>
            <a:r>
              <a:rPr lang="en-US" sz="2200" err="1">
                <a:solidFill>
                  <a:schemeClr val="accent1">
                    <a:lumMod val="75000"/>
                  </a:schemeClr>
                </a:solidFill>
                <a:ea typeface="+mn-lt"/>
                <a:cs typeface="+mn-lt"/>
              </a:rPr>
              <a:t>eventdata</a:t>
            </a:r>
            <a:r>
              <a:rPr lang="en-US" sz="2200">
                <a:solidFill>
                  <a:schemeClr val="accent1">
                    <a:lumMod val="75000"/>
                  </a:schemeClr>
                </a:solidFill>
                <a:ea typeface="+mn-lt"/>
                <a:cs typeface="+mn-lt"/>
              </a:rPr>
              <a:t>, handles)</a:t>
            </a:r>
          </a:p>
          <a:p>
            <a:endParaRPr lang="en-US" sz="2200">
              <a:solidFill>
                <a:srgbClr val="000000"/>
              </a:solidFill>
              <a:ea typeface="+mn-lt"/>
              <a:cs typeface="+mn-lt"/>
            </a:endParaRPr>
          </a:p>
          <a:p>
            <a:r>
              <a:rPr lang="en-US" sz="2200" err="1">
                <a:solidFill>
                  <a:schemeClr val="bg1"/>
                </a:solidFill>
                <a:ea typeface="+mn-lt"/>
                <a:cs typeface="+mn-lt"/>
              </a:rPr>
              <a:t>i</a:t>
            </a:r>
            <a:r>
              <a:rPr lang="en-US" sz="2200">
                <a:solidFill>
                  <a:schemeClr val="bg1"/>
                </a:solidFill>
                <a:ea typeface="+mn-lt"/>
                <a:cs typeface="+mn-lt"/>
              </a:rPr>
              <a:t>=</a:t>
            </a:r>
            <a:r>
              <a:rPr lang="en-US" sz="2200" err="1">
                <a:solidFill>
                  <a:schemeClr val="bg1"/>
                </a:solidFill>
                <a:ea typeface="+mn-lt"/>
                <a:cs typeface="+mn-lt"/>
              </a:rPr>
              <a:t>imread</a:t>
            </a:r>
            <a:r>
              <a:rPr lang="en-US" sz="2200">
                <a:solidFill>
                  <a:schemeClr val="bg1"/>
                </a:solidFill>
                <a:ea typeface="+mn-lt"/>
                <a:cs typeface="+mn-lt"/>
              </a:rPr>
              <a:t>('apple.jpg');</a:t>
            </a:r>
          </a:p>
          <a:p>
            <a:r>
              <a:rPr lang="en-US" sz="2200">
                <a:solidFill>
                  <a:schemeClr val="bg1"/>
                </a:solidFill>
                <a:ea typeface="+mn-lt"/>
                <a:cs typeface="+mn-lt"/>
              </a:rPr>
              <a:t>w1=</a:t>
            </a:r>
            <a:r>
              <a:rPr lang="en-US" sz="2200" err="1">
                <a:solidFill>
                  <a:schemeClr val="bg1"/>
                </a:solidFill>
                <a:ea typeface="+mn-lt"/>
                <a:cs typeface="+mn-lt"/>
              </a:rPr>
              <a:t>fspecial</a:t>
            </a:r>
            <a:r>
              <a:rPr lang="en-US" sz="2200">
                <a:solidFill>
                  <a:schemeClr val="bg1"/>
                </a:solidFill>
                <a:ea typeface="+mn-lt"/>
                <a:cs typeface="+mn-lt"/>
              </a:rPr>
              <a:t>('average',[3 3]);</a:t>
            </a:r>
          </a:p>
          <a:p>
            <a:r>
              <a:rPr lang="en-US" sz="2200">
                <a:solidFill>
                  <a:schemeClr val="bg1"/>
                </a:solidFill>
                <a:ea typeface="+mn-lt"/>
                <a:cs typeface="+mn-lt"/>
              </a:rPr>
              <a:t>w2=</a:t>
            </a:r>
            <a:r>
              <a:rPr lang="en-US" sz="2200" err="1">
                <a:solidFill>
                  <a:schemeClr val="bg1"/>
                </a:solidFill>
                <a:ea typeface="+mn-lt"/>
                <a:cs typeface="+mn-lt"/>
              </a:rPr>
              <a:t>fspecial</a:t>
            </a:r>
            <a:r>
              <a:rPr lang="en-US" sz="2200">
                <a:solidFill>
                  <a:schemeClr val="bg1"/>
                </a:solidFill>
                <a:ea typeface="+mn-lt"/>
                <a:cs typeface="+mn-lt"/>
              </a:rPr>
              <a:t>('average',[5 5]);</a:t>
            </a:r>
          </a:p>
          <a:p>
            <a:r>
              <a:rPr lang="en-US" sz="2200">
                <a:solidFill>
                  <a:schemeClr val="bg1"/>
                </a:solidFill>
                <a:ea typeface="+mn-lt"/>
                <a:cs typeface="+mn-lt"/>
              </a:rPr>
              <a:t>j=</a:t>
            </a:r>
            <a:r>
              <a:rPr lang="en-US" sz="2200" err="1">
                <a:solidFill>
                  <a:schemeClr val="bg1"/>
                </a:solidFill>
                <a:ea typeface="+mn-lt"/>
                <a:cs typeface="+mn-lt"/>
              </a:rPr>
              <a:t>imfilter</a:t>
            </a:r>
            <a:r>
              <a:rPr lang="en-US" sz="2200">
                <a:solidFill>
                  <a:schemeClr val="bg1"/>
                </a:solidFill>
                <a:ea typeface="+mn-lt"/>
                <a:cs typeface="+mn-lt"/>
              </a:rPr>
              <a:t>(i,w1);</a:t>
            </a:r>
          </a:p>
          <a:p>
            <a:r>
              <a:rPr lang="en-US" sz="2200">
                <a:solidFill>
                  <a:schemeClr val="bg1"/>
                </a:solidFill>
                <a:ea typeface="+mn-lt"/>
                <a:cs typeface="+mn-lt"/>
              </a:rPr>
              <a:t>k=</a:t>
            </a:r>
            <a:r>
              <a:rPr lang="en-US" sz="2200" err="1">
                <a:solidFill>
                  <a:schemeClr val="bg1"/>
                </a:solidFill>
                <a:ea typeface="+mn-lt"/>
                <a:cs typeface="+mn-lt"/>
              </a:rPr>
              <a:t>imfilter</a:t>
            </a:r>
            <a:r>
              <a:rPr lang="en-US" sz="2200">
                <a:solidFill>
                  <a:schemeClr val="bg1"/>
                </a:solidFill>
                <a:ea typeface="+mn-lt"/>
                <a:cs typeface="+mn-lt"/>
              </a:rPr>
              <a:t>(i,w2,'replicate');</a:t>
            </a:r>
          </a:p>
          <a:p>
            <a:r>
              <a:rPr lang="en-US" sz="2200">
                <a:solidFill>
                  <a:schemeClr val="bg1"/>
                </a:solidFill>
                <a:ea typeface="+mn-lt"/>
                <a:cs typeface="+mn-lt"/>
              </a:rPr>
              <a:t>axes(handles.axes2);</a:t>
            </a:r>
          </a:p>
          <a:p>
            <a:pPr marL="0" indent="0" algn="l">
              <a:lnSpc>
                <a:spcPct val="100000"/>
              </a:lnSpc>
              <a:spcBef>
                <a:spcPts val="0"/>
              </a:spcBef>
              <a:buNone/>
            </a:pPr>
            <a:r>
              <a:rPr lang="en-US" sz="2200" err="1">
                <a:solidFill>
                  <a:schemeClr val="bg1"/>
                </a:solidFill>
                <a:ea typeface="+mn-lt"/>
                <a:cs typeface="+mn-lt"/>
              </a:rPr>
              <a:t>imshow</a:t>
            </a:r>
            <a:r>
              <a:rPr lang="en-US" sz="2200">
                <a:solidFill>
                  <a:schemeClr val="bg1"/>
                </a:solidFill>
                <a:ea typeface="+mn-lt"/>
                <a:cs typeface="+mn-lt"/>
              </a:rPr>
              <a:t>(j);</a:t>
            </a:r>
            <a:endParaRPr lang="en-US">
              <a:solidFill>
                <a:schemeClr val="bg1"/>
              </a:solidFill>
            </a:endParaRPr>
          </a:p>
        </p:txBody>
      </p:sp>
    </p:spTree>
    <p:extLst>
      <p:ext uri="{BB962C8B-B14F-4D97-AF65-F5344CB8AC3E}">
        <p14:creationId xmlns:p14="http://schemas.microsoft.com/office/powerpoint/2010/main" val="89223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02952-3600-BACB-67B1-9076675D04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67F3B23-CD34-F865-9D82-0C3BC0B3043A}"/>
              </a:ext>
            </a:extLst>
          </p:cNvPr>
          <p:cNvSpPr>
            <a:spLocks noGrp="1"/>
          </p:cNvSpPr>
          <p:nvPr>
            <p:ph type="title"/>
          </p:nvPr>
        </p:nvSpPr>
        <p:spPr>
          <a:xfrm>
            <a:off x="652198" y="384037"/>
            <a:ext cx="10889796" cy="1418998"/>
          </a:xfrm>
        </p:spPr>
        <p:txBody>
          <a:bodyPr/>
          <a:lstStyle/>
          <a:p>
            <a:pPr algn="ctr"/>
            <a:r>
              <a:rPr lang="en-US" sz="4000" b="0">
                <a:ea typeface="+mj-lt"/>
                <a:cs typeface="+mj-lt"/>
              </a:rPr>
              <a:t>Weighted Average Filter</a:t>
            </a:r>
          </a:p>
          <a:p>
            <a:pPr algn="ctr"/>
            <a:endParaRPr lang="en-US" sz="4000" b="0">
              <a:ea typeface="+mj-lt"/>
              <a:cs typeface="+mj-lt"/>
            </a:endParaRPr>
          </a:p>
          <a:p>
            <a:pPr algn="ctr"/>
            <a:endParaRPr lang="en-US" sz="4000" b="0">
              <a:ea typeface="+mj-lt"/>
              <a:cs typeface="+mj-lt"/>
            </a:endParaRPr>
          </a:p>
        </p:txBody>
      </p:sp>
      <p:sp>
        <p:nvSpPr>
          <p:cNvPr id="5" name="Footer Placeholder 4">
            <a:extLst>
              <a:ext uri="{FF2B5EF4-FFF2-40B4-BE49-F238E27FC236}">
                <a16:creationId xmlns:a16="http://schemas.microsoft.com/office/drawing/2014/main" id="{094AB7AC-19B3-A359-2B2F-8A732ADCEA22}"/>
              </a:ext>
            </a:extLst>
          </p:cNvPr>
          <p:cNvSpPr>
            <a:spLocks noGrp="1"/>
          </p:cNvSpPr>
          <p:nvPr>
            <p:ph type="ftr" sz="quarter" idx="28"/>
          </p:nvPr>
        </p:nvSpPr>
        <p:spPr/>
        <p:txBody>
          <a:bodyPr/>
          <a:lstStyle/>
          <a:p>
            <a:endParaRPr lang="en-US"/>
          </a:p>
        </p:txBody>
      </p:sp>
      <p:sp>
        <p:nvSpPr>
          <p:cNvPr id="6" name="Slide Number Placeholder 13">
            <a:extLst>
              <a:ext uri="{FF2B5EF4-FFF2-40B4-BE49-F238E27FC236}">
                <a16:creationId xmlns:a16="http://schemas.microsoft.com/office/drawing/2014/main" id="{54122CC5-259A-61E7-54D3-F65B17DC834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4D7587BE-675F-394D-F821-89296F222BB7}"/>
              </a:ext>
            </a:extLst>
          </p:cNvPr>
          <p:cNvSpPr txBox="1"/>
          <p:nvPr/>
        </p:nvSpPr>
        <p:spPr>
          <a:xfrm>
            <a:off x="799475" y="1361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27F7B389-1EB2-8743-0662-1F011DF8A211}"/>
              </a:ext>
            </a:extLst>
          </p:cNvPr>
          <p:cNvSpPr txBox="1"/>
          <p:nvPr/>
        </p:nvSpPr>
        <p:spPr>
          <a:xfrm>
            <a:off x="6510728" y="1364105"/>
            <a:ext cx="32303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solidFill>
                <a:schemeClr val="accent1">
                  <a:lumMod val="75000"/>
                </a:schemeClr>
              </a:solidFill>
              <a:latin typeface="Century Gothic"/>
              <a:ea typeface="微软雅黑"/>
              <a:cs typeface="Posterama"/>
            </a:endParaRPr>
          </a:p>
        </p:txBody>
      </p:sp>
      <p:pic>
        <p:nvPicPr>
          <p:cNvPr id="7" name="Picture 6" descr="A screenshot of a computer&#10;&#10;Description automatically generated">
            <a:extLst>
              <a:ext uri="{FF2B5EF4-FFF2-40B4-BE49-F238E27FC236}">
                <a16:creationId xmlns:a16="http://schemas.microsoft.com/office/drawing/2014/main" id="{FF826394-94F7-D229-F76B-6B7A6EA7D7AD}"/>
              </a:ext>
            </a:extLst>
          </p:cNvPr>
          <p:cNvPicPr>
            <a:picLocks noChangeAspect="1"/>
          </p:cNvPicPr>
          <p:nvPr/>
        </p:nvPicPr>
        <p:blipFill>
          <a:blip r:embed="rId3"/>
          <a:stretch>
            <a:fillRect/>
          </a:stretch>
        </p:blipFill>
        <p:spPr>
          <a:xfrm>
            <a:off x="599138" y="1841839"/>
            <a:ext cx="5772150" cy="3324225"/>
          </a:xfrm>
          <a:prstGeom prst="rect">
            <a:avLst/>
          </a:prstGeom>
        </p:spPr>
      </p:pic>
      <p:sp>
        <p:nvSpPr>
          <p:cNvPr id="9" name="TextBox 8">
            <a:extLst>
              <a:ext uri="{FF2B5EF4-FFF2-40B4-BE49-F238E27FC236}">
                <a16:creationId xmlns:a16="http://schemas.microsoft.com/office/drawing/2014/main" id="{2FC94380-F5C1-79F7-8FEA-A1B7EF28BAA5}"/>
              </a:ext>
            </a:extLst>
          </p:cNvPr>
          <p:cNvSpPr txBox="1"/>
          <p:nvPr/>
        </p:nvSpPr>
        <p:spPr>
          <a:xfrm>
            <a:off x="7007901" y="1798820"/>
            <a:ext cx="3995057"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1">
                    <a:lumMod val="75000"/>
                  </a:schemeClr>
                </a:solidFill>
                <a:ea typeface="+mn-lt"/>
                <a:cs typeface="+mn-lt"/>
              </a:rPr>
              <a:t>function</a:t>
            </a:r>
            <a:r>
              <a:rPr lang="en-US" sz="2200">
                <a:solidFill>
                  <a:schemeClr val="accent1">
                    <a:lumMod val="75000"/>
                  </a:schemeClr>
                </a:solidFill>
                <a:ea typeface="+mn-lt"/>
                <a:cs typeface="+mn-lt"/>
              </a:rPr>
              <a:t> pushbutton13_Callback(</a:t>
            </a:r>
            <a:r>
              <a:rPr lang="en-US" sz="2200" err="1">
                <a:solidFill>
                  <a:schemeClr val="accent1">
                    <a:lumMod val="75000"/>
                  </a:schemeClr>
                </a:solidFill>
                <a:ea typeface="+mn-lt"/>
                <a:cs typeface="+mn-lt"/>
              </a:rPr>
              <a:t>hObject</a:t>
            </a:r>
            <a:r>
              <a:rPr lang="en-US" sz="2200">
                <a:solidFill>
                  <a:schemeClr val="accent1">
                    <a:lumMod val="75000"/>
                  </a:schemeClr>
                </a:solidFill>
                <a:ea typeface="+mn-lt"/>
                <a:cs typeface="+mn-lt"/>
              </a:rPr>
              <a:t>, </a:t>
            </a:r>
            <a:r>
              <a:rPr lang="en-US" sz="2200" err="1">
                <a:solidFill>
                  <a:schemeClr val="accent1">
                    <a:lumMod val="75000"/>
                  </a:schemeClr>
                </a:solidFill>
                <a:ea typeface="+mn-lt"/>
                <a:cs typeface="+mn-lt"/>
              </a:rPr>
              <a:t>eventdata</a:t>
            </a:r>
            <a:r>
              <a:rPr lang="en-US" sz="2200">
                <a:solidFill>
                  <a:schemeClr val="accent1">
                    <a:lumMod val="75000"/>
                  </a:schemeClr>
                </a:solidFill>
                <a:ea typeface="+mn-lt"/>
                <a:cs typeface="+mn-lt"/>
              </a:rPr>
              <a:t>, handles)</a:t>
            </a:r>
          </a:p>
          <a:p>
            <a:r>
              <a:rPr lang="en-US" sz="2200" err="1">
                <a:solidFill>
                  <a:schemeClr val="bg1"/>
                </a:solidFill>
                <a:ea typeface="+mn-lt"/>
                <a:cs typeface="+mn-lt"/>
              </a:rPr>
              <a:t>i</a:t>
            </a:r>
            <a:r>
              <a:rPr lang="en-US" sz="2200">
                <a:solidFill>
                  <a:schemeClr val="bg1"/>
                </a:solidFill>
                <a:ea typeface="+mn-lt"/>
                <a:cs typeface="+mn-lt"/>
              </a:rPr>
              <a:t> = </a:t>
            </a:r>
            <a:r>
              <a:rPr lang="en-US" sz="2200" err="1">
                <a:solidFill>
                  <a:schemeClr val="bg1"/>
                </a:solidFill>
                <a:ea typeface="+mn-lt"/>
                <a:cs typeface="+mn-lt"/>
              </a:rPr>
              <a:t>imread</a:t>
            </a:r>
            <a:r>
              <a:rPr lang="en-US" sz="2200">
                <a:solidFill>
                  <a:schemeClr val="bg1"/>
                </a:solidFill>
                <a:ea typeface="+mn-lt"/>
                <a:cs typeface="+mn-lt"/>
              </a:rPr>
              <a:t>('apple.jpg');</a:t>
            </a:r>
          </a:p>
          <a:p>
            <a:r>
              <a:rPr lang="en-US" sz="2200">
                <a:solidFill>
                  <a:schemeClr val="bg1"/>
                </a:solidFill>
                <a:ea typeface="+mn-lt"/>
                <a:cs typeface="+mn-lt"/>
              </a:rPr>
              <a:t>w3 = [-1, -1, -1; -1, 8, -1; -1, -1, -1];</a:t>
            </a:r>
          </a:p>
          <a:p>
            <a:r>
              <a:rPr lang="en-US" sz="2200">
                <a:solidFill>
                  <a:schemeClr val="bg1"/>
                </a:solidFill>
                <a:ea typeface="+mn-lt"/>
                <a:cs typeface="+mn-lt"/>
              </a:rPr>
              <a:t>g=</a:t>
            </a:r>
            <a:r>
              <a:rPr lang="en-US" sz="2200" err="1">
                <a:solidFill>
                  <a:schemeClr val="bg1"/>
                </a:solidFill>
                <a:ea typeface="+mn-lt"/>
                <a:cs typeface="+mn-lt"/>
              </a:rPr>
              <a:t>imfilter</a:t>
            </a:r>
            <a:r>
              <a:rPr lang="en-US" sz="2200">
                <a:solidFill>
                  <a:schemeClr val="bg1"/>
                </a:solidFill>
                <a:ea typeface="+mn-lt"/>
                <a:cs typeface="+mn-lt"/>
              </a:rPr>
              <a:t>(i,w3);</a:t>
            </a:r>
          </a:p>
          <a:p>
            <a:r>
              <a:rPr lang="en-US" sz="2200">
                <a:solidFill>
                  <a:schemeClr val="bg1"/>
                </a:solidFill>
                <a:ea typeface="+mn-lt"/>
                <a:cs typeface="+mn-lt"/>
              </a:rPr>
              <a:t>axes(handles.axes2);</a:t>
            </a:r>
          </a:p>
          <a:p>
            <a:r>
              <a:rPr lang="en-US" sz="2200" err="1">
                <a:solidFill>
                  <a:schemeClr val="bg1"/>
                </a:solidFill>
                <a:ea typeface="+mn-lt"/>
                <a:cs typeface="+mn-lt"/>
              </a:rPr>
              <a:t>imshow</a:t>
            </a:r>
            <a:r>
              <a:rPr lang="en-US" sz="2200">
                <a:solidFill>
                  <a:schemeClr val="bg1"/>
                </a:solidFill>
                <a:ea typeface="+mn-lt"/>
                <a:cs typeface="+mn-lt"/>
              </a:rPr>
              <a:t>(g);</a:t>
            </a:r>
          </a:p>
          <a:p>
            <a:pPr marL="0" indent="0" algn="l">
              <a:lnSpc>
                <a:spcPct val="100000"/>
              </a:lnSpc>
              <a:spcBef>
                <a:spcPts val="0"/>
              </a:spcBef>
              <a:buFontTx/>
              <a:buNone/>
            </a:pPr>
            <a:endParaRPr lang="en-US" sz="18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797372806"/>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2.xml><?xml version="1.0" encoding="utf-8"?>
<ds:datastoreItem xmlns:ds="http://schemas.openxmlformats.org/officeDocument/2006/customXml" ds:itemID="{C8DB3C62-858A-4A01-AFEF-21E0BB8CE26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E77570E-71D6-4005-B631-1B00A1197B6E}">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Image Processing Project</vt:lpstr>
      <vt:lpstr>Project Aim </vt:lpstr>
      <vt:lpstr>Implementation </vt:lpstr>
      <vt:lpstr>PowerPoint Presentation</vt:lpstr>
      <vt:lpstr>Upload Image Button </vt:lpstr>
      <vt:lpstr> Black &amp; White </vt:lpstr>
      <vt:lpstr> Black &amp; White </vt:lpstr>
      <vt:lpstr>Standared Average Filter </vt:lpstr>
      <vt:lpstr>Weighted Average Filter  </vt:lpstr>
      <vt:lpstr>Laplacian Filter   </vt:lpstr>
      <vt:lpstr>Median Filter    </vt:lpstr>
      <vt:lpstr>Bit Plane     </vt:lpstr>
      <vt:lpstr>Bit Plane     </vt:lpstr>
      <vt:lpstr>Fourier Transform      </vt:lpstr>
      <vt:lpstr>Sobel Filter       </vt:lpstr>
      <vt:lpstr>Gaussian Low Pass Filter        </vt:lpstr>
      <vt:lpstr>Ideal High Pass Filter</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26</cp:revision>
  <dcterms:created xsi:type="dcterms:W3CDTF">2024-01-05T18:13:47Z</dcterms:created>
  <dcterms:modified xsi:type="dcterms:W3CDTF">2024-01-08T12:27:43Z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