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7" r:id="rId3"/>
    <p:sldId id="297" r:id="rId4"/>
    <p:sldId id="298" r:id="rId5"/>
    <p:sldId id="299" r:id="rId6"/>
    <p:sldId id="260" r:id="rId7"/>
    <p:sldId id="259" r:id="rId8"/>
    <p:sldId id="300" r:id="rId9"/>
    <p:sldId id="301" r:id="rId10"/>
    <p:sldId id="302" r:id="rId11"/>
    <p:sldId id="303" r:id="rId12"/>
    <p:sldId id="304" r:id="rId13"/>
    <p:sldId id="268" r:id="rId14"/>
  </p:sldIdLst>
  <p:sldSz cx="9144000" cy="5143500" type="screen16x9"/>
  <p:notesSz cx="6858000" cy="9144000"/>
  <p:embeddedFontLst>
    <p:embeddedFont>
      <p:font typeface="Advent Pro SemiBold" panose="020B0604020202020204" charset="0"/>
      <p:regular r:id="rId16"/>
      <p:bold r:id="rId17"/>
    </p:embeddedFont>
    <p:embeddedFont>
      <p:font typeface="Fira Sans Condensed Medium" panose="020B06030500000200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Livvic Light" pitchFamily="2" charset="0"/>
      <p:regular r:id="rId26"/>
      <p:italic r:id="rId27"/>
    </p:embeddedFont>
    <p:embeddedFont>
      <p:font typeface="Maven Pro" panose="020B0604020202020204" charset="0"/>
      <p:regular r:id="rId28"/>
      <p:bold r:id="rId29"/>
    </p:embeddedFont>
    <p:embeddedFont>
      <p:font typeface="Nunito Light" pitchFamily="2" charset="0"/>
      <p:regular r:id="rId30"/>
      <p:italic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83E5C-8DCF-4A61-A5ED-4BE2D00E6B78}">
  <a:tblStyle styleId="{93E83E5C-8DCF-4A61-A5ED-4BE2D00E6B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540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603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03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46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954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55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54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9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predicting-2020-21-nbas-most-valuable-player-using-machine-learning-24aaa869a74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Работил: Хамза Јашари 185062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NBA </a:t>
            </a:r>
            <a:r>
              <a:rPr lang="en" dirty="0">
                <a:solidFill>
                  <a:schemeClr val="accent2"/>
                </a:solidFill>
              </a:rPr>
              <a:t>STATS </a:t>
            </a:r>
            <a:r>
              <a:rPr lang="en" dirty="0"/>
              <a:t>2021 </a:t>
            </a:r>
            <a:br>
              <a:rPr lang="en" dirty="0"/>
            </a:br>
            <a:r>
              <a:rPr lang="en" dirty="0"/>
              <a:t>per Game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Hierarchical Clustering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07A85B-C902-43D1-BA21-5FC1219AAE0C}"/>
              </a:ext>
            </a:extLst>
          </p:cNvPr>
          <p:cNvGrpSpPr/>
          <p:nvPr/>
        </p:nvGrpSpPr>
        <p:grpSpPr>
          <a:xfrm>
            <a:off x="2762250" y="1516782"/>
            <a:ext cx="3619500" cy="2419350"/>
            <a:chOff x="2796108" y="1556829"/>
            <a:chExt cx="3619500" cy="24193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608775D-2D2F-4689-8F8E-7C84CCB629D1}"/>
                </a:ext>
              </a:extLst>
            </p:cNvPr>
            <p:cNvSpPr/>
            <p:nvPr/>
          </p:nvSpPr>
          <p:spPr>
            <a:xfrm>
              <a:off x="2829967" y="1556829"/>
              <a:ext cx="3551783" cy="2419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5247DDA-EC5B-42D6-9C3E-7146105E2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6108" y="1556829"/>
              <a:ext cx="3619500" cy="2419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210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DBSCAN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08775D-2D2F-4689-8F8E-7C84CCB629D1}"/>
              </a:ext>
            </a:extLst>
          </p:cNvPr>
          <p:cNvSpPr/>
          <p:nvPr/>
        </p:nvSpPr>
        <p:spPr>
          <a:xfrm>
            <a:off x="2829967" y="1556829"/>
            <a:ext cx="3551783" cy="2419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E1C007E-7EAD-495C-AF36-DCC52BCBF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556829"/>
            <a:ext cx="36195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6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62B6ED-98CE-452F-8AA5-F6A8102BD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7016749" cy="577800"/>
          </a:xfrm>
        </p:spPr>
        <p:txBody>
          <a:bodyPr/>
          <a:lstStyle/>
          <a:p>
            <a:r>
              <a:rPr lang="mk-MK" dirty="0"/>
              <a:t>Дополнтелни научни трудови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5B20B-9B8C-4BA4-A8D8-7850505C20BA}"/>
              </a:ext>
            </a:extLst>
          </p:cNvPr>
          <p:cNvSpPr txBox="1"/>
          <p:nvPr/>
        </p:nvSpPr>
        <p:spPr>
          <a:xfrm>
            <a:off x="618824" y="1813259"/>
            <a:ext cx="77472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Predicting 2020–21 NBA’s Most Valuable Player using Machine Learning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  <a:hlinkClick r:id="rId2"/>
              </a:rPr>
              <a:t>https://towardsdatascience.com/predicting-2020-21-nbas-most-valuable-player-using-machine-learning-24aaa869a740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br>
              <a:rPr lang="en" dirty="0"/>
            </a:br>
            <a:r>
              <a:rPr lang="en" dirty="0">
                <a:solidFill>
                  <a:schemeClr val="accent3"/>
                </a:solidFill>
              </a:rPr>
              <a:t>SCIENCE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RandomForestClassifier</a:t>
            </a:r>
            <a:endParaRPr lang="mk-MK" sz="1600"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XGBClassifier</a:t>
            </a:r>
            <a:endParaRPr lang="en-US" sz="1600"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KNN Classifier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>
                <a:solidFill>
                  <a:schemeClr val="accent2"/>
                </a:solidFill>
              </a:rPr>
              <a:t>Класификација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26094" y="486620"/>
            <a:ext cx="8091811" cy="10364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Прецизноста со користење на класификаторите - </a:t>
            </a:r>
            <a:r>
              <a:rPr lang="mk-MK" dirty="0">
                <a:solidFill>
                  <a:schemeClr val="accent2"/>
                </a:solidFill>
              </a:rPr>
              <a:t>оригинални податоци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4B2F82E-D350-4026-861F-DBD26A320A7B}"/>
              </a:ext>
            </a:extLst>
          </p:cNvPr>
          <p:cNvSpPr>
            <a:spLocks noGrp="1"/>
          </p:cNvSpPr>
          <p:nvPr>
            <p:ph type="ctrTitle" idx="13"/>
          </p:nvPr>
        </p:nvSpPr>
        <p:spPr>
          <a:xfrm>
            <a:off x="458163" y="3053783"/>
            <a:ext cx="2941905" cy="1603097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RandomForest</a:t>
            </a:r>
            <a:r>
              <a:rPr lang="en-US" dirty="0">
                <a:solidFill>
                  <a:schemeClr val="accent2"/>
                </a:solidFill>
              </a:rPr>
              <a:t> Classifier</a:t>
            </a:r>
            <a:br>
              <a:rPr lang="mk-MK" dirty="0"/>
            </a:br>
            <a:r>
              <a:rPr lang="en-US" sz="1600" dirty="0"/>
              <a:t>Accuracy: 0.7152</a:t>
            </a:r>
            <a:br>
              <a:rPr lang="en-US" sz="1600" dirty="0"/>
            </a:br>
            <a:r>
              <a:rPr lang="en-US" sz="1600" dirty="0"/>
              <a:t>Precision: 0.7619</a:t>
            </a:r>
            <a:br>
              <a:rPr lang="en-US" sz="1600" dirty="0"/>
            </a:br>
            <a:r>
              <a:rPr lang="en-US" sz="1600" dirty="0"/>
              <a:t>Recall: 0.9032</a:t>
            </a:r>
            <a:br>
              <a:rPr lang="en-US" sz="2000" dirty="0"/>
            </a:br>
            <a:endParaRPr lang="en-US" dirty="0"/>
          </a:p>
        </p:txBody>
      </p:sp>
      <p:sp>
        <p:nvSpPr>
          <p:cNvPr id="52" name="Title 18">
            <a:extLst>
              <a:ext uri="{FF2B5EF4-FFF2-40B4-BE49-F238E27FC236}">
                <a16:creationId xmlns:a16="http://schemas.microsoft.com/office/drawing/2014/main" id="{52D5BF18-C0F0-4309-A95F-C6672F38011F}"/>
              </a:ext>
            </a:extLst>
          </p:cNvPr>
          <p:cNvSpPr txBox="1">
            <a:spLocks/>
          </p:cNvSpPr>
          <p:nvPr/>
        </p:nvSpPr>
        <p:spPr>
          <a:xfrm>
            <a:off x="3776455" y="2017313"/>
            <a:ext cx="1591091" cy="160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XGB Classifier</a:t>
            </a:r>
            <a:br>
              <a:rPr lang="mk-MK" dirty="0"/>
            </a:br>
            <a:r>
              <a:rPr lang="en-US" sz="1600" dirty="0"/>
              <a:t>Accuracy: 0.6848</a:t>
            </a:r>
            <a:br>
              <a:rPr lang="en-US" sz="1600" dirty="0"/>
            </a:br>
            <a:r>
              <a:rPr lang="en-US" sz="1600" dirty="0"/>
              <a:t>Precision: 0.7379</a:t>
            </a:r>
            <a:br>
              <a:rPr lang="en-US" sz="1600" dirty="0"/>
            </a:br>
            <a:r>
              <a:rPr lang="en-US" sz="1600" dirty="0"/>
              <a:t>Recall: 0.8843</a:t>
            </a:r>
          </a:p>
          <a:p>
            <a:endParaRPr lang="en-US" dirty="0"/>
          </a:p>
        </p:txBody>
      </p:sp>
      <p:sp>
        <p:nvSpPr>
          <p:cNvPr id="53" name="Title 18">
            <a:extLst>
              <a:ext uri="{FF2B5EF4-FFF2-40B4-BE49-F238E27FC236}">
                <a16:creationId xmlns:a16="http://schemas.microsoft.com/office/drawing/2014/main" id="{F43B6489-065E-4B94-BE0F-6C5EDBE3C09E}"/>
              </a:ext>
            </a:extLst>
          </p:cNvPr>
          <p:cNvSpPr txBox="1">
            <a:spLocks/>
          </p:cNvSpPr>
          <p:nvPr/>
        </p:nvSpPr>
        <p:spPr>
          <a:xfrm>
            <a:off x="5743933" y="3159717"/>
            <a:ext cx="2285432" cy="120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K-nearest neighbors</a:t>
            </a:r>
            <a:br>
              <a:rPr lang="mk-MK" dirty="0"/>
            </a:br>
            <a:r>
              <a:rPr lang="en-US" sz="1600" dirty="0"/>
              <a:t>Accuracy: 0.7727</a:t>
            </a:r>
          </a:p>
          <a:p>
            <a:r>
              <a:rPr lang="en-US" sz="1600" dirty="0"/>
              <a:t>Precision: 0.8218</a:t>
            </a:r>
          </a:p>
          <a:p>
            <a:r>
              <a:rPr lang="en-US" sz="1600" dirty="0"/>
              <a:t>Recall: 0.9222</a:t>
            </a:r>
          </a:p>
        </p:txBody>
      </p:sp>
    </p:spTree>
    <p:extLst>
      <p:ext uri="{BB962C8B-B14F-4D97-AF65-F5344CB8AC3E}">
        <p14:creationId xmlns:p14="http://schemas.microsoft.com/office/powerpoint/2010/main" val="265185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26094" y="486620"/>
            <a:ext cx="8091811" cy="10364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Прецизноста со користење на класификаторите – </a:t>
            </a:r>
            <a:r>
              <a:rPr lang="en-US" dirty="0">
                <a:solidFill>
                  <a:schemeClr val="accent2"/>
                </a:solidFill>
              </a:rPr>
              <a:t>oversampling minor class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4B2F82E-D350-4026-861F-DBD26A320A7B}"/>
              </a:ext>
            </a:extLst>
          </p:cNvPr>
          <p:cNvSpPr>
            <a:spLocks noGrp="1"/>
          </p:cNvSpPr>
          <p:nvPr>
            <p:ph type="ctrTitle" idx="13"/>
          </p:nvPr>
        </p:nvSpPr>
        <p:spPr>
          <a:xfrm>
            <a:off x="458163" y="3053783"/>
            <a:ext cx="2941905" cy="1603097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RandomForest</a:t>
            </a:r>
            <a:r>
              <a:rPr lang="en-US" dirty="0">
                <a:solidFill>
                  <a:schemeClr val="accent2"/>
                </a:solidFill>
              </a:rPr>
              <a:t> Classifier</a:t>
            </a:r>
            <a:br>
              <a:rPr lang="mk-MK" dirty="0"/>
            </a:br>
            <a:r>
              <a:rPr lang="en-US" sz="1600" dirty="0"/>
              <a:t>Accuracy: 0.7818</a:t>
            </a:r>
            <a:br>
              <a:rPr lang="en-US" sz="1600" dirty="0"/>
            </a:br>
            <a:r>
              <a:rPr lang="en-US" sz="1600" dirty="0"/>
              <a:t>Precision: 0.8392</a:t>
            </a:r>
            <a:br>
              <a:rPr lang="en-US" sz="1600" dirty="0"/>
            </a:br>
            <a:r>
              <a:rPr lang="en-US" sz="1600" dirty="0"/>
              <a:t>Recall: 0.9023</a:t>
            </a:r>
            <a:br>
              <a:rPr lang="en-US" sz="2000" dirty="0"/>
            </a:br>
            <a:endParaRPr lang="en-US" dirty="0"/>
          </a:p>
        </p:txBody>
      </p:sp>
      <p:sp>
        <p:nvSpPr>
          <p:cNvPr id="52" name="Title 18">
            <a:extLst>
              <a:ext uri="{FF2B5EF4-FFF2-40B4-BE49-F238E27FC236}">
                <a16:creationId xmlns:a16="http://schemas.microsoft.com/office/drawing/2014/main" id="{52D5BF18-C0F0-4309-A95F-C6672F38011F}"/>
              </a:ext>
            </a:extLst>
          </p:cNvPr>
          <p:cNvSpPr txBox="1">
            <a:spLocks/>
          </p:cNvSpPr>
          <p:nvPr/>
        </p:nvSpPr>
        <p:spPr>
          <a:xfrm>
            <a:off x="3776455" y="2017313"/>
            <a:ext cx="1591091" cy="160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XGB Classifier</a:t>
            </a:r>
            <a:br>
              <a:rPr lang="mk-MK" dirty="0"/>
            </a:br>
            <a:r>
              <a:rPr lang="en-US" sz="1600" dirty="0"/>
              <a:t>Accuracy: 0.6848</a:t>
            </a:r>
            <a:br>
              <a:rPr lang="en-US" sz="1600" dirty="0"/>
            </a:br>
            <a:r>
              <a:rPr lang="en-US" sz="1600" dirty="0"/>
              <a:t>Precision: 0.7379</a:t>
            </a:r>
            <a:br>
              <a:rPr lang="en-US" sz="1600" dirty="0"/>
            </a:br>
            <a:r>
              <a:rPr lang="en-US" sz="1600" dirty="0"/>
              <a:t>Recall: 0.8843</a:t>
            </a:r>
          </a:p>
          <a:p>
            <a:endParaRPr lang="en-US" dirty="0"/>
          </a:p>
        </p:txBody>
      </p:sp>
      <p:sp>
        <p:nvSpPr>
          <p:cNvPr id="53" name="Title 18">
            <a:extLst>
              <a:ext uri="{FF2B5EF4-FFF2-40B4-BE49-F238E27FC236}">
                <a16:creationId xmlns:a16="http://schemas.microsoft.com/office/drawing/2014/main" id="{F43B6489-065E-4B94-BE0F-6C5EDBE3C09E}"/>
              </a:ext>
            </a:extLst>
          </p:cNvPr>
          <p:cNvSpPr txBox="1">
            <a:spLocks/>
          </p:cNvSpPr>
          <p:nvPr/>
        </p:nvSpPr>
        <p:spPr>
          <a:xfrm>
            <a:off x="5743933" y="3159717"/>
            <a:ext cx="2285432" cy="120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K-nearest neighbors</a:t>
            </a:r>
            <a:br>
              <a:rPr lang="mk-MK" dirty="0"/>
            </a:br>
            <a:r>
              <a:rPr lang="en-US" sz="1600" dirty="0"/>
              <a:t>Accuracy: 0.7182</a:t>
            </a:r>
          </a:p>
          <a:p>
            <a:r>
              <a:rPr lang="en-US" sz="1600" dirty="0"/>
              <a:t>Precision: 0.7624</a:t>
            </a:r>
          </a:p>
          <a:p>
            <a:r>
              <a:rPr lang="en-US" sz="1600" dirty="0"/>
              <a:t>Recall: 0.9167</a:t>
            </a:r>
          </a:p>
        </p:txBody>
      </p:sp>
    </p:spTree>
    <p:extLst>
      <p:ext uri="{BB962C8B-B14F-4D97-AF65-F5344CB8AC3E}">
        <p14:creationId xmlns:p14="http://schemas.microsoft.com/office/powerpoint/2010/main" val="121661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26094" y="486620"/>
            <a:ext cx="8091811" cy="10364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/>
              <a:t>Прецизноста со користење на класификаторите – </a:t>
            </a:r>
            <a:r>
              <a:rPr lang="en-US" dirty="0" err="1">
                <a:solidFill>
                  <a:schemeClr val="accent2"/>
                </a:solidFill>
              </a:rPr>
              <a:t>undersampling</a:t>
            </a:r>
            <a:r>
              <a:rPr lang="en-US" dirty="0">
                <a:solidFill>
                  <a:schemeClr val="accent2"/>
                </a:solidFill>
              </a:rPr>
              <a:t> major class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4B2F82E-D350-4026-861F-DBD26A320A7B}"/>
              </a:ext>
            </a:extLst>
          </p:cNvPr>
          <p:cNvSpPr>
            <a:spLocks noGrp="1"/>
          </p:cNvSpPr>
          <p:nvPr>
            <p:ph type="ctrTitle" idx="13"/>
          </p:nvPr>
        </p:nvSpPr>
        <p:spPr>
          <a:xfrm>
            <a:off x="458163" y="3053783"/>
            <a:ext cx="2941905" cy="1603097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RandomForest</a:t>
            </a:r>
            <a:r>
              <a:rPr lang="en-US" dirty="0">
                <a:solidFill>
                  <a:schemeClr val="accent2"/>
                </a:solidFill>
              </a:rPr>
              <a:t> Classifier</a:t>
            </a:r>
            <a:br>
              <a:rPr lang="mk-MK" dirty="0"/>
            </a:br>
            <a:r>
              <a:rPr lang="en-US" sz="1600" dirty="0"/>
              <a:t>Accuracy: 0.7576</a:t>
            </a:r>
            <a:br>
              <a:rPr lang="en-US" sz="1600" dirty="0"/>
            </a:br>
            <a:r>
              <a:rPr lang="en-US" sz="1600" dirty="0"/>
              <a:t>Precision: 0.7973</a:t>
            </a:r>
            <a:br>
              <a:rPr lang="en-US" sz="1600" dirty="0"/>
            </a:br>
            <a:r>
              <a:rPr lang="en-US" sz="1600" dirty="0"/>
              <a:t>Recall: 0.9219</a:t>
            </a:r>
            <a:br>
              <a:rPr lang="en-US" sz="2000" dirty="0"/>
            </a:br>
            <a:endParaRPr lang="en-US" dirty="0"/>
          </a:p>
        </p:txBody>
      </p:sp>
      <p:sp>
        <p:nvSpPr>
          <p:cNvPr id="52" name="Title 18">
            <a:extLst>
              <a:ext uri="{FF2B5EF4-FFF2-40B4-BE49-F238E27FC236}">
                <a16:creationId xmlns:a16="http://schemas.microsoft.com/office/drawing/2014/main" id="{52D5BF18-C0F0-4309-A95F-C6672F38011F}"/>
              </a:ext>
            </a:extLst>
          </p:cNvPr>
          <p:cNvSpPr txBox="1">
            <a:spLocks/>
          </p:cNvSpPr>
          <p:nvPr/>
        </p:nvSpPr>
        <p:spPr>
          <a:xfrm>
            <a:off x="3776455" y="2017313"/>
            <a:ext cx="1591091" cy="160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XGB Classifier</a:t>
            </a:r>
            <a:br>
              <a:rPr lang="mk-MK" dirty="0"/>
            </a:br>
            <a:r>
              <a:rPr lang="en-US" sz="1600" dirty="0"/>
              <a:t>Accuracy: 0.6848</a:t>
            </a:r>
            <a:br>
              <a:rPr lang="en-US" sz="1600" dirty="0"/>
            </a:br>
            <a:r>
              <a:rPr lang="en-US" sz="1600" dirty="0"/>
              <a:t>Precision: 0.7379</a:t>
            </a:r>
            <a:br>
              <a:rPr lang="en-US" sz="1600" dirty="0"/>
            </a:br>
            <a:r>
              <a:rPr lang="en-US" sz="1600" dirty="0"/>
              <a:t>Recall: 0.8843</a:t>
            </a:r>
          </a:p>
          <a:p>
            <a:endParaRPr lang="en-US" dirty="0"/>
          </a:p>
        </p:txBody>
      </p:sp>
      <p:sp>
        <p:nvSpPr>
          <p:cNvPr id="53" name="Title 18">
            <a:extLst>
              <a:ext uri="{FF2B5EF4-FFF2-40B4-BE49-F238E27FC236}">
                <a16:creationId xmlns:a16="http://schemas.microsoft.com/office/drawing/2014/main" id="{F43B6489-065E-4B94-BE0F-6C5EDBE3C09E}"/>
              </a:ext>
            </a:extLst>
          </p:cNvPr>
          <p:cNvSpPr txBox="1">
            <a:spLocks/>
          </p:cNvSpPr>
          <p:nvPr/>
        </p:nvSpPr>
        <p:spPr>
          <a:xfrm>
            <a:off x="5743933" y="3159717"/>
            <a:ext cx="2285432" cy="120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K-nearest neighbors</a:t>
            </a:r>
            <a:br>
              <a:rPr lang="mk-MK" dirty="0"/>
            </a:br>
            <a:r>
              <a:rPr lang="en-US" sz="1600" dirty="0"/>
              <a:t>Accuracy: 0.8000</a:t>
            </a:r>
          </a:p>
          <a:p>
            <a:r>
              <a:rPr lang="en-US" sz="1600" dirty="0"/>
              <a:t>Precision: 0.8095</a:t>
            </a:r>
          </a:p>
          <a:p>
            <a:r>
              <a:rPr lang="en-US" sz="1600" dirty="0"/>
              <a:t>Recall: 0.9770</a:t>
            </a:r>
          </a:p>
        </p:txBody>
      </p:sp>
    </p:spTree>
    <p:extLst>
      <p:ext uri="{BB962C8B-B14F-4D97-AF65-F5344CB8AC3E}">
        <p14:creationId xmlns:p14="http://schemas.microsoft.com/office/powerpoint/2010/main" val="296723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>
                <a:solidFill>
                  <a:schemeClr val="accent2"/>
                </a:solidFill>
              </a:rPr>
              <a:t>Регресија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249276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5" y="2149230"/>
            <a:ext cx="2966635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 Absolute Error: 0.4334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 Squared Error: 0.3579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Root Mean Squared Error: 0.5983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6080426" y="1196025"/>
            <a:ext cx="21072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 Regression</a:t>
            </a:r>
            <a:endParaRPr dirty="0"/>
          </a:p>
        </p:txBody>
      </p: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931233" y="1484926"/>
            <a:ext cx="2539477" cy="2462548"/>
          </a:xfrm>
          <a:prstGeom prst="bentConnector3">
            <a:avLst>
              <a:gd name="adj1" fmla="val -90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5592256" y="1484925"/>
            <a:ext cx="2595423" cy="2462550"/>
          </a:xfrm>
          <a:prstGeom prst="bentConnector3">
            <a:avLst>
              <a:gd name="adj1" fmla="val -1138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31232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187679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73;p29">
            <a:extLst>
              <a:ext uri="{FF2B5EF4-FFF2-40B4-BE49-F238E27FC236}">
                <a16:creationId xmlns:a16="http://schemas.microsoft.com/office/drawing/2014/main" id="{783DDA44-5190-4BA2-845B-FC94D203E6DC}"/>
              </a:ext>
            </a:extLst>
          </p:cNvPr>
          <p:cNvSpPr txBox="1">
            <a:spLocks/>
          </p:cNvSpPr>
          <p:nvPr/>
        </p:nvSpPr>
        <p:spPr>
          <a:xfrm>
            <a:off x="5229592" y="2149230"/>
            <a:ext cx="2966635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en-US" dirty="0"/>
              <a:t>Mean Absolute Error: 0.5904</a:t>
            </a:r>
          </a:p>
          <a:p>
            <a:pPr marL="0" indent="0" algn="r"/>
            <a:r>
              <a:rPr lang="en-US" dirty="0"/>
              <a:t>Mean Squared Error: 0.7954</a:t>
            </a:r>
          </a:p>
          <a:p>
            <a:pPr marL="0" indent="0" algn="r"/>
            <a:r>
              <a:rPr lang="en-US" dirty="0"/>
              <a:t>Root Mean Squared Error: 0.8919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630954" y="411675"/>
            <a:ext cx="58820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Linear Regression vs KNN Regression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2C54A5-B174-4642-87DF-988C27D74C28}"/>
              </a:ext>
            </a:extLst>
          </p:cNvPr>
          <p:cNvGrpSpPr/>
          <p:nvPr/>
        </p:nvGrpSpPr>
        <p:grpSpPr>
          <a:xfrm>
            <a:off x="819059" y="1636647"/>
            <a:ext cx="2931984" cy="2046606"/>
            <a:chOff x="819059" y="1636647"/>
            <a:chExt cx="2931984" cy="20466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17F9DA-82D2-44EB-8B50-9E23FBA8E59F}"/>
                </a:ext>
              </a:extLst>
            </p:cNvPr>
            <p:cNvSpPr/>
            <p:nvPr/>
          </p:nvSpPr>
          <p:spPr>
            <a:xfrm>
              <a:off x="819059" y="1636647"/>
              <a:ext cx="2931984" cy="204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B5B706B-95C7-4C6D-9741-54CEA33C6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855" y="1646137"/>
              <a:ext cx="2880188" cy="1991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FF6E65F-49EF-4C09-BB38-5FA80142E61D}"/>
              </a:ext>
            </a:extLst>
          </p:cNvPr>
          <p:cNvGrpSpPr/>
          <p:nvPr/>
        </p:nvGrpSpPr>
        <p:grpSpPr>
          <a:xfrm>
            <a:off x="5226096" y="1636647"/>
            <a:ext cx="2931984" cy="2046606"/>
            <a:chOff x="5226096" y="1636647"/>
            <a:chExt cx="2931984" cy="204660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40550A5-C085-4662-8DCA-23CFE089C05F}"/>
                </a:ext>
              </a:extLst>
            </p:cNvPr>
            <p:cNvSpPr/>
            <p:nvPr/>
          </p:nvSpPr>
          <p:spPr>
            <a:xfrm>
              <a:off x="5226096" y="1636647"/>
              <a:ext cx="2931984" cy="204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FFDD021-A54A-4A4B-B01D-80987EC7D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5130" y="1682522"/>
              <a:ext cx="2893915" cy="2000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K-Means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DBSCAN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Hierarchical Clustering </a:t>
            </a:r>
            <a:endParaRPr lang="mk-MK" sz="1600" dirty="0">
              <a:solidFill>
                <a:schemeClr val="bg1"/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k-MK" dirty="0">
                <a:solidFill>
                  <a:schemeClr val="accent2"/>
                </a:solidFill>
              </a:rPr>
              <a:t>Кластерирање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2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K-Means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A29422-283B-4004-BC81-14A706E7097A}"/>
              </a:ext>
            </a:extLst>
          </p:cNvPr>
          <p:cNvGrpSpPr/>
          <p:nvPr/>
        </p:nvGrpSpPr>
        <p:grpSpPr>
          <a:xfrm>
            <a:off x="2762250" y="1502238"/>
            <a:ext cx="3619500" cy="2419350"/>
            <a:chOff x="119168" y="1502238"/>
            <a:chExt cx="3619500" cy="24193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608775D-2D2F-4689-8F8E-7C84CCB629D1}"/>
                </a:ext>
              </a:extLst>
            </p:cNvPr>
            <p:cNvSpPr/>
            <p:nvPr/>
          </p:nvSpPr>
          <p:spPr>
            <a:xfrm>
              <a:off x="186885" y="1502238"/>
              <a:ext cx="3551783" cy="2419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9BBED53F-B4FC-4722-B48C-42565F097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68" y="1502238"/>
              <a:ext cx="3619500" cy="2419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93600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238</Words>
  <Application>Microsoft Office PowerPoint</Application>
  <PresentationFormat>On-screen Show (16:9)</PresentationFormat>
  <Paragraphs>48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Maven Pro</vt:lpstr>
      <vt:lpstr>Nunito Light</vt:lpstr>
      <vt:lpstr>Wingdings</vt:lpstr>
      <vt:lpstr>Advent Pro SemiBold</vt:lpstr>
      <vt:lpstr>Fira Sans Condensed Medium</vt:lpstr>
      <vt:lpstr>Fira Sans Extra Condensed Medium</vt:lpstr>
      <vt:lpstr>Share Tech</vt:lpstr>
      <vt:lpstr>Arial</vt:lpstr>
      <vt:lpstr>Livvic Light</vt:lpstr>
      <vt:lpstr>Data Science Consulting by Slidesgo</vt:lpstr>
      <vt:lpstr>NBA STATS 2021  per Game</vt:lpstr>
      <vt:lpstr>Класификација</vt:lpstr>
      <vt:lpstr>Прецизноста со користење на класификаторите - оригинални податоци</vt:lpstr>
      <vt:lpstr>Прецизноста со користење на класификаторите – oversampling minor class </vt:lpstr>
      <vt:lpstr>Прецизноста со користење на класификаторите – undersampling major class</vt:lpstr>
      <vt:lpstr>Регресија</vt:lpstr>
      <vt:lpstr>Linear Regression vs KNN Regression</vt:lpstr>
      <vt:lpstr>Кластерирање</vt:lpstr>
      <vt:lpstr>K-Means</vt:lpstr>
      <vt:lpstr>Hierarchical Clustering </vt:lpstr>
      <vt:lpstr>DBSCAN</vt:lpstr>
      <vt:lpstr>Дополнтелни научни трудови</vt:lpstr>
      <vt:lpstr>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STATS 2021  per Game</dc:title>
  <cp:lastModifiedBy>Hamza Jashari</cp:lastModifiedBy>
  <cp:revision>7</cp:revision>
  <dcterms:modified xsi:type="dcterms:W3CDTF">2022-02-14T15:00:21Z</dcterms:modified>
</cp:coreProperties>
</file>