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Lst>
  <p:sldSz cx="9144000" cy="5143500"/>
  <p:notesSz cx="6858000" cy="9144000"/>
  <p:embeddedFontLst>
    <p:embeddedFont>
      <p:font typeface="Nunito"/>
      <p:regular r:id="rId15"/>
    </p:embeddedFont>
    <p:embeddedFont>
      <p:font typeface="Calibri" panose="020F0502020204030204"/>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 name="Shape 131"/>
        <p:cNvGrpSpPr/>
        <p:nvPr/>
      </p:nvGrpSpPr>
      <p:grpSpPr>
        <a:xfrm>
          <a:off x="0" y="0"/>
          <a:ext cx="0" cy="0"/>
          <a:chOff x="0" y="0"/>
          <a:chExt cx="0" cy="0"/>
        </a:xfrm>
      </p:grpSpPr>
      <p:sp>
        <p:nvSpPr>
          <p:cNvPr id="132" name="Google Shape;132;g37a1a2bda21_0_1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7a1a2bda21_0_1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g37a1a2bda21_0_1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7a1a2bda21_0_1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g37a1a2bda21_0_17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7a1a2bda21_0_1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2" name="Shape 152"/>
        <p:cNvGrpSpPr/>
        <p:nvPr/>
      </p:nvGrpSpPr>
      <p:grpSpPr>
        <a:xfrm>
          <a:off x="0" y="0"/>
          <a:ext cx="0" cy="0"/>
          <a:chOff x="0" y="0"/>
          <a:chExt cx="0" cy="0"/>
        </a:xfrm>
      </p:grpSpPr>
      <p:sp>
        <p:nvSpPr>
          <p:cNvPr id="153" name="Google Shape;153;g37a1a2bda21_0_18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7a1a2bda21_0_18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0" name="Shape 160"/>
        <p:cNvGrpSpPr/>
        <p:nvPr/>
      </p:nvGrpSpPr>
      <p:grpSpPr>
        <a:xfrm>
          <a:off x="0" y="0"/>
          <a:ext cx="0" cy="0"/>
          <a:chOff x="0" y="0"/>
          <a:chExt cx="0" cy="0"/>
        </a:xfrm>
      </p:grpSpPr>
      <p:sp>
        <p:nvSpPr>
          <p:cNvPr id="161" name="Google Shape;161;g37a1a2bda21_0_1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7a1a2bda21_0_1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6" name="Shape 166"/>
        <p:cNvGrpSpPr/>
        <p:nvPr/>
      </p:nvGrpSpPr>
      <p:grpSpPr>
        <a:xfrm>
          <a:off x="0" y="0"/>
          <a:ext cx="0" cy="0"/>
          <a:chOff x="0" y="0"/>
          <a:chExt cx="0" cy="0"/>
        </a:xfrm>
      </p:grpSpPr>
      <p:sp>
        <p:nvSpPr>
          <p:cNvPr id="167" name="Google Shape;167;g37a1a2bda21_0_1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7a1a2bda21_0_1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 name="Shape 171"/>
        <p:cNvGrpSpPr/>
        <p:nvPr/>
      </p:nvGrpSpPr>
      <p:grpSpPr>
        <a:xfrm>
          <a:off x="0" y="0"/>
          <a:ext cx="0" cy="0"/>
          <a:chOff x="0" y="0"/>
          <a:chExt cx="0" cy="0"/>
        </a:xfrm>
      </p:grpSpPr>
      <p:sp>
        <p:nvSpPr>
          <p:cNvPr id="172" name="Google Shape;172;g37a1a2bda21_0_1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7a1a2bda21_0_1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accent6"/>
        </a:solidFill>
        <a:effectLst/>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 name="Google Shape;34;p2"/>
          <p:cNvSpPr txBox="1"/>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9" name="Google Shape;119;p11"/>
          <p:cNvSpPr txBox="1"/>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p:txBody>
      </p:sp>
      <p:sp>
        <p:nvSpPr>
          <p:cNvPr id="121" name="Google Shape;121;p11"/>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22" name="Shape 122"/>
        <p:cNvGrpSpPr/>
        <p:nvPr/>
      </p:nvGrpSpPr>
      <p:grpSpPr>
        <a:xfrm>
          <a:off x="0" y="0"/>
          <a:ext cx="0" cy="0"/>
          <a:chOff x="0" y="0"/>
          <a:chExt cx="0" cy="0"/>
        </a:xfrm>
      </p:grpSpPr>
      <p:sp>
        <p:nvSpPr>
          <p:cNvPr id="123" name="Google Shape;123;p12"/>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accent3"/>
        </a:solidFill>
        <a:effectLst/>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 name="Google Shape;47;p3"/>
          <p:cNvSpPr txBox="1"/>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solidFill>
          <a:schemeClr val="dk2"/>
        </a:solidFill>
        <a:effectLst/>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4"/>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5" name="Google Shape;55;p4"/>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solidFill>
          <a:schemeClr val="dk2"/>
        </a:solidFill>
        <a:effectLst/>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5"/>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2" name="Google Shape;62;p5"/>
          <p:cNvSpPr txBox="1"/>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3" name="Google Shape;63;p5"/>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solidFill>
          <a:schemeClr val="dk2"/>
        </a:solidFill>
        <a:effectLst/>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6"/>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7"/>
          <p:cNvSpPr txBox="1"/>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76" name="Google Shape;76;p7"/>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3" name="Google Shape;93;p8"/>
          <p:cNvSpPr txBox="1"/>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9"/>
          <p:cNvSpPr txBox="1"/>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02" name="Google Shape;102;p9"/>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10"/>
          <p:cNvSpPr txBox="1"/>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p:txBody>
      </p:sp>
      <p:sp>
        <p:nvSpPr>
          <p:cNvPr id="108" name="Google Shape;108;p10"/>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panose="020F0502020204030204"/>
              <a:buChar char="●"/>
              <a:defRPr sz="1300">
                <a:solidFill>
                  <a:schemeClr val="dk2"/>
                </a:solidFill>
                <a:latin typeface="Calibri" panose="020F0502020204030204"/>
                <a:ea typeface="Calibri" panose="020F0502020204030204"/>
                <a:cs typeface="Calibri" panose="020F0502020204030204"/>
                <a:sym typeface="Calibri" panose="020F0502020204030204"/>
              </a:defRPr>
            </a:lvl1pPr>
            <a:lvl2pPr marL="914400" lvl="1"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2pPr>
            <a:lvl3pPr marL="1371600" lvl="2"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3pPr>
            <a:lvl4pPr marL="1828800" lvl="3"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4pPr>
            <a:lvl5pPr marL="2286000" lvl="4"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5pPr>
            <a:lvl6pPr marL="2743200" lvl="5"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6pPr>
            <a:lvl7pPr marL="3200400" lvl="6"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7pPr>
            <a:lvl8pPr marL="3657600" lvl="7"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8pPr>
            <a:lvl9pPr marL="4114800" lvl="8"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
          <p:cNvSpPr txBox="1"/>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636453" y="96558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b="1">
                <a:solidFill>
                  <a:srgbClr val="000000"/>
                </a:solidFill>
              </a:rPr>
              <a:t>E-Commerce Customer Segmentation Analysis</a:t>
            </a:r>
            <a:endParaRPr b="1">
              <a:solidFill>
                <a:srgbClr val="000000"/>
              </a:solidFill>
            </a:endParaRPr>
          </a:p>
        </p:txBody>
      </p:sp>
      <p:sp>
        <p:nvSpPr>
          <p:cNvPr id="129" name="Google Shape;129;p13"/>
          <p:cNvSpPr txBox="1"/>
          <p:nvPr>
            <p:ph type="subTitle" idx="1"/>
          </p:nvPr>
        </p:nvSpPr>
        <p:spPr>
          <a:xfrm>
            <a:off x="1656300" y="2413676"/>
            <a:ext cx="7052400" cy="10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i="1">
                <a:solidFill>
                  <a:srgbClr val="000000"/>
                </a:solidFill>
              </a:rPr>
              <a:t>Analyzing 10,000 online retail transactions to discover</a:t>
            </a:r>
            <a:r>
              <a:rPr lang="en-GB" sz="2400" i="1">
                <a:solidFill>
                  <a:srgbClr val="000000"/>
                </a:solidFill>
              </a:rPr>
              <a:t> </a:t>
            </a:r>
            <a:r>
              <a:rPr lang="en-GB" sz="2400" i="1">
                <a:solidFill>
                  <a:srgbClr val="000000"/>
                </a:solidFill>
              </a:rPr>
              <a:t>customer groups</a:t>
            </a:r>
            <a:endParaRPr sz="2400" i="1">
              <a:solidFill>
                <a:srgbClr val="000000"/>
              </a:solidFill>
            </a:endParaRPr>
          </a:p>
        </p:txBody>
      </p:sp>
      <p:sp>
        <p:nvSpPr>
          <p:cNvPr id="130" name="Google Shape;130;p13"/>
          <p:cNvSpPr txBox="1"/>
          <p:nvPr/>
        </p:nvSpPr>
        <p:spPr>
          <a:xfrm>
            <a:off x="1656300" y="3328450"/>
            <a:ext cx="2915700" cy="52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b="1">
                <a:latin typeface="Calibri" panose="020F0502020204030204"/>
                <a:ea typeface="Calibri" panose="020F0502020204030204"/>
                <a:cs typeface="Calibri" panose="020F0502020204030204"/>
                <a:sym typeface="Calibri" panose="020F0502020204030204"/>
              </a:rPr>
              <a:t>Name: Hamza Jawad</a:t>
            </a:r>
            <a:endParaRPr sz="2000" b="1">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GB" sz="2000" b="1">
                <a:latin typeface="Calibri" panose="020F0502020204030204"/>
                <a:ea typeface="Calibri" panose="020F0502020204030204"/>
                <a:cs typeface="Calibri" panose="020F0502020204030204"/>
                <a:sym typeface="Calibri" panose="020F0502020204030204"/>
              </a:rPr>
              <a:t>Date: 01 Sep 2025</a:t>
            </a:r>
            <a:endParaRPr sz="2000" b="1">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4" name="Shape 134"/>
        <p:cNvGrpSpPr/>
        <p:nvPr/>
      </p:nvGrpSpPr>
      <p:grpSpPr>
        <a:xfrm>
          <a:off x="0" y="0"/>
          <a:ext cx="0" cy="0"/>
          <a:chOff x="0" y="0"/>
          <a:chExt cx="0" cy="0"/>
        </a:xfrm>
      </p:grpSpPr>
      <p:sp>
        <p:nvSpPr>
          <p:cNvPr id="135" name="Google Shape;135;p14"/>
          <p:cNvSpPr txBox="1"/>
          <p:nvPr/>
        </p:nvSpPr>
        <p:spPr>
          <a:xfrm>
            <a:off x="418050" y="343950"/>
            <a:ext cx="8016900" cy="35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4000" b="1"/>
              <a:t>Problem Statement:</a:t>
            </a:r>
            <a:endParaRPr sz="4000" b="1"/>
          </a:p>
          <a:p>
            <a:pPr marL="0" lvl="0" indent="0" algn="l" rtl="0">
              <a:spcBef>
                <a:spcPts val="0"/>
              </a:spcBef>
              <a:spcAft>
                <a:spcPts val="0"/>
              </a:spcAft>
              <a:buNone/>
            </a:pPr>
            <a:endParaRPr sz="1300"/>
          </a:p>
          <a:p>
            <a:pPr marL="457200" lvl="0" indent="0" algn="just" rtl="0">
              <a:spcBef>
                <a:spcPts val="0"/>
              </a:spcBef>
              <a:spcAft>
                <a:spcPts val="0"/>
              </a:spcAft>
              <a:buNone/>
            </a:pPr>
            <a:r>
              <a:rPr lang="en-GB" sz="2200"/>
              <a:t>This project analyzes online retail transaction data to uncover patterns in customer purchasing behavior. By applying RFM analysis and clustering, customers are segmented into distinct groups. The findings will provide actionable insights to optimize marketing strategies, improve customer retention, and maximize revenue growth, directly supporting the company’s goal of building stronger long-term customer relationships.</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p15"/>
          <p:cNvSpPr txBox="1"/>
          <p:nvPr/>
        </p:nvSpPr>
        <p:spPr>
          <a:xfrm>
            <a:off x="449800" y="851950"/>
            <a:ext cx="3936900" cy="366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a:p>
          <a:p>
            <a:pPr marL="457200" lvl="0" indent="-381000" algn="l" rtl="0">
              <a:spcBef>
                <a:spcPts val="0"/>
              </a:spcBef>
              <a:spcAft>
                <a:spcPts val="0"/>
              </a:spcAft>
              <a:buSzPts val="2400"/>
              <a:buChar char="●"/>
            </a:pPr>
            <a:r>
              <a:rPr lang="en-GB" sz="2400"/>
              <a:t>Elbow suggests </a:t>
            </a:r>
            <a:r>
              <a:rPr lang="en-GB" sz="2400" b="1"/>
              <a:t>k=3 </a:t>
            </a:r>
            <a:r>
              <a:rPr lang="en-GB" sz="2400"/>
              <a:t>provides balance.</a:t>
            </a:r>
            <a:br>
              <a:rPr lang="en-GB" sz="2400"/>
            </a:br>
            <a:endParaRPr sz="2400"/>
          </a:p>
          <a:p>
            <a:pPr marL="457200" lvl="0" indent="-381000" algn="l" rtl="0">
              <a:spcBef>
                <a:spcPts val="0"/>
              </a:spcBef>
              <a:spcAft>
                <a:spcPts val="0"/>
              </a:spcAft>
              <a:buSzPts val="2400"/>
              <a:buChar char="●"/>
            </a:pPr>
            <a:r>
              <a:rPr lang="en-GB" sz="2400" b="1"/>
              <a:t>Silhouette score ≈ 0.48 </a:t>
            </a:r>
            <a:r>
              <a:rPr lang="en-GB" sz="2400"/>
              <a:t>shows moderate cluster quality.</a:t>
            </a:r>
            <a:br>
              <a:rPr lang="en-GB" sz="2400"/>
            </a:br>
            <a:endParaRPr sz="2400"/>
          </a:p>
          <a:p>
            <a:pPr marL="457200" lvl="0" indent="-381000" algn="l" rtl="0">
              <a:spcBef>
                <a:spcPts val="0"/>
              </a:spcBef>
              <a:spcAft>
                <a:spcPts val="0"/>
              </a:spcAft>
              <a:buSzPts val="2400"/>
              <a:buChar char="●"/>
            </a:pPr>
            <a:r>
              <a:rPr lang="en-GB" sz="2400"/>
              <a:t>Provides foundation for meaningful personas.</a:t>
            </a:r>
            <a:endParaRPr sz="2400"/>
          </a:p>
        </p:txBody>
      </p:sp>
      <p:sp>
        <p:nvSpPr>
          <p:cNvPr id="141" name="Google Shape;141;p15"/>
          <p:cNvSpPr txBox="1"/>
          <p:nvPr/>
        </p:nvSpPr>
        <p:spPr>
          <a:xfrm>
            <a:off x="341250" y="328075"/>
            <a:ext cx="8461500" cy="73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400" b="1"/>
              <a:t>Three clusters fit best</a:t>
            </a:r>
            <a:endParaRPr sz="3400" b="1"/>
          </a:p>
        </p:txBody>
      </p:sp>
      <p:pic>
        <p:nvPicPr>
          <p:cNvPr id="142" name="Google Shape;142;p15" title="slide3a_elbow.png"/>
          <p:cNvPicPr preferRelativeResize="0"/>
          <p:nvPr/>
        </p:nvPicPr>
        <p:blipFill>
          <a:blip r:embed="rId1"/>
          <a:stretch>
            <a:fillRect/>
          </a:stretch>
        </p:blipFill>
        <p:spPr>
          <a:xfrm>
            <a:off x="5148797" y="2737000"/>
            <a:ext cx="3752876" cy="2155149"/>
          </a:xfrm>
          <a:prstGeom prst="rect">
            <a:avLst/>
          </a:prstGeom>
          <a:noFill/>
          <a:ln>
            <a:noFill/>
          </a:ln>
        </p:spPr>
      </p:pic>
      <p:pic>
        <p:nvPicPr>
          <p:cNvPr id="143" name="Google Shape;143;p15" title="slide3b_silhouette.png"/>
          <p:cNvPicPr preferRelativeResize="0"/>
          <p:nvPr/>
        </p:nvPicPr>
        <p:blipFill>
          <a:blip r:embed="rId2"/>
          <a:stretch>
            <a:fillRect/>
          </a:stretch>
        </p:blipFill>
        <p:spPr>
          <a:xfrm>
            <a:off x="5339300" y="502700"/>
            <a:ext cx="3562373" cy="2069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47" name="Shape 147"/>
        <p:cNvGrpSpPr/>
        <p:nvPr/>
      </p:nvGrpSpPr>
      <p:grpSpPr>
        <a:xfrm>
          <a:off x="0" y="0"/>
          <a:ext cx="0" cy="0"/>
          <a:chOff x="0" y="0"/>
          <a:chExt cx="0" cy="0"/>
        </a:xfrm>
      </p:grpSpPr>
      <p:sp>
        <p:nvSpPr>
          <p:cNvPr id="148" name="Google Shape;148;p16"/>
          <p:cNvSpPr txBox="1"/>
          <p:nvPr/>
        </p:nvSpPr>
        <p:spPr>
          <a:xfrm>
            <a:off x="481550" y="1264700"/>
            <a:ext cx="3936900" cy="36672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GB" sz="2200" b="1"/>
              <a:t>Cluster 0: </a:t>
            </a:r>
            <a:r>
              <a:rPr lang="en-GB" sz="2200"/>
              <a:t>High-spending loyal customers.</a:t>
            </a:r>
            <a:br>
              <a:rPr lang="en-GB" sz="2200"/>
            </a:br>
            <a:endParaRPr sz="2200"/>
          </a:p>
          <a:p>
            <a:pPr marL="457200" lvl="0" indent="-368300" algn="l" rtl="0">
              <a:spcBef>
                <a:spcPts val="0"/>
              </a:spcBef>
              <a:spcAft>
                <a:spcPts val="0"/>
              </a:spcAft>
              <a:buSzPts val="2200"/>
              <a:buChar char="●"/>
            </a:pPr>
            <a:r>
              <a:rPr lang="en-GB" sz="2200" b="1"/>
              <a:t>Cluster 1: </a:t>
            </a:r>
            <a:r>
              <a:rPr lang="en-GB" sz="2200"/>
              <a:t>Average frequency, moderate spending.</a:t>
            </a:r>
            <a:br>
              <a:rPr lang="en-GB" sz="2200"/>
            </a:br>
            <a:endParaRPr sz="2200"/>
          </a:p>
          <a:p>
            <a:pPr marL="457200" lvl="0" indent="-368300" algn="l" rtl="0">
              <a:spcBef>
                <a:spcPts val="0"/>
              </a:spcBef>
              <a:spcAft>
                <a:spcPts val="0"/>
              </a:spcAft>
              <a:buSzPts val="2200"/>
              <a:buChar char="●"/>
            </a:pPr>
            <a:r>
              <a:rPr lang="en-GB" sz="2200" b="1"/>
              <a:t>Cluster 2: </a:t>
            </a:r>
            <a:r>
              <a:rPr lang="en-GB" sz="2200"/>
              <a:t>Low activity, low value.</a:t>
            </a:r>
            <a:endParaRPr sz="2200"/>
          </a:p>
        </p:txBody>
      </p:sp>
      <p:sp>
        <p:nvSpPr>
          <p:cNvPr id="149" name="Google Shape;149;p16"/>
          <p:cNvSpPr txBox="1"/>
          <p:nvPr/>
        </p:nvSpPr>
        <p:spPr>
          <a:xfrm>
            <a:off x="341250" y="328075"/>
            <a:ext cx="8461500" cy="73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t>Customers form distinct groups</a:t>
            </a:r>
            <a:endParaRPr sz="3000" b="1"/>
          </a:p>
        </p:txBody>
      </p:sp>
      <p:pic>
        <p:nvPicPr>
          <p:cNvPr id="150" name="Google Shape;150;p16" title="slide4a_recency_frequency.png"/>
          <p:cNvPicPr preferRelativeResize="0"/>
          <p:nvPr/>
        </p:nvPicPr>
        <p:blipFill>
          <a:blip r:embed="rId1"/>
          <a:stretch>
            <a:fillRect/>
          </a:stretch>
        </p:blipFill>
        <p:spPr>
          <a:xfrm>
            <a:off x="4572000" y="3011025"/>
            <a:ext cx="4370924" cy="1920876"/>
          </a:xfrm>
          <a:prstGeom prst="rect">
            <a:avLst/>
          </a:prstGeom>
          <a:noFill/>
          <a:ln>
            <a:noFill/>
          </a:ln>
        </p:spPr>
      </p:pic>
      <p:pic>
        <p:nvPicPr>
          <p:cNvPr id="151" name="Google Shape;151;p16" title="slide4c_recency_monetary.png"/>
          <p:cNvPicPr preferRelativeResize="0"/>
          <p:nvPr/>
        </p:nvPicPr>
        <p:blipFill>
          <a:blip r:embed="rId2"/>
          <a:stretch>
            <a:fillRect/>
          </a:stretch>
        </p:blipFill>
        <p:spPr>
          <a:xfrm>
            <a:off x="4572000" y="931325"/>
            <a:ext cx="4370925" cy="19208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55" name="Shape 155"/>
        <p:cNvGrpSpPr/>
        <p:nvPr/>
      </p:nvGrpSpPr>
      <p:grpSpPr>
        <a:xfrm>
          <a:off x="0" y="0"/>
          <a:ext cx="0" cy="0"/>
          <a:chOff x="0" y="0"/>
          <a:chExt cx="0" cy="0"/>
        </a:xfrm>
      </p:grpSpPr>
      <p:sp>
        <p:nvSpPr>
          <p:cNvPr id="156" name="Google Shape;156;p17"/>
          <p:cNvSpPr txBox="1"/>
          <p:nvPr/>
        </p:nvSpPr>
        <p:spPr>
          <a:xfrm>
            <a:off x="465675" y="1162465"/>
            <a:ext cx="3936900" cy="36672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GB" sz="2000"/>
              <a:t>Boxplots reveal monetary and frequency contrasts.</a:t>
            </a:r>
            <a:br>
              <a:rPr lang="en-GB" sz="2000"/>
            </a:br>
            <a:endParaRPr sz="2000"/>
          </a:p>
          <a:p>
            <a:pPr marL="457200" lvl="0" indent="-355600" algn="l" rtl="0">
              <a:spcBef>
                <a:spcPts val="0"/>
              </a:spcBef>
              <a:spcAft>
                <a:spcPts val="0"/>
              </a:spcAft>
              <a:buSzPts val="2000"/>
              <a:buChar char="●"/>
            </a:pPr>
            <a:r>
              <a:rPr lang="en-GB" sz="2000"/>
              <a:t>Heatmap shows normalized cluster strengths.</a:t>
            </a:r>
            <a:br>
              <a:rPr lang="en-GB" sz="2000"/>
            </a:br>
            <a:endParaRPr sz="2000"/>
          </a:p>
          <a:p>
            <a:pPr marL="457200" lvl="0" indent="-355600" algn="l" rtl="0">
              <a:spcBef>
                <a:spcPts val="0"/>
              </a:spcBef>
              <a:spcAft>
                <a:spcPts val="0"/>
              </a:spcAft>
              <a:buSzPts val="2000"/>
              <a:buChar char="●"/>
            </a:pPr>
            <a:r>
              <a:rPr lang="en-GB" sz="2000" b="1"/>
              <a:t>Cluster 0 dominates in value.</a:t>
            </a:r>
            <a:br>
              <a:rPr lang="en-GB" sz="2000" b="1"/>
            </a:br>
            <a:endParaRPr sz="2000" b="1"/>
          </a:p>
          <a:p>
            <a:pPr marL="457200" lvl="0" indent="-355600" algn="l" rtl="0">
              <a:spcBef>
                <a:spcPts val="0"/>
              </a:spcBef>
              <a:spcAft>
                <a:spcPts val="0"/>
              </a:spcAft>
              <a:buSzPts val="2000"/>
              <a:buChar char="●"/>
            </a:pPr>
            <a:r>
              <a:rPr lang="en-GB" sz="2000" b="1"/>
              <a:t>Cluster 2 highlights retention challenges.</a:t>
            </a:r>
            <a:endParaRPr sz="2000" b="1"/>
          </a:p>
        </p:txBody>
      </p:sp>
      <p:sp>
        <p:nvSpPr>
          <p:cNvPr id="157" name="Google Shape;157;p17"/>
          <p:cNvSpPr txBox="1"/>
          <p:nvPr/>
        </p:nvSpPr>
        <p:spPr>
          <a:xfrm>
            <a:off x="341250" y="328075"/>
            <a:ext cx="8461500" cy="73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400" b="1"/>
              <a:t>Spending and loyalty vary</a:t>
            </a:r>
            <a:endParaRPr sz="3400" b="1"/>
          </a:p>
        </p:txBody>
      </p:sp>
      <p:pic>
        <p:nvPicPr>
          <p:cNvPr id="158" name="Google Shape;158;p17" title="slide5a_boxplot.png"/>
          <p:cNvPicPr preferRelativeResize="0"/>
          <p:nvPr/>
        </p:nvPicPr>
        <p:blipFill>
          <a:blip r:embed="rId1"/>
          <a:stretch>
            <a:fillRect/>
          </a:stretch>
        </p:blipFill>
        <p:spPr>
          <a:xfrm>
            <a:off x="4799550" y="956625"/>
            <a:ext cx="4237477" cy="1920950"/>
          </a:xfrm>
          <a:prstGeom prst="rect">
            <a:avLst/>
          </a:prstGeom>
          <a:noFill/>
          <a:ln>
            <a:noFill/>
          </a:ln>
        </p:spPr>
      </p:pic>
      <p:pic>
        <p:nvPicPr>
          <p:cNvPr id="159" name="Google Shape;159;p17" title="slide5b_heatmap.png"/>
          <p:cNvPicPr preferRelativeResize="0"/>
          <p:nvPr/>
        </p:nvPicPr>
        <p:blipFill>
          <a:blip r:embed="rId2"/>
          <a:stretch>
            <a:fillRect/>
          </a:stretch>
        </p:blipFill>
        <p:spPr>
          <a:xfrm>
            <a:off x="4894800" y="3026825"/>
            <a:ext cx="4046974" cy="1920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84150" y="1248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000">
                <a:solidFill>
                  <a:srgbClr val="000000"/>
                </a:solidFill>
              </a:rPr>
              <a:t>Dashboard</a:t>
            </a:r>
            <a:endParaRPr sz="4000">
              <a:solidFill>
                <a:srgbClr val="000000"/>
              </a:solidFill>
            </a:endParaRPr>
          </a:p>
        </p:txBody>
      </p:sp>
      <p:pic>
        <p:nvPicPr>
          <p:cNvPr id="165" name="Google Shape;165;p18" title="dashboard.png"/>
          <p:cNvPicPr preferRelativeResize="0"/>
          <p:nvPr/>
        </p:nvPicPr>
        <p:blipFill>
          <a:blip r:embed="rId1"/>
          <a:stretch>
            <a:fillRect/>
          </a:stretch>
        </p:blipFill>
        <p:spPr>
          <a:xfrm>
            <a:off x="418050" y="788450"/>
            <a:ext cx="8302623" cy="4000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9" name="Shape 169"/>
        <p:cNvGrpSpPr/>
        <p:nvPr/>
      </p:nvGrpSpPr>
      <p:grpSpPr>
        <a:xfrm>
          <a:off x="0" y="0"/>
          <a:ext cx="0" cy="0"/>
          <a:chOff x="0" y="0"/>
          <a:chExt cx="0" cy="0"/>
        </a:xfrm>
      </p:grpSpPr>
      <p:sp>
        <p:nvSpPr>
          <p:cNvPr id="170" name="Google Shape;170;p19"/>
          <p:cNvSpPr txBox="1"/>
          <p:nvPr/>
        </p:nvSpPr>
        <p:spPr>
          <a:xfrm>
            <a:off x="687925" y="693200"/>
            <a:ext cx="7890000" cy="3429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400"/>
              </a:spcBef>
              <a:spcAft>
                <a:spcPts val="0"/>
              </a:spcAft>
              <a:buNone/>
            </a:pPr>
            <a:r>
              <a:rPr lang="en-GB" sz="4000" b="1"/>
              <a:t>Conclusion:</a:t>
            </a:r>
            <a:endParaRPr sz="4000" b="1"/>
          </a:p>
          <a:p>
            <a:pPr marL="457200" lvl="0" indent="-368300" algn="just" rtl="0">
              <a:lnSpc>
                <a:spcPct val="150000"/>
              </a:lnSpc>
              <a:spcBef>
                <a:spcPts val="1200"/>
              </a:spcBef>
              <a:spcAft>
                <a:spcPts val="0"/>
              </a:spcAft>
              <a:buSzPts val="2200"/>
              <a:buChar char="●"/>
            </a:pPr>
            <a:r>
              <a:rPr lang="en-GB" sz="2200" b="1"/>
              <a:t>Cluster 0</a:t>
            </a:r>
            <a:r>
              <a:rPr lang="en-GB" sz="2200"/>
              <a:t> consists of loyal, high-value customers who generate the most revenue.</a:t>
            </a:r>
            <a:endParaRPr sz="2200"/>
          </a:p>
          <a:p>
            <a:pPr marL="457200" lvl="0" indent="-368300" algn="just" rtl="0">
              <a:lnSpc>
                <a:spcPct val="150000"/>
              </a:lnSpc>
              <a:spcBef>
                <a:spcPts val="0"/>
              </a:spcBef>
              <a:spcAft>
                <a:spcPts val="0"/>
              </a:spcAft>
              <a:buSzPts val="2200"/>
              <a:buChar char="●"/>
            </a:pPr>
            <a:r>
              <a:rPr lang="en-GB" sz="2200" b="1"/>
              <a:t>Cluster 1</a:t>
            </a:r>
            <a:r>
              <a:rPr lang="en-GB" sz="2200"/>
              <a:t> represents moderate buyers with room for upselling opportunities.</a:t>
            </a:r>
            <a:endParaRPr sz="2200"/>
          </a:p>
          <a:p>
            <a:pPr marL="457200" lvl="0" indent="-368300" algn="just" rtl="0">
              <a:lnSpc>
                <a:spcPct val="150000"/>
              </a:lnSpc>
              <a:spcBef>
                <a:spcPts val="0"/>
              </a:spcBef>
              <a:spcAft>
                <a:spcPts val="0"/>
              </a:spcAft>
              <a:buSzPts val="2200"/>
              <a:buChar char="●"/>
            </a:pPr>
            <a:r>
              <a:rPr lang="en-GB" sz="2200" b="1"/>
              <a:t>Cluster 2</a:t>
            </a:r>
            <a:r>
              <a:rPr lang="en-GB" sz="2200"/>
              <a:t> includes low-engagement customers who show minimal spending and require reactivation strategies.</a:t>
            </a:r>
            <a:endParaRPr sz="2200">
              <a:solidFill>
                <a:schemeClr val="dk2"/>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74" name="Shape 174"/>
        <p:cNvGrpSpPr/>
        <p:nvPr/>
      </p:nvGrpSpPr>
      <p:grpSpPr>
        <a:xfrm>
          <a:off x="0" y="0"/>
          <a:ext cx="0" cy="0"/>
          <a:chOff x="0" y="0"/>
          <a:chExt cx="0" cy="0"/>
        </a:xfrm>
      </p:grpSpPr>
      <p:sp>
        <p:nvSpPr>
          <p:cNvPr id="175" name="Google Shape;175;p20"/>
          <p:cNvSpPr txBox="1"/>
          <p:nvPr/>
        </p:nvSpPr>
        <p:spPr>
          <a:xfrm>
            <a:off x="627000" y="343950"/>
            <a:ext cx="7890000" cy="3429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400"/>
              </a:spcBef>
              <a:spcAft>
                <a:spcPts val="0"/>
              </a:spcAft>
              <a:buNone/>
            </a:pPr>
            <a:r>
              <a:rPr lang="en-GB" sz="4000" b="1"/>
              <a:t>Recommendations</a:t>
            </a:r>
            <a:r>
              <a:rPr lang="en-GB" sz="4000" b="1"/>
              <a:t>:</a:t>
            </a:r>
            <a:endParaRPr sz="4000" b="1"/>
          </a:p>
          <a:p>
            <a:pPr marL="457200" lvl="0" indent="-342900" algn="just" rtl="0">
              <a:lnSpc>
                <a:spcPct val="150000"/>
              </a:lnSpc>
              <a:spcBef>
                <a:spcPts val="1200"/>
              </a:spcBef>
              <a:spcAft>
                <a:spcPts val="0"/>
              </a:spcAft>
              <a:buSzPts val="1800"/>
              <a:buChar char="●"/>
            </a:pPr>
            <a:r>
              <a:rPr lang="en-GB" sz="1800"/>
              <a:t>Loyalty programs and exclusive rewards should be introduced to retain Cluster 0 customers.</a:t>
            </a:r>
            <a:endParaRPr sz="1800"/>
          </a:p>
          <a:p>
            <a:pPr marL="457200" lvl="0" indent="-342900" algn="just" rtl="0">
              <a:lnSpc>
                <a:spcPct val="150000"/>
              </a:lnSpc>
              <a:spcBef>
                <a:spcPts val="0"/>
              </a:spcBef>
              <a:spcAft>
                <a:spcPts val="0"/>
              </a:spcAft>
              <a:buSzPts val="1800"/>
              <a:buChar char="●"/>
            </a:pPr>
            <a:r>
              <a:rPr lang="en-GB" sz="1800"/>
              <a:t>Targeted promotions and personalized offers can encourage Cluster 1 customers to increase purchase frequency and spending.</a:t>
            </a:r>
            <a:endParaRPr sz="1800"/>
          </a:p>
          <a:p>
            <a:pPr marL="457200" lvl="0" indent="-342900" algn="just" rtl="0">
              <a:lnSpc>
                <a:spcPct val="150000"/>
              </a:lnSpc>
              <a:spcBef>
                <a:spcPts val="0"/>
              </a:spcBef>
              <a:spcAft>
                <a:spcPts val="0"/>
              </a:spcAft>
              <a:buSzPts val="1800"/>
              <a:buChar char="●"/>
            </a:pPr>
            <a:r>
              <a:rPr lang="en-GB" sz="1800"/>
              <a:t>Reactivation campaigns, such as discounts or reminders, should be used to win back Cluster 2.</a:t>
            </a:r>
            <a:endParaRPr sz="1800"/>
          </a:p>
          <a:p>
            <a:pPr marL="457200" lvl="0" indent="-342900" algn="just" rtl="0">
              <a:lnSpc>
                <a:spcPct val="150000"/>
              </a:lnSpc>
              <a:spcBef>
                <a:spcPts val="0"/>
              </a:spcBef>
              <a:spcAft>
                <a:spcPts val="0"/>
              </a:spcAft>
              <a:buSzPts val="1800"/>
              <a:buChar char="●"/>
            </a:pPr>
            <a:r>
              <a:rPr lang="en-GB" sz="1800"/>
              <a:t>Flexible membership tiers could be added to appeal to customers with different engagement levels.</a:t>
            </a:r>
            <a:endParaRPr sz="1800"/>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1794</Words>
  <Application>WPS Presentation</Application>
  <PresentationFormat/>
  <Paragraphs>43</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SimSun</vt:lpstr>
      <vt:lpstr>Wingdings</vt:lpstr>
      <vt:lpstr>Arial</vt:lpstr>
      <vt:lpstr>Nunito</vt:lpstr>
      <vt:lpstr>Calibri</vt:lpstr>
      <vt:lpstr>Microsoft YaHei</vt:lpstr>
      <vt:lpstr>Arial Unicode MS</vt:lpstr>
      <vt:lpstr>Shift</vt:lpstr>
      <vt:lpstr>E-Commerce Customer Segmentation Analysis</vt:lpstr>
      <vt:lpstr>PowerPoint 演示文稿</vt:lpstr>
      <vt:lpstr>PowerPoint 演示文稿</vt:lpstr>
      <vt:lpstr>PowerPoint 演示文稿</vt:lpstr>
      <vt:lpstr>PowerPoint 演示文稿</vt:lpstr>
      <vt:lpstr>Dashboard</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Customer Segmentation Analysis</dc:title>
  <dc:creator/>
  <cp:lastModifiedBy>WPS_1696065728</cp:lastModifiedBy>
  <cp:revision>1</cp:revision>
  <dcterms:created xsi:type="dcterms:W3CDTF">2025-09-11T07:44:40Z</dcterms:created>
  <dcterms:modified xsi:type="dcterms:W3CDTF">2025-09-11T07:44:41Z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4901196A1E584D4490B52B80194B0CBF_12</vt:lpwstr>
  </property>
  <property fmtid="{D5CDD505-2E9C-101B-9397-08002B2CF9AE}" pid="3" name="KSOProductBuildVer">
    <vt:lpwstr>1033-12.2.0.21931</vt:lpwstr>
  </property>
</Properties>
</file>