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13"/>
  </p:handoutMasterIdLst>
  <p:sldIdLst>
    <p:sldId id="256" r:id="rId3"/>
    <p:sldId id="274" r:id="rId5"/>
    <p:sldId id="269" r:id="rId6"/>
    <p:sldId id="270" r:id="rId7"/>
    <p:sldId id="271" r:id="rId8"/>
    <p:sldId id="272" r:id="rId9"/>
    <p:sldId id="261" r:id="rId10"/>
    <p:sldId id="263" r:id="rId11"/>
    <p:sldId id="273" r:id="rId12"/>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7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B4B98B0-60AC-42C2-AFA5-B58CD77FA1E5}"/>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howGuides="1">
      <p:cViewPr>
        <p:scale>
          <a:sx n="63" d="100"/>
          <a:sy n="63" d="100"/>
        </p:scale>
        <p:origin x="804" y="56"/>
      </p:cViewPr>
      <p:guideLst>
        <p:guide orient="horz" pos="2160"/>
        <p:guide pos="3871"/>
      </p:guideLst>
    </p:cSldViewPr>
  </p:slideViewPr>
  <p:notesTextViewPr>
    <p:cViewPr>
      <p:scale>
        <a:sx n="100" d="100"/>
        <a:sy n="100" d="100"/>
      </p:scale>
      <p:origin x="0" y="0"/>
    </p:cViewPr>
  </p:notesTextViewPr>
  <p:notesViewPr>
    <p:cSldViewPr showGuides="1">
      <p:cViewPr varScale="1">
        <p:scale>
          <a:sx n="63" d="100"/>
          <a:sy n="63" d="100"/>
        </p:scale>
        <p:origin x="1986" y="108"/>
      </p:cViewPr>
      <p:guideLst>
        <p:guide orient="horz" pos="2880"/>
        <p:guide pos="217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F9F8EDDD-7E12-4ED6-9A64-963CF86EB33D}" type="doc">
      <dgm:prSet loTypeId="urn:microsoft.com/office/officeart/2005/8/layout/gear1" loCatId="cycle" qsTypeId="urn:microsoft.com/office/officeart/2005/8/quickstyle/simple1" qsCatId="simple" csTypeId="urn:microsoft.com/office/officeart/2005/8/colors/accent1_1" csCatId="accent1" phldr="1"/>
      <dgm:spPr/>
      <dgm:t>
        <a:bodyPr/>
        <a:lstStyle/>
        <a:p>
          <a:endParaRPr lang="en-US"/>
        </a:p>
      </dgm:t>
    </dgm:pt>
    <dgm:pt modelId="{C2E55EAC-612F-498D-85DA-4932EB4912A5}" type="pres">
      <dgm:prSet presAssocID="{F9F8EDDD-7E12-4ED6-9A64-963CF86EB33D}" presName="composite" presStyleCnt="0">
        <dgm:presLayoutVars>
          <dgm:chMax val="3"/>
          <dgm:animLvl val="lvl"/>
          <dgm:resizeHandles val="exact"/>
        </dgm:presLayoutVars>
      </dgm:prSet>
      <dgm:spPr/>
    </dgm:pt>
  </dgm:ptLst>
  <dgm:cxnLst>
    <dgm:cxn modelId="{F2FD3D2F-2605-4724-AFCC-84CA36372ECF}" type="presOf" srcId="{F9F8EDDD-7E12-4ED6-9A64-963CF86EB33D}" destId="{C2E55EAC-612F-498D-85DA-4932EB4912A5}" srcOrd="0" destOrd="0" presId="urn:microsoft.com/office/officeart/2005/8/layout/gear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BA2E8A-E738-449D-81F3-52AA7C6BE91B}">
      <dsp:nvSpPr>
        <dsp:cNvPr id="0" name=""/>
        <dsp:cNvSpPr/>
      </dsp:nvSpPr>
      <dsp:spPr>
        <a:xfrm>
          <a:off x="1967706" y="1700212"/>
          <a:ext cx="2078037" cy="2078037"/>
        </a:xfrm>
        <a:prstGeom prst="gear9">
          <a:avLst/>
        </a:prstGeom>
        <a:solidFill>
          <a:schemeClr val="lt1">
            <a:hueOff val="0"/>
            <a:satOff val="0"/>
            <a:lumOff val="0"/>
            <a:alphaOff val="0"/>
          </a:schemeClr>
        </a:solidFill>
        <a:ln w="1587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Group A</a:t>
          </a:r>
        </a:p>
      </dsp:txBody>
      <dsp:txXfrm>
        <a:off x="2385484" y="2186982"/>
        <a:ext cx="1242481" cy="1068154"/>
      </dsp:txXfrm>
    </dsp:sp>
    <dsp:sp modelId="{BA7ECAA5-8D6A-4C09-B750-7FA8419045C6}">
      <dsp:nvSpPr>
        <dsp:cNvPr id="0" name=""/>
        <dsp:cNvSpPr/>
      </dsp:nvSpPr>
      <dsp:spPr>
        <a:xfrm>
          <a:off x="758666" y="1209040"/>
          <a:ext cx="1511300" cy="1511300"/>
        </a:xfrm>
        <a:prstGeom prst="gear6">
          <a:avLst/>
        </a:prstGeom>
        <a:solidFill>
          <a:schemeClr val="lt1">
            <a:hueOff val="0"/>
            <a:satOff val="0"/>
            <a:lumOff val="0"/>
            <a:alphaOff val="0"/>
          </a:schemeClr>
        </a:solidFill>
        <a:ln w="1587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Group B</a:t>
          </a:r>
        </a:p>
      </dsp:txBody>
      <dsp:txXfrm>
        <a:off x="1139140" y="1591814"/>
        <a:ext cx="750352" cy="745752"/>
      </dsp:txXfrm>
    </dsp:sp>
    <dsp:sp modelId="{8C0A7714-E9BF-4D07-9CDE-AABA58B5D712}">
      <dsp:nvSpPr>
        <dsp:cNvPr id="0" name=""/>
        <dsp:cNvSpPr/>
      </dsp:nvSpPr>
      <dsp:spPr>
        <a:xfrm rot="20700000">
          <a:off x="1605148" y="166397"/>
          <a:ext cx="1480765" cy="1480765"/>
        </a:xfrm>
        <a:prstGeom prst="gear6">
          <a:avLst/>
        </a:prstGeom>
        <a:solidFill>
          <a:schemeClr val="lt1">
            <a:hueOff val="0"/>
            <a:satOff val="0"/>
            <a:lumOff val="0"/>
            <a:alphaOff val="0"/>
          </a:schemeClr>
        </a:solidFill>
        <a:ln w="1587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Group C</a:t>
          </a:r>
        </a:p>
      </dsp:txBody>
      <dsp:txXfrm rot="-20700000">
        <a:off x="1929924" y="491172"/>
        <a:ext cx="831215" cy="831215"/>
      </dsp:txXfrm>
    </dsp:sp>
    <dsp:sp modelId="{8DB07ABD-3B9C-4A0D-A24B-305751BB1D2C}">
      <dsp:nvSpPr>
        <dsp:cNvPr id="0" name=""/>
        <dsp:cNvSpPr/>
      </dsp:nvSpPr>
      <dsp:spPr>
        <a:xfrm>
          <a:off x="1803407" y="1389197"/>
          <a:ext cx="2659888" cy="2659888"/>
        </a:xfrm>
        <a:prstGeom prst="circularArrow">
          <a:avLst>
            <a:gd name="adj1" fmla="val 4688"/>
            <a:gd name="adj2" fmla="val 299029"/>
            <a:gd name="adj3" fmla="val 2505492"/>
            <a:gd name="adj4" fmla="val 15884465"/>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F16C807-5D9E-41A8-98C6-A776E8363D15}">
      <dsp:nvSpPr>
        <dsp:cNvPr id="0" name=""/>
        <dsp:cNvSpPr/>
      </dsp:nvSpPr>
      <dsp:spPr>
        <a:xfrm>
          <a:off x="491018" y="876431"/>
          <a:ext cx="1932574" cy="1932574"/>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9C1995E-F4E2-471C-BDEC-3F685039779B}">
      <dsp:nvSpPr>
        <dsp:cNvPr id="0" name=""/>
        <dsp:cNvSpPr/>
      </dsp:nvSpPr>
      <dsp:spPr>
        <a:xfrm>
          <a:off x="1262632" y="-156160"/>
          <a:ext cx="2083704" cy="2083704"/>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type="gear6" r:blip="" rot="-15">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srcNode" val="gear1srcNode"/>
          <dgm:param type="dstNode" val="gear1dstNode"/>
          <dgm:param type="connRout" val="curv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srcNode" val="gear2srcNode"/>
          <dgm:param type="dstNode" val="gear2dstNode"/>
          <dgm:param type="connRout" val="curv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srcNode" val="gear3srcNode"/>
          <dgm:param type="dstNode" val="gear3dstNode"/>
          <dgm:param type="connRout" val="curv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fld>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fld>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pPr marL="171450" indent="-171450">
              <a:buFont typeface="Arial" panose="020B0604020202020204" pitchFamily="34" charset="0"/>
              <a:buChar char="•"/>
            </a:pPr>
            <a:r>
              <a:rPr lang="en-US" altLang="en-US"/>
              <a:t>Data shows members dominate usage (over 91%).</a:t>
            </a:r>
            <a:endParaRPr lang="en-US" altLang="en-US"/>
          </a:p>
          <a:p>
            <a:pPr marL="171450" indent="-171450">
              <a:buFont typeface="Arial" panose="020B0604020202020204" pitchFamily="34" charset="0"/>
              <a:buChar char="•"/>
            </a:pPr>
            <a:r>
              <a:rPr lang="en-US" altLang="en-US"/>
              <a:t>Casual riders make up a small share, 8.6% of total rides.</a:t>
            </a:r>
            <a:endParaRPr lang="en-US" altLang="en-US"/>
          </a:p>
          <a:p>
            <a:pPr marL="171450" indent="-171450">
              <a:buFont typeface="Arial" panose="020B0604020202020204" pitchFamily="34" charset="0"/>
              <a:buChar char="•"/>
            </a:pPr>
            <a:r>
              <a:rPr lang="en-US" altLang="en-US"/>
              <a:t>Strong indication of loyalty and recurring value from members.</a:t>
            </a:r>
            <a:endParaRPr lang="en-US" altLang="en-US"/>
          </a:p>
          <a:p>
            <a:pPr marL="171450" indent="-171450">
              <a:buFont typeface="Arial" panose="020B0604020202020204" pitchFamily="34" charset="0"/>
              <a:buChar char="•"/>
            </a:pPr>
            <a:r>
              <a:rPr lang="en-US" altLang="en-US"/>
              <a:t>Reinforces the importance of retention and long-term membership.</a:t>
            </a: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pPr marL="171450" indent="-171450">
              <a:buFont typeface="Arial" panose="020B0604020202020204" pitchFamily="34" charset="0"/>
              <a:buChar char="•"/>
            </a:pPr>
            <a:r>
              <a:rPr lang="en-US" altLang="en-US"/>
              <a:t>Casuals: 18,512 rides on Sun, 13,399 on Sat vs. ~7K on weekdays.</a:t>
            </a:r>
            <a:endParaRPr lang="en-US" altLang="en-US"/>
          </a:p>
          <a:p>
            <a:pPr marL="171450" indent="-171450">
              <a:buFont typeface="Arial" panose="020B0604020202020204" pitchFamily="34" charset="0"/>
              <a:buChar char="•"/>
            </a:pPr>
            <a:r>
              <a:rPr lang="en-US" altLang="en-US"/>
              <a:t>Members: Consistent weekday demand (109K–127K rides/day).</a:t>
            </a:r>
            <a:endParaRPr lang="en-US" altLang="en-US"/>
          </a:p>
          <a:p>
            <a:pPr marL="171450" indent="-171450">
              <a:buFont typeface="Arial" panose="020B0604020202020204" pitchFamily="34" charset="0"/>
              <a:buChar char="•"/>
            </a:pPr>
            <a:r>
              <a:rPr lang="en-US" altLang="en-US"/>
              <a:t>Sharp drop on weekends (~59K/day).</a:t>
            </a:r>
            <a:endParaRPr lang="en-US" altLang="en-US"/>
          </a:p>
          <a:p>
            <a:pPr marL="171450" indent="-171450">
              <a:buFont typeface="Arial" panose="020B0604020202020204" pitchFamily="34" charset="0"/>
              <a:buChar char="•"/>
            </a:pPr>
            <a:r>
              <a:rPr lang="en-US" altLang="en-US"/>
              <a:t>Shows casual riders use bikes for leisure, while members use them for commuting.</a:t>
            </a:r>
            <a:endParaRPr lang="en-US" altLang="en-US"/>
          </a:p>
          <a:p>
            <a:pPr marL="171450" indent="-171450">
              <a:buFont typeface="Arial" panose="020B0604020202020204" pitchFamily="34" charset="0"/>
              <a:buChar char="•"/>
            </a:pPr>
            <a:r>
              <a:rPr lang="en-US" altLang="en-US"/>
              <a:t>Conversion strategy: Target casual weekend riders with membership promotions.</a:t>
            </a:r>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pPr marL="171450" indent="-171450">
              <a:buFont typeface="Arial" panose="020B0604020202020204" pitchFamily="34" charset="0"/>
              <a:buChar char="•"/>
            </a:pPr>
            <a:r>
              <a:rPr lang="en-US" altLang="en-US"/>
              <a:t>Casual riders take long trips, often for leisure or sightseeing.</a:t>
            </a:r>
            <a:endParaRPr lang="en-US" altLang="en-US"/>
          </a:p>
          <a:p>
            <a:pPr marL="171450" indent="-171450">
              <a:buFont typeface="Arial" panose="020B0604020202020204" pitchFamily="34" charset="0"/>
              <a:buChar char="•"/>
            </a:pPr>
            <a:r>
              <a:rPr lang="en-US" altLang="en-US"/>
              <a:t>Members make shorter rides, indicating daily commuting use.</a:t>
            </a:r>
            <a:endParaRPr lang="en-US" altLang="en-US"/>
          </a:p>
          <a:p>
            <a:pPr marL="171450" indent="-171450">
              <a:buFont typeface="Arial" panose="020B0604020202020204" pitchFamily="34" charset="0"/>
              <a:buChar char="•"/>
            </a:pPr>
            <a:r>
              <a:rPr lang="en-US" altLang="en-US"/>
              <a:t>Opportunity: promote memberships to casuals by highlighting cost savings for long trips.</a:t>
            </a:r>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pPr marL="171450" indent="-171450">
              <a:buFont typeface="Arial" panose="020B0604020202020204" pitchFamily="34" charset="0"/>
              <a:buChar char="•"/>
            </a:pPr>
            <a:r>
              <a:rPr lang="en-US" altLang="en-US"/>
              <a:t>Members consistently ride throughout the quarter, showing reliability and loyalty.</a:t>
            </a:r>
            <a:endParaRPr lang="en-US" altLang="en-US"/>
          </a:p>
          <a:p>
            <a:pPr marL="171450" indent="-171450">
              <a:buFont typeface="Arial" panose="020B0604020202020204" pitchFamily="34" charset="0"/>
              <a:buChar char="•"/>
            </a:pPr>
            <a:r>
              <a:rPr lang="en-US" altLang="en-US"/>
              <a:t>Casual usage spikes as weather improves, tripling in March.</a:t>
            </a:r>
            <a:endParaRPr lang="en-US" altLang="en-US"/>
          </a:p>
          <a:p>
            <a:pPr marL="171450" indent="-171450">
              <a:buFont typeface="Arial" panose="020B0604020202020204" pitchFamily="34" charset="0"/>
              <a:buChar char="•"/>
            </a:pPr>
            <a:r>
              <a:rPr lang="en-US" altLang="en-US"/>
              <a:t>Strategy: launch promotions before spring/summer to convert seasonal casuals into members.</a:t>
            </a:r>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pPr marL="171450" indent="-171450">
              <a:buFont typeface="Arial" panose="020B0604020202020204" pitchFamily="34" charset="0"/>
              <a:buChar char="•"/>
            </a:pPr>
            <a:r>
              <a:rPr lang="en-US" altLang="en-US"/>
              <a:t>Members’ rides begin near business centers and transit routes—clear commuting behavior.</a:t>
            </a:r>
            <a:endParaRPr lang="en-US" altLang="en-US"/>
          </a:p>
          <a:p>
            <a:pPr marL="171450" indent="-171450">
              <a:buFont typeface="Arial" panose="020B0604020202020204" pitchFamily="34" charset="0"/>
              <a:buChar char="•"/>
            </a:pPr>
            <a:r>
              <a:rPr lang="en-US" altLang="en-US"/>
              <a:t>Casuals start from popular attractions, reflecting leisure usage.</a:t>
            </a:r>
            <a:endParaRPr lang="en-US" altLang="en-US"/>
          </a:p>
          <a:p>
            <a:pPr marL="171450" indent="-171450">
              <a:buFont typeface="Arial" panose="020B0604020202020204" pitchFamily="34" charset="0"/>
              <a:buChar char="•"/>
            </a:pPr>
            <a:r>
              <a:rPr lang="en-US" altLang="en-US"/>
              <a:t>Targeted marketing at leisure stations can capture casual riders and turn them into repeat members.</a:t>
            </a:r>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8539" y="2514601"/>
            <a:ext cx="8913077"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8539" y="4777380"/>
            <a:ext cx="8913077"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0965" indent="0" algn="ctr">
              <a:buNone/>
              <a:defRPr>
                <a:solidFill>
                  <a:schemeClr val="tx1">
                    <a:tint val="75000"/>
                  </a:schemeClr>
                </a:solidFill>
              </a:defRPr>
            </a:lvl4pPr>
            <a:lvl5pPr marL="1828165" indent="0" algn="ctr">
              <a:buNone/>
              <a:defRPr>
                <a:solidFill>
                  <a:schemeClr val="tx1">
                    <a:tint val="75000"/>
                  </a:schemeClr>
                </a:solidFill>
              </a:defRPr>
            </a:lvl5pPr>
            <a:lvl6pPr marL="2285365" indent="0" algn="ctr">
              <a:buNone/>
              <a:defRPr>
                <a:solidFill>
                  <a:schemeClr val="tx1">
                    <a:tint val="75000"/>
                  </a:schemeClr>
                </a:solidFill>
              </a:defRPr>
            </a:lvl6pPr>
            <a:lvl7pPr marL="2742565" indent="0" algn="ctr">
              <a:buNone/>
              <a:defRPr>
                <a:solidFill>
                  <a:schemeClr val="tx1">
                    <a:tint val="75000"/>
                  </a:schemeClr>
                </a:solidFill>
              </a:defRPr>
            </a:lvl7pPr>
            <a:lvl8pPr marL="3199130" indent="0" algn="ctr">
              <a:buNone/>
              <a:defRPr>
                <a:solidFill>
                  <a:schemeClr val="tx1">
                    <a:tint val="75000"/>
                  </a:schemeClr>
                </a:solidFill>
              </a:defRPr>
            </a:lvl8pPr>
            <a:lvl9pPr marL="365633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7" name="Freeform 6"/>
          <p:cNvSpPr/>
          <p:nvPr/>
        </p:nvSpPr>
        <p:spPr bwMode="auto">
          <a:xfrm>
            <a:off x="0" y="4323811"/>
            <a:ext cx="1744198"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674" y="4529541"/>
            <a:ext cx="779564" cy="365125"/>
          </a:xfrm>
        </p:spPr>
        <p:txBody>
          <a:bodyPr/>
          <a:lstStyle/>
          <a:p>
            <a:fld id="{DF28FB93-0A08-4E7D-8E63-9EFA29F1E09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8538" y="609600"/>
            <a:ext cx="8913077"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8538" y="4354046"/>
            <a:ext cx="8913077"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0965" indent="0">
              <a:buNone/>
              <a:defRPr sz="1400">
                <a:solidFill>
                  <a:schemeClr val="tx1">
                    <a:tint val="75000"/>
                  </a:schemeClr>
                </a:solidFill>
              </a:defRPr>
            </a:lvl4pPr>
            <a:lvl5pPr marL="1828165" indent="0">
              <a:buNone/>
              <a:defRPr sz="1400">
                <a:solidFill>
                  <a:schemeClr val="tx1">
                    <a:tint val="75000"/>
                  </a:schemeClr>
                </a:solidFill>
              </a:defRPr>
            </a:lvl5pPr>
            <a:lvl6pPr marL="2285365" indent="0">
              <a:buNone/>
              <a:defRPr sz="1400">
                <a:solidFill>
                  <a:schemeClr val="tx1">
                    <a:tint val="75000"/>
                  </a:schemeClr>
                </a:solidFill>
              </a:defRPr>
            </a:lvl6pPr>
            <a:lvl7pPr marL="2742565" indent="0">
              <a:buNone/>
              <a:defRPr sz="1400">
                <a:solidFill>
                  <a:schemeClr val="tx1">
                    <a:tint val="75000"/>
                  </a:schemeClr>
                </a:solidFill>
              </a:defRPr>
            </a:lvl7pPr>
            <a:lvl8pPr marL="3199130" indent="0">
              <a:buNone/>
              <a:defRPr sz="1400">
                <a:solidFill>
                  <a:schemeClr val="tx1">
                    <a:tint val="75000"/>
                  </a:schemeClr>
                </a:solidFill>
              </a:defRPr>
            </a:lvl8pPr>
            <a:lvl9pPr marL="365633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E36636D-D922-432D-A958-524484B5923D}" type="datetimeFigureOut">
              <a:rPr lang="en-US" smtClean="0"/>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9" name="Freeform 11"/>
          <p:cNvSpPr/>
          <p:nvPr/>
        </p:nvSpPr>
        <p:spPr bwMode="auto">
          <a:xfrm flipV="1">
            <a:off x="-4187" y="31781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674" y="3244140"/>
            <a:ext cx="779564" cy="365125"/>
          </a:xfrm>
        </p:spPr>
        <p:txBody>
          <a:bodyPr/>
          <a:lstStyle/>
          <a:p>
            <a:fld id="{DF28FB93-0A08-4E7D-8E63-9EFA29F1E09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207" y="609600"/>
            <a:ext cx="8391740"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4159" y="3505200"/>
            <a:ext cx="7534591"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0965" indent="0">
              <a:buFontTx/>
              <a:buNone/>
              <a:defRPr/>
            </a:lvl4pPr>
            <a:lvl5pPr marL="1828165"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2588538" y="4354046"/>
            <a:ext cx="8913077"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0965" indent="0">
              <a:buNone/>
              <a:defRPr sz="1400">
                <a:solidFill>
                  <a:schemeClr val="tx1">
                    <a:tint val="75000"/>
                  </a:schemeClr>
                </a:solidFill>
              </a:defRPr>
            </a:lvl4pPr>
            <a:lvl5pPr marL="1828165" indent="0">
              <a:buNone/>
              <a:defRPr sz="1400">
                <a:solidFill>
                  <a:schemeClr val="tx1">
                    <a:tint val="75000"/>
                  </a:schemeClr>
                </a:solidFill>
              </a:defRPr>
            </a:lvl5pPr>
            <a:lvl6pPr marL="2285365" indent="0">
              <a:buNone/>
              <a:defRPr sz="1400">
                <a:solidFill>
                  <a:schemeClr val="tx1">
                    <a:tint val="75000"/>
                  </a:schemeClr>
                </a:solidFill>
              </a:defRPr>
            </a:lvl6pPr>
            <a:lvl7pPr marL="2742565" indent="0">
              <a:buNone/>
              <a:defRPr sz="1400">
                <a:solidFill>
                  <a:schemeClr val="tx1">
                    <a:tint val="75000"/>
                  </a:schemeClr>
                </a:solidFill>
              </a:defRPr>
            </a:lvl7pPr>
            <a:lvl8pPr marL="3199130" indent="0">
              <a:buNone/>
              <a:defRPr sz="1400">
                <a:solidFill>
                  <a:schemeClr val="tx1">
                    <a:tint val="75000"/>
                  </a:schemeClr>
                </a:solidFill>
              </a:defRPr>
            </a:lvl8pPr>
            <a:lvl9pPr marL="365633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E36636D-D922-432D-A958-524484B5923D}" type="datetimeFigureOut">
              <a:rPr lang="en-US" smtClean="0"/>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11" name="Freeform 11"/>
          <p:cNvSpPr/>
          <p:nvPr/>
        </p:nvSpPr>
        <p:spPr bwMode="auto">
          <a:xfrm flipV="1">
            <a:off x="-4187" y="31781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674" y="3244140"/>
            <a:ext cx="779564" cy="365125"/>
          </a:xfrm>
        </p:spPr>
        <p:txBody>
          <a:bodyPr/>
          <a:lstStyle/>
          <a:p>
            <a:fld id="{DF28FB93-0A08-4E7D-8E63-9EFA29F1E093}" type="slidenum">
              <a:rPr lang="en-US" smtClean="0"/>
            </a:fld>
            <a:endParaRPr lang="en-US"/>
          </a:p>
        </p:txBody>
      </p:sp>
      <p:sp>
        <p:nvSpPr>
          <p:cNvPr id="14" name="TextBox 13"/>
          <p:cNvSpPr txBox="1"/>
          <p:nvPr/>
        </p:nvSpPr>
        <p:spPr>
          <a:xfrm>
            <a:off x="2467010" y="648005"/>
            <a:ext cx="609441" cy="584776"/>
          </a:xfrm>
          <a:prstGeom prst="rect">
            <a:avLst/>
          </a:prstGeom>
        </p:spPr>
        <p:txBody>
          <a:bodyPr vert="horz" lIns="91416" tIns="45708" rIns="91416" bIns="45708"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1958" y="2905306"/>
            <a:ext cx="609441" cy="584776"/>
          </a:xfrm>
          <a:prstGeom prst="rect">
            <a:avLst/>
          </a:prstGeom>
        </p:spPr>
        <p:txBody>
          <a:bodyPr vert="horz" lIns="91416" tIns="45708" rIns="91416" bIns="45708"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8539" y="2438401"/>
            <a:ext cx="8913078"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8539" y="5181600"/>
            <a:ext cx="8913078"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8E36636D-D922-432D-A958-524484B5923D}" type="datetimeFigureOut">
              <a:rPr lang="en-US" smtClean="0"/>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9" name="Freeform 11"/>
          <p:cNvSpPr/>
          <p:nvPr/>
        </p:nvSpPr>
        <p:spPr bwMode="auto">
          <a:xfrm flipV="1">
            <a:off x="-4187" y="491172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674" y="4983088"/>
            <a:ext cx="779564" cy="365125"/>
          </a:xfrm>
        </p:spPr>
        <p:txBody>
          <a:bodyPr/>
          <a:lstStyle/>
          <a:p>
            <a:fld id="{DF28FB93-0A08-4E7D-8E63-9EFA29F1E09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207" y="609600"/>
            <a:ext cx="8391740"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8538" y="4343400"/>
            <a:ext cx="8913078"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0965" indent="0">
              <a:buFontTx/>
              <a:buNone/>
              <a:defRPr/>
            </a:lvl4pPr>
            <a:lvl5pPr marL="1828165"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8539" y="5181600"/>
            <a:ext cx="8913078"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8E36636D-D922-432D-A958-524484B5923D}" type="datetimeFigureOut">
              <a:rPr lang="en-US" smtClean="0"/>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11" name="Freeform 11"/>
          <p:cNvSpPr/>
          <p:nvPr/>
        </p:nvSpPr>
        <p:spPr bwMode="auto">
          <a:xfrm flipV="1">
            <a:off x="-4187" y="491172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674" y="4983088"/>
            <a:ext cx="779564" cy="365125"/>
          </a:xfrm>
        </p:spPr>
        <p:txBody>
          <a:bodyPr/>
          <a:lstStyle/>
          <a:p>
            <a:fld id="{DF28FB93-0A08-4E7D-8E63-9EFA29F1E093}" type="slidenum">
              <a:rPr lang="en-US" smtClean="0"/>
            </a:fld>
            <a:endParaRPr lang="en-US"/>
          </a:p>
        </p:txBody>
      </p:sp>
      <p:sp>
        <p:nvSpPr>
          <p:cNvPr id="17" name="TextBox 16"/>
          <p:cNvSpPr txBox="1"/>
          <p:nvPr/>
        </p:nvSpPr>
        <p:spPr>
          <a:xfrm>
            <a:off x="2467010" y="648005"/>
            <a:ext cx="609441" cy="584776"/>
          </a:xfrm>
          <a:prstGeom prst="rect">
            <a:avLst/>
          </a:prstGeom>
        </p:spPr>
        <p:txBody>
          <a:bodyPr vert="horz" lIns="91416" tIns="45708" rIns="91416" bIns="45708"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1958" y="2905306"/>
            <a:ext cx="609441" cy="584776"/>
          </a:xfrm>
          <a:prstGeom prst="rect">
            <a:avLst/>
          </a:prstGeom>
        </p:spPr>
        <p:txBody>
          <a:bodyPr vert="horz" lIns="91416" tIns="45708" rIns="91416" bIns="45708"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8538" y="627407"/>
            <a:ext cx="8913077"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8538" y="4343400"/>
            <a:ext cx="8913078"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0965" indent="0">
              <a:buFontTx/>
              <a:buNone/>
              <a:defRPr/>
            </a:lvl4pPr>
            <a:lvl5pPr marL="1828165" indent="0">
              <a:buFontTx/>
              <a:buNone/>
              <a:defRPr/>
            </a:lvl5pPr>
          </a:lstStyle>
          <a:p>
            <a:pPr lvl="0"/>
            <a:r>
              <a:rPr lang="en-US"/>
              <a:t>Click to edit Master text styles</a:t>
            </a:r>
            <a:endParaRPr lang="en-US"/>
          </a:p>
        </p:txBody>
      </p:sp>
      <p:sp>
        <p:nvSpPr>
          <p:cNvPr id="4" name="Text Placeholder 3"/>
          <p:cNvSpPr>
            <a:spLocks noGrp="1"/>
          </p:cNvSpPr>
          <p:nvPr>
            <p:ph type="body" sz="half" idx="2"/>
          </p:nvPr>
        </p:nvSpPr>
        <p:spPr>
          <a:xfrm>
            <a:off x="2588539" y="5181600"/>
            <a:ext cx="8913078"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endParaRPr lang="en-US"/>
          </a:p>
        </p:txBody>
      </p:sp>
      <p:sp>
        <p:nvSpPr>
          <p:cNvPr id="5" name="Date Placeholder 4"/>
          <p:cNvSpPr>
            <a:spLocks noGrp="1"/>
          </p:cNvSpPr>
          <p:nvPr>
            <p:ph type="dt" sz="half" idx="10"/>
          </p:nvPr>
        </p:nvSpPr>
        <p:spPr/>
        <p:txBody>
          <a:bodyPr/>
          <a:lstStyle/>
          <a:p>
            <a:fld id="{8E36636D-D922-432D-A958-524484B5923D}" type="datetimeFigureOut">
              <a:rPr lang="en-US" smtClean="0"/>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9" name="Freeform 11"/>
          <p:cNvSpPr/>
          <p:nvPr/>
        </p:nvSpPr>
        <p:spPr bwMode="auto">
          <a:xfrm flipV="1">
            <a:off x="-4187" y="491172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674" y="4983088"/>
            <a:ext cx="779564" cy="365125"/>
          </a:xfrm>
        </p:spPr>
        <p:txBody>
          <a:bodyPr/>
          <a:lstStyle/>
          <a:p>
            <a:fld id="{DF28FB93-0A08-4E7D-8E63-9EFA29F1E09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8"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F28FB93-0A08-4E7D-8E63-9EFA29F1E09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2392" y="627406"/>
            <a:ext cx="2207026"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8538" y="627406"/>
            <a:ext cx="6475313" cy="5283817"/>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8"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F28FB93-0A08-4E7D-8E63-9EFA29F1E09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250" y="624110"/>
            <a:ext cx="8909366"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8538" y="2133600"/>
            <a:ext cx="8913078" cy="377762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8E36636D-D922-432D-A958-524484B5923D}" type="datetimeFigureOut">
              <a:rPr lang="en-US" smtClean="0"/>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8"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F28FB93-0A08-4E7D-8E63-9EFA29F1E09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8538" y="2058750"/>
            <a:ext cx="8913077"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8538" y="3530129"/>
            <a:ext cx="8913077"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0965" indent="0">
              <a:buNone/>
              <a:defRPr sz="1400">
                <a:solidFill>
                  <a:schemeClr val="tx1">
                    <a:tint val="75000"/>
                  </a:schemeClr>
                </a:solidFill>
              </a:defRPr>
            </a:lvl4pPr>
            <a:lvl5pPr marL="1828165" indent="0">
              <a:buNone/>
              <a:defRPr sz="1400">
                <a:solidFill>
                  <a:schemeClr val="tx1">
                    <a:tint val="75000"/>
                  </a:schemeClr>
                </a:solidFill>
              </a:defRPr>
            </a:lvl5pPr>
            <a:lvl6pPr marL="2285365" indent="0">
              <a:buNone/>
              <a:defRPr sz="1400">
                <a:solidFill>
                  <a:schemeClr val="tx1">
                    <a:tint val="75000"/>
                  </a:schemeClr>
                </a:solidFill>
              </a:defRPr>
            </a:lvl6pPr>
            <a:lvl7pPr marL="2742565" indent="0">
              <a:buNone/>
              <a:defRPr sz="1400">
                <a:solidFill>
                  <a:schemeClr val="tx1">
                    <a:tint val="75000"/>
                  </a:schemeClr>
                </a:solidFill>
              </a:defRPr>
            </a:lvl7pPr>
            <a:lvl8pPr marL="3199130" indent="0">
              <a:buNone/>
              <a:defRPr sz="1400">
                <a:solidFill>
                  <a:schemeClr val="tx1">
                    <a:tint val="75000"/>
                  </a:schemeClr>
                </a:solidFill>
              </a:defRPr>
            </a:lvl8pPr>
            <a:lvl9pPr marL="365633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E36636D-D922-432D-A958-524484B5923D}" type="datetimeFigureOut">
              <a:rPr lang="en-US" smtClean="0"/>
            </a:fld>
            <a:endParaRPr lang="en-US"/>
          </a:p>
        </p:txBody>
      </p:sp>
      <p:sp>
        <p:nvSpPr>
          <p:cNvPr id="5" name="Footer Placeholder 4"/>
          <p:cNvSpPr>
            <a:spLocks noGrp="1"/>
          </p:cNvSpPr>
          <p:nvPr>
            <p:ph type="ftr" sz="quarter" idx="11"/>
          </p:nvPr>
        </p:nvSpPr>
        <p:spPr/>
        <p:txBody>
          <a:bodyPr/>
          <a:lstStyle/>
          <a:p>
            <a:r>
              <a:rPr lang="en-US"/>
              <a:t>Add a footer</a:t>
            </a:r>
            <a:endParaRPr lang="en-US" dirty="0"/>
          </a:p>
        </p:txBody>
      </p:sp>
      <p:sp>
        <p:nvSpPr>
          <p:cNvPr id="9" name="Freeform 11"/>
          <p:cNvSpPr/>
          <p:nvPr/>
        </p:nvSpPr>
        <p:spPr bwMode="auto">
          <a:xfrm flipV="1">
            <a:off x="-4187" y="31781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674" y="3244140"/>
            <a:ext cx="779564" cy="365125"/>
          </a:xfrm>
        </p:spPr>
        <p:txBody>
          <a:bodyPr/>
          <a:lstStyle/>
          <a:p>
            <a:fld id="{DF28FB93-0A08-4E7D-8E63-9EFA29F1E09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8538" y="2133600"/>
            <a:ext cx="4312741"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7188874" y="2126222"/>
            <a:ext cx="4312741" cy="377762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8E36636D-D922-432D-A958-524484B5923D}" type="datetimeFigureOut">
              <a:rPr lang="en-US" smtClean="0"/>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10"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674" y="787783"/>
            <a:ext cx="779564" cy="365125"/>
          </a:xfrm>
        </p:spPr>
        <p:txBody>
          <a:bodyPr/>
          <a:lstStyle/>
          <a:p>
            <a:fld id="{DF28FB93-0A08-4E7D-8E63-9EFA29F1E09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8608" y="1972703"/>
            <a:ext cx="3991692" cy="576262"/>
          </a:xfrm>
        </p:spPr>
        <p:txBody>
          <a:bodyPr anchor="b">
            <a:noAutofit/>
          </a:bodyPr>
          <a:lstStyle>
            <a:lvl1pPr marL="0" indent="0">
              <a:buNone/>
              <a:defRPr sz="2400" b="0"/>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130" indent="0">
              <a:buNone/>
              <a:defRPr sz="1600" b="1"/>
            </a:lvl8pPr>
            <a:lvl9pPr marL="365633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2588538" y="2548966"/>
            <a:ext cx="4341762"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7504674" y="1969475"/>
            <a:ext cx="3997960" cy="576262"/>
          </a:xfrm>
        </p:spPr>
        <p:txBody>
          <a:bodyPr anchor="b">
            <a:noAutofit/>
          </a:bodyPr>
          <a:lstStyle>
            <a:lvl1pPr marL="0" indent="0">
              <a:buNone/>
              <a:defRPr sz="2400" b="0"/>
            </a:lvl1pPr>
            <a:lvl2pPr marL="457200" indent="0">
              <a:buNone/>
              <a:defRPr sz="2000" b="1"/>
            </a:lvl2pPr>
            <a:lvl3pPr marL="914400" indent="0">
              <a:buNone/>
              <a:defRPr sz="1800" b="1"/>
            </a:lvl3pPr>
            <a:lvl4pPr marL="1370965" indent="0">
              <a:buNone/>
              <a:defRPr sz="1600" b="1"/>
            </a:lvl4pPr>
            <a:lvl5pPr marL="1828165" indent="0">
              <a:buNone/>
              <a:defRPr sz="1600" b="1"/>
            </a:lvl5pPr>
            <a:lvl6pPr marL="2285365" indent="0">
              <a:buNone/>
              <a:defRPr sz="1600" b="1"/>
            </a:lvl6pPr>
            <a:lvl7pPr marL="2742565" indent="0">
              <a:buNone/>
              <a:defRPr sz="1600" b="1"/>
            </a:lvl7pPr>
            <a:lvl8pPr marL="3199130" indent="0">
              <a:buNone/>
              <a:defRPr sz="1600" b="1"/>
            </a:lvl8pPr>
            <a:lvl9pPr marL="365633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7165091" y="2545738"/>
            <a:ext cx="4337544" cy="335406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8E36636D-D922-432D-A958-524484B5923D}" type="datetimeFigureOut">
              <a:rPr lang="en-US" smtClean="0"/>
            </a:fld>
            <a:endParaRPr lang="en-US"/>
          </a:p>
        </p:txBody>
      </p:sp>
      <p:sp>
        <p:nvSpPr>
          <p:cNvPr id="8" name="Footer Placeholder 7"/>
          <p:cNvSpPr>
            <a:spLocks noGrp="1"/>
          </p:cNvSpPr>
          <p:nvPr>
            <p:ph type="ftr" sz="quarter" idx="11"/>
          </p:nvPr>
        </p:nvSpPr>
        <p:spPr/>
        <p:txBody>
          <a:bodyPr/>
          <a:lstStyle/>
          <a:p>
            <a:r>
              <a:rPr lang="en-US"/>
              <a:t>Add a footer</a:t>
            </a:r>
            <a:endParaRPr lang="en-US" dirty="0"/>
          </a:p>
        </p:txBody>
      </p:sp>
      <p:sp>
        <p:nvSpPr>
          <p:cNvPr id="12"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674" y="787783"/>
            <a:ext cx="779564" cy="365125"/>
          </a:xfrm>
        </p:spPr>
        <p:txBody>
          <a:bodyPr/>
          <a:lstStyle/>
          <a:p>
            <a:fld id="{DF28FB93-0A08-4E7D-8E63-9EFA29F1E09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E36636D-D922-432D-A958-524484B5923D}" type="datetimeFigureOut">
              <a:rPr lang="en-US" smtClean="0"/>
            </a:fld>
            <a:endParaRPr lang="en-US"/>
          </a:p>
        </p:txBody>
      </p:sp>
      <p:sp>
        <p:nvSpPr>
          <p:cNvPr id="4" name="Footer Placeholder 3"/>
          <p:cNvSpPr>
            <a:spLocks noGrp="1"/>
          </p:cNvSpPr>
          <p:nvPr>
            <p:ph type="ftr" sz="quarter" idx="11"/>
          </p:nvPr>
        </p:nvSpPr>
        <p:spPr/>
        <p:txBody>
          <a:bodyPr/>
          <a:lstStyle/>
          <a:p>
            <a:r>
              <a:rPr lang="en-US"/>
              <a:t>Add a footer</a:t>
            </a:r>
            <a:endParaRPr lang="en-US" dirty="0"/>
          </a:p>
        </p:txBody>
      </p:sp>
      <p:sp>
        <p:nvSpPr>
          <p:cNvPr id="7"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F28FB93-0A08-4E7D-8E63-9EFA29F1E09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36636D-D922-432D-A958-524484B5923D}" type="datetimeFigureOut">
              <a:rPr lang="en-US" smtClean="0"/>
            </a:fld>
            <a:endParaRPr lang="en-US"/>
          </a:p>
        </p:txBody>
      </p:sp>
      <p:sp>
        <p:nvSpPr>
          <p:cNvPr id="3" name="Footer Placeholder 2"/>
          <p:cNvSpPr>
            <a:spLocks noGrp="1"/>
          </p:cNvSpPr>
          <p:nvPr>
            <p:ph type="ftr" sz="quarter" idx="11"/>
          </p:nvPr>
        </p:nvSpPr>
        <p:spPr/>
        <p:txBody>
          <a:bodyPr/>
          <a:lstStyle/>
          <a:p>
            <a:r>
              <a:rPr lang="en-US"/>
              <a:t>Add a footer</a:t>
            </a:r>
            <a:endParaRPr lang="en-US" dirty="0"/>
          </a:p>
        </p:txBody>
      </p:sp>
      <p:sp>
        <p:nvSpPr>
          <p:cNvPr id="6"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F28FB93-0A08-4E7D-8E63-9EFA29F1E093}" type="slidenum">
              <a:rPr lang="en-US" smtClean="0"/>
            </a:fld>
            <a:endParaRPr lang="en-US"/>
          </a:p>
        </p:txBody>
      </p:sp>
      <p:grpSp>
        <p:nvGrpSpPr>
          <p:cNvPr id="5" name="bottom graphic"/>
          <p:cNvGrpSpPr/>
          <p:nvPr userDrawn="1"/>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solidFill>
              <a:schemeClr val="tx1"/>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8538" y="446088"/>
            <a:ext cx="3504286"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1365" y="446089"/>
            <a:ext cx="5180251" cy="5414963"/>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2588538" y="1598613"/>
            <a:ext cx="3504286" cy="4262436"/>
          </a:xfrm>
        </p:spPr>
        <p:txBody>
          <a:bodyPr/>
          <a:lstStyle>
            <a:lvl1pPr marL="0" indent="0">
              <a:buNone/>
              <a:defRPr sz="1400"/>
            </a:lvl1pPr>
            <a:lvl2pPr marL="457200" indent="0">
              <a:buNone/>
              <a:defRPr sz="1200"/>
            </a:lvl2pPr>
            <a:lvl3pPr marL="914400" indent="0">
              <a:buNone/>
              <a:defRPr sz="1000"/>
            </a:lvl3pPr>
            <a:lvl4pPr marL="1370965" indent="0">
              <a:buNone/>
              <a:defRPr sz="900"/>
            </a:lvl4pPr>
            <a:lvl5pPr marL="1828165" indent="0">
              <a:buNone/>
              <a:defRPr sz="900"/>
            </a:lvl5pPr>
            <a:lvl6pPr marL="2285365" indent="0">
              <a:buNone/>
              <a:defRPr sz="900"/>
            </a:lvl6pPr>
            <a:lvl7pPr marL="2742565" indent="0">
              <a:buNone/>
              <a:defRPr sz="900"/>
            </a:lvl7pPr>
            <a:lvl8pPr marL="3199130" indent="0">
              <a:buNone/>
              <a:defRPr sz="900"/>
            </a:lvl8pPr>
            <a:lvl9pPr marL="365633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E36636D-D922-432D-A958-524484B5923D}" type="datetimeFigureOut">
              <a:rPr lang="en-US" smtClean="0"/>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9" name="Freeform 11"/>
          <p:cNvSpPr/>
          <p:nvPr/>
        </p:nvSpPr>
        <p:spPr bwMode="auto">
          <a:xfrm flipV="1">
            <a:off x="-4187" y="71437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F28FB93-0A08-4E7D-8E63-9EFA29F1E09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8539" y="4800600"/>
            <a:ext cx="8913078"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8538" y="634965"/>
            <a:ext cx="8913078" cy="3854970"/>
          </a:xfrm>
        </p:spPr>
        <p:txBody>
          <a:bodyPr anchor="t">
            <a:normAutofit/>
          </a:bodyPr>
          <a:lstStyle>
            <a:lvl1pPr marL="0" indent="0" algn="ctr">
              <a:buNone/>
              <a:defRPr sz="1600"/>
            </a:lvl1pPr>
            <a:lvl2pPr marL="457200" indent="0">
              <a:buNone/>
              <a:defRPr sz="1600"/>
            </a:lvl2pPr>
            <a:lvl3pPr marL="914400" indent="0">
              <a:buNone/>
              <a:defRPr sz="1600"/>
            </a:lvl3pPr>
            <a:lvl4pPr marL="1370965" indent="0">
              <a:buNone/>
              <a:defRPr sz="1600"/>
            </a:lvl4pPr>
            <a:lvl5pPr marL="1828165" indent="0">
              <a:buNone/>
              <a:defRPr sz="1600"/>
            </a:lvl5pPr>
            <a:lvl6pPr marL="2285365" indent="0">
              <a:buNone/>
              <a:defRPr sz="1600"/>
            </a:lvl6pPr>
            <a:lvl7pPr marL="2742565" indent="0">
              <a:buNone/>
              <a:defRPr sz="1600"/>
            </a:lvl7pPr>
            <a:lvl8pPr marL="3199130" indent="0">
              <a:buNone/>
              <a:defRPr sz="1600"/>
            </a:lvl8pPr>
            <a:lvl9pPr marL="365633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8539" y="5367338"/>
            <a:ext cx="8913078" cy="493712"/>
          </a:xfrm>
        </p:spPr>
        <p:txBody>
          <a:bodyPr>
            <a:normAutofit/>
          </a:bodyPr>
          <a:lstStyle>
            <a:lvl1pPr marL="0" indent="0">
              <a:buNone/>
              <a:defRPr sz="1200"/>
            </a:lvl1pPr>
            <a:lvl2pPr marL="457200" indent="0">
              <a:buNone/>
              <a:defRPr sz="1200"/>
            </a:lvl2pPr>
            <a:lvl3pPr marL="914400" indent="0">
              <a:buNone/>
              <a:defRPr sz="1000"/>
            </a:lvl3pPr>
            <a:lvl4pPr marL="1370965" indent="0">
              <a:buNone/>
              <a:defRPr sz="900"/>
            </a:lvl4pPr>
            <a:lvl5pPr marL="1828165" indent="0">
              <a:buNone/>
              <a:defRPr sz="900"/>
            </a:lvl5pPr>
            <a:lvl6pPr marL="2285365" indent="0">
              <a:buNone/>
              <a:defRPr sz="900"/>
            </a:lvl6pPr>
            <a:lvl7pPr marL="2742565" indent="0">
              <a:buNone/>
              <a:defRPr sz="900"/>
            </a:lvl7pPr>
            <a:lvl8pPr marL="3199130" indent="0">
              <a:buNone/>
              <a:defRPr sz="900"/>
            </a:lvl8pPr>
            <a:lvl9pPr marL="365633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E36636D-D922-432D-A958-524484B5923D}" type="datetimeFigureOut">
              <a:rPr lang="en-US" smtClean="0"/>
            </a:fld>
            <a:endParaRPr lang="en-US"/>
          </a:p>
        </p:txBody>
      </p:sp>
      <p:sp>
        <p:nvSpPr>
          <p:cNvPr id="6" name="Footer Placeholder 5"/>
          <p:cNvSpPr>
            <a:spLocks noGrp="1"/>
          </p:cNvSpPr>
          <p:nvPr>
            <p:ph type="ftr" sz="quarter" idx="11"/>
          </p:nvPr>
        </p:nvSpPr>
        <p:spPr/>
        <p:txBody>
          <a:bodyPr/>
          <a:lstStyle/>
          <a:p>
            <a:r>
              <a:rPr lang="en-US"/>
              <a:t>Add a footer</a:t>
            </a:r>
            <a:endParaRPr lang="en-US" dirty="0"/>
          </a:p>
        </p:txBody>
      </p:sp>
      <p:sp>
        <p:nvSpPr>
          <p:cNvPr id="9" name="Freeform 11"/>
          <p:cNvSpPr/>
          <p:nvPr/>
        </p:nvSpPr>
        <p:spPr bwMode="auto">
          <a:xfrm flipV="1">
            <a:off x="-4187" y="4911726"/>
            <a:ext cx="1588113"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674" y="4983088"/>
            <a:ext cx="779564" cy="365125"/>
          </a:xfrm>
        </p:spPr>
        <p:txBody>
          <a:bodyPr/>
          <a:lstStyle/>
          <a:p>
            <a:fld id="{DF28FB93-0A08-4E7D-8E63-9EFA29F1E093}" type="slidenum">
              <a:rPr lang="en-US" smtClean="0"/>
            </a:fld>
            <a:endParaRPr 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0773"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14" y="-786"/>
            <a:ext cx="2356060"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32"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249" y="624110"/>
            <a:ext cx="8909366"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8538" y="2133600"/>
            <a:ext cx="8913078" cy="38862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0358914" y="6130437"/>
            <a:ext cx="1145984"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8E36636D-D922-432D-A958-524484B5923D}" type="datetimeFigureOut">
              <a:rPr lang="en-US" smtClean="0"/>
            </a:fld>
            <a:endParaRPr lang="en-US"/>
          </a:p>
        </p:txBody>
      </p:sp>
      <p:sp>
        <p:nvSpPr>
          <p:cNvPr id="5" name="Footer Placeholder 4"/>
          <p:cNvSpPr>
            <a:spLocks noGrp="1"/>
          </p:cNvSpPr>
          <p:nvPr>
            <p:ph type="ftr" sz="quarter" idx="3"/>
          </p:nvPr>
        </p:nvSpPr>
        <p:spPr>
          <a:xfrm>
            <a:off x="2588538" y="6135809"/>
            <a:ext cx="7618015"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Add a footer</a:t>
            </a:r>
            <a:endParaRPr lang="en-US" dirty="0"/>
          </a:p>
        </p:txBody>
      </p:sp>
      <p:sp>
        <p:nvSpPr>
          <p:cNvPr id="6" name="Slide Number Placeholder 5"/>
          <p:cNvSpPr>
            <a:spLocks noGrp="1"/>
          </p:cNvSpPr>
          <p:nvPr>
            <p:ph type="sldNum" sz="quarter" idx="4"/>
          </p:nvPr>
        </p:nvSpPr>
        <p:spPr bwMode="gray">
          <a:xfrm>
            <a:off x="531674" y="787783"/>
            <a:ext cx="779564" cy="365125"/>
          </a:xfrm>
          <a:prstGeom prst="rect">
            <a:avLst/>
          </a:prstGeom>
        </p:spPr>
        <p:txBody>
          <a:bodyPr vert="horz" lIns="91440" tIns="45720" rIns="91440" bIns="45720" rtlCol="0" anchor="ctr"/>
          <a:lstStyle>
            <a:lvl1pPr algn="r">
              <a:defRPr sz="2000">
                <a:solidFill>
                  <a:srgbClr val="FEFFFF"/>
                </a:solidFill>
              </a:defRPr>
            </a:lvl1pPr>
          </a:lstStyle>
          <a:p>
            <a:fld id="{DF28FB93-0A08-4E7D-8E63-9EFA29F1E09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2365"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599565"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6765"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3965"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165"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773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493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0965" algn="l" defTabSz="457200" rtl="0" eaLnBrk="1" latinLnBrk="0" hangingPunct="1">
        <a:defRPr sz="1800" kern="1200">
          <a:solidFill>
            <a:schemeClr val="tx1"/>
          </a:solidFill>
          <a:latin typeface="+mn-lt"/>
          <a:ea typeface="+mn-ea"/>
          <a:cs typeface="+mn-cs"/>
        </a:defRPr>
      </a:lvl4pPr>
      <a:lvl5pPr marL="1828165" algn="l" defTabSz="457200" rtl="0" eaLnBrk="1" latinLnBrk="0" hangingPunct="1">
        <a:defRPr sz="1800" kern="1200">
          <a:solidFill>
            <a:schemeClr val="tx1"/>
          </a:solidFill>
          <a:latin typeface="+mn-lt"/>
          <a:ea typeface="+mn-ea"/>
          <a:cs typeface="+mn-cs"/>
        </a:defRPr>
      </a:lvl5pPr>
      <a:lvl6pPr marL="2285365" algn="l" defTabSz="457200" rtl="0" eaLnBrk="1" latinLnBrk="0" hangingPunct="1">
        <a:defRPr sz="1800" kern="1200">
          <a:solidFill>
            <a:schemeClr val="tx1"/>
          </a:solidFill>
          <a:latin typeface="+mn-lt"/>
          <a:ea typeface="+mn-ea"/>
          <a:cs typeface="+mn-cs"/>
        </a:defRPr>
      </a:lvl6pPr>
      <a:lvl7pPr marL="2742565" algn="l" defTabSz="457200" rtl="0" eaLnBrk="1" latinLnBrk="0" hangingPunct="1">
        <a:defRPr sz="1800" kern="1200">
          <a:solidFill>
            <a:schemeClr val="tx1"/>
          </a:solidFill>
          <a:latin typeface="+mn-lt"/>
          <a:ea typeface="+mn-ea"/>
          <a:cs typeface="+mn-cs"/>
        </a:defRPr>
      </a:lvl7pPr>
      <a:lvl8pPr marL="3199130" algn="l" defTabSz="457200" rtl="0" eaLnBrk="1" latinLnBrk="0" hangingPunct="1">
        <a:defRPr sz="1800" kern="1200">
          <a:solidFill>
            <a:schemeClr val="tx1"/>
          </a:solidFill>
          <a:latin typeface="+mn-lt"/>
          <a:ea typeface="+mn-ea"/>
          <a:cs typeface="+mn-cs"/>
        </a:defRPr>
      </a:lvl8pPr>
      <a:lvl9pPr marL="365633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4.xml"/><Relationship Id="rId6" Type="http://schemas.openxmlformats.org/officeDocument/2006/relationships/image" Target="../media/image4.png"/><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4812" y="838200"/>
            <a:ext cx="9143998" cy="3124200"/>
          </a:xfrm>
        </p:spPr>
        <p:txBody>
          <a:bodyPr>
            <a:normAutofit/>
          </a:bodyPr>
          <a:lstStyle/>
          <a:p>
            <a:pPr algn="l"/>
            <a:r>
              <a:rPr lang="en-US" sz="4000" b="1" dirty="0" err="1">
                <a:latin typeface="Times New Roman" panose="02020603050405020304" charset="0"/>
                <a:cs typeface="Times New Roman" panose="02020603050405020304" charset="0"/>
              </a:rPr>
              <a:t>Cyclistic</a:t>
            </a:r>
            <a:r>
              <a:rPr lang="en-US" sz="4000" b="1" dirty="0">
                <a:latin typeface="Times New Roman" panose="02020603050405020304" charset="0"/>
                <a:cs typeface="Times New Roman" panose="02020603050405020304" charset="0"/>
              </a:rPr>
              <a:t> Bike Usage Analysis: Members vs. Casual Riders</a:t>
            </a:r>
            <a:br>
              <a:rPr lang="en-US" sz="4000" b="1" dirty="0">
                <a:latin typeface="Times New Roman" panose="02020603050405020304" charset="0"/>
                <a:cs typeface="Times New Roman" panose="02020603050405020304" charset="0"/>
              </a:rPr>
            </a:br>
            <a:br>
              <a:rPr lang="en-US" sz="4000" b="1" dirty="0">
                <a:latin typeface="Times New Roman" panose="02020603050405020304" charset="0"/>
                <a:cs typeface="Times New Roman" panose="02020603050405020304" charset="0"/>
              </a:rPr>
            </a:br>
            <a:r>
              <a:rPr lang="en-US" sz="3000" i="1" dirty="0">
                <a:latin typeface="Times New Roman" panose="02020603050405020304" charset="0"/>
                <a:cs typeface="Times New Roman" panose="02020603050405020304" charset="0"/>
              </a:rPr>
              <a:t>Q1 2019–2020 Insights to Drive Membership Growth</a:t>
            </a:r>
            <a:endParaRPr lang="en-US" sz="3000" dirty="0">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a:off x="1751012" y="4648200"/>
            <a:ext cx="8229598" cy="838200"/>
          </a:xfrm>
        </p:spPr>
        <p:txBody>
          <a:bodyPr>
            <a:noAutofit/>
          </a:bodyPr>
          <a:lstStyle/>
          <a:p>
            <a:r>
              <a:rPr lang="en-US" sz="2400" b="1" dirty="0">
                <a:latin typeface="Times New Roman" panose="02020603050405020304" charset="0"/>
                <a:cs typeface="Times New Roman" panose="02020603050405020304" charset="0"/>
              </a:rPr>
              <a:t>Name: Hamza Jawad</a:t>
            </a:r>
            <a:endParaRPr lang="en-US" sz="2400" b="1" dirty="0">
              <a:latin typeface="Times New Roman" panose="02020603050405020304" charset="0"/>
              <a:cs typeface="Times New Roman" panose="02020603050405020304" charset="0"/>
            </a:endParaRPr>
          </a:p>
          <a:p>
            <a:r>
              <a:rPr lang="en-US" sz="2400" b="1" dirty="0">
                <a:latin typeface="Times New Roman" panose="02020603050405020304" charset="0"/>
                <a:cs typeface="Times New Roman" panose="02020603050405020304" charset="0"/>
              </a:rPr>
              <a:t>Date: August 20, 2025</a:t>
            </a:r>
            <a:endParaRPr lang="en-US" sz="2400" b="1" dirty="0">
              <a:latin typeface="Times New Roman" panose="02020603050405020304" charset="0"/>
              <a:cs typeface="Times New Roman" panose="02020603050405020304" charset="0"/>
            </a:endParaRPr>
          </a:p>
          <a:p>
            <a:endParaRPr lang="en-US" sz="2200" b="1" dirty="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br>
              <a:rPr lang="en-US" sz="4445" b="1">
                <a:latin typeface="Times New Roman" panose="02020603050405020304" charset="0"/>
                <a:cs typeface="Times New Roman" panose="02020603050405020304" charset="0"/>
              </a:rPr>
            </a:br>
            <a:r>
              <a:rPr lang="en-US" sz="4445" b="1">
                <a:latin typeface="Times New Roman" panose="02020603050405020304" charset="0"/>
                <a:cs typeface="Times New Roman" panose="02020603050405020304" charset="0"/>
              </a:rPr>
              <a:t>Problem Statement:</a:t>
            </a:r>
            <a:endParaRPr lang="en-US" sz="4445"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Autofit/>
          </a:bodyPr>
          <a:p>
            <a:pPr algn="just"/>
            <a:r>
              <a:rPr lang="en-US" altLang="en-US" sz="2800">
                <a:latin typeface="Times New Roman" panose="02020603050405020304" charset="0"/>
                <a:cs typeface="Times New Roman" panose="02020603050405020304" charset="0"/>
              </a:rPr>
              <a:t>This project analyzes historical trip data from Q1 2019 and Q1 2020 to identify patterns and trends in how casual riders and annual members use Cyclistic bikes differently. The findings will be used to provide actionable recommendations for converting more casual riders into annual members, directly supporting Cyclistic’s goal of increasing long-term customer retention and revenue.</a:t>
            </a:r>
            <a:endParaRPr lang="en-US" altLang="en-US" sz="2800">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836420" y="624205"/>
            <a:ext cx="9664700" cy="1280795"/>
          </a:xfrm>
        </p:spPr>
        <p:txBody>
          <a:bodyPr/>
          <a:lstStyle/>
          <a:p>
            <a:pPr algn="l"/>
            <a:r>
              <a:rPr lang="en-US" altLang="en-US" b="1" dirty="0">
                <a:latin typeface="Times New Roman" panose="02020603050405020304" charset="0"/>
                <a:cs typeface="Times New Roman" panose="02020603050405020304" charset="0"/>
              </a:rPr>
              <a:t>Members </a:t>
            </a:r>
            <a:r>
              <a:rPr lang="en-US" altLang="en-US" sz="4000" b="1" dirty="0">
                <a:latin typeface="Times New Roman" panose="02020603050405020304" charset="0"/>
                <a:cs typeface="Times New Roman" panose="02020603050405020304" charset="0"/>
              </a:rPr>
              <a:t>dominate </a:t>
            </a:r>
            <a:r>
              <a:rPr lang="en-US" altLang="en-US" b="1" dirty="0">
                <a:latin typeface="Times New Roman" panose="02020603050405020304" charset="0"/>
                <a:cs typeface="Times New Roman" panose="02020603050405020304" charset="0"/>
              </a:rPr>
              <a:t>bike usage</a:t>
            </a:r>
            <a:endParaRPr lang="en-US" altLang="en-US" b="1" dirty="0">
              <a:latin typeface="Times New Roman" panose="02020603050405020304" charset="0"/>
              <a:cs typeface="Times New Roman" panose="02020603050405020304" charset="0"/>
            </a:endParaRPr>
          </a:p>
        </p:txBody>
      </p:sp>
      <p:sp>
        <p:nvSpPr>
          <p:cNvPr id="3" name="Text Box 2"/>
          <p:cNvSpPr txBox="1"/>
          <p:nvPr/>
        </p:nvSpPr>
        <p:spPr>
          <a:xfrm>
            <a:off x="683578" y="2057083"/>
            <a:ext cx="5080000" cy="3189605"/>
          </a:xfrm>
          <a:prstGeom prst="rect">
            <a:avLst/>
          </a:prstGeom>
        </p:spPr>
        <p:txBody>
          <a:bodyPr>
            <a:spAutoFit/>
          </a:bodyPr>
          <a:p>
            <a:pPr marL="800100" indent="-342900" algn="just" defTabSz="266700">
              <a:spcBef>
                <a:spcPts val="500"/>
              </a:spcBef>
              <a:spcAft>
                <a:spcPts val="500"/>
              </a:spcAft>
              <a:buFont typeface="Arial" panose="020B0604020202020204" pitchFamily="34" charset="0"/>
              <a:buChar char="•"/>
            </a:pPr>
            <a:r>
              <a:rPr sz="2400">
                <a:latin typeface="Times New Roman" panose="02020603050405020304"/>
                <a:ea typeface="SimSun" panose="02010600030101010101" pitchFamily="2" charset="-122"/>
              </a:rPr>
              <a:t>Members account for </a:t>
            </a:r>
            <a:r>
              <a:rPr sz="2400" b="1">
                <a:latin typeface="Times New Roman" panose="02020603050405020304"/>
                <a:ea typeface="SimSun" panose="02010600030101010101" pitchFamily="2" charset="-122"/>
              </a:rPr>
              <a:t>91.4%</a:t>
            </a:r>
            <a:r>
              <a:rPr sz="2400">
                <a:latin typeface="Times New Roman" panose="02020603050405020304"/>
                <a:ea typeface="SimSun" panose="02010600030101010101" pitchFamily="2" charset="-122"/>
              </a:rPr>
              <a:t> of all rides.</a:t>
            </a:r>
            <a:endParaRPr sz="2400">
              <a:latin typeface="Times New Roman" panose="02020603050405020304"/>
              <a:ea typeface="SimSun" panose="02010600030101010101" pitchFamily="2" charset="-122"/>
            </a:endParaRPr>
          </a:p>
          <a:p>
            <a:pPr marL="457200" indent="0" algn="just" defTabSz="266700">
              <a:spcBef>
                <a:spcPts val="500"/>
              </a:spcBef>
              <a:spcAft>
                <a:spcPts val="500"/>
              </a:spcAft>
              <a:buFont typeface="Arial" panose="020B0604020202020204" pitchFamily="34" charset="0"/>
              <a:buNone/>
            </a:pPr>
            <a:endParaRPr sz="2400">
              <a:latin typeface="Times New Roman" panose="02020603050405020304"/>
              <a:ea typeface="SimSun" panose="02010600030101010101" pitchFamily="2" charset="-122"/>
            </a:endParaRPr>
          </a:p>
          <a:p>
            <a:pPr marL="800100" indent="-342900" algn="just" defTabSz="266700">
              <a:spcBef>
                <a:spcPts val="500"/>
              </a:spcBef>
              <a:spcAft>
                <a:spcPts val="500"/>
              </a:spcAft>
              <a:buFont typeface="Arial" panose="020B0604020202020204" pitchFamily="34" charset="0"/>
              <a:buChar char="•"/>
            </a:pPr>
            <a:r>
              <a:rPr sz="2400">
                <a:latin typeface="Times New Roman" panose="02020603050405020304"/>
                <a:ea typeface="SimSun" panose="02010600030101010101" pitchFamily="2" charset="-122"/>
              </a:rPr>
              <a:t>Casuals contribute only </a:t>
            </a:r>
            <a:r>
              <a:rPr sz="2400" b="1">
                <a:latin typeface="Times New Roman" panose="02020603050405020304"/>
                <a:ea typeface="SimSun" panose="02010600030101010101" pitchFamily="2" charset="-122"/>
              </a:rPr>
              <a:t>8.6%</a:t>
            </a:r>
            <a:r>
              <a:rPr sz="2400">
                <a:latin typeface="Times New Roman" panose="02020603050405020304"/>
                <a:ea typeface="SimSun" panose="02010600030101010101" pitchFamily="2" charset="-122"/>
              </a:rPr>
              <a:t>.</a:t>
            </a:r>
            <a:endParaRPr sz="2400">
              <a:latin typeface="Times New Roman" panose="02020603050405020304"/>
              <a:ea typeface="SimSun" panose="02010600030101010101" pitchFamily="2" charset="-122"/>
            </a:endParaRPr>
          </a:p>
          <a:p>
            <a:pPr marL="457200" indent="0" algn="just" defTabSz="266700">
              <a:spcBef>
                <a:spcPts val="500"/>
              </a:spcBef>
              <a:spcAft>
                <a:spcPts val="500"/>
              </a:spcAft>
              <a:buFont typeface="Arial" panose="020B0604020202020204" pitchFamily="34" charset="0"/>
              <a:buNone/>
            </a:pPr>
            <a:endParaRPr sz="2400">
              <a:latin typeface="Times New Roman" panose="02020603050405020304"/>
              <a:ea typeface="SimSun" panose="02010600030101010101" pitchFamily="2" charset="-122"/>
            </a:endParaRPr>
          </a:p>
          <a:p>
            <a:pPr marL="800100" indent="-342900" algn="just" defTabSz="266700">
              <a:spcBef>
                <a:spcPts val="500"/>
              </a:spcBef>
              <a:spcAft>
                <a:spcPts val="500"/>
              </a:spcAft>
              <a:buFont typeface="Arial" panose="020B0604020202020204" pitchFamily="34" charset="0"/>
              <a:buChar char="•"/>
            </a:pPr>
            <a:r>
              <a:rPr sz="2400">
                <a:latin typeface="Times New Roman" panose="02020603050405020304"/>
                <a:ea typeface="SimSun" panose="02010600030101010101" pitchFamily="2" charset="-122"/>
              </a:rPr>
              <a:t>Members are the </a:t>
            </a:r>
            <a:r>
              <a:rPr sz="2400" b="1">
                <a:latin typeface="Times New Roman" panose="02020603050405020304"/>
                <a:ea typeface="SimSun" panose="02010600030101010101" pitchFamily="2" charset="-122"/>
              </a:rPr>
              <a:t>core revenue base</a:t>
            </a:r>
            <a:r>
              <a:rPr sz="2400">
                <a:latin typeface="Times New Roman" panose="02020603050405020304"/>
                <a:ea typeface="SimSun" panose="02010600030101010101" pitchFamily="2" charset="-122"/>
              </a:rPr>
              <a:t>.</a:t>
            </a:r>
            <a:endParaRPr sz="2400">
              <a:latin typeface="Times New Roman" panose="02020603050405020304"/>
              <a:ea typeface="SimSun" panose="02010600030101010101" pitchFamily="2" charset="-122"/>
            </a:endParaRPr>
          </a:p>
        </p:txBody>
      </p:sp>
      <p:pic>
        <p:nvPicPr>
          <p:cNvPr id="5" name="Content Placeholder 4" descr="plot1"/>
          <p:cNvPicPr>
            <a:picLocks noChangeAspect="1"/>
          </p:cNvPicPr>
          <p:nvPr>
            <p:ph idx="1"/>
          </p:nvPr>
        </p:nvPicPr>
        <p:blipFill>
          <a:blip r:embed="rId1"/>
          <a:stretch>
            <a:fillRect/>
          </a:stretch>
        </p:blipFill>
        <p:spPr>
          <a:xfrm>
            <a:off x="6334125" y="1676400"/>
            <a:ext cx="5854700" cy="398526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835785" y="624205"/>
            <a:ext cx="9665335" cy="1280795"/>
          </a:xfrm>
        </p:spPr>
        <p:txBody>
          <a:bodyPr/>
          <a:lstStyle/>
          <a:p>
            <a:pPr algn="l"/>
            <a:r>
              <a:rPr lang="en-US" altLang="en-US" sz="4000" b="1" dirty="0">
                <a:latin typeface="Times New Roman" panose="02020603050405020304" charset="0"/>
                <a:cs typeface="Times New Roman" panose="02020603050405020304" charset="0"/>
              </a:rPr>
              <a:t> Casuals peak on weekends</a:t>
            </a:r>
            <a:endParaRPr lang="en-US" altLang="en-US" sz="4000" b="1" dirty="0">
              <a:latin typeface="Times New Roman" panose="02020603050405020304" charset="0"/>
              <a:cs typeface="Times New Roman" panose="02020603050405020304" charset="0"/>
            </a:endParaRPr>
          </a:p>
        </p:txBody>
      </p:sp>
      <p:pic>
        <p:nvPicPr>
          <p:cNvPr id="5" name="Content Placeholder 4" descr="plot2"/>
          <p:cNvPicPr>
            <a:picLocks noChangeAspect="1"/>
          </p:cNvPicPr>
          <p:nvPr>
            <p:ph idx="1"/>
          </p:nvPr>
        </p:nvPicPr>
        <p:blipFill>
          <a:blip r:embed="rId1"/>
          <a:stretch>
            <a:fillRect/>
          </a:stretch>
        </p:blipFill>
        <p:spPr>
          <a:xfrm>
            <a:off x="6245225" y="1866265"/>
            <a:ext cx="5943600" cy="3874770"/>
          </a:xfrm>
          <a:prstGeom prst="rect">
            <a:avLst/>
          </a:prstGeom>
        </p:spPr>
      </p:pic>
      <p:sp>
        <p:nvSpPr>
          <p:cNvPr id="7" name="Text Box 6"/>
          <p:cNvSpPr txBox="1"/>
          <p:nvPr/>
        </p:nvSpPr>
        <p:spPr>
          <a:xfrm>
            <a:off x="835978" y="2285683"/>
            <a:ext cx="5080000" cy="2933065"/>
          </a:xfrm>
          <a:prstGeom prst="rect">
            <a:avLst/>
          </a:prstGeom>
        </p:spPr>
        <p:txBody>
          <a:bodyPr>
            <a:spAutoFit/>
          </a:bodyPr>
          <a:p>
            <a:pPr marL="800100" indent="-342900" algn="just" defTabSz="266700">
              <a:spcBef>
                <a:spcPts val="500"/>
              </a:spcBef>
              <a:spcAft>
                <a:spcPts val="500"/>
              </a:spcAft>
              <a:buFont typeface="Arial" panose="020B0604020202020204" pitchFamily="34" charset="0"/>
              <a:buChar char="•"/>
            </a:pPr>
            <a:r>
              <a:rPr sz="2400">
                <a:latin typeface="Times New Roman" panose="02020603050405020304"/>
                <a:ea typeface="SimSun" panose="02010600030101010101" pitchFamily="2" charset="-122"/>
              </a:rPr>
              <a:t>Casuals peak on </a:t>
            </a:r>
            <a:r>
              <a:rPr sz="2400" b="1">
                <a:latin typeface="Times New Roman" panose="02020603050405020304"/>
                <a:ea typeface="SimSun" panose="02010600030101010101" pitchFamily="2" charset="-122"/>
              </a:rPr>
              <a:t>weekends (~2</a:t>
            </a:r>
            <a:r>
              <a:rPr lang="en-US" sz="2400" b="1">
                <a:latin typeface="Times New Roman" panose="02020603050405020304"/>
                <a:ea typeface="SimSun" panose="02010600030101010101" pitchFamily="2" charset="-122"/>
              </a:rPr>
              <a:t> times</a:t>
            </a:r>
            <a:r>
              <a:rPr sz="2400" b="1">
                <a:latin typeface="Times New Roman" panose="02020603050405020304"/>
                <a:ea typeface="SimSun" panose="02010600030101010101" pitchFamily="2" charset="-122"/>
              </a:rPr>
              <a:t> weekdays)</a:t>
            </a:r>
            <a:r>
              <a:rPr sz="2400">
                <a:latin typeface="Times New Roman" panose="02020603050405020304"/>
                <a:ea typeface="SimSun" panose="02010600030101010101" pitchFamily="2" charset="-122"/>
              </a:rPr>
              <a:t>.</a:t>
            </a:r>
            <a:endParaRPr sz="2400">
              <a:latin typeface="Times New Roman" panose="02020603050405020304"/>
              <a:ea typeface="SimSun" panose="02010600030101010101" pitchFamily="2" charset="-122"/>
            </a:endParaRPr>
          </a:p>
          <a:p>
            <a:pPr marL="342900" indent="-342900" algn="just">
              <a:buFont typeface="Symbol" panose="05050102010706020507"/>
              <a:buChar char=""/>
            </a:pPr>
            <a:endParaRPr sz="2400">
              <a:latin typeface="Times New Roman" panose="02020603050405020304"/>
              <a:ea typeface="SimSun" panose="02010600030101010101" pitchFamily="2" charset="-122"/>
            </a:endParaRPr>
          </a:p>
          <a:p>
            <a:pPr marL="800100" indent="-342900" algn="just" defTabSz="266700">
              <a:spcBef>
                <a:spcPts val="500"/>
              </a:spcBef>
              <a:spcAft>
                <a:spcPts val="500"/>
              </a:spcAft>
              <a:buFont typeface="Arial" panose="020B0604020202020204" pitchFamily="34" charset="0"/>
              <a:buChar char="•"/>
            </a:pPr>
            <a:r>
              <a:rPr sz="2400">
                <a:latin typeface="Times New Roman" panose="02020603050405020304"/>
                <a:ea typeface="SimSun" panose="02010600030101010101" pitchFamily="2" charset="-122"/>
              </a:rPr>
              <a:t>Members ride </a:t>
            </a:r>
            <a:r>
              <a:rPr sz="2400" b="1">
                <a:latin typeface="Times New Roman" panose="02020603050405020304"/>
                <a:ea typeface="SimSun" panose="02010600030101010101" pitchFamily="2" charset="-122"/>
              </a:rPr>
              <a:t>mainly weekdays</a:t>
            </a:r>
            <a:r>
              <a:rPr sz="2400">
                <a:latin typeface="Times New Roman" panose="02020603050405020304"/>
                <a:ea typeface="SimSun" panose="02010600030101010101" pitchFamily="2" charset="-122"/>
              </a:rPr>
              <a:t>.</a:t>
            </a:r>
            <a:endParaRPr sz="2400">
              <a:latin typeface="Times New Roman" panose="02020603050405020304"/>
              <a:ea typeface="SimSun" panose="02010600030101010101" pitchFamily="2" charset="-122"/>
            </a:endParaRPr>
          </a:p>
          <a:p>
            <a:pPr marL="342900" indent="-342900" algn="just">
              <a:buFont typeface="Symbol" panose="05050102010706020507"/>
              <a:buChar char=""/>
            </a:pPr>
            <a:endParaRPr sz="2400">
              <a:latin typeface="Times New Roman" panose="02020603050405020304"/>
              <a:ea typeface="SimSun" panose="02010600030101010101" pitchFamily="2" charset="-122"/>
            </a:endParaRPr>
          </a:p>
          <a:p>
            <a:pPr marL="800100" indent="-342900" algn="just" defTabSz="266700">
              <a:spcBef>
                <a:spcPts val="500"/>
              </a:spcBef>
              <a:spcAft>
                <a:spcPts val="500"/>
              </a:spcAft>
              <a:buFont typeface="Arial" panose="020B0604020202020204" pitchFamily="34" charset="0"/>
              <a:buChar char="•"/>
            </a:pPr>
            <a:r>
              <a:rPr sz="2400">
                <a:latin typeface="Times New Roman" panose="02020603050405020304"/>
                <a:ea typeface="SimSun" panose="02010600030101010101" pitchFamily="2" charset="-122"/>
              </a:rPr>
              <a:t>Growth opportunity: </a:t>
            </a:r>
            <a:r>
              <a:rPr sz="2400" b="1">
                <a:latin typeface="Times New Roman" panose="02020603050405020304"/>
                <a:ea typeface="SimSun" panose="02010600030101010101" pitchFamily="2" charset="-122"/>
              </a:rPr>
              <a:t>Convert weekend casuals</a:t>
            </a:r>
            <a:r>
              <a:rPr sz="2400">
                <a:latin typeface="Times New Roman" panose="02020603050405020304"/>
                <a:ea typeface="SimSun" panose="02010600030101010101" pitchFamily="2" charset="-122"/>
              </a:rPr>
              <a:t>.</a:t>
            </a:r>
            <a:endParaRPr sz="2400">
              <a:latin typeface="Times New Roman" panose="02020603050405020304"/>
              <a:ea typeface="SimSun"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8990" y="624205"/>
            <a:ext cx="9422130" cy="1280795"/>
          </a:xfrm>
        </p:spPr>
        <p:txBody>
          <a:bodyPr/>
          <a:lstStyle/>
          <a:p>
            <a:r>
              <a:rPr lang="en-US" altLang="en-US" sz="4000" b="1" dirty="0">
                <a:latin typeface="Times New Roman" panose="02020603050405020304" charset="0"/>
                <a:cs typeface="Times New Roman" panose="02020603050405020304" charset="0"/>
              </a:rPr>
              <a:t>Casual trips last 3× longer</a:t>
            </a:r>
            <a:endParaRPr lang="en-US" altLang="en-US" sz="4000" b="1" dirty="0">
              <a:latin typeface="Times New Roman" panose="02020603050405020304" charset="0"/>
              <a:cs typeface="Times New Roman" panose="02020603050405020304" charset="0"/>
            </a:endParaRPr>
          </a:p>
        </p:txBody>
      </p:sp>
      <p:pic>
        <p:nvPicPr>
          <p:cNvPr id="4" name="Content Placeholder 3" descr="plot3"/>
          <p:cNvPicPr>
            <a:picLocks noChangeAspect="1"/>
          </p:cNvPicPr>
          <p:nvPr>
            <p:ph sz="half" idx="1"/>
          </p:nvPr>
        </p:nvPicPr>
        <p:blipFill>
          <a:blip r:embed="rId1"/>
          <a:stretch>
            <a:fillRect/>
          </a:stretch>
        </p:blipFill>
        <p:spPr>
          <a:xfrm>
            <a:off x="6618605" y="1870075"/>
            <a:ext cx="5570220" cy="3692525"/>
          </a:xfrm>
          <a:prstGeom prst="rect">
            <a:avLst/>
          </a:prstGeom>
        </p:spPr>
      </p:pic>
      <p:sp>
        <p:nvSpPr>
          <p:cNvPr id="6" name="Text Box 5"/>
          <p:cNvSpPr txBox="1"/>
          <p:nvPr/>
        </p:nvSpPr>
        <p:spPr>
          <a:xfrm>
            <a:off x="730250" y="2438400"/>
            <a:ext cx="5567045" cy="3966210"/>
          </a:xfrm>
          <a:prstGeom prst="rect">
            <a:avLst/>
          </a:prstGeom>
        </p:spPr>
        <p:txBody>
          <a:bodyPr>
            <a:noAutofit/>
          </a:bodyPr>
          <a:p>
            <a:pPr marL="742950" indent="-285750" algn="just" defTabSz="266700">
              <a:spcBef>
                <a:spcPts val="500"/>
              </a:spcBef>
              <a:spcAft>
                <a:spcPts val="500"/>
              </a:spcAft>
              <a:buFont typeface="Arial" panose="020B0604020202020204" pitchFamily="34" charset="0"/>
              <a:buChar char="•"/>
            </a:pPr>
            <a:r>
              <a:rPr sz="2400">
                <a:latin typeface="Times New Roman" panose="02020603050405020304"/>
                <a:ea typeface="SimSun" panose="02010600030101010101" pitchFamily="2" charset="-122"/>
              </a:rPr>
              <a:t>Casual riders average </a:t>
            </a:r>
            <a:r>
              <a:rPr sz="2400" b="1">
                <a:latin typeface="Times New Roman" panose="02020603050405020304"/>
                <a:ea typeface="SimSun" panose="02010600030101010101" pitchFamily="2" charset="-122"/>
              </a:rPr>
              <a:t>38.5 mins</a:t>
            </a:r>
            <a:r>
              <a:rPr sz="2400">
                <a:latin typeface="Times New Roman" panose="02020603050405020304"/>
                <a:ea typeface="SimSun" panose="02010600030101010101" pitchFamily="2" charset="-122"/>
              </a:rPr>
              <a:t>, members just </a:t>
            </a:r>
            <a:r>
              <a:rPr sz="2400" b="1">
                <a:latin typeface="Times New Roman" panose="02020603050405020304"/>
                <a:ea typeface="SimSun" panose="02010600030101010101" pitchFamily="2" charset="-122"/>
              </a:rPr>
              <a:t>11.5 mins</a:t>
            </a:r>
            <a:r>
              <a:rPr sz="2400">
                <a:latin typeface="Times New Roman" panose="02020603050405020304"/>
                <a:ea typeface="SimSun" panose="02010600030101010101" pitchFamily="2" charset="-122"/>
              </a:rPr>
              <a:t>.</a:t>
            </a:r>
            <a:endParaRPr sz="2400">
              <a:latin typeface="Times New Roman" panose="02020603050405020304"/>
              <a:ea typeface="SimSun" panose="02010600030101010101" pitchFamily="2" charset="-122"/>
            </a:endParaRPr>
          </a:p>
          <a:p>
            <a:pPr marL="285750" indent="-285750" algn="just">
              <a:buFont typeface="Symbol" panose="05050102010706020507"/>
              <a:buChar char=""/>
            </a:pPr>
            <a:endParaRPr sz="2400">
              <a:latin typeface="Times New Roman" panose="02020603050405020304"/>
              <a:ea typeface="SimSun" panose="02010600030101010101" pitchFamily="2" charset="-122"/>
            </a:endParaRPr>
          </a:p>
          <a:p>
            <a:pPr marL="742950" indent="-285750" algn="just" defTabSz="266700">
              <a:spcBef>
                <a:spcPts val="500"/>
              </a:spcBef>
              <a:spcAft>
                <a:spcPts val="500"/>
              </a:spcAft>
              <a:buFont typeface="Arial" panose="020B0604020202020204" pitchFamily="34" charset="0"/>
              <a:buChar char="•"/>
            </a:pPr>
            <a:r>
              <a:rPr sz="2400">
                <a:latin typeface="Times New Roman" panose="02020603050405020304"/>
                <a:ea typeface="SimSun" panose="02010600030101010101" pitchFamily="2" charset="-122"/>
              </a:rPr>
              <a:t>Casual trips are nearly </a:t>
            </a:r>
            <a:r>
              <a:rPr sz="2400" b="1">
                <a:latin typeface="Times New Roman" panose="02020603050405020304"/>
                <a:ea typeface="SimSun" panose="02010600030101010101" pitchFamily="2" charset="-122"/>
              </a:rPr>
              <a:t>3</a:t>
            </a:r>
            <a:r>
              <a:rPr lang="en-US" sz="2400" b="1">
                <a:latin typeface="Times New Roman" panose="02020603050405020304"/>
                <a:ea typeface="SimSun" panose="02010600030101010101" pitchFamily="2" charset="-122"/>
              </a:rPr>
              <a:t> times</a:t>
            </a:r>
            <a:r>
              <a:rPr sz="2400" b="1">
                <a:latin typeface="Times New Roman" panose="02020603050405020304"/>
                <a:ea typeface="SimSun" panose="02010600030101010101" pitchFamily="2" charset="-122"/>
              </a:rPr>
              <a:t> longer</a:t>
            </a:r>
            <a:r>
              <a:rPr sz="2400">
                <a:latin typeface="Times New Roman" panose="02020603050405020304"/>
                <a:ea typeface="SimSun" panose="02010600030101010101" pitchFamily="2" charset="-122"/>
              </a:rPr>
              <a:t>.</a:t>
            </a:r>
            <a:endParaRPr sz="2400">
              <a:latin typeface="Times New Roman" panose="02020603050405020304"/>
              <a:ea typeface="SimSun" panose="02010600030101010101" pitchFamily="2" charset="-122"/>
            </a:endParaRPr>
          </a:p>
          <a:p>
            <a:pPr marL="285750" indent="-285750" algn="just">
              <a:buFont typeface="Symbol" panose="05050102010706020507"/>
              <a:buChar char=""/>
            </a:pPr>
            <a:endParaRPr sz="2400">
              <a:latin typeface="Times New Roman" panose="02020603050405020304"/>
              <a:ea typeface="SimSun" panose="02010600030101010101" pitchFamily="2" charset="-122"/>
            </a:endParaRPr>
          </a:p>
          <a:p>
            <a:pPr marL="742950" indent="-285750" algn="just" defTabSz="266700">
              <a:spcBef>
                <a:spcPts val="500"/>
              </a:spcBef>
              <a:spcAft>
                <a:spcPts val="500"/>
              </a:spcAft>
              <a:buFont typeface="Arial" panose="020B0604020202020204" pitchFamily="34" charset="0"/>
              <a:buChar char="•"/>
            </a:pPr>
            <a:r>
              <a:rPr sz="2400">
                <a:latin typeface="Times New Roman" panose="02020603050405020304"/>
                <a:ea typeface="SimSun" panose="02010600030101010101" pitchFamily="2" charset="-122"/>
              </a:rPr>
              <a:t>Shows </a:t>
            </a:r>
            <a:r>
              <a:rPr sz="2400" b="1">
                <a:latin typeface="Times New Roman" panose="02020603050405020304"/>
                <a:ea typeface="SimSun" panose="02010600030101010101" pitchFamily="2" charset="-122"/>
              </a:rPr>
              <a:t>leisure vs. c</a:t>
            </a:r>
            <a:r>
              <a:rPr lang="en-US" sz="2400" b="1">
                <a:latin typeface="Times New Roman" panose="02020603050405020304"/>
                <a:ea typeface="SimSun" panose="02010600030101010101" pitchFamily="2" charset="-122"/>
              </a:rPr>
              <a:t>omuting </a:t>
            </a:r>
            <a:r>
              <a:rPr sz="2400">
                <a:latin typeface="Times New Roman" panose="02020603050405020304"/>
                <a:ea typeface="SimSun" panose="02010600030101010101" pitchFamily="2" charset="-122"/>
              </a:rPr>
              <a:t>behavior.</a:t>
            </a:r>
            <a:endParaRPr sz="2400">
              <a:latin typeface="Times New Roman" panose="02020603050405020304"/>
              <a:ea typeface="SimSun"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2955" y="624205"/>
            <a:ext cx="9448165" cy="1280795"/>
          </a:xfrm>
        </p:spPr>
        <p:txBody>
          <a:bodyPr/>
          <a:lstStyle/>
          <a:p>
            <a:r>
              <a:rPr lang="en-US" altLang="en-US" sz="4000" b="1" dirty="0">
                <a:latin typeface="Times New Roman" panose="02020603050405020304" charset="0"/>
                <a:cs typeface="Times New Roman" panose="02020603050405020304" charset="0"/>
              </a:rPr>
              <a:t>Casual use is seasonal</a:t>
            </a:r>
            <a:endParaRPr lang="en-US" altLang="en-US" sz="4000" b="1" dirty="0">
              <a:latin typeface="Times New Roman" panose="02020603050405020304" charset="0"/>
              <a:cs typeface="Times New Roman" panose="02020603050405020304" charset="0"/>
            </a:endParaRPr>
          </a:p>
        </p:txBody>
      </p:sp>
      <p:graphicFrame>
        <p:nvGraphicFramePr>
          <p:cNvPr id="4" name="Content Placeholder 3" descr="Gear showing 3 groups"/>
          <p:cNvGraphicFramePr>
            <a:graphicFrameLocks noGrp="1"/>
          </p:cNvGraphicFramePr>
          <p:nvPr>
            <p:ph sz="half" idx="2"/>
          </p:nvPr>
        </p:nvGraphicFramePr>
        <p:xfrm>
          <a:off x="7188200" y="2125663"/>
          <a:ext cx="4313238" cy="377825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3" name="Picture 2" descr="plot4"/>
          <p:cNvPicPr>
            <a:picLocks noChangeAspect="1"/>
          </p:cNvPicPr>
          <p:nvPr/>
        </p:nvPicPr>
        <p:blipFill>
          <a:blip r:embed="rId6"/>
          <a:stretch>
            <a:fillRect/>
          </a:stretch>
        </p:blipFill>
        <p:spPr>
          <a:xfrm>
            <a:off x="6445250" y="1856105"/>
            <a:ext cx="5698490" cy="3955415"/>
          </a:xfrm>
          <a:prstGeom prst="rect">
            <a:avLst/>
          </a:prstGeom>
        </p:spPr>
      </p:pic>
      <p:sp>
        <p:nvSpPr>
          <p:cNvPr id="6" name="Text Box 5"/>
          <p:cNvSpPr txBox="1"/>
          <p:nvPr/>
        </p:nvSpPr>
        <p:spPr>
          <a:xfrm>
            <a:off x="912178" y="2057083"/>
            <a:ext cx="5080000" cy="3430905"/>
          </a:xfrm>
          <a:prstGeom prst="rect">
            <a:avLst/>
          </a:prstGeom>
        </p:spPr>
        <p:txBody>
          <a:bodyPr>
            <a:spAutoFit/>
          </a:bodyPr>
          <a:p>
            <a:pPr marL="800100" indent="-342900" algn="just" defTabSz="266700">
              <a:spcBef>
                <a:spcPts val="500"/>
              </a:spcBef>
              <a:spcAft>
                <a:spcPts val="500"/>
              </a:spcAft>
              <a:buFont typeface="Arial" panose="020B0604020202020204" pitchFamily="34" charset="0"/>
              <a:buChar char="•"/>
            </a:pPr>
            <a:r>
              <a:rPr sz="2400">
                <a:latin typeface="Times New Roman" panose="02020603050405020304"/>
                <a:ea typeface="SimSun" panose="02010600030101010101" pitchFamily="2" charset="-122"/>
              </a:rPr>
              <a:t>Members steady: </a:t>
            </a:r>
            <a:r>
              <a:rPr sz="2400" b="1">
                <a:latin typeface="Times New Roman" panose="02020603050405020304"/>
                <a:ea typeface="SimSun" panose="02010600030101010101" pitchFamily="2" charset="-122"/>
              </a:rPr>
              <a:t>233K → 219K → 264K</a:t>
            </a:r>
            <a:r>
              <a:rPr sz="2400">
                <a:latin typeface="Times New Roman" panose="02020603050405020304"/>
                <a:ea typeface="SimSun" panose="02010600030101010101" pitchFamily="2" charset="-122"/>
              </a:rPr>
              <a:t>.</a:t>
            </a:r>
            <a:endParaRPr sz="2400">
              <a:latin typeface="Times New Roman" panose="02020603050405020304"/>
              <a:ea typeface="SimSun" panose="02010600030101010101" pitchFamily="2" charset="-122"/>
            </a:endParaRPr>
          </a:p>
          <a:p>
            <a:pPr marL="457200" indent="0" algn="just" defTabSz="266700">
              <a:spcBef>
                <a:spcPts val="500"/>
              </a:spcBef>
              <a:spcAft>
                <a:spcPts val="500"/>
              </a:spcAft>
              <a:buFont typeface="Arial" panose="020B0604020202020204" pitchFamily="34" charset="0"/>
              <a:buNone/>
            </a:pPr>
            <a:endParaRPr sz="2400">
              <a:latin typeface="Times New Roman" panose="02020603050405020304"/>
              <a:ea typeface="SimSun" panose="02010600030101010101" pitchFamily="2" charset="-122"/>
            </a:endParaRPr>
          </a:p>
          <a:p>
            <a:pPr marL="800100" indent="-342900" algn="just" defTabSz="266700">
              <a:spcBef>
                <a:spcPts val="500"/>
              </a:spcBef>
              <a:spcAft>
                <a:spcPts val="500"/>
              </a:spcAft>
              <a:buFont typeface="Arial" panose="020B0604020202020204" pitchFamily="34" charset="0"/>
              <a:buChar char="•"/>
            </a:pPr>
            <a:r>
              <a:rPr sz="2400">
                <a:latin typeface="Times New Roman" panose="02020603050405020304"/>
                <a:ea typeface="SimSun" panose="02010600030101010101" pitchFamily="2" charset="-122"/>
              </a:rPr>
              <a:t>Casuals jump: </a:t>
            </a:r>
            <a:r>
              <a:rPr sz="2400" b="1">
                <a:latin typeface="Times New Roman" panose="02020603050405020304"/>
                <a:ea typeface="SimSun" panose="02010600030101010101" pitchFamily="2" charset="-122"/>
              </a:rPr>
              <a:t>12K → 14K → 40K</a:t>
            </a:r>
            <a:r>
              <a:rPr sz="2400">
                <a:latin typeface="Times New Roman" panose="02020603050405020304"/>
                <a:ea typeface="SimSun" panose="02010600030101010101" pitchFamily="2" charset="-122"/>
              </a:rPr>
              <a:t> in March.</a:t>
            </a:r>
            <a:endParaRPr sz="2400">
              <a:latin typeface="Times New Roman" panose="02020603050405020304"/>
              <a:ea typeface="SimSun" panose="02010600030101010101" pitchFamily="2" charset="-122"/>
            </a:endParaRPr>
          </a:p>
          <a:p>
            <a:pPr marL="342900" indent="-342900" algn="just">
              <a:buFont typeface="Symbol" panose="05050102010706020507"/>
              <a:buChar char=""/>
            </a:pPr>
            <a:endParaRPr sz="2400">
              <a:latin typeface="Times New Roman" panose="02020603050405020304"/>
              <a:ea typeface="SimSun" panose="02010600030101010101" pitchFamily="2" charset="-122"/>
            </a:endParaRPr>
          </a:p>
          <a:p>
            <a:pPr marL="800100" indent="-342900" algn="just" defTabSz="266700">
              <a:spcBef>
                <a:spcPts val="500"/>
              </a:spcBef>
              <a:spcAft>
                <a:spcPts val="500"/>
              </a:spcAft>
              <a:buFont typeface="Arial" panose="020B0604020202020204" pitchFamily="34" charset="0"/>
              <a:buChar char="•"/>
            </a:pPr>
            <a:r>
              <a:rPr sz="2400">
                <a:latin typeface="Times New Roman" panose="02020603050405020304"/>
                <a:ea typeface="SimSun" panose="02010600030101010101" pitchFamily="2" charset="-122"/>
              </a:rPr>
              <a:t>Casual use is </a:t>
            </a:r>
            <a:r>
              <a:rPr sz="2400" b="1">
                <a:latin typeface="Times New Roman" panose="02020603050405020304"/>
                <a:ea typeface="SimSun" panose="02010600030101010101" pitchFamily="2" charset="-122"/>
              </a:rPr>
              <a:t>seasonal and weather-driven</a:t>
            </a:r>
            <a:r>
              <a:rPr sz="2400">
                <a:latin typeface="Times New Roman" panose="02020603050405020304"/>
                <a:ea typeface="SimSun" panose="02010600030101010101" pitchFamily="2" charset="-122"/>
              </a:rPr>
              <a:t>.</a:t>
            </a:r>
            <a:endParaRPr sz="2400">
              <a:latin typeface="Times New Roman" panose="02020603050405020304"/>
              <a:ea typeface="SimSun"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760413" y="1599248"/>
            <a:ext cx="5080000" cy="4041140"/>
          </a:xfrm>
          <a:prstGeom prst="rect">
            <a:avLst/>
          </a:prstGeom>
        </p:spPr>
        <p:txBody>
          <a:bodyPr>
            <a:spAutoFit/>
          </a:bodyPr>
          <a:p>
            <a:pPr marL="800100" indent="-342900" algn="just" defTabSz="266700">
              <a:spcBef>
                <a:spcPts val="500"/>
              </a:spcBef>
              <a:spcAft>
                <a:spcPts val="500"/>
              </a:spcAft>
              <a:buFont typeface="Arial" panose="020B0604020202020204" pitchFamily="34" charset="0"/>
              <a:buChar char="•"/>
            </a:pPr>
            <a:r>
              <a:rPr sz="2400">
                <a:latin typeface="Times New Roman" panose="02020603050405020304"/>
                <a:ea typeface="SimSun" panose="02010600030101010101" pitchFamily="2" charset="-122"/>
              </a:rPr>
              <a:t>Casuals ride from </a:t>
            </a:r>
            <a:r>
              <a:rPr sz="2400" b="1">
                <a:latin typeface="Times New Roman" panose="02020603050405020304"/>
                <a:ea typeface="SimSun" panose="02010600030101010101" pitchFamily="2" charset="-122"/>
              </a:rPr>
              <a:t>tourist/leisure areas</a:t>
            </a:r>
            <a:r>
              <a:rPr sz="2400">
                <a:latin typeface="Times New Roman" panose="02020603050405020304"/>
                <a:ea typeface="SimSun" panose="02010600030101010101" pitchFamily="2" charset="-122"/>
              </a:rPr>
              <a:t> (Millennium Park, Shedd Aquarium).</a:t>
            </a:r>
            <a:endParaRPr sz="2400">
              <a:latin typeface="Times New Roman" panose="02020603050405020304"/>
              <a:ea typeface="SimSun" panose="02010600030101010101" pitchFamily="2" charset="-122"/>
            </a:endParaRPr>
          </a:p>
          <a:p>
            <a:pPr marL="342900" indent="-342900" algn="just">
              <a:buFont typeface="Symbol" panose="05050102010706020507"/>
              <a:buChar char=""/>
            </a:pPr>
            <a:endParaRPr sz="2400">
              <a:latin typeface="Times New Roman" panose="02020603050405020304"/>
              <a:ea typeface="SimSun" panose="02010600030101010101" pitchFamily="2" charset="-122"/>
            </a:endParaRPr>
          </a:p>
          <a:p>
            <a:pPr marL="800100" indent="-342900" algn="just" defTabSz="266700">
              <a:spcBef>
                <a:spcPts val="500"/>
              </a:spcBef>
              <a:spcAft>
                <a:spcPts val="500"/>
              </a:spcAft>
              <a:buFont typeface="Arial" panose="020B0604020202020204" pitchFamily="34" charset="0"/>
              <a:buChar char="•"/>
            </a:pPr>
            <a:r>
              <a:rPr sz="2400">
                <a:latin typeface="Times New Roman" panose="02020603050405020304"/>
                <a:ea typeface="SimSun" panose="02010600030101010101" pitchFamily="2" charset="-122"/>
              </a:rPr>
              <a:t>Members start at </a:t>
            </a:r>
            <a:r>
              <a:rPr sz="2400" b="1">
                <a:latin typeface="Times New Roman" panose="02020603050405020304"/>
                <a:ea typeface="SimSun" panose="02010600030101010101" pitchFamily="2" charset="-122"/>
              </a:rPr>
              <a:t>commuter hubs</a:t>
            </a:r>
            <a:r>
              <a:rPr sz="2400">
                <a:latin typeface="Times New Roman" panose="02020603050405020304"/>
                <a:ea typeface="SimSun" panose="02010600030101010101" pitchFamily="2" charset="-122"/>
              </a:rPr>
              <a:t> (Clinton, Canal, Kingsbury).</a:t>
            </a:r>
            <a:endParaRPr sz="2400">
              <a:latin typeface="Times New Roman" panose="02020603050405020304"/>
              <a:ea typeface="SimSun" panose="02010600030101010101" pitchFamily="2" charset="-122"/>
            </a:endParaRPr>
          </a:p>
          <a:p>
            <a:pPr marL="342900" indent="-342900" algn="just">
              <a:buFont typeface="Symbol" panose="05050102010706020507"/>
              <a:buChar char=""/>
            </a:pPr>
            <a:endParaRPr sz="2400">
              <a:latin typeface="Times New Roman" panose="02020603050405020304"/>
              <a:ea typeface="SimSun" panose="02010600030101010101" pitchFamily="2" charset="-122"/>
            </a:endParaRPr>
          </a:p>
          <a:p>
            <a:pPr marL="800100" indent="-342900" algn="just" defTabSz="266700">
              <a:spcBef>
                <a:spcPts val="500"/>
              </a:spcBef>
              <a:spcAft>
                <a:spcPts val="500"/>
              </a:spcAft>
              <a:buFont typeface="Arial" panose="020B0604020202020204" pitchFamily="34" charset="0"/>
              <a:buChar char="•"/>
            </a:pPr>
            <a:r>
              <a:rPr sz="2400">
                <a:latin typeface="Times New Roman" panose="02020603050405020304"/>
                <a:ea typeface="SimSun" panose="02010600030101010101" pitchFamily="2" charset="-122"/>
              </a:rPr>
              <a:t>Location targeting can drive conversions.</a:t>
            </a:r>
            <a:endParaRPr sz="2400">
              <a:latin typeface="Times New Roman" panose="02020603050405020304"/>
              <a:ea typeface="SimSun" panose="02010600030101010101" pitchFamily="2" charset="-122"/>
            </a:endParaRPr>
          </a:p>
        </p:txBody>
      </p:sp>
      <p:pic>
        <p:nvPicPr>
          <p:cNvPr id="4" name="Picture 3" descr="plot5"/>
          <p:cNvPicPr>
            <a:picLocks noChangeAspect="1"/>
          </p:cNvPicPr>
          <p:nvPr/>
        </p:nvPicPr>
        <p:blipFill>
          <a:blip r:embed="rId1"/>
          <a:stretch>
            <a:fillRect/>
          </a:stretch>
        </p:blipFill>
        <p:spPr>
          <a:xfrm>
            <a:off x="6095365" y="1503680"/>
            <a:ext cx="6093460" cy="4137025"/>
          </a:xfrm>
          <a:prstGeom prst="rect">
            <a:avLst/>
          </a:prstGeom>
        </p:spPr>
      </p:pic>
      <p:sp>
        <p:nvSpPr>
          <p:cNvPr id="2" name="Text Box 1"/>
          <p:cNvSpPr txBox="1"/>
          <p:nvPr/>
        </p:nvSpPr>
        <p:spPr>
          <a:xfrm>
            <a:off x="1979930" y="609600"/>
            <a:ext cx="8564880" cy="706755"/>
          </a:xfrm>
          <a:prstGeom prst="rect">
            <a:avLst/>
          </a:prstGeom>
        </p:spPr>
        <p:txBody>
          <a:bodyPr wrap="square">
            <a:spAutoFit/>
          </a:bodyPr>
          <a:p>
            <a:r>
              <a:rPr sz="4000" b="1">
                <a:latin typeface="Times New Roman" panose="02020603050405020304" charset="0"/>
                <a:cs typeface="Times New Roman" panose="02020603050405020304" charset="0"/>
              </a:rPr>
              <a:t>Tourists vs commuters by location</a:t>
            </a:r>
            <a:endParaRPr sz="4000" b="1">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512874" y="685705"/>
            <a:ext cx="8909366" cy="1280890"/>
          </a:xfrm>
        </p:spPr>
        <p:txBody>
          <a:bodyPr/>
          <a:lstStyle/>
          <a:p>
            <a:br>
              <a:rPr lang="en-US" altLang="en-US" b="1" dirty="0">
                <a:latin typeface="Times New Roman" panose="02020603050405020304" charset="0"/>
                <a:cs typeface="Times New Roman" panose="02020603050405020304" charset="0"/>
              </a:rPr>
            </a:br>
            <a:r>
              <a:rPr lang="en-US" altLang="en-US" sz="4000" b="1" dirty="0">
                <a:latin typeface="Times New Roman" panose="02020603050405020304" charset="0"/>
                <a:cs typeface="Times New Roman" panose="02020603050405020304" charset="0"/>
              </a:rPr>
              <a:t>Conclusion</a:t>
            </a:r>
            <a:r>
              <a:rPr lang="en-US" altLang="en-US" b="1" dirty="0">
                <a:latin typeface="Times New Roman" panose="02020603050405020304" charset="0"/>
                <a:cs typeface="Times New Roman" panose="02020603050405020304" charset="0"/>
              </a:rPr>
              <a:t>:</a:t>
            </a:r>
            <a:endParaRPr lang="en-US" altLang="en-US" b="1" dirty="0">
              <a:latin typeface="Times New Roman" panose="02020603050405020304" charset="0"/>
              <a:cs typeface="Times New Roman" panose="02020603050405020304" charset="0"/>
            </a:endParaRPr>
          </a:p>
        </p:txBody>
      </p:sp>
      <p:sp>
        <p:nvSpPr>
          <p:cNvPr id="2" name="Text Box 1"/>
          <p:cNvSpPr txBox="1"/>
          <p:nvPr/>
        </p:nvSpPr>
        <p:spPr>
          <a:xfrm>
            <a:off x="2055495" y="2133600"/>
            <a:ext cx="9761855" cy="4163695"/>
          </a:xfrm>
          <a:prstGeom prst="rect">
            <a:avLst/>
          </a:prstGeom>
        </p:spPr>
        <p:txBody>
          <a:bodyPr>
            <a:noAutofit/>
          </a:bodyPr>
          <a:p>
            <a:pPr marL="800100" indent="-342900" algn="just" defTabSz="266700">
              <a:buFont typeface="Arial" panose="020B0604020202020204" pitchFamily="34" charset="0"/>
              <a:buChar char="•"/>
            </a:pPr>
            <a:r>
              <a:rPr sz="2800" b="1">
                <a:latin typeface="Times New Roman" panose="02020603050405020304"/>
                <a:ea typeface="SimSun" panose="02010600030101010101" pitchFamily="2" charset="-122"/>
              </a:rPr>
              <a:t>Members dominate</a:t>
            </a:r>
            <a:r>
              <a:rPr sz="2800">
                <a:latin typeface="Times New Roman" panose="02020603050405020304"/>
                <a:ea typeface="SimSun" panose="02010600030101010101" pitchFamily="2" charset="-122"/>
              </a:rPr>
              <a:t> (91% of rides), showing loyalty and recurring value.</a:t>
            </a:r>
            <a:endParaRPr sz="2800">
              <a:latin typeface="Times New Roman" panose="02020603050405020304"/>
              <a:ea typeface="SimSun" panose="02010600030101010101" pitchFamily="2" charset="-122"/>
            </a:endParaRPr>
          </a:p>
          <a:p>
            <a:pPr marL="457200" indent="0" algn="just" defTabSz="266700">
              <a:buFont typeface="Arial" panose="020B0604020202020204" pitchFamily="34" charset="0"/>
              <a:buNone/>
            </a:pPr>
            <a:endParaRPr sz="2800">
              <a:latin typeface="Times New Roman" panose="02020603050405020304"/>
              <a:ea typeface="SimSun" panose="02010600030101010101" pitchFamily="2" charset="-122"/>
            </a:endParaRPr>
          </a:p>
          <a:p>
            <a:pPr marL="800100" lvl="1" indent="-342900" algn="just">
              <a:buFont typeface="Arial" panose="020B0604020202020204" pitchFamily="34" charset="0"/>
              <a:buChar char="•"/>
            </a:pPr>
            <a:r>
              <a:rPr sz="2800" b="1">
                <a:latin typeface="Times New Roman" panose="02020603050405020304"/>
                <a:ea typeface="SimSun" panose="02010600030101010101" pitchFamily="2" charset="-122"/>
              </a:rPr>
              <a:t>Casual riders differ</a:t>
            </a:r>
            <a:r>
              <a:rPr sz="2800">
                <a:latin typeface="Times New Roman" panose="02020603050405020304"/>
                <a:ea typeface="SimSun" panose="02010600030101010101" pitchFamily="2" charset="-122"/>
              </a:rPr>
              <a:t>: longer trips, seasonal spikes, tourist-heavy.</a:t>
            </a:r>
            <a:endParaRPr sz="2800">
              <a:latin typeface="Times New Roman" panose="02020603050405020304"/>
              <a:ea typeface="SimSun" panose="02010600030101010101" pitchFamily="2" charset="-122"/>
            </a:endParaRPr>
          </a:p>
          <a:p>
            <a:pPr lvl="1" indent="0" algn="just">
              <a:buFont typeface="Arial" panose="020B0604020202020204" pitchFamily="34" charset="0"/>
              <a:buNone/>
            </a:pPr>
            <a:endParaRPr sz="2800">
              <a:latin typeface="Times New Roman" panose="02020603050405020304"/>
              <a:ea typeface="SimSun" panose="02010600030101010101" pitchFamily="2" charset="-122"/>
            </a:endParaRPr>
          </a:p>
          <a:p>
            <a:pPr marL="800100" indent="-342900" algn="just" defTabSz="266700">
              <a:buFont typeface="Arial" panose="020B0604020202020204" pitchFamily="34" charset="0"/>
              <a:buChar char="•"/>
            </a:pPr>
            <a:r>
              <a:rPr sz="2800" b="1">
                <a:latin typeface="Times New Roman" panose="02020603050405020304"/>
                <a:ea typeface="SimSun" panose="02010600030101010101" pitchFamily="2" charset="-122"/>
              </a:rPr>
              <a:t>Growth opportunity</a:t>
            </a:r>
            <a:r>
              <a:rPr sz="2800">
                <a:latin typeface="Times New Roman" panose="02020603050405020304"/>
                <a:ea typeface="SimSun" panose="02010600030101010101" pitchFamily="2" charset="-122"/>
              </a:rPr>
              <a:t>: converting casuals into members.</a:t>
            </a:r>
            <a:endParaRPr sz="2800">
              <a:latin typeface="Times New Roman" panose="02020603050405020304"/>
              <a:ea typeface="SimSun"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1827530" y="1371600"/>
            <a:ext cx="9944100" cy="4831080"/>
          </a:xfrm>
          <a:prstGeom prst="rect">
            <a:avLst/>
          </a:prstGeom>
        </p:spPr>
        <p:txBody>
          <a:bodyPr wrap="square">
            <a:spAutoFit/>
          </a:bodyPr>
          <a:p>
            <a:pPr marL="457200" indent="-457200" algn="just">
              <a:buFont typeface="Arial" panose="020B0604020202020204" pitchFamily="34" charset="0"/>
              <a:buChar char="•"/>
            </a:pPr>
            <a:r>
              <a:rPr sz="2800" b="1">
                <a:latin typeface="Times New Roman" panose="02020603050405020304" charset="0"/>
                <a:cs typeface="Times New Roman" panose="02020603050405020304" charset="0"/>
              </a:rPr>
              <a:t>Seasonal Campaigns:</a:t>
            </a:r>
            <a:r>
              <a:rPr sz="2800">
                <a:latin typeface="Times New Roman" panose="02020603050405020304" charset="0"/>
                <a:cs typeface="Times New Roman" panose="02020603050405020304" charset="0"/>
              </a:rPr>
              <a:t> Launch targeted membership drives ahead of spring/summer peaks.</a:t>
            </a:r>
            <a:endParaRPr sz="2800">
              <a:latin typeface="Times New Roman" panose="02020603050405020304" charset="0"/>
              <a:cs typeface="Times New Roman" panose="02020603050405020304" charset="0"/>
            </a:endParaRPr>
          </a:p>
          <a:p>
            <a:pPr marL="457200" indent="-457200" algn="just">
              <a:buFont typeface="Arial" panose="020B0604020202020204"/>
              <a:buChar char="•"/>
            </a:pPr>
            <a:endParaRPr sz="2800">
              <a:latin typeface="Times New Roman" panose="02020603050405020304" charset="0"/>
              <a:cs typeface="Times New Roman" panose="02020603050405020304" charset="0"/>
            </a:endParaRPr>
          </a:p>
          <a:p>
            <a:pPr marL="457200" indent="-457200" algn="just">
              <a:buFont typeface="Arial" panose="020B0604020202020204" pitchFamily="34" charset="0"/>
              <a:buChar char="•"/>
            </a:pPr>
            <a:r>
              <a:rPr sz="2800" b="1">
                <a:latin typeface="Times New Roman" panose="02020603050405020304" charset="0"/>
                <a:cs typeface="Times New Roman" panose="02020603050405020304" charset="0"/>
              </a:rPr>
              <a:t>Geo-Targeting:</a:t>
            </a:r>
            <a:r>
              <a:rPr sz="2800">
                <a:latin typeface="Times New Roman" panose="02020603050405020304" charset="0"/>
                <a:cs typeface="Times New Roman" panose="02020603050405020304" charset="0"/>
              </a:rPr>
              <a:t> Focus on high-casual stations near leisure/tourist areas.</a:t>
            </a:r>
            <a:endParaRPr sz="2800">
              <a:latin typeface="Times New Roman" panose="02020603050405020304" charset="0"/>
              <a:cs typeface="Times New Roman" panose="02020603050405020304" charset="0"/>
            </a:endParaRPr>
          </a:p>
          <a:p>
            <a:pPr marL="457200" indent="-457200" algn="just">
              <a:buFont typeface="Arial" panose="020B0604020202020204"/>
              <a:buChar char="•"/>
            </a:pPr>
            <a:endParaRPr sz="2800">
              <a:latin typeface="Times New Roman" panose="02020603050405020304" charset="0"/>
              <a:cs typeface="Times New Roman" panose="02020603050405020304" charset="0"/>
            </a:endParaRPr>
          </a:p>
          <a:p>
            <a:pPr marL="457200" indent="-457200" algn="just">
              <a:buFont typeface="Arial" panose="020B0604020202020204" pitchFamily="34" charset="0"/>
              <a:buChar char="•"/>
            </a:pPr>
            <a:r>
              <a:rPr sz="2800" b="1">
                <a:latin typeface="Times New Roman" panose="02020603050405020304" charset="0"/>
                <a:cs typeface="Times New Roman" panose="02020603050405020304" charset="0"/>
              </a:rPr>
              <a:t>Value Proposition:</a:t>
            </a:r>
            <a:r>
              <a:rPr sz="2800">
                <a:latin typeface="Times New Roman" panose="02020603050405020304" charset="0"/>
                <a:cs typeface="Times New Roman" panose="02020603050405020304" charset="0"/>
              </a:rPr>
              <a:t> Highlight cost savings of membership for long rides.</a:t>
            </a:r>
            <a:endParaRPr sz="2800">
              <a:latin typeface="Times New Roman" panose="02020603050405020304" charset="0"/>
              <a:cs typeface="Times New Roman" panose="02020603050405020304" charset="0"/>
            </a:endParaRPr>
          </a:p>
          <a:p>
            <a:pPr marL="457200" indent="-457200" algn="just">
              <a:buFont typeface="Arial" panose="020B0604020202020204"/>
              <a:buChar char="•"/>
            </a:pPr>
            <a:endParaRPr sz="2800">
              <a:latin typeface="Times New Roman" panose="02020603050405020304" charset="0"/>
              <a:cs typeface="Times New Roman" panose="02020603050405020304" charset="0"/>
            </a:endParaRPr>
          </a:p>
          <a:p>
            <a:pPr marL="457200" indent="-457200" algn="just">
              <a:buFont typeface="Arial" panose="020B0604020202020204" pitchFamily="34" charset="0"/>
              <a:buChar char="•"/>
            </a:pPr>
            <a:r>
              <a:rPr sz="2800" b="1">
                <a:latin typeface="Times New Roman" panose="02020603050405020304" charset="0"/>
                <a:cs typeface="Times New Roman" panose="02020603050405020304" charset="0"/>
              </a:rPr>
              <a:t>Flexible Plans:</a:t>
            </a:r>
            <a:r>
              <a:rPr sz="2800">
                <a:latin typeface="Times New Roman" panose="02020603050405020304" charset="0"/>
                <a:cs typeface="Times New Roman" panose="02020603050405020304" charset="0"/>
              </a:rPr>
              <a:t> Introduce weekend/seasonal membership tiers to attract casual riders.</a:t>
            </a:r>
            <a:endParaRPr sz="2800">
              <a:latin typeface="Times New Roman" panose="02020603050405020304" charset="0"/>
              <a:cs typeface="Times New Roman" panose="02020603050405020304" charset="0"/>
            </a:endParaRPr>
          </a:p>
        </p:txBody>
      </p:sp>
      <p:sp>
        <p:nvSpPr>
          <p:cNvPr id="3" name="Text Box 2"/>
          <p:cNvSpPr txBox="1"/>
          <p:nvPr/>
        </p:nvSpPr>
        <p:spPr>
          <a:xfrm>
            <a:off x="1751330" y="533400"/>
            <a:ext cx="6096000" cy="706755"/>
          </a:xfrm>
          <a:prstGeom prst="rect">
            <a:avLst/>
          </a:prstGeom>
          <a:noFill/>
        </p:spPr>
        <p:txBody>
          <a:bodyPr wrap="square" rtlCol="0" anchor="t">
            <a:spAutoFit/>
          </a:bodyPr>
          <a:p>
            <a:r>
              <a:rPr sz="4000" b="1">
                <a:latin typeface="Times New Roman" panose="02020603050405020304" charset="0"/>
                <a:cs typeface="Times New Roman" panose="02020603050405020304" charset="0"/>
                <a:sym typeface="+mn-ea"/>
              </a:rPr>
              <a:t>Recommendations:</a:t>
            </a:r>
            <a:endParaRPr lang="en-US" sz="4000" b="1">
              <a:latin typeface="Times New Roman" panose="02020603050405020304" charset="0"/>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StripedBorder_16x9">
      <a:dk1>
        <a:srgbClr val="404040"/>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tripedBorder_16x9">
      <a:dk1>
        <a:srgbClr val="404040"/>
      </a:dk1>
      <a:lt1>
        <a:sysClr val="window" lastClr="FFFFFF"/>
      </a:lt1>
      <a:dk2>
        <a:srgbClr val="000000"/>
      </a:dk2>
      <a:lt2>
        <a:srgbClr val="DDDDDD"/>
      </a:lt2>
      <a:accent1>
        <a:srgbClr val="A6B727"/>
      </a:accent1>
      <a:accent2>
        <a:srgbClr val="DF5327"/>
      </a:accent2>
      <a:accent3>
        <a:srgbClr val="FE9E00"/>
      </a:accent3>
      <a:accent4>
        <a:srgbClr val="418AB3"/>
      </a:accent4>
      <a:accent5>
        <a:srgbClr val="D9D66D"/>
      </a:accent5>
      <a:accent6>
        <a:srgbClr val="838383"/>
      </a:accent6>
      <a:hlink>
        <a:srgbClr val="F59E00"/>
      </a:hlink>
      <a:folHlink>
        <a:srgbClr val="B2B2B2"/>
      </a:folHlink>
    </a:clrScheme>
    <a:fontScheme name="Euphemia">
      <a:majorFont>
        <a:latin typeface="Euphemia"/>
        <a:ea typeface=""/>
        <a:cs typeface=""/>
      </a:majorFont>
      <a:minorFont>
        <a:latin typeface="Euphemia"/>
        <a:ea typeface=""/>
        <a:cs typeface=""/>
      </a:minorFont>
    </a:fontScheme>
    <a:fmtScheme name="Glow Edge">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1849</Words>
  <Application>WPS Presentation</Application>
  <PresentationFormat>Custom</PresentationFormat>
  <Paragraphs>68</Paragraphs>
  <Slides>9</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9</vt:i4>
      </vt:variant>
    </vt:vector>
  </HeadingPairs>
  <TitlesOfParts>
    <vt:vector size="23" baseType="lpstr">
      <vt:lpstr>Arial</vt:lpstr>
      <vt:lpstr>SimSun</vt:lpstr>
      <vt:lpstr>Wingdings</vt:lpstr>
      <vt:lpstr>Wingdings 3</vt:lpstr>
      <vt:lpstr>Arial</vt:lpstr>
      <vt:lpstr>Times New Roman</vt:lpstr>
      <vt:lpstr>Times New Roman</vt:lpstr>
      <vt:lpstr>Symbol</vt:lpstr>
      <vt:lpstr>Microsoft YaHei</vt:lpstr>
      <vt:lpstr>Arial Unicode MS</vt:lpstr>
      <vt:lpstr>Century Gothic</vt:lpstr>
      <vt:lpstr>Euphemia</vt:lpstr>
      <vt:lpstr>Segoe Print</vt:lpstr>
      <vt:lpstr>Wisp</vt:lpstr>
      <vt:lpstr>Cyclistic Bike Usage Analysis: Members vs. Casual Riders  Q1 2019–2020 Insights to Drive Membership Growth</vt:lpstr>
      <vt:lpstr> Problem Statement:</vt:lpstr>
      <vt:lpstr>Title and Content Layout with List</vt:lpstr>
      <vt:lpstr>Title and Content Layout with Chart</vt:lpstr>
      <vt:lpstr>Two Content Layout with Table</vt:lpstr>
      <vt:lpstr>Two Content Layout with SmartArt</vt:lpstr>
      <vt:lpstr>PowerPoint 演示文稿</vt:lpstr>
      <vt:lpstr> 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L1F23BSDS0050 - HAMZA JAWAD MIR</dc:creator>
  <cp:lastModifiedBy>WPS_1696065728</cp:lastModifiedBy>
  <cp:revision>7</cp:revision>
  <dcterms:created xsi:type="dcterms:W3CDTF">2025-08-20T11:53:00Z</dcterms:created>
  <dcterms:modified xsi:type="dcterms:W3CDTF">2025-08-21T07:56:06Z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CV">
    <vt:lpwstr>2051AC7598D648FE9FF4B881923EE26F_12</vt:lpwstr>
  </property>
  <property fmtid="{D5CDD505-2E9C-101B-9397-08002B2CF9AE}" pid="4" name="KSOProductBuildVer">
    <vt:lpwstr>1033-12.2.0.21931</vt:lpwstr>
  </property>
</Properties>
</file>