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9" r:id="rId3"/>
    <p:sldId id="259" r:id="rId4"/>
    <p:sldId id="260" r:id="rId5"/>
    <p:sldId id="266" r:id="rId6"/>
    <p:sldId id="263" r:id="rId7"/>
    <p:sldId id="267" r:id="rId8"/>
    <p:sldId id="26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9C5"/>
    <a:srgbClr val="BD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142" d="100"/>
          <a:sy n="142" d="100"/>
        </p:scale>
        <p:origin x="760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16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8765" y="894383"/>
            <a:ext cx="8442036" cy="335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dirty="0"/>
          </a:p>
          <a:p>
            <a:r>
              <a:rPr lang="en-US" sz="2800" b="1" dirty="0"/>
              <a:t>Digital-analog Variational Quantum </a:t>
            </a:r>
            <a:r>
              <a:rPr lang="en-US" sz="2800" b="1" dirty="0" err="1"/>
              <a:t>Eigensolver</a:t>
            </a:r>
            <a:endParaRPr lang="en-US" sz="28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0026" y="903691"/>
            <a:ext cx="8823947" cy="363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Problem </a:t>
            </a:r>
            <a:endParaRPr sz="600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More Digital Gates     More Noise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289C14-B044-474C-8EAF-5E2AEA4640E5}"/>
              </a:ext>
            </a:extLst>
          </p:cNvPr>
          <p:cNvCxnSpPr/>
          <p:nvPr/>
        </p:nvCxnSpPr>
        <p:spPr>
          <a:xfrm>
            <a:off x="5172364" y="2770910"/>
            <a:ext cx="37869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352B91FB-4E9B-8A46-BFEA-09A23D8D631C}"/>
              </a:ext>
            </a:extLst>
          </p:cNvPr>
          <p:cNvSpPr txBox="1"/>
          <p:nvPr/>
        </p:nvSpPr>
        <p:spPr>
          <a:xfrm>
            <a:off x="591014" y="338846"/>
            <a:ext cx="7961972" cy="355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chemeClr val="tx1"/>
                </a:solidFill>
              </a:rPr>
              <a:t>Digital Analog Block Approach = Digital Block + Analog Block </a:t>
            </a:r>
            <a:endParaRPr lang="en" sz="1800"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Less Gates       Less Noise</a:t>
            </a:r>
          </a:p>
          <a:p>
            <a:pPr lvl="1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b="1" dirty="0"/>
              <a:t>[ Better value for Ground state Energy ]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b="1" dirty="0"/>
              <a:t>  </a:t>
            </a:r>
            <a:endParaRPr sz="105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/>
          </a:p>
        </p:txBody>
      </p:sp>
      <p:pic>
        <p:nvPicPr>
          <p:cNvPr id="3" name="Google Shape;60;p14">
            <a:extLst>
              <a:ext uri="{FF2B5EF4-FFF2-40B4-BE49-F238E27FC236}">
                <a16:creationId xmlns:a16="http://schemas.microsoft.com/office/drawing/2014/main" id="{6272839A-0A74-6B44-B852-745E2ADE5FE5}"/>
              </a:ext>
            </a:extLst>
          </p:cNvPr>
          <p:cNvPicPr preferRelativeResize="0"/>
          <p:nvPr/>
        </p:nvPicPr>
        <p:blipFill>
          <a:blip r:embed="rId2"/>
          <a:srcRect l="2870" r="2870"/>
          <a:stretch/>
        </p:blipFill>
        <p:spPr>
          <a:xfrm>
            <a:off x="1828801" y="1719102"/>
            <a:ext cx="6840727" cy="1256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7FF90C0-C286-D74F-A54A-57105E53D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855" y="3424398"/>
            <a:ext cx="3121416" cy="1297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3EABB7-E5F4-2C4E-8339-035B34216AA8}"/>
              </a:ext>
            </a:extLst>
          </p:cNvPr>
          <p:cNvSpPr txBox="1"/>
          <p:nvPr/>
        </p:nvSpPr>
        <p:spPr>
          <a:xfrm>
            <a:off x="5417824" y="4718116"/>
            <a:ext cx="239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number of gates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93D1EF-BC5C-5E4E-9C13-843AE8B8B3E7}"/>
              </a:ext>
            </a:extLst>
          </p:cNvPr>
          <p:cNvCxnSpPr/>
          <p:nvPr/>
        </p:nvCxnSpPr>
        <p:spPr>
          <a:xfrm>
            <a:off x="4452257" y="882381"/>
            <a:ext cx="2830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5ABB9939-0BB0-5945-95EB-30578CD8B012}"/>
              </a:ext>
            </a:extLst>
          </p:cNvPr>
          <p:cNvSpPr/>
          <p:nvPr/>
        </p:nvSpPr>
        <p:spPr>
          <a:xfrm>
            <a:off x="331694" y="2321859"/>
            <a:ext cx="4204447" cy="1927412"/>
          </a:xfrm>
          <a:custGeom>
            <a:avLst/>
            <a:gdLst>
              <a:gd name="connsiteX0" fmla="*/ 1362635 w 4204447"/>
              <a:gd name="connsiteY0" fmla="*/ 0 h 1927412"/>
              <a:gd name="connsiteX1" fmla="*/ 0 w 4204447"/>
              <a:gd name="connsiteY1" fmla="*/ 0 h 1927412"/>
              <a:gd name="connsiteX2" fmla="*/ 0 w 4204447"/>
              <a:gd name="connsiteY2" fmla="*/ 1927412 h 1927412"/>
              <a:gd name="connsiteX3" fmla="*/ 4204447 w 4204447"/>
              <a:gd name="connsiteY3" fmla="*/ 1927412 h 192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4447" h="1927412">
                <a:moveTo>
                  <a:pt x="1362635" y="0"/>
                </a:moveTo>
                <a:lnTo>
                  <a:pt x="0" y="0"/>
                </a:lnTo>
                <a:lnTo>
                  <a:pt x="0" y="1927412"/>
                </a:lnTo>
                <a:lnTo>
                  <a:pt x="4204447" y="1927412"/>
                </a:lnTo>
              </a:path>
            </a:pathLst>
          </a:custGeom>
          <a:noFill/>
          <a:ln w="101600">
            <a:solidFill>
              <a:srgbClr val="FFC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E5931-F389-AC4D-8248-7F793EFB4772}"/>
              </a:ext>
            </a:extLst>
          </p:cNvPr>
          <p:cNvSpPr txBox="1"/>
          <p:nvPr/>
        </p:nvSpPr>
        <p:spPr>
          <a:xfrm>
            <a:off x="859956" y="3739243"/>
            <a:ext cx="2322514" cy="95410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By using  analog  block  performing  by </a:t>
            </a:r>
            <a:r>
              <a:rPr lang="en-US" dirty="0" err="1"/>
              <a:t>zz</a:t>
            </a:r>
            <a:r>
              <a:rPr lang="en-US" dirty="0"/>
              <a:t> Hamiltonian interaction  as  an entanglement  resource</a:t>
            </a:r>
          </a:p>
        </p:txBody>
      </p:sp>
    </p:spTree>
    <p:extLst>
      <p:ext uri="{BB962C8B-B14F-4D97-AF65-F5344CB8AC3E}">
        <p14:creationId xmlns:p14="http://schemas.microsoft.com/office/powerpoint/2010/main" val="89400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B31202C-F378-5F48-AEE6-78A04BC38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47" y="905064"/>
            <a:ext cx="4202808" cy="1907935"/>
          </a:xfrm>
          <a:prstGeom prst="rect">
            <a:avLst/>
          </a:prstGeom>
        </p:spPr>
      </p:pic>
      <p:pic>
        <p:nvPicPr>
          <p:cNvPr id="4" name="Image 5">
            <a:extLst>
              <a:ext uri="{FF2B5EF4-FFF2-40B4-BE49-F238E27FC236}">
                <a16:creationId xmlns:a16="http://schemas.microsoft.com/office/drawing/2014/main" id="{6857B3E1-0684-524F-B2AD-B8AE917D5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71" y="2940040"/>
            <a:ext cx="4904135" cy="926799"/>
          </a:xfrm>
          <a:prstGeom prst="rect">
            <a:avLst/>
          </a:prstGeom>
        </p:spPr>
      </p:pic>
      <p:pic>
        <p:nvPicPr>
          <p:cNvPr id="5" name="Image 2">
            <a:extLst>
              <a:ext uri="{FF2B5EF4-FFF2-40B4-BE49-F238E27FC236}">
                <a16:creationId xmlns:a16="http://schemas.microsoft.com/office/drawing/2014/main" id="{D1B35354-644E-C843-9C2F-2D065C5E1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71" y="4124916"/>
            <a:ext cx="4904130" cy="96819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02A4E-5EE4-C54D-9310-83FA443AED7A}"/>
              </a:ext>
            </a:extLst>
          </p:cNvPr>
          <p:cNvCxnSpPr/>
          <p:nvPr/>
        </p:nvCxnSpPr>
        <p:spPr>
          <a:xfrm>
            <a:off x="0" y="2840857"/>
            <a:ext cx="9144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160844-463C-B746-BEEC-F40954D2AA49}"/>
              </a:ext>
            </a:extLst>
          </p:cNvPr>
          <p:cNvCxnSpPr/>
          <p:nvPr/>
        </p:nvCxnSpPr>
        <p:spPr>
          <a:xfrm>
            <a:off x="0" y="3981871"/>
            <a:ext cx="9144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74DBFF-1BA8-DB4F-822F-9BBACBCA9CC1}"/>
              </a:ext>
            </a:extLst>
          </p:cNvPr>
          <p:cNvCxnSpPr>
            <a:cxnSpLocks/>
          </p:cNvCxnSpPr>
          <p:nvPr/>
        </p:nvCxnSpPr>
        <p:spPr>
          <a:xfrm>
            <a:off x="3787094" y="691784"/>
            <a:ext cx="0" cy="44517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4C0E7226-C525-B848-9D68-23F52DD27641}"/>
              </a:ext>
            </a:extLst>
          </p:cNvPr>
          <p:cNvSpPr txBox="1"/>
          <p:nvPr/>
        </p:nvSpPr>
        <p:spPr>
          <a:xfrm>
            <a:off x="9894" y="50386"/>
            <a:ext cx="739745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/>
              <a:t> Our Solution - Implementation On H2 molecule – Using    </a:t>
            </a:r>
            <a:endParaRPr sz="2000" b="1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C8509A8-C95E-C34A-94E2-61C3C490F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442" y="124310"/>
            <a:ext cx="1382882" cy="4265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BE837F-2F44-434C-B808-28FE397B2338}"/>
              </a:ext>
            </a:extLst>
          </p:cNvPr>
          <p:cNvSpPr txBox="1"/>
          <p:nvPr/>
        </p:nvSpPr>
        <p:spPr>
          <a:xfrm rot="16200000">
            <a:off x="-1972831" y="2709005"/>
            <a:ext cx="4407329" cy="461665"/>
          </a:xfrm>
          <a:prstGeom prst="rect">
            <a:avLst/>
          </a:prstGeom>
          <a:solidFill>
            <a:srgbClr val="BD8BFF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Different Configurations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3C6C6F-859E-324F-802C-A4221AB13545}"/>
              </a:ext>
            </a:extLst>
          </p:cNvPr>
          <p:cNvCxnSpPr>
            <a:cxnSpLocks/>
          </p:cNvCxnSpPr>
          <p:nvPr/>
        </p:nvCxnSpPr>
        <p:spPr>
          <a:xfrm flipH="1">
            <a:off x="0" y="727967"/>
            <a:ext cx="9144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54;p13">
            <a:extLst>
              <a:ext uri="{FF2B5EF4-FFF2-40B4-BE49-F238E27FC236}">
                <a16:creationId xmlns:a16="http://schemas.microsoft.com/office/drawing/2014/main" id="{90602B98-104E-7E45-8DD0-28EE8DD22895}"/>
              </a:ext>
            </a:extLst>
          </p:cNvPr>
          <p:cNvSpPr txBox="1"/>
          <p:nvPr/>
        </p:nvSpPr>
        <p:spPr>
          <a:xfrm>
            <a:off x="788296" y="1515123"/>
            <a:ext cx="265440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/>
              <a:t>All- Connectivity </a:t>
            </a:r>
            <a:endParaRPr sz="2000" b="1" dirty="0"/>
          </a:p>
        </p:txBody>
      </p:sp>
      <p:sp>
        <p:nvSpPr>
          <p:cNvPr id="21" name="Google Shape;54;p13">
            <a:extLst>
              <a:ext uri="{FF2B5EF4-FFF2-40B4-BE49-F238E27FC236}">
                <a16:creationId xmlns:a16="http://schemas.microsoft.com/office/drawing/2014/main" id="{29082252-395F-7242-A4CB-D13F0B7B633A}"/>
              </a:ext>
            </a:extLst>
          </p:cNvPr>
          <p:cNvSpPr txBox="1"/>
          <p:nvPr/>
        </p:nvSpPr>
        <p:spPr>
          <a:xfrm>
            <a:off x="762447" y="3152382"/>
            <a:ext cx="293587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/>
              <a:t>1- chain Dimensional</a:t>
            </a:r>
            <a:endParaRPr sz="2000" b="1" dirty="0"/>
          </a:p>
        </p:txBody>
      </p: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E9EC4332-F205-BE40-B880-43929C8EEC12}"/>
              </a:ext>
            </a:extLst>
          </p:cNvPr>
          <p:cNvSpPr txBox="1"/>
          <p:nvPr/>
        </p:nvSpPr>
        <p:spPr>
          <a:xfrm>
            <a:off x="647563" y="4339724"/>
            <a:ext cx="293587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/>
              <a:t>Star Configuration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55079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02A4E-5EE4-C54D-9310-83FA443AED7A}"/>
              </a:ext>
            </a:extLst>
          </p:cNvPr>
          <p:cNvCxnSpPr>
            <a:cxnSpLocks/>
          </p:cNvCxnSpPr>
          <p:nvPr/>
        </p:nvCxnSpPr>
        <p:spPr>
          <a:xfrm>
            <a:off x="0" y="2317073"/>
            <a:ext cx="49234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160844-463C-B746-BEEC-F40954D2AA49}"/>
              </a:ext>
            </a:extLst>
          </p:cNvPr>
          <p:cNvCxnSpPr>
            <a:cxnSpLocks/>
          </p:cNvCxnSpPr>
          <p:nvPr/>
        </p:nvCxnSpPr>
        <p:spPr>
          <a:xfrm>
            <a:off x="0" y="3795437"/>
            <a:ext cx="49234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74DBFF-1BA8-DB4F-822F-9BBACBCA9CC1}"/>
              </a:ext>
            </a:extLst>
          </p:cNvPr>
          <p:cNvCxnSpPr>
            <a:cxnSpLocks/>
          </p:cNvCxnSpPr>
          <p:nvPr/>
        </p:nvCxnSpPr>
        <p:spPr>
          <a:xfrm>
            <a:off x="4923436" y="691784"/>
            <a:ext cx="0" cy="44517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4C0E7226-C525-B848-9D68-23F52DD27641}"/>
              </a:ext>
            </a:extLst>
          </p:cNvPr>
          <p:cNvSpPr txBox="1"/>
          <p:nvPr/>
        </p:nvSpPr>
        <p:spPr>
          <a:xfrm>
            <a:off x="9894" y="50386"/>
            <a:ext cx="739745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/>
              <a:t> Our Solution - Implementation On H2 molecule – Using    </a:t>
            </a:r>
            <a:endParaRPr sz="2000" b="1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C8509A8-C95E-C34A-94E2-61C3C490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442" y="124310"/>
            <a:ext cx="1382882" cy="4265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BE837F-2F44-434C-B808-28FE397B2338}"/>
              </a:ext>
            </a:extLst>
          </p:cNvPr>
          <p:cNvSpPr txBox="1"/>
          <p:nvPr/>
        </p:nvSpPr>
        <p:spPr>
          <a:xfrm rot="16200000">
            <a:off x="-2003609" y="2739782"/>
            <a:ext cx="4407329" cy="400110"/>
          </a:xfrm>
          <a:prstGeom prst="rect">
            <a:avLst/>
          </a:prstGeom>
          <a:solidFill>
            <a:srgbClr val="BD8BFF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Results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3C6C6F-859E-324F-802C-A4221AB13545}"/>
              </a:ext>
            </a:extLst>
          </p:cNvPr>
          <p:cNvCxnSpPr>
            <a:cxnSpLocks/>
          </p:cNvCxnSpPr>
          <p:nvPr/>
        </p:nvCxnSpPr>
        <p:spPr>
          <a:xfrm flipH="1">
            <a:off x="0" y="727967"/>
            <a:ext cx="9144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54;p13">
            <a:extLst>
              <a:ext uri="{FF2B5EF4-FFF2-40B4-BE49-F238E27FC236}">
                <a16:creationId xmlns:a16="http://schemas.microsoft.com/office/drawing/2014/main" id="{90602B98-104E-7E45-8DD0-28EE8DD22895}"/>
              </a:ext>
            </a:extLst>
          </p:cNvPr>
          <p:cNvSpPr txBox="1"/>
          <p:nvPr/>
        </p:nvSpPr>
        <p:spPr>
          <a:xfrm>
            <a:off x="1183189" y="778008"/>
            <a:ext cx="2654406" cy="4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300" b="1" dirty="0">
                <a:solidFill>
                  <a:srgbClr val="FF0000"/>
                </a:solidFill>
              </a:rPr>
              <a:t>All- Connectivity </a:t>
            </a:r>
            <a:endParaRPr sz="1300" b="1" dirty="0">
              <a:solidFill>
                <a:srgbClr val="FF0000"/>
              </a:solidFill>
            </a:endParaRPr>
          </a:p>
        </p:txBody>
      </p:sp>
      <p:sp>
        <p:nvSpPr>
          <p:cNvPr id="21" name="Google Shape;54;p13">
            <a:extLst>
              <a:ext uri="{FF2B5EF4-FFF2-40B4-BE49-F238E27FC236}">
                <a16:creationId xmlns:a16="http://schemas.microsoft.com/office/drawing/2014/main" id="{29082252-395F-7242-A4CB-D13F0B7B633A}"/>
              </a:ext>
            </a:extLst>
          </p:cNvPr>
          <p:cNvSpPr txBox="1"/>
          <p:nvPr/>
        </p:nvSpPr>
        <p:spPr>
          <a:xfrm>
            <a:off x="1042456" y="2379013"/>
            <a:ext cx="2935872" cy="4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300" b="1" dirty="0">
                <a:solidFill>
                  <a:srgbClr val="FF0000"/>
                </a:solidFill>
              </a:rPr>
              <a:t>1- Chain Dimensional</a:t>
            </a:r>
            <a:endParaRPr sz="1300" b="1" dirty="0">
              <a:solidFill>
                <a:srgbClr val="FF0000"/>
              </a:solidFill>
            </a:endParaRPr>
          </a:p>
        </p:txBody>
      </p: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E9EC4332-F205-BE40-B880-43929C8EEC12}"/>
              </a:ext>
            </a:extLst>
          </p:cNvPr>
          <p:cNvSpPr txBox="1"/>
          <p:nvPr/>
        </p:nvSpPr>
        <p:spPr>
          <a:xfrm>
            <a:off x="1069749" y="3802859"/>
            <a:ext cx="2935872" cy="4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300" b="1" dirty="0">
                <a:solidFill>
                  <a:srgbClr val="FF0000"/>
                </a:solidFill>
              </a:rPr>
              <a:t>Star Configuration</a:t>
            </a:r>
            <a:endParaRPr sz="1300" b="1" dirty="0">
              <a:solidFill>
                <a:srgbClr val="FF0000"/>
              </a:solidFill>
            </a:endParaRPr>
          </a:p>
        </p:txBody>
      </p:sp>
      <p:pic>
        <p:nvPicPr>
          <p:cNvPr id="15" name="Image 3">
            <a:extLst>
              <a:ext uri="{FF2B5EF4-FFF2-40B4-BE49-F238E27FC236}">
                <a16:creationId xmlns:a16="http://schemas.microsoft.com/office/drawing/2014/main" id="{FD6F0746-8527-0641-A987-D08CF72A2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21" y="1111263"/>
            <a:ext cx="1641742" cy="1040384"/>
          </a:xfrm>
          <a:prstGeom prst="rect">
            <a:avLst/>
          </a:prstGeom>
        </p:spPr>
      </p:pic>
      <p:pic>
        <p:nvPicPr>
          <p:cNvPr id="16" name="Image 6">
            <a:extLst>
              <a:ext uri="{FF2B5EF4-FFF2-40B4-BE49-F238E27FC236}">
                <a16:creationId xmlns:a16="http://schemas.microsoft.com/office/drawing/2014/main" id="{6EB73557-739C-7348-A3F5-E16A3E6AC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0" y="2726772"/>
            <a:ext cx="2795801" cy="979936"/>
          </a:xfrm>
          <a:prstGeom prst="rect">
            <a:avLst/>
          </a:prstGeom>
        </p:spPr>
      </p:pic>
      <p:pic>
        <p:nvPicPr>
          <p:cNvPr id="18" name="Image 4">
            <a:extLst>
              <a:ext uri="{FF2B5EF4-FFF2-40B4-BE49-F238E27FC236}">
                <a16:creationId xmlns:a16="http://schemas.microsoft.com/office/drawing/2014/main" id="{185A5962-BE7C-0E44-82E3-AD4DE70DE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19" y="4164712"/>
            <a:ext cx="2660003" cy="98126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102DCBA-C4E1-694D-A9BA-7963B5A9C8FC}"/>
              </a:ext>
            </a:extLst>
          </p:cNvPr>
          <p:cNvSpPr/>
          <p:nvPr/>
        </p:nvSpPr>
        <p:spPr>
          <a:xfrm>
            <a:off x="4815330" y="4095327"/>
            <a:ext cx="4541692" cy="122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highlight>
                  <a:srgbClr val="FF0000"/>
                </a:highlight>
              </a:rPr>
              <a:t>Less Connectivity = More convergence 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52AAE839-04E5-174D-AC45-EAC44A04E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548" y="1071831"/>
            <a:ext cx="3964409" cy="33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4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FC8B8E-57F0-AD42-B057-DD712FA12945}"/>
              </a:ext>
            </a:extLst>
          </p:cNvPr>
          <p:cNvCxnSpPr>
            <a:cxnSpLocks/>
          </p:cNvCxnSpPr>
          <p:nvPr/>
        </p:nvCxnSpPr>
        <p:spPr>
          <a:xfrm>
            <a:off x="0" y="1020932"/>
            <a:ext cx="91440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Chart, bar chart&#10;&#10;Description automatically generated">
            <a:extLst>
              <a:ext uri="{FF2B5EF4-FFF2-40B4-BE49-F238E27FC236}">
                <a16:creationId xmlns:a16="http://schemas.microsoft.com/office/drawing/2014/main" id="{DB56F540-9721-1249-A632-6CFAA80E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14" y="1097781"/>
            <a:ext cx="5433938" cy="3702536"/>
          </a:xfrm>
          <a:prstGeom prst="rect">
            <a:avLst/>
          </a:prstGeom>
        </p:spPr>
      </p:pic>
      <p:sp>
        <p:nvSpPr>
          <p:cNvPr id="49" name="Google Shape;54;p13">
            <a:extLst>
              <a:ext uri="{FF2B5EF4-FFF2-40B4-BE49-F238E27FC236}">
                <a16:creationId xmlns:a16="http://schemas.microsoft.com/office/drawing/2014/main" id="{5E8B9D6B-A2D7-8343-AC68-6EED7B837484}"/>
              </a:ext>
            </a:extLst>
          </p:cNvPr>
          <p:cNvSpPr txBox="1"/>
          <p:nvPr/>
        </p:nvSpPr>
        <p:spPr>
          <a:xfrm>
            <a:off x="873272" y="253312"/>
            <a:ext cx="739745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VQE in </a:t>
            </a:r>
            <a:r>
              <a:rPr lang="en-US" sz="2000" b="1" dirty="0">
                <a:solidFill>
                  <a:schemeClr val="tx1"/>
                </a:solidFill>
              </a:rPr>
              <a:t>DAQC Vs Digital block  </a:t>
            </a:r>
          </a:p>
        </p:txBody>
      </p:sp>
      <p:sp>
        <p:nvSpPr>
          <p:cNvPr id="51" name="Google Shape;54;p13">
            <a:extLst>
              <a:ext uri="{FF2B5EF4-FFF2-40B4-BE49-F238E27FC236}">
                <a16:creationId xmlns:a16="http://schemas.microsoft.com/office/drawing/2014/main" id="{FA962DC5-CF7B-824E-B639-0A79737BAA00}"/>
              </a:ext>
            </a:extLst>
          </p:cNvPr>
          <p:cNvSpPr txBox="1"/>
          <p:nvPr/>
        </p:nvSpPr>
        <p:spPr>
          <a:xfrm>
            <a:off x="185469" y="1296141"/>
            <a:ext cx="2847236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dirty="0">
                <a:solidFill>
                  <a:srgbClr val="6929C5"/>
                </a:solidFill>
              </a:rPr>
              <a:t>Played with Different parameter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Time 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Qubits connectivity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F054370-2D75-F847-8F3D-D2175ABDBA96}"/>
              </a:ext>
            </a:extLst>
          </p:cNvPr>
          <p:cNvSpPr/>
          <p:nvPr/>
        </p:nvSpPr>
        <p:spPr>
          <a:xfrm>
            <a:off x="1287263" y="2467990"/>
            <a:ext cx="3870665" cy="2343704"/>
          </a:xfrm>
          <a:custGeom>
            <a:avLst/>
            <a:gdLst>
              <a:gd name="connsiteX0" fmla="*/ 0 w 3870665"/>
              <a:gd name="connsiteY0" fmla="*/ 0 h 2343704"/>
              <a:gd name="connsiteX1" fmla="*/ 2317072 w 3870665"/>
              <a:gd name="connsiteY1" fmla="*/ 0 h 2343704"/>
              <a:gd name="connsiteX2" fmla="*/ 2317072 w 3870665"/>
              <a:gd name="connsiteY2" fmla="*/ 2343704 h 2343704"/>
              <a:gd name="connsiteX3" fmla="*/ 2574525 w 3870665"/>
              <a:gd name="connsiteY3" fmla="*/ 2343704 h 2343704"/>
              <a:gd name="connsiteX4" fmla="*/ 3870665 w 3870665"/>
              <a:gd name="connsiteY4" fmla="*/ 2343704 h 2343704"/>
              <a:gd name="connsiteX5" fmla="*/ 3870665 w 3870665"/>
              <a:gd name="connsiteY5" fmla="*/ 2210539 h 2343704"/>
              <a:gd name="connsiteX6" fmla="*/ 3870665 w 3870665"/>
              <a:gd name="connsiteY6" fmla="*/ 2210539 h 234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0665" h="2343704">
                <a:moveTo>
                  <a:pt x="0" y="0"/>
                </a:moveTo>
                <a:lnTo>
                  <a:pt x="2317072" y="0"/>
                </a:lnTo>
                <a:lnTo>
                  <a:pt x="2317072" y="2343704"/>
                </a:lnTo>
                <a:lnTo>
                  <a:pt x="2574525" y="2343704"/>
                </a:lnTo>
                <a:lnTo>
                  <a:pt x="3870665" y="2343704"/>
                </a:lnTo>
                <a:lnTo>
                  <a:pt x="3870665" y="2210539"/>
                </a:lnTo>
                <a:lnTo>
                  <a:pt x="3870665" y="221053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94F901E-6BA4-274A-8747-2CC137497F94}"/>
              </a:ext>
            </a:extLst>
          </p:cNvPr>
          <p:cNvSpPr/>
          <p:nvPr/>
        </p:nvSpPr>
        <p:spPr>
          <a:xfrm>
            <a:off x="2754087" y="3394598"/>
            <a:ext cx="3429434" cy="1656795"/>
          </a:xfrm>
          <a:custGeom>
            <a:avLst/>
            <a:gdLst>
              <a:gd name="connsiteX0" fmla="*/ 0 w 3355759"/>
              <a:gd name="connsiteY0" fmla="*/ 0 h 1846556"/>
              <a:gd name="connsiteX1" fmla="*/ 577049 w 3355759"/>
              <a:gd name="connsiteY1" fmla="*/ 0 h 1846556"/>
              <a:gd name="connsiteX2" fmla="*/ 577049 w 3355759"/>
              <a:gd name="connsiteY2" fmla="*/ 1846556 h 1846556"/>
              <a:gd name="connsiteX3" fmla="*/ 772357 w 3355759"/>
              <a:gd name="connsiteY3" fmla="*/ 1846556 h 1846556"/>
              <a:gd name="connsiteX4" fmla="*/ 3355759 w 3355759"/>
              <a:gd name="connsiteY4" fmla="*/ 1846556 h 1846556"/>
              <a:gd name="connsiteX5" fmla="*/ 3355759 w 3355759"/>
              <a:gd name="connsiteY5" fmla="*/ 1544715 h 1846556"/>
              <a:gd name="connsiteX6" fmla="*/ 3355759 w 3355759"/>
              <a:gd name="connsiteY6" fmla="*/ 1447060 h 184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5759" h="1846556">
                <a:moveTo>
                  <a:pt x="0" y="0"/>
                </a:moveTo>
                <a:lnTo>
                  <a:pt x="577049" y="0"/>
                </a:lnTo>
                <a:lnTo>
                  <a:pt x="577049" y="1846556"/>
                </a:lnTo>
                <a:lnTo>
                  <a:pt x="772357" y="1846556"/>
                </a:lnTo>
                <a:lnTo>
                  <a:pt x="3355759" y="1846556"/>
                </a:lnTo>
                <a:lnTo>
                  <a:pt x="3355759" y="1544715"/>
                </a:lnTo>
                <a:lnTo>
                  <a:pt x="3355759" y="144706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ECABE31E-EC6B-444D-9C54-4268625A1799}"/>
              </a:ext>
            </a:extLst>
          </p:cNvPr>
          <p:cNvSpPr txBox="1"/>
          <p:nvPr/>
        </p:nvSpPr>
        <p:spPr>
          <a:xfrm>
            <a:off x="764295" y="151013"/>
            <a:ext cx="7615410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Our team discover new problem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Inspired from the DAQC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highlight>
                  <a:srgbClr val="FF0000"/>
                </a:highlight>
              </a:rPr>
              <a:t>Classical optimizers are not efficient </a:t>
            </a:r>
            <a:r>
              <a:rPr lang="en-US" sz="1600" dirty="0">
                <a:solidFill>
                  <a:schemeClr val="bg1"/>
                </a:solidFill>
                <a:highlight>
                  <a:srgbClr val="FF0000"/>
                </a:highlight>
              </a:rPr>
              <a:t>for Digital Analog Approach as it the Digital approach </a:t>
            </a:r>
          </a:p>
          <a:p>
            <a:pPr algn="ctr"/>
            <a:endParaRPr lang="en-US" sz="24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algn="ctr"/>
            <a:endParaRPr lang="en-US" sz="24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00FF00"/>
                </a:highlight>
              </a:rPr>
              <a:t>How to optimize to our ansatz for the new approach DAQC with </a:t>
            </a:r>
            <a:r>
              <a:rPr lang="en-US" sz="1800" b="1" dirty="0">
                <a:solidFill>
                  <a:schemeClr val="tx1"/>
                </a:solidFill>
                <a:highlight>
                  <a:srgbClr val="00FF00"/>
                </a:highlight>
              </a:rPr>
              <a:t>a better optimizers</a:t>
            </a:r>
            <a:r>
              <a:rPr lang="en-US" sz="1800" dirty="0">
                <a:solidFill>
                  <a:schemeClr val="tx1"/>
                </a:solidFill>
                <a:highlight>
                  <a:srgbClr val="00FF00"/>
                </a:highlight>
              </a:rPr>
              <a:t> than (ADAM, SPSA, </a:t>
            </a:r>
            <a:r>
              <a:rPr lang="en-US" sz="1800" dirty="0" err="1">
                <a:solidFill>
                  <a:schemeClr val="tx1"/>
                </a:solidFill>
                <a:highlight>
                  <a:srgbClr val="00FF00"/>
                </a:highlight>
              </a:rPr>
              <a:t>etc</a:t>
            </a:r>
            <a:r>
              <a:rPr lang="en-US" sz="1800" dirty="0">
                <a:solidFill>
                  <a:schemeClr val="tx1"/>
                </a:solidFill>
                <a:highlight>
                  <a:srgbClr val="00FF00"/>
                </a:highlight>
              </a:rPr>
              <a:t>)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820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1728E53C-65B1-F943-8D95-A94777CDFF4B}"/>
              </a:ext>
            </a:extLst>
          </p:cNvPr>
          <p:cNvSpPr txBox="1"/>
          <p:nvPr/>
        </p:nvSpPr>
        <p:spPr>
          <a:xfrm>
            <a:off x="4997379" y="3556940"/>
            <a:ext cx="362107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We are working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106F68-473A-1444-8263-5FC4EF9ABC85}"/>
              </a:ext>
            </a:extLst>
          </p:cNvPr>
          <p:cNvCxnSpPr/>
          <p:nvPr/>
        </p:nvCxnSpPr>
        <p:spPr>
          <a:xfrm>
            <a:off x="4492102" y="0"/>
            <a:ext cx="0" cy="51435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53AFC2C-44E1-6549-B4BF-D62AFE45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358" y="1681633"/>
            <a:ext cx="3721117" cy="1731215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C7A0AD-CB0E-1542-8E57-F0491572B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6" y="2258553"/>
            <a:ext cx="3902105" cy="2436974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DAEEE538-1E0F-7F43-A5C6-43E94F14703D}"/>
              </a:ext>
            </a:extLst>
          </p:cNvPr>
          <p:cNvSpPr txBox="1"/>
          <p:nvPr/>
        </p:nvSpPr>
        <p:spPr>
          <a:xfrm>
            <a:off x="4825794" y="189194"/>
            <a:ext cx="402796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What is Done? </a:t>
            </a:r>
          </a:p>
        </p:txBody>
      </p:sp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6B9EB6B8-BE2F-A249-AF4A-1AE41D3894B0}"/>
              </a:ext>
            </a:extLst>
          </p:cNvPr>
          <p:cNvSpPr txBox="1"/>
          <p:nvPr/>
        </p:nvSpPr>
        <p:spPr>
          <a:xfrm>
            <a:off x="4793933" y="1058524"/>
            <a:ext cx="402796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Cost using VQE digital block</a:t>
            </a:r>
          </a:p>
        </p:txBody>
      </p:sp>
      <p:sp>
        <p:nvSpPr>
          <p:cNvPr id="15" name="Google Shape;54;p13">
            <a:extLst>
              <a:ext uri="{FF2B5EF4-FFF2-40B4-BE49-F238E27FC236}">
                <a16:creationId xmlns:a16="http://schemas.microsoft.com/office/drawing/2014/main" id="{FC45C0C7-C8B0-DF47-A4C4-018B0BB17C5B}"/>
              </a:ext>
            </a:extLst>
          </p:cNvPr>
          <p:cNvSpPr txBox="1"/>
          <p:nvPr/>
        </p:nvSpPr>
        <p:spPr>
          <a:xfrm>
            <a:off x="4620591" y="4279865"/>
            <a:ext cx="431820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Cost using VQE digital Analog 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E464D-D61F-EF41-8142-9913C8960236}"/>
              </a:ext>
            </a:extLst>
          </p:cNvPr>
          <p:cNvSpPr txBox="1"/>
          <p:nvPr/>
        </p:nvSpPr>
        <p:spPr>
          <a:xfrm>
            <a:off x="322101" y="481304"/>
            <a:ext cx="3765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Logistics is a major industry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/>
              <a:t>with some estimates valuing it at </a:t>
            </a:r>
            <a:r>
              <a:rPr lang="en-US" sz="1200" b="1" dirty="0">
                <a:solidFill>
                  <a:srgbClr val="FF0000"/>
                </a:solidFill>
              </a:rPr>
              <a:t>USD 8183 billion globally </a:t>
            </a:r>
            <a:r>
              <a:rPr lang="en-US" sz="1200" dirty="0"/>
              <a:t>in 2015, the vehicle routing problem (VRP) is a combinatorial problem which asks “ </a:t>
            </a:r>
            <a:r>
              <a:rPr lang="en-US" sz="1200" b="1" dirty="0">
                <a:solidFill>
                  <a:srgbClr val="FF0000"/>
                </a:solidFill>
              </a:rPr>
              <a:t>What is the optimal set of routes for a fleet of vehicles to traverse in order to deliver to a given set of customers?”</a:t>
            </a:r>
          </a:p>
        </p:txBody>
      </p:sp>
    </p:spTree>
    <p:extLst>
      <p:ext uri="{BB962C8B-B14F-4D97-AF65-F5344CB8AC3E}">
        <p14:creationId xmlns:p14="http://schemas.microsoft.com/office/powerpoint/2010/main" val="28822599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228</Words>
  <Application>Microsoft Macintosh PowerPoint</Application>
  <PresentationFormat>On-screen Show (16:9)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 Hamza</cp:lastModifiedBy>
  <cp:revision>5</cp:revision>
  <dcterms:modified xsi:type="dcterms:W3CDTF">2022-08-25T13:36:10Z</dcterms:modified>
</cp:coreProperties>
</file>