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6" r:id="rId3"/>
    <p:sldId id="262" r:id="rId4"/>
    <p:sldId id="263" r:id="rId5"/>
    <p:sldId id="261" r:id="rId6"/>
    <p:sldId id="258" r:id="rId7"/>
    <p:sldId id="259" r:id="rId8"/>
    <p:sldId id="260"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62" d="100"/>
          <a:sy n="62" d="100"/>
        </p:scale>
        <p:origin x="7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67C45-F94F-4BC1-A742-CD1FCF12BA9C}"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310AA-5C2B-4443-9395-614C75E599AC}" type="slidenum">
              <a:rPr lang="en-IN" smtClean="0"/>
              <a:t>‹#›</a:t>
            </a:fld>
            <a:endParaRPr lang="en-IN"/>
          </a:p>
        </p:txBody>
      </p:sp>
    </p:spTree>
    <p:extLst>
      <p:ext uri="{BB962C8B-B14F-4D97-AF65-F5344CB8AC3E}">
        <p14:creationId xmlns:p14="http://schemas.microsoft.com/office/powerpoint/2010/main" val="29812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310AA-5C2B-4443-9395-614C75E599AC}" type="slidenum">
              <a:rPr lang="en-IN" smtClean="0"/>
              <a:t>6</a:t>
            </a:fld>
            <a:endParaRPr lang="en-IN"/>
          </a:p>
        </p:txBody>
      </p:sp>
    </p:spTree>
    <p:extLst>
      <p:ext uri="{BB962C8B-B14F-4D97-AF65-F5344CB8AC3E}">
        <p14:creationId xmlns:p14="http://schemas.microsoft.com/office/powerpoint/2010/main" val="136296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184037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297463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8167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1195831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0032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3320136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2015878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374808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212890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E4CCD-7718-4803-B09E-E1F3458D4E0E}"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403444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E4CCD-7718-4803-B09E-E1F3458D4E0E}"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112002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E4CCD-7718-4803-B09E-E1F3458D4E0E}"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280523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E4CCD-7718-4803-B09E-E1F3458D4E0E}"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38733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E4CCD-7718-4803-B09E-E1F3458D4E0E}"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41664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E4CCD-7718-4803-B09E-E1F3458D4E0E}"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60717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E4CCD-7718-4803-B09E-E1F3458D4E0E}"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33E3F-ABA0-4DF6-AF69-FFC1898CE3CC}" type="slidenum">
              <a:rPr lang="en-IN" smtClean="0"/>
              <a:t>‹#›</a:t>
            </a:fld>
            <a:endParaRPr lang="en-IN"/>
          </a:p>
        </p:txBody>
      </p:sp>
    </p:spTree>
    <p:extLst>
      <p:ext uri="{BB962C8B-B14F-4D97-AF65-F5344CB8AC3E}">
        <p14:creationId xmlns:p14="http://schemas.microsoft.com/office/powerpoint/2010/main" val="276736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DE4CCD-7718-4803-B09E-E1F3458D4E0E}" type="datetimeFigureOut">
              <a:rPr lang="en-IN" smtClean="0"/>
              <a:t>17-04-2023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533E3F-ABA0-4DF6-AF69-FFC1898CE3CC}" type="slidenum">
              <a:rPr lang="en-IN" smtClean="0"/>
              <a:t>‹#›</a:t>
            </a:fld>
            <a:endParaRPr lang="en-IN"/>
          </a:p>
        </p:txBody>
      </p:sp>
    </p:spTree>
    <p:extLst>
      <p:ext uri="{BB962C8B-B14F-4D97-AF65-F5344CB8AC3E}">
        <p14:creationId xmlns:p14="http://schemas.microsoft.com/office/powerpoint/2010/main" val="2319865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www.wallpaperflare.com/smart-home-house-technology-multimedia-tablet-control-wallpaper-ecjzj"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eobrava.wordpress.com/"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oscarschmitz.com/2018/01/blockchain-que-es-bitcoin-como-se.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icescolapiaslaclave.blogspot.com/p/introduccion.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onyxtruth.com/2019/12/20/starting-out-in-information-techn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what-is-artificial-intelligence-ai-ad5ba87b55dd"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s-ojict.pubpub.org/pub/ci8qmhls/release/1"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5F705F-70F4-51C1-96CB-02F88B5AE504}"/>
              </a:ext>
            </a:extLst>
          </p:cNvPr>
          <p:cNvSpPr txBox="1">
            <a:spLocks/>
          </p:cNvSpPr>
          <p:nvPr/>
        </p:nvSpPr>
        <p:spPr>
          <a:xfrm>
            <a:off x="1500674" y="1826468"/>
            <a:ext cx="9144000" cy="16557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kern="1400" spc="-50" dirty="0">
                <a:latin typeface="Bell MT" panose="02020503060305020303" pitchFamily="18" charset="0"/>
                <a:ea typeface="Times New Roman" panose="02020603050405020304" pitchFamily="18" charset="0"/>
                <a:cs typeface="Times New Roman" panose="02020603050405020304" pitchFamily="18" charset="0"/>
              </a:rPr>
              <a:t>Secure File storage using hybrid cryptography</a:t>
            </a:r>
            <a:endParaRPr lang="en-IN" sz="4000" b="1" u="sng" dirty="0"/>
          </a:p>
        </p:txBody>
      </p:sp>
      <p:sp>
        <p:nvSpPr>
          <p:cNvPr id="5" name="Subtitle 2">
            <a:extLst>
              <a:ext uri="{FF2B5EF4-FFF2-40B4-BE49-F238E27FC236}">
                <a16:creationId xmlns:a16="http://schemas.microsoft.com/office/drawing/2014/main" id="{B6ADBD4E-1270-CB36-947F-C126C4ED977A}"/>
              </a:ext>
            </a:extLst>
          </p:cNvPr>
          <p:cNvSpPr txBox="1">
            <a:spLocks/>
          </p:cNvSpPr>
          <p:nvPr/>
        </p:nvSpPr>
        <p:spPr>
          <a:xfrm>
            <a:off x="289248" y="4936316"/>
            <a:ext cx="4879911" cy="165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solidFill>
                  <a:srgbClr val="FF0000"/>
                </a:solidFill>
                <a:latin typeface="Bell MT" panose="02020503060305020303" pitchFamily="18" charset="0"/>
              </a:rPr>
              <a:t>Presented by </a:t>
            </a:r>
            <a:endParaRPr lang="en-IN" sz="2000" b="1" dirty="0">
              <a:solidFill>
                <a:srgbClr val="FF0000"/>
              </a:solidFill>
              <a:latin typeface="Bell MT" panose="02020503060305020303" pitchFamily="18" charset="0"/>
            </a:endParaRPr>
          </a:p>
          <a:p>
            <a:pPr>
              <a:lnSpc>
                <a:spcPct val="100000"/>
              </a:lnSpc>
            </a:pPr>
            <a:r>
              <a:rPr lang="en-IN" sz="2000" dirty="0"/>
              <a:t>Hamza Mohammed Khan      - 20139129 </a:t>
            </a:r>
          </a:p>
          <a:p>
            <a:pPr>
              <a:lnSpc>
                <a:spcPct val="100000"/>
              </a:lnSpc>
            </a:pPr>
            <a:r>
              <a:rPr lang="en-IN" sz="2000" dirty="0"/>
              <a:t>Arun                          	       - 20139103</a:t>
            </a:r>
          </a:p>
          <a:p>
            <a:pPr>
              <a:lnSpc>
                <a:spcPct val="100000"/>
              </a:lnSpc>
            </a:pPr>
            <a:r>
              <a:rPr lang="en-IN" sz="2000" dirty="0" err="1"/>
              <a:t>Midhunisha</a:t>
            </a:r>
            <a:r>
              <a:rPr lang="en-IN" sz="2000" dirty="0"/>
              <a:t>                         </a:t>
            </a:r>
            <a:r>
              <a:rPr lang="en-IN" sz="2000"/>
              <a:t>-20139111                </a:t>
            </a:r>
            <a:endParaRPr lang="en-IN" sz="2000" dirty="0"/>
          </a:p>
        </p:txBody>
      </p:sp>
      <p:pic>
        <p:nvPicPr>
          <p:cNvPr id="6" name="Picture 5">
            <a:extLst>
              <a:ext uri="{FF2B5EF4-FFF2-40B4-BE49-F238E27FC236}">
                <a16:creationId xmlns:a16="http://schemas.microsoft.com/office/drawing/2014/main" id="{C7F285C8-23A3-2C80-5D69-C7E999E2F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24000" cy="1166327"/>
          </a:xfrm>
          <a:prstGeom prst="rect">
            <a:avLst/>
          </a:prstGeom>
        </p:spPr>
      </p:pic>
      <p:pic>
        <p:nvPicPr>
          <p:cNvPr id="7" name="Picture 6">
            <a:extLst>
              <a:ext uri="{FF2B5EF4-FFF2-40B4-BE49-F238E27FC236}">
                <a16:creationId xmlns:a16="http://schemas.microsoft.com/office/drawing/2014/main" id="{22CA992E-AC9C-6DB6-4EE5-997EF3D44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1" cy="1309639"/>
          </a:xfrm>
          <a:prstGeom prst="rect">
            <a:avLst/>
          </a:prstGeom>
        </p:spPr>
      </p:pic>
      <p:pic>
        <p:nvPicPr>
          <p:cNvPr id="8" name="Picture 7">
            <a:extLst>
              <a:ext uri="{FF2B5EF4-FFF2-40B4-BE49-F238E27FC236}">
                <a16:creationId xmlns:a16="http://schemas.microsoft.com/office/drawing/2014/main" id="{3911EBCB-678C-C867-A91B-FD1248ABD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7011" y="1993"/>
            <a:ext cx="4767944" cy="1309637"/>
          </a:xfrm>
          <a:prstGeom prst="rect">
            <a:avLst/>
          </a:prstGeom>
        </p:spPr>
      </p:pic>
      <p:sp>
        <p:nvSpPr>
          <p:cNvPr id="9" name="TextBox 8">
            <a:extLst>
              <a:ext uri="{FF2B5EF4-FFF2-40B4-BE49-F238E27FC236}">
                <a16:creationId xmlns:a16="http://schemas.microsoft.com/office/drawing/2014/main" id="{C608E49A-7AF2-1B9A-F156-2DE0CB389342}"/>
              </a:ext>
            </a:extLst>
          </p:cNvPr>
          <p:cNvSpPr txBox="1"/>
          <p:nvPr/>
        </p:nvSpPr>
        <p:spPr>
          <a:xfrm>
            <a:off x="4758613" y="3550406"/>
            <a:ext cx="4777273" cy="523220"/>
          </a:xfrm>
          <a:prstGeom prst="rect">
            <a:avLst/>
          </a:prstGeom>
          <a:noFill/>
        </p:spPr>
        <p:txBody>
          <a:bodyPr wrap="square" rtlCol="0">
            <a:spAutoFit/>
          </a:bodyPr>
          <a:lstStyle/>
          <a:p>
            <a:r>
              <a:rPr lang="en-US" sz="2800" dirty="0">
                <a:solidFill>
                  <a:schemeClr val="accent1">
                    <a:lumMod val="75000"/>
                  </a:schemeClr>
                </a:solidFill>
                <a:latin typeface="Bahnschrift" panose="020B0502040204020203" pitchFamily="34" charset="0"/>
              </a:rPr>
              <a:t>Final Review </a:t>
            </a:r>
            <a:endParaRPr lang="en-IN" sz="2800" dirty="0">
              <a:solidFill>
                <a:schemeClr val="accent1">
                  <a:lumMod val="75000"/>
                </a:schemeClr>
              </a:solidFill>
              <a:latin typeface="Bahnschrift" panose="020B0502040204020203" pitchFamily="34" charset="0"/>
            </a:endParaRPr>
          </a:p>
        </p:txBody>
      </p:sp>
      <p:sp>
        <p:nvSpPr>
          <p:cNvPr id="10" name="TextBox 9">
            <a:extLst>
              <a:ext uri="{FF2B5EF4-FFF2-40B4-BE49-F238E27FC236}">
                <a16:creationId xmlns:a16="http://schemas.microsoft.com/office/drawing/2014/main" id="{4CE6D99F-F750-EE04-E75A-8DB142A0F125}"/>
              </a:ext>
            </a:extLst>
          </p:cNvPr>
          <p:cNvSpPr txBox="1"/>
          <p:nvPr/>
        </p:nvSpPr>
        <p:spPr>
          <a:xfrm>
            <a:off x="9252339" y="5576415"/>
            <a:ext cx="3234613" cy="1015663"/>
          </a:xfrm>
          <a:prstGeom prst="rect">
            <a:avLst/>
          </a:prstGeom>
          <a:noFill/>
        </p:spPr>
        <p:txBody>
          <a:bodyPr wrap="square" rtlCol="0">
            <a:spAutoFit/>
          </a:bodyPr>
          <a:lstStyle/>
          <a:p>
            <a:pPr algn="ctr"/>
            <a:r>
              <a:rPr lang="en-US" sz="2000" b="1" dirty="0">
                <a:solidFill>
                  <a:srgbClr val="FF0000"/>
                </a:solidFill>
                <a:latin typeface="Bell MT" panose="02020503060305020303" pitchFamily="18" charset="0"/>
              </a:rPr>
              <a:t>Supervisor </a:t>
            </a:r>
          </a:p>
          <a:p>
            <a:pPr algn="ctr"/>
            <a:r>
              <a:rPr lang="en-US" sz="2000" dirty="0" err="1"/>
              <a:t>Nivitha</a:t>
            </a:r>
            <a:r>
              <a:rPr lang="en-US" sz="2000" dirty="0"/>
              <a:t> </a:t>
            </a:r>
          </a:p>
          <a:p>
            <a:pPr algn="ctr"/>
            <a:r>
              <a:rPr lang="en-US" sz="2000" dirty="0"/>
              <a:t>[Senior IT Faculty]</a:t>
            </a:r>
            <a:endParaRPr lang="en-IN" sz="2000" dirty="0"/>
          </a:p>
        </p:txBody>
      </p:sp>
    </p:spTree>
    <p:extLst>
      <p:ext uri="{BB962C8B-B14F-4D97-AF65-F5344CB8AC3E}">
        <p14:creationId xmlns:p14="http://schemas.microsoft.com/office/powerpoint/2010/main" val="3827947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37E0-7713-437D-8EE6-FA42C02B2460}"/>
              </a:ext>
            </a:extLst>
          </p:cNvPr>
          <p:cNvSpPr>
            <a:spLocks noGrp="1"/>
          </p:cNvSpPr>
          <p:nvPr>
            <p:ph type="title"/>
          </p:nvPr>
        </p:nvSpPr>
        <p:spPr/>
        <p:txBody>
          <a:bodyPr/>
          <a:lstStyle/>
          <a:p>
            <a:pPr algn="ctr"/>
            <a:r>
              <a:rPr lang="en-US" b="1" u="sng" dirty="0"/>
              <a:t>Future Work </a:t>
            </a:r>
            <a:endParaRPr lang="en-IN" b="1" u="sng" dirty="0"/>
          </a:p>
        </p:txBody>
      </p:sp>
      <p:sp>
        <p:nvSpPr>
          <p:cNvPr id="3" name="Content Placeholder 2">
            <a:extLst>
              <a:ext uri="{FF2B5EF4-FFF2-40B4-BE49-F238E27FC236}">
                <a16:creationId xmlns:a16="http://schemas.microsoft.com/office/drawing/2014/main" id="{67E0D1FB-A352-49F9-9214-1246F157C28E}"/>
              </a:ext>
            </a:extLst>
          </p:cNvPr>
          <p:cNvSpPr>
            <a:spLocks noGrp="1"/>
          </p:cNvSpPr>
          <p:nvPr>
            <p:ph idx="1"/>
          </p:nvPr>
        </p:nvSpPr>
        <p:spPr>
          <a:xfrm>
            <a:off x="838200" y="1825624"/>
            <a:ext cx="10789118" cy="4863933"/>
          </a:xfrm>
        </p:spPr>
        <p:txBody>
          <a:bodyPr>
            <a:normAutofit/>
          </a:bodyPr>
          <a:lstStyle/>
          <a:p>
            <a:pPr algn="l">
              <a:buFont typeface="+mj-lt"/>
              <a:buAutoNum type="arabicPeriod"/>
            </a:pPr>
            <a:r>
              <a:rPr lang="en-IN" sz="3500" b="0" i="0" dirty="0">
                <a:solidFill>
                  <a:srgbClr val="374151"/>
                </a:solidFill>
                <a:effectLst/>
                <a:latin typeface="Söhne"/>
              </a:rPr>
              <a:t>Post-quantum hybrid cryptography</a:t>
            </a:r>
          </a:p>
          <a:p>
            <a:pPr algn="l">
              <a:buFont typeface="+mj-lt"/>
              <a:buAutoNum type="arabicPeriod"/>
            </a:pPr>
            <a:r>
              <a:rPr lang="en-IN" sz="3500" b="0" i="0" dirty="0">
                <a:solidFill>
                  <a:srgbClr val="374151"/>
                </a:solidFill>
                <a:effectLst/>
                <a:latin typeface="Söhne"/>
              </a:rPr>
              <a:t>Efficiency improvements</a:t>
            </a:r>
          </a:p>
          <a:p>
            <a:pPr algn="l">
              <a:buFont typeface="+mj-lt"/>
              <a:buAutoNum type="arabicPeriod"/>
            </a:pPr>
            <a:r>
              <a:rPr lang="en-IN" sz="3500" b="0" i="0" dirty="0">
                <a:solidFill>
                  <a:srgbClr val="374151"/>
                </a:solidFill>
                <a:effectLst/>
                <a:latin typeface="Söhne"/>
              </a:rPr>
              <a:t>Scalability and adaptability</a:t>
            </a:r>
          </a:p>
          <a:p>
            <a:pPr algn="l">
              <a:buFont typeface="+mj-lt"/>
              <a:buAutoNum type="arabicPeriod"/>
            </a:pPr>
            <a:r>
              <a:rPr lang="en-IN" sz="3500" b="0" i="0" dirty="0">
                <a:solidFill>
                  <a:srgbClr val="374151"/>
                </a:solidFill>
                <a:effectLst/>
                <a:latin typeface="Söhne"/>
              </a:rPr>
              <a:t>Security analysis and formal proofs</a:t>
            </a:r>
          </a:p>
          <a:p>
            <a:pPr algn="l">
              <a:buFont typeface="+mj-lt"/>
              <a:buAutoNum type="arabicPeriod"/>
            </a:pPr>
            <a:r>
              <a:rPr lang="en-IN" sz="3500" b="0" i="0" dirty="0">
                <a:solidFill>
                  <a:srgbClr val="374151"/>
                </a:solidFill>
                <a:effectLst/>
                <a:latin typeface="Söhne"/>
              </a:rPr>
              <a:t>Standardization and interoperability</a:t>
            </a:r>
          </a:p>
          <a:p>
            <a:pPr algn="l">
              <a:buFont typeface="+mj-lt"/>
              <a:buAutoNum type="arabicPeriod"/>
            </a:pPr>
            <a:r>
              <a:rPr lang="en-IN" sz="3500" b="0" i="0" dirty="0">
                <a:solidFill>
                  <a:srgbClr val="374151"/>
                </a:solidFill>
                <a:effectLst/>
                <a:latin typeface="Söhne"/>
              </a:rPr>
              <a:t>Usability and user experience</a:t>
            </a:r>
          </a:p>
          <a:p>
            <a:pPr algn="l">
              <a:buFont typeface="+mj-lt"/>
              <a:buAutoNum type="arabicPeriod"/>
            </a:pPr>
            <a:endParaRPr lang="en-IN" sz="3500" b="0" i="0" dirty="0">
              <a:solidFill>
                <a:srgbClr val="374151"/>
              </a:solidFill>
              <a:effectLst/>
              <a:latin typeface="Söhne"/>
            </a:endParaRPr>
          </a:p>
          <a:p>
            <a:endParaRPr lang="en-IN" sz="3500" dirty="0"/>
          </a:p>
        </p:txBody>
      </p:sp>
      <p:pic>
        <p:nvPicPr>
          <p:cNvPr id="5" name="Picture 4">
            <a:extLst>
              <a:ext uri="{FF2B5EF4-FFF2-40B4-BE49-F238E27FC236}">
                <a16:creationId xmlns:a16="http://schemas.microsoft.com/office/drawing/2014/main" id="{91A08E4B-4489-4323-84A3-2D0AD8B57D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38563" y="2328778"/>
            <a:ext cx="1980112" cy="1320800"/>
          </a:xfrm>
          <a:prstGeom prst="rect">
            <a:avLst/>
          </a:prstGeom>
        </p:spPr>
      </p:pic>
    </p:spTree>
    <p:extLst>
      <p:ext uri="{BB962C8B-B14F-4D97-AF65-F5344CB8AC3E}">
        <p14:creationId xmlns:p14="http://schemas.microsoft.com/office/powerpoint/2010/main" val="352600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81CD-571B-41F6-BA90-64E7EFC9E930}"/>
              </a:ext>
            </a:extLst>
          </p:cNvPr>
          <p:cNvSpPr>
            <a:spLocks noGrp="1"/>
          </p:cNvSpPr>
          <p:nvPr>
            <p:ph type="title"/>
          </p:nvPr>
        </p:nvSpPr>
        <p:spPr/>
        <p:txBody>
          <a:bodyPr/>
          <a:lstStyle/>
          <a:p>
            <a:r>
              <a:rPr lang="en-US" b="1" i="1" u="sng" dirty="0"/>
              <a:t>Conclusion</a:t>
            </a:r>
            <a:endParaRPr lang="en-IN" b="1" i="1" u="sng" dirty="0"/>
          </a:p>
        </p:txBody>
      </p:sp>
      <p:sp>
        <p:nvSpPr>
          <p:cNvPr id="3" name="Content Placeholder 2">
            <a:extLst>
              <a:ext uri="{FF2B5EF4-FFF2-40B4-BE49-F238E27FC236}">
                <a16:creationId xmlns:a16="http://schemas.microsoft.com/office/drawing/2014/main" id="{C8A48C42-B9C6-49C2-95E4-1C3787A5F7BD}"/>
              </a:ext>
            </a:extLst>
          </p:cNvPr>
          <p:cNvSpPr>
            <a:spLocks noGrp="1"/>
          </p:cNvSpPr>
          <p:nvPr>
            <p:ph idx="1"/>
          </p:nvPr>
        </p:nvSpPr>
        <p:spPr>
          <a:xfrm>
            <a:off x="677334" y="1346200"/>
            <a:ext cx="8212666" cy="3579811"/>
          </a:xfrm>
        </p:spPr>
        <p:txBody>
          <a:bodyPr>
            <a:noAutofit/>
          </a:bodyPr>
          <a:lstStyle/>
          <a:p>
            <a:pPr algn="just"/>
            <a:r>
              <a:rPr lang="en-US" sz="2500" dirty="0"/>
              <a:t>The concepts which were discussed above are in the implementation stage and will be launched in the next 10 years depending on the success rate of the products. The quantum mechanics is a very advanced implementation technique which can only be discussed in books or by authors but the implementation might cost them billions of dollars. The future is here but at what is cost is the biggest question mark. But once implemented it could be a revolutionary idea which will change the way in which the information technology sector functions. </a:t>
            </a:r>
            <a:endParaRPr lang="en-IN" sz="2500" dirty="0"/>
          </a:p>
        </p:txBody>
      </p:sp>
      <p:pic>
        <p:nvPicPr>
          <p:cNvPr id="5" name="Picture 4">
            <a:extLst>
              <a:ext uri="{FF2B5EF4-FFF2-40B4-BE49-F238E27FC236}">
                <a16:creationId xmlns:a16="http://schemas.microsoft.com/office/drawing/2014/main" id="{C83A1EAD-1B61-4F7D-89E9-E523FC69AB1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74440" y="5662611"/>
            <a:ext cx="2816860" cy="1017589"/>
          </a:xfrm>
          <a:prstGeom prst="rect">
            <a:avLst/>
          </a:prstGeom>
        </p:spPr>
      </p:pic>
    </p:spTree>
    <p:extLst>
      <p:ext uri="{BB962C8B-B14F-4D97-AF65-F5344CB8AC3E}">
        <p14:creationId xmlns:p14="http://schemas.microsoft.com/office/powerpoint/2010/main" val="394754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052A-4541-46A5-9487-1D519A05016D}"/>
              </a:ext>
            </a:extLst>
          </p:cNvPr>
          <p:cNvSpPr>
            <a:spLocks noGrp="1"/>
          </p:cNvSpPr>
          <p:nvPr>
            <p:ph type="title"/>
          </p:nvPr>
        </p:nvSpPr>
        <p:spPr>
          <a:xfrm>
            <a:off x="1032934" y="2286000"/>
            <a:ext cx="8596668" cy="1320800"/>
          </a:xfrm>
        </p:spPr>
        <p:txBody>
          <a:bodyPr>
            <a:noAutofit/>
          </a:bodyPr>
          <a:lstStyle/>
          <a:p>
            <a:pPr algn="ctr"/>
            <a:r>
              <a:rPr lang="en-US" sz="8500" b="1" u="sng" dirty="0"/>
              <a:t>THANK YOU</a:t>
            </a:r>
            <a:endParaRPr lang="en-IN" sz="8500" b="1" u="sng" dirty="0"/>
          </a:p>
        </p:txBody>
      </p:sp>
    </p:spTree>
    <p:extLst>
      <p:ext uri="{BB962C8B-B14F-4D97-AF65-F5344CB8AC3E}">
        <p14:creationId xmlns:p14="http://schemas.microsoft.com/office/powerpoint/2010/main" val="61573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3AD40D-62C0-5B26-5BBD-96E2B89B46DD}"/>
              </a:ext>
            </a:extLst>
          </p:cNvPr>
          <p:cNvSpPr txBox="1"/>
          <p:nvPr/>
        </p:nvSpPr>
        <p:spPr>
          <a:xfrm>
            <a:off x="675201" y="1159591"/>
            <a:ext cx="10784296" cy="5170646"/>
          </a:xfrm>
          <a:prstGeom prst="rect">
            <a:avLst/>
          </a:prstGeom>
          <a:noFill/>
        </p:spPr>
        <p:txBody>
          <a:bodyPr wrap="square" rtlCol="0">
            <a:spAutoFit/>
          </a:bodyPr>
          <a:lstStyle/>
          <a:p>
            <a:pPr algn="ctr"/>
            <a:r>
              <a:rPr lang="en-US" sz="3000" b="1" u="sng" dirty="0"/>
              <a:t>ABSTRACT</a:t>
            </a:r>
          </a:p>
          <a:p>
            <a:pPr algn="just"/>
            <a:r>
              <a:rPr lang="en-US" sz="3000" dirty="0"/>
              <a:t>Hybrid cryptography is a combination of two or more cryptographic techniques to achieve a greater level of security. It is used to protect sensitive data while also ensuring the data is accessible to the intended recipients.</a:t>
            </a:r>
          </a:p>
          <a:p>
            <a:pPr algn="just"/>
            <a:r>
              <a:rPr lang="en-US" sz="3000" dirty="0"/>
              <a:t>Secure file storage using hybrid cryptography is a method of protecting data by combining public key cryptography and symmetric key cryptography. This ensures that the data is both secure and accessible, making it an ideal choice for many applications.</a:t>
            </a:r>
          </a:p>
          <a:p>
            <a:pPr algn="just"/>
            <a:endParaRPr lang="en-IN" sz="3000" dirty="0"/>
          </a:p>
        </p:txBody>
      </p:sp>
    </p:spTree>
    <p:extLst>
      <p:ext uri="{BB962C8B-B14F-4D97-AF65-F5344CB8AC3E}">
        <p14:creationId xmlns:p14="http://schemas.microsoft.com/office/powerpoint/2010/main" val="342436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75AB-FEC3-4A66-8C1B-93D2CC74F9B1}"/>
              </a:ext>
            </a:extLst>
          </p:cNvPr>
          <p:cNvSpPr>
            <a:spLocks noGrp="1"/>
          </p:cNvSpPr>
          <p:nvPr>
            <p:ph type="title"/>
          </p:nvPr>
        </p:nvSpPr>
        <p:spPr/>
        <p:txBody>
          <a:bodyPr/>
          <a:lstStyle/>
          <a:p>
            <a:pPr algn="ctr"/>
            <a:r>
              <a:rPr lang="en-US" b="1" i="1" u="sng" dirty="0"/>
              <a:t>Introduction </a:t>
            </a:r>
            <a:endParaRPr lang="en-IN" b="1" i="1" u="sng" dirty="0"/>
          </a:p>
        </p:txBody>
      </p:sp>
      <p:sp>
        <p:nvSpPr>
          <p:cNvPr id="3" name="Content Placeholder 2">
            <a:extLst>
              <a:ext uri="{FF2B5EF4-FFF2-40B4-BE49-F238E27FC236}">
                <a16:creationId xmlns:a16="http://schemas.microsoft.com/office/drawing/2014/main" id="{11CCC29F-9609-44C8-BADC-892E22140A83}"/>
              </a:ext>
            </a:extLst>
          </p:cNvPr>
          <p:cNvSpPr>
            <a:spLocks noGrp="1"/>
          </p:cNvSpPr>
          <p:nvPr>
            <p:ph idx="1"/>
          </p:nvPr>
        </p:nvSpPr>
        <p:spPr/>
        <p:txBody>
          <a:bodyPr/>
          <a:lstStyle/>
          <a:p>
            <a:r>
              <a:rPr lang="en-US" b="0" i="0" dirty="0">
                <a:solidFill>
                  <a:srgbClr val="374151"/>
                </a:solidFill>
                <a:effectLst/>
                <a:latin typeface="Söhne"/>
              </a:rPr>
              <a:t>Hybrid cryptography, as the name suggests, combines different cryptographic techniques or protocols to leverage the strengths of each approach and provide enhanced security for data communication or storage. </a:t>
            </a:r>
          </a:p>
          <a:p>
            <a:r>
              <a:rPr lang="en-US" dirty="0">
                <a:solidFill>
                  <a:srgbClr val="374151"/>
                </a:solidFill>
                <a:latin typeface="Söhne"/>
              </a:rPr>
              <a:t>Hybrid cryptography </a:t>
            </a:r>
            <a:r>
              <a:rPr lang="en-US" b="0" i="0" dirty="0">
                <a:solidFill>
                  <a:srgbClr val="374151"/>
                </a:solidFill>
                <a:effectLst/>
                <a:latin typeface="Söhne"/>
              </a:rPr>
              <a:t>are believed to be resistant to attacks by quantum computers. </a:t>
            </a:r>
          </a:p>
          <a:p>
            <a:r>
              <a:rPr lang="en-US" dirty="0">
                <a:solidFill>
                  <a:srgbClr val="374151"/>
                </a:solidFill>
                <a:latin typeface="Söhne"/>
              </a:rPr>
              <a:t>Hybrid cryptography is implementing itself with the quantum mechanics to safeguard and protect systems form the vulnerabilities around.</a:t>
            </a:r>
          </a:p>
          <a:p>
            <a:endParaRPr lang="en-IN" dirty="0"/>
          </a:p>
        </p:txBody>
      </p:sp>
      <p:pic>
        <p:nvPicPr>
          <p:cNvPr id="5" name="Picture 4">
            <a:extLst>
              <a:ext uri="{FF2B5EF4-FFF2-40B4-BE49-F238E27FC236}">
                <a16:creationId xmlns:a16="http://schemas.microsoft.com/office/drawing/2014/main" id="{0068B53B-F431-4C88-99EF-761BEBE5BB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0725" y="4411561"/>
            <a:ext cx="3031671" cy="2021114"/>
          </a:xfrm>
          <a:prstGeom prst="rect">
            <a:avLst/>
          </a:prstGeom>
        </p:spPr>
      </p:pic>
    </p:spTree>
    <p:extLst>
      <p:ext uri="{BB962C8B-B14F-4D97-AF65-F5344CB8AC3E}">
        <p14:creationId xmlns:p14="http://schemas.microsoft.com/office/powerpoint/2010/main" val="312437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xEl>
                                              <p:pRg st="0" end="0"/>
                                            </p:txEl>
                                          </p:spTgt>
                                        </p:tgtEl>
                                      </p:cBhvr>
                                    </p:animEffect>
                                    <p:animScale>
                                      <p:cBhvr>
                                        <p:cTn id="10" dur="250" autoRev="1" fill="hold"/>
                                        <p:tgtEl>
                                          <p:spTgt spid="3">
                                            <p:txEl>
                                              <p:pRg st="0" end="0"/>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3">
                                            <p:txEl>
                                              <p:pRg st="1" end="1"/>
                                            </p:txEl>
                                          </p:spTgt>
                                        </p:tgtEl>
                                      </p:cBhvr>
                                    </p:animEffect>
                                    <p:animScale>
                                      <p:cBhvr>
                                        <p:cTn id="15" dur="250" autoRev="1" fill="hold"/>
                                        <p:tgtEl>
                                          <p:spTgt spid="3">
                                            <p:txEl>
                                              <p:pRg st="1" end="1"/>
                                            </p:tx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3">
                                            <p:txEl>
                                              <p:pRg st="2" end="2"/>
                                            </p:txEl>
                                          </p:spTgt>
                                        </p:tgtEl>
                                      </p:cBhvr>
                                    </p:animEffect>
                                    <p:animScale>
                                      <p:cBhvr>
                                        <p:cTn id="20" dur="250" autoRev="1" fill="hold"/>
                                        <p:tgtEl>
                                          <p:spTgt spid="3">
                                            <p:txEl>
                                              <p:pRg st="2" end="2"/>
                                            </p:txEl>
                                          </p:spTgt>
                                        </p:tgtEl>
                                      </p:cBhvr>
                                      <p:by x="105000" y="105000"/>
                                    </p:animScale>
                                  </p:childTnLst>
                                </p:cTn>
                              </p:par>
                              <p:par>
                                <p:cTn id="21" presetID="26" presetClass="emph" presetSubtype="0" fill="hold" nodeType="withEffect">
                                  <p:stCondLst>
                                    <p:cond delay="0"/>
                                  </p:stCondLst>
                                  <p:childTnLst>
                                    <p:animEffect transition="out" filter="fade">
                                      <p:cBhvr>
                                        <p:cTn id="22" dur="500" tmFilter="0, 0; .2, .5; .8, .5; 1, 0"/>
                                        <p:tgtEl>
                                          <p:spTgt spid="5"/>
                                        </p:tgtEl>
                                      </p:cBhvr>
                                    </p:animEffect>
                                    <p:animScale>
                                      <p:cBhvr>
                                        <p:cTn id="23"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CA1E-B965-4CD5-BDB7-49997D02F844}"/>
              </a:ext>
            </a:extLst>
          </p:cNvPr>
          <p:cNvSpPr>
            <a:spLocks noGrp="1"/>
          </p:cNvSpPr>
          <p:nvPr>
            <p:ph type="title"/>
          </p:nvPr>
        </p:nvSpPr>
        <p:spPr/>
        <p:txBody>
          <a:bodyPr/>
          <a:lstStyle/>
          <a:p>
            <a:pPr algn="ctr"/>
            <a:r>
              <a:rPr lang="en-US" b="1" u="sng" dirty="0">
                <a:latin typeface="+mn-lt"/>
              </a:rPr>
              <a:t>SCOPE</a:t>
            </a:r>
            <a:endParaRPr lang="en-IN" b="1" u="sng" dirty="0">
              <a:latin typeface="+mn-lt"/>
            </a:endParaRPr>
          </a:p>
        </p:txBody>
      </p:sp>
      <p:sp>
        <p:nvSpPr>
          <p:cNvPr id="3" name="Content Placeholder 2">
            <a:extLst>
              <a:ext uri="{FF2B5EF4-FFF2-40B4-BE49-F238E27FC236}">
                <a16:creationId xmlns:a16="http://schemas.microsoft.com/office/drawing/2014/main" id="{97A7B0EE-50AD-4425-9B1F-083754A95C36}"/>
              </a:ext>
            </a:extLst>
          </p:cNvPr>
          <p:cNvSpPr>
            <a:spLocks noGrp="1"/>
          </p:cNvSpPr>
          <p:nvPr>
            <p:ph idx="1"/>
          </p:nvPr>
        </p:nvSpPr>
        <p:spPr/>
        <p:txBody>
          <a:bodyPr/>
          <a:lstStyle/>
          <a:p>
            <a:r>
              <a:rPr lang="en-US" b="0" i="0" dirty="0">
                <a:solidFill>
                  <a:srgbClr val="374151"/>
                </a:solidFill>
                <a:effectLst/>
                <a:latin typeface="Söhne"/>
              </a:rPr>
              <a:t>Blockchain technology: Blockchain is a distributed and decentralized ledger technology that provides transparency, immutability, and security to data transactions. </a:t>
            </a:r>
          </a:p>
          <a:p>
            <a:r>
              <a:rPr lang="en-US" b="0" i="0" dirty="0">
                <a:solidFill>
                  <a:srgbClr val="374151"/>
                </a:solidFill>
                <a:effectLst/>
                <a:latin typeface="Söhne"/>
              </a:rPr>
              <a:t>Secure Multi-party Computation (SMPC): SMPC is a variant of multi-party computation that focuses on securely computing a function on private inputs from multiple parties. </a:t>
            </a:r>
            <a:endParaRPr lang="en-US" dirty="0">
              <a:solidFill>
                <a:srgbClr val="374151"/>
              </a:solidFill>
              <a:latin typeface="Söhne"/>
            </a:endParaRPr>
          </a:p>
          <a:p>
            <a:r>
              <a:rPr lang="en-US" b="0" i="0" dirty="0">
                <a:solidFill>
                  <a:srgbClr val="374151"/>
                </a:solidFill>
                <a:effectLst/>
                <a:latin typeface="Söhne"/>
              </a:rPr>
              <a:t>Multi-party computation (MPC): MPC is a cryptographic technique that allows multiple parties to securely compute a function over their private inputs without revealing their inputs to each other. </a:t>
            </a:r>
            <a:endParaRPr lang="en-IN" dirty="0"/>
          </a:p>
        </p:txBody>
      </p:sp>
      <p:pic>
        <p:nvPicPr>
          <p:cNvPr id="4" name="Picture 3">
            <a:extLst>
              <a:ext uri="{FF2B5EF4-FFF2-40B4-BE49-F238E27FC236}">
                <a16:creationId xmlns:a16="http://schemas.microsoft.com/office/drawing/2014/main" id="{4CA2D957-7682-4F72-B437-CFC9BA5ACA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57300" y="4533765"/>
            <a:ext cx="2698750" cy="1795078"/>
          </a:xfrm>
          <a:prstGeom prst="rect">
            <a:avLst/>
          </a:prstGeom>
        </p:spPr>
      </p:pic>
    </p:spTree>
    <p:extLst>
      <p:ext uri="{BB962C8B-B14F-4D97-AF65-F5344CB8AC3E}">
        <p14:creationId xmlns:p14="http://schemas.microsoft.com/office/powerpoint/2010/main" val="15754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8C08-E190-032C-DB89-A7E6413B7F2E}"/>
              </a:ext>
            </a:extLst>
          </p:cNvPr>
          <p:cNvSpPr>
            <a:spLocks noGrp="1"/>
          </p:cNvSpPr>
          <p:nvPr>
            <p:ph type="title"/>
          </p:nvPr>
        </p:nvSpPr>
        <p:spPr>
          <a:xfrm>
            <a:off x="-355332" y="365125"/>
            <a:ext cx="10515600" cy="1325563"/>
          </a:xfrm>
        </p:spPr>
        <p:txBody>
          <a:bodyPr/>
          <a:lstStyle/>
          <a:p>
            <a:pPr algn="ctr"/>
            <a:r>
              <a:rPr lang="en-IN" b="1" u="sng" dirty="0"/>
              <a:t>Methodology</a:t>
            </a:r>
          </a:p>
        </p:txBody>
      </p:sp>
      <p:sp>
        <p:nvSpPr>
          <p:cNvPr id="3" name="Content Placeholder 2">
            <a:extLst>
              <a:ext uri="{FF2B5EF4-FFF2-40B4-BE49-F238E27FC236}">
                <a16:creationId xmlns:a16="http://schemas.microsoft.com/office/drawing/2014/main" id="{C4ED1BA2-11D2-08AB-3766-1EE17F8728B6}"/>
              </a:ext>
            </a:extLst>
          </p:cNvPr>
          <p:cNvSpPr>
            <a:spLocks noGrp="1"/>
          </p:cNvSpPr>
          <p:nvPr>
            <p:ph idx="1"/>
          </p:nvPr>
        </p:nvSpPr>
        <p:spPr>
          <a:xfrm>
            <a:off x="381000" y="1130300"/>
            <a:ext cx="6134100" cy="5362575"/>
          </a:xfrm>
        </p:spPr>
        <p:txBody>
          <a:bodyPr>
            <a:normAutofit lnSpcReduction="10000"/>
          </a:bodyPr>
          <a:lstStyle/>
          <a:p>
            <a:pPr marL="0" indent="0">
              <a:buNone/>
            </a:pPr>
            <a:r>
              <a:rPr lang="en-US" sz="2000" b="1" dirty="0"/>
              <a:t>Phase1</a:t>
            </a:r>
          </a:p>
          <a:p>
            <a:r>
              <a:rPr lang="en-US" sz="2000" b="1" dirty="0"/>
              <a:t>Encryption</a:t>
            </a:r>
          </a:p>
          <a:p>
            <a:r>
              <a:rPr lang="en-US" sz="1900" b="0" i="0" dirty="0">
                <a:solidFill>
                  <a:srgbClr val="374151"/>
                </a:solidFill>
                <a:effectLst/>
                <a:latin typeface="Söhne"/>
              </a:rPr>
              <a:t>Key generation: In hybrid cryptography, the first phase involves generating cryptographic keys that will be used for encryption and decryption</a:t>
            </a:r>
            <a:r>
              <a:rPr lang="en-US" sz="1400" b="0" i="0" dirty="0">
                <a:solidFill>
                  <a:srgbClr val="374151"/>
                </a:solidFill>
                <a:effectLst/>
                <a:latin typeface="Söhne"/>
              </a:rPr>
              <a:t>.</a:t>
            </a:r>
          </a:p>
          <a:p>
            <a:pPr marL="0" indent="0">
              <a:buNone/>
            </a:pPr>
            <a:r>
              <a:rPr lang="en-IN" sz="2000" b="1" dirty="0"/>
              <a:t>Phase 2</a:t>
            </a:r>
          </a:p>
          <a:p>
            <a:r>
              <a:rPr lang="en-US" sz="2000" b="1" dirty="0"/>
              <a:t>Key Exchange</a:t>
            </a:r>
          </a:p>
          <a:p>
            <a:r>
              <a:rPr lang="en-US" sz="1900" b="0" i="0" dirty="0">
                <a:solidFill>
                  <a:srgbClr val="374151"/>
                </a:solidFill>
                <a:effectLst/>
              </a:rPr>
              <a:t>Key distribution: Once the cryptographic keys are generated, they need to be distributed securely to the intended recipients.</a:t>
            </a:r>
            <a:r>
              <a:rPr lang="en-US" sz="1900" dirty="0"/>
              <a:t>.</a:t>
            </a:r>
          </a:p>
          <a:p>
            <a:pPr marL="0" indent="0">
              <a:buNone/>
            </a:pPr>
            <a:r>
              <a:rPr lang="en-US" sz="2000" b="1" dirty="0"/>
              <a:t>Phase 3</a:t>
            </a:r>
          </a:p>
          <a:p>
            <a:r>
              <a:rPr lang="en-US" sz="2000" b="1" dirty="0"/>
              <a:t>Authentication</a:t>
            </a:r>
          </a:p>
          <a:p>
            <a:r>
              <a:rPr lang="en-US" sz="1900" b="0" i="0" dirty="0">
                <a:solidFill>
                  <a:srgbClr val="374151"/>
                </a:solidFill>
                <a:effectLst/>
                <a:ea typeface="Tahoma" panose="020B0604030504040204" pitchFamily="34" charset="0"/>
                <a:cs typeface="Tahoma" panose="020B0604030504040204" pitchFamily="34" charset="0"/>
              </a:rPr>
              <a:t>Encryption: With the secure keys in place, the sender uses a classical encryption algorithm to encrypt the data or message using the agreed-upon encryption key</a:t>
            </a:r>
          </a:p>
          <a:p>
            <a:pPr marL="0" indent="0">
              <a:buNone/>
            </a:pPr>
            <a:endParaRPr lang="en-IN" sz="2000" b="1" dirty="0"/>
          </a:p>
        </p:txBody>
      </p:sp>
      <p:pic>
        <p:nvPicPr>
          <p:cNvPr id="5" name="Picture 4">
            <a:extLst>
              <a:ext uri="{FF2B5EF4-FFF2-40B4-BE49-F238E27FC236}">
                <a16:creationId xmlns:a16="http://schemas.microsoft.com/office/drawing/2014/main" id="{5DF1009F-8480-438C-B837-0CF193C48AC3}"/>
              </a:ext>
            </a:extLst>
          </p:cNvPr>
          <p:cNvPicPr>
            <a:picLocks noChangeAspect="1"/>
          </p:cNvPicPr>
          <p:nvPr/>
        </p:nvPicPr>
        <p:blipFill rotWithShape="1">
          <a:blip r:embed="rId2"/>
          <a:srcRect l="41605" t="19930" r="33842" b="18877"/>
          <a:stretch/>
        </p:blipFill>
        <p:spPr>
          <a:xfrm>
            <a:off x="7265220" y="-108415"/>
            <a:ext cx="4852985" cy="6836474"/>
          </a:xfrm>
          <a:prstGeom prst="rect">
            <a:avLst/>
          </a:prstGeom>
        </p:spPr>
      </p:pic>
    </p:spTree>
    <p:extLst>
      <p:ext uri="{BB962C8B-B14F-4D97-AF65-F5344CB8AC3E}">
        <p14:creationId xmlns:p14="http://schemas.microsoft.com/office/powerpoint/2010/main" val="33885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2000"/>
                                        <p:tgtEl>
                                          <p:spTgt spid="3">
                                            <p:txEl>
                                              <p:pRg st="7" end="7"/>
                                            </p:txEl>
                                          </p:spTgt>
                                        </p:tgtEl>
                                      </p:cBhvr>
                                    </p:animEffect>
                                    <p:anim calcmode="lin" valueType="num">
                                      <p:cBhvr>
                                        <p:cTn id="57"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58"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2000"/>
                                        <p:tgtEl>
                                          <p:spTgt spid="3">
                                            <p:txEl>
                                              <p:pRg st="8" end="8"/>
                                            </p:txEl>
                                          </p:spTgt>
                                        </p:tgtEl>
                                      </p:cBhvr>
                                    </p:animEffect>
                                    <p:anim calcmode="lin" valueType="num">
                                      <p:cBhvr>
                                        <p:cTn id="64"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65" dur="2000" fill="hold"/>
                                        <p:tgtEl>
                                          <p:spTgt spid="3">
                                            <p:txEl>
                                              <p:pRg st="8" end="8"/>
                                            </p:txEl>
                                          </p:spTgt>
                                        </p:tgtEl>
                                        <p:attrNameLst>
                                          <p:attrName>ppt_h</p:attrName>
                                        </p:attrNameLst>
                                      </p:cBhvr>
                                      <p:tavLst>
                                        <p:tav tm="0">
                                          <p:val>
                                            <p:strVal val="#ppt_h"/>
                                          </p:val>
                                        </p:tav>
                                        <p:tav tm="100000">
                                          <p:val>
                                            <p:strVal val="#ppt_h"/>
                                          </p:val>
                                        </p:tav>
                                      </p:tavLst>
                                    </p:anim>
                                  </p:childTnLst>
                                </p:cTn>
                              </p:par>
                              <p:par>
                                <p:cTn id="66" presetID="45" presetClass="entr" presetSubtype="0" fill="hold" grpId="0" nodeType="with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2000"/>
                                        <p:tgtEl>
                                          <p:spTgt spid="2"/>
                                        </p:tgtEl>
                                      </p:cBhvr>
                                    </p:animEffect>
                                    <p:anim calcmode="lin" valueType="num">
                                      <p:cBhvr>
                                        <p:cTn id="69" dur="2000" fill="hold"/>
                                        <p:tgtEl>
                                          <p:spTgt spid="2"/>
                                        </p:tgtEl>
                                        <p:attrNameLst>
                                          <p:attrName>ppt_w</p:attrName>
                                        </p:attrNameLst>
                                      </p:cBhvr>
                                      <p:tavLst>
                                        <p:tav tm="0" fmla="#ppt_w*sin(2.5*pi*$)">
                                          <p:val>
                                            <p:fltVal val="0"/>
                                          </p:val>
                                        </p:tav>
                                        <p:tav tm="100000">
                                          <p:val>
                                            <p:fltVal val="1"/>
                                          </p:val>
                                        </p:tav>
                                      </p:tavLst>
                                    </p:anim>
                                    <p:anim calcmode="lin" valueType="num">
                                      <p:cBhvr>
                                        <p:cTn id="70" dur="2000" fill="hold"/>
                                        <p:tgtEl>
                                          <p:spTgt spid="2"/>
                                        </p:tgtEl>
                                        <p:attrNameLst>
                                          <p:attrName>ppt_h</p:attrName>
                                        </p:attrNameLst>
                                      </p:cBhvr>
                                      <p:tavLst>
                                        <p:tav tm="0">
                                          <p:val>
                                            <p:strVal val="#ppt_h"/>
                                          </p:val>
                                        </p:tav>
                                        <p:tav tm="100000">
                                          <p:val>
                                            <p:strVal val="#ppt_h"/>
                                          </p:val>
                                        </p:tav>
                                      </p:tavLst>
                                    </p:anim>
                                  </p:childTnLst>
                                </p:cTn>
                              </p:par>
                              <p:par>
                                <p:cTn id="71" presetID="45" presetClass="entr" presetSubtype="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fade">
                                      <p:cBhvr>
                                        <p:cTn id="73" dur="2000"/>
                                        <p:tgtEl>
                                          <p:spTgt spid="5"/>
                                        </p:tgtEl>
                                      </p:cBhvr>
                                    </p:animEffect>
                                    <p:anim calcmode="lin" valueType="num">
                                      <p:cBhvr>
                                        <p:cTn id="74" dur="2000" fill="hold"/>
                                        <p:tgtEl>
                                          <p:spTgt spid="5"/>
                                        </p:tgtEl>
                                        <p:attrNameLst>
                                          <p:attrName>ppt_w</p:attrName>
                                        </p:attrNameLst>
                                      </p:cBhvr>
                                      <p:tavLst>
                                        <p:tav tm="0" fmla="#ppt_w*sin(2.5*pi*$)">
                                          <p:val>
                                            <p:fltVal val="0"/>
                                          </p:val>
                                        </p:tav>
                                        <p:tav tm="100000">
                                          <p:val>
                                            <p:fltVal val="1"/>
                                          </p:val>
                                        </p:tav>
                                      </p:tavLst>
                                    </p:anim>
                                    <p:anim calcmode="lin" valueType="num">
                                      <p:cBhvr>
                                        <p:cTn id="7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7D7CC5-A7DA-4A29-ADB5-72B761FA9F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8288" y="10046"/>
            <a:ext cx="9328912" cy="6847954"/>
          </a:xfrm>
          <a:prstGeom prst="rect">
            <a:avLst/>
          </a:prstGeom>
        </p:spPr>
      </p:pic>
      <p:sp>
        <p:nvSpPr>
          <p:cNvPr id="2" name="Title 1">
            <a:extLst>
              <a:ext uri="{FF2B5EF4-FFF2-40B4-BE49-F238E27FC236}">
                <a16:creationId xmlns:a16="http://schemas.microsoft.com/office/drawing/2014/main" id="{3B0CD720-EC5E-8707-4BA0-2F89E75B67F6}"/>
              </a:ext>
            </a:extLst>
          </p:cNvPr>
          <p:cNvSpPr>
            <a:spLocks noGrp="1"/>
          </p:cNvSpPr>
          <p:nvPr>
            <p:ph type="title"/>
          </p:nvPr>
        </p:nvSpPr>
        <p:spPr/>
        <p:txBody>
          <a:bodyPr/>
          <a:lstStyle/>
          <a:p>
            <a:pPr algn="ctr"/>
            <a:r>
              <a:rPr lang="en-IN" b="1" u="sng" dirty="0"/>
              <a:t>EXISTING SYSTEM </a:t>
            </a:r>
          </a:p>
        </p:txBody>
      </p:sp>
      <p:sp>
        <p:nvSpPr>
          <p:cNvPr id="3" name="Content Placeholder 2">
            <a:extLst>
              <a:ext uri="{FF2B5EF4-FFF2-40B4-BE49-F238E27FC236}">
                <a16:creationId xmlns:a16="http://schemas.microsoft.com/office/drawing/2014/main" id="{B0BE22DE-83C7-92F9-C754-9835592AF3A4}"/>
              </a:ext>
            </a:extLst>
          </p:cNvPr>
          <p:cNvSpPr>
            <a:spLocks noGrp="1"/>
          </p:cNvSpPr>
          <p:nvPr>
            <p:ph idx="1"/>
          </p:nvPr>
        </p:nvSpPr>
        <p:spPr/>
        <p:txBody>
          <a:bodyPr/>
          <a:lstStyle/>
          <a:p>
            <a:pPr>
              <a:buFont typeface="Wingdings" panose="05000000000000000000" pitchFamily="2" charset="2"/>
              <a:buChar char="v"/>
            </a:pPr>
            <a:r>
              <a:rPr lang="en-US" dirty="0">
                <a:solidFill>
                  <a:schemeClr val="bg1"/>
                </a:solidFill>
              </a:rPr>
              <a:t>Quantum key distribution is become one of the most advanced technology which is till in implementation and the concepts can be found in science textbooks .</a:t>
            </a:r>
          </a:p>
          <a:p>
            <a:pPr marL="0" indent="0">
              <a:buNone/>
            </a:pPr>
            <a:endParaRPr lang="en-US" dirty="0">
              <a:solidFill>
                <a:schemeClr val="bg1"/>
              </a:solidFill>
            </a:endParaRPr>
          </a:p>
          <a:p>
            <a:pPr>
              <a:buFont typeface="Wingdings" panose="05000000000000000000" pitchFamily="2" charset="2"/>
              <a:buChar char="v"/>
            </a:pPr>
            <a:r>
              <a:rPr lang="en-US" dirty="0">
                <a:solidFill>
                  <a:schemeClr val="bg1"/>
                </a:solidFill>
              </a:rPr>
              <a:t>Cryptography is used to protect data in transit, at rest, and during processing. It is also used to authenticate users and maintain the integrity of data in the existing system </a:t>
            </a:r>
          </a:p>
          <a:p>
            <a:pPr marL="0" indent="0">
              <a:buNone/>
            </a:pPr>
            <a:endParaRPr lang="en-US"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211501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4587-0F3B-ED40-02D4-7E832496492C}"/>
              </a:ext>
            </a:extLst>
          </p:cNvPr>
          <p:cNvSpPr>
            <a:spLocks noGrp="1"/>
          </p:cNvSpPr>
          <p:nvPr>
            <p:ph type="title"/>
          </p:nvPr>
        </p:nvSpPr>
        <p:spPr/>
        <p:txBody>
          <a:bodyPr/>
          <a:lstStyle/>
          <a:p>
            <a:pPr algn="ctr"/>
            <a:r>
              <a:rPr lang="en-IN" b="1" u="sng" dirty="0"/>
              <a:t>Proposed System </a:t>
            </a:r>
          </a:p>
        </p:txBody>
      </p:sp>
      <p:sp>
        <p:nvSpPr>
          <p:cNvPr id="3" name="Content Placeholder 2">
            <a:extLst>
              <a:ext uri="{FF2B5EF4-FFF2-40B4-BE49-F238E27FC236}">
                <a16:creationId xmlns:a16="http://schemas.microsoft.com/office/drawing/2014/main" id="{54EF8E3A-23DF-5313-A81E-7F5871766E0B}"/>
              </a:ext>
            </a:extLst>
          </p:cNvPr>
          <p:cNvSpPr>
            <a:spLocks noGrp="1"/>
          </p:cNvSpPr>
          <p:nvPr>
            <p:ph idx="1"/>
          </p:nvPr>
        </p:nvSpPr>
        <p:spPr/>
        <p:txBody>
          <a:bodyPr/>
          <a:lstStyle/>
          <a:p>
            <a:r>
              <a:rPr lang="en-IN" b="0" i="0" dirty="0">
                <a:solidFill>
                  <a:srgbClr val="374151"/>
                </a:solidFill>
                <a:effectLst/>
                <a:latin typeface="Söhne"/>
              </a:rPr>
              <a:t>The Quantum Enigma Cipher</a:t>
            </a:r>
            <a:r>
              <a:rPr lang="en-US" b="0" i="0" dirty="0">
                <a:solidFill>
                  <a:srgbClr val="374151"/>
                </a:solidFill>
                <a:effectLst/>
                <a:latin typeface="Söhne"/>
              </a:rPr>
              <a:t> is a hybrid encryption scheme that combines principles of quantum mechanics with traditional cryptographic techniques to provide a high level of security against both classical and quantum attacks.</a:t>
            </a:r>
            <a:endParaRPr lang="en-US" dirty="0"/>
          </a:p>
          <a:p>
            <a:r>
              <a:rPr lang="en-US" dirty="0"/>
              <a:t>These algorithms are used in cryptographic software to secure data and communications, and are designed to be difficult to break, even with powerful computers.</a:t>
            </a:r>
          </a:p>
          <a:p>
            <a:r>
              <a:rPr lang="en-US" b="0" i="0" dirty="0">
                <a:solidFill>
                  <a:srgbClr val="374151"/>
                </a:solidFill>
                <a:effectLst/>
                <a:latin typeface="Söhne"/>
              </a:rPr>
              <a:t>It leverages the properties of quantum entanglement and superposition to create a unique encryption mechanism.</a:t>
            </a:r>
            <a:endParaRPr lang="en-IN" dirty="0"/>
          </a:p>
        </p:txBody>
      </p:sp>
      <p:pic>
        <p:nvPicPr>
          <p:cNvPr id="5" name="Picture 4">
            <a:extLst>
              <a:ext uri="{FF2B5EF4-FFF2-40B4-BE49-F238E27FC236}">
                <a16:creationId xmlns:a16="http://schemas.microsoft.com/office/drawing/2014/main" id="{CE837EE1-4241-4ABC-B43D-F21A9658882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97300" y="4648200"/>
            <a:ext cx="2946400" cy="2209800"/>
          </a:xfrm>
          <a:prstGeom prst="rect">
            <a:avLst/>
          </a:prstGeom>
        </p:spPr>
      </p:pic>
    </p:spTree>
    <p:extLst>
      <p:ext uri="{BB962C8B-B14F-4D97-AF65-F5344CB8AC3E}">
        <p14:creationId xmlns:p14="http://schemas.microsoft.com/office/powerpoint/2010/main" val="36730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4AD5-D1EA-32A5-BAC9-3C041FBBED56}"/>
              </a:ext>
            </a:extLst>
          </p:cNvPr>
          <p:cNvSpPr>
            <a:spLocks noGrp="1"/>
          </p:cNvSpPr>
          <p:nvPr>
            <p:ph type="title"/>
          </p:nvPr>
        </p:nvSpPr>
        <p:spPr/>
        <p:txBody>
          <a:bodyPr/>
          <a:lstStyle/>
          <a:p>
            <a:pPr algn="ctr"/>
            <a:r>
              <a:rPr lang="en-IN" b="1" u="sng" dirty="0"/>
              <a:t>Tools Used</a:t>
            </a:r>
          </a:p>
        </p:txBody>
      </p:sp>
      <p:sp>
        <p:nvSpPr>
          <p:cNvPr id="3" name="Content Placeholder 2">
            <a:extLst>
              <a:ext uri="{FF2B5EF4-FFF2-40B4-BE49-F238E27FC236}">
                <a16:creationId xmlns:a16="http://schemas.microsoft.com/office/drawing/2014/main" id="{62EF5D33-D4EE-E976-819C-BD04CF3F41B9}"/>
              </a:ext>
            </a:extLst>
          </p:cNvPr>
          <p:cNvSpPr>
            <a:spLocks noGrp="1"/>
          </p:cNvSpPr>
          <p:nvPr>
            <p:ph idx="1"/>
          </p:nvPr>
        </p:nvSpPr>
        <p:spPr/>
        <p:txBody>
          <a:bodyPr>
            <a:normAutofit/>
          </a:bodyPr>
          <a:lstStyle/>
          <a:p>
            <a:pPr algn="l">
              <a:buFont typeface="Arial" panose="020B0604020202020204" pitchFamily="34" charset="0"/>
              <a:buChar char="•"/>
            </a:pPr>
            <a:r>
              <a:rPr lang="en-IN" sz="2300" b="0" i="0" dirty="0">
                <a:solidFill>
                  <a:srgbClr val="202124"/>
                </a:solidFill>
                <a:effectLst/>
                <a:latin typeface="arial" panose="020B0604020202020204" pitchFamily="34" charset="0"/>
              </a:rPr>
              <a:t>Quantum Key fusion.</a:t>
            </a:r>
          </a:p>
          <a:p>
            <a:pPr algn="l">
              <a:buFont typeface="Arial" panose="020B0604020202020204" pitchFamily="34" charset="0"/>
              <a:buChar char="•"/>
            </a:pPr>
            <a:r>
              <a:rPr lang="en-IN" sz="2300" b="0" i="0" dirty="0">
                <a:solidFill>
                  <a:srgbClr val="202124"/>
                </a:solidFill>
                <a:effectLst/>
                <a:latin typeface="arial" panose="020B0604020202020204" pitchFamily="34" charset="0"/>
              </a:rPr>
              <a:t>Docker</a:t>
            </a:r>
          </a:p>
          <a:p>
            <a:pPr algn="l">
              <a:buFont typeface="Arial" panose="020B0604020202020204" pitchFamily="34" charset="0"/>
              <a:buChar char="•"/>
            </a:pPr>
            <a:r>
              <a:rPr lang="en-IN" sz="2300" b="0" i="0" dirty="0">
                <a:solidFill>
                  <a:srgbClr val="202124"/>
                </a:solidFill>
                <a:effectLst/>
                <a:latin typeface="arial" panose="020B0604020202020204" pitchFamily="34" charset="0"/>
              </a:rPr>
              <a:t>QEKG ( Quantum enhanced key generation.</a:t>
            </a:r>
          </a:p>
          <a:p>
            <a:pPr algn="l">
              <a:buFont typeface="Arial" panose="020B0604020202020204" pitchFamily="34" charset="0"/>
              <a:buChar char="•"/>
            </a:pPr>
            <a:r>
              <a:rPr lang="en-IN" sz="2300" b="0" i="0" dirty="0">
                <a:solidFill>
                  <a:srgbClr val="374151"/>
                </a:solidFill>
                <a:effectLst/>
                <a:latin typeface="Söhne"/>
              </a:rPr>
              <a:t>Quantum Hybrid Key Generator</a:t>
            </a:r>
            <a:endParaRPr lang="en-IN" sz="2300" b="0" i="0" dirty="0">
              <a:solidFill>
                <a:srgbClr val="202124"/>
              </a:solidFill>
              <a:effectLst/>
              <a:latin typeface="arial" panose="020B0604020202020204" pitchFamily="34" charset="0"/>
            </a:endParaRPr>
          </a:p>
          <a:p>
            <a:pPr algn="l">
              <a:buFont typeface="Arial" panose="020B0604020202020204" pitchFamily="34" charset="0"/>
              <a:buChar char="•"/>
            </a:pPr>
            <a:r>
              <a:rPr lang="en-IN" sz="2300" b="0" i="0" dirty="0">
                <a:solidFill>
                  <a:srgbClr val="202124"/>
                </a:solidFill>
                <a:effectLst/>
                <a:latin typeface="arial" panose="020B0604020202020204" pitchFamily="34" charset="0"/>
              </a:rPr>
              <a:t>Quantum Computers and Cryptography.</a:t>
            </a:r>
          </a:p>
          <a:p>
            <a:pPr algn="l">
              <a:buFont typeface="Arial" panose="020B0604020202020204" pitchFamily="34" charset="0"/>
              <a:buChar char="•"/>
            </a:pPr>
            <a:r>
              <a:rPr lang="en-IN" sz="2300" dirty="0">
                <a:solidFill>
                  <a:srgbClr val="202124"/>
                </a:solidFill>
                <a:latin typeface="arial" panose="020B0604020202020204" pitchFamily="34" charset="0"/>
              </a:rPr>
              <a:t>QKV Quantum Key Verification </a:t>
            </a:r>
            <a:endParaRPr lang="en-IN" sz="2300" b="0" i="0" dirty="0">
              <a:solidFill>
                <a:srgbClr val="202124"/>
              </a:solidFill>
              <a:effectLst/>
              <a:latin typeface="arial" panose="020B0604020202020204" pitchFamily="34" charset="0"/>
            </a:endParaRPr>
          </a:p>
          <a:p>
            <a:pPr algn="l">
              <a:buFont typeface="Arial" panose="020B0604020202020204" pitchFamily="34" charset="0"/>
              <a:buChar char="•"/>
            </a:pPr>
            <a:r>
              <a:rPr lang="en-IN" sz="2300" dirty="0">
                <a:solidFill>
                  <a:srgbClr val="202124"/>
                </a:solidFill>
                <a:latin typeface="arial" panose="020B0604020202020204" pitchFamily="34" charset="0"/>
              </a:rPr>
              <a:t>Hybrid Key Generator </a:t>
            </a:r>
            <a:endParaRPr lang="en-IN" sz="2300" b="0" i="0" dirty="0">
              <a:solidFill>
                <a:srgbClr val="202124"/>
              </a:solidFill>
              <a:effectLst/>
              <a:latin typeface="arial" panose="020B0604020202020204" pitchFamily="34" charset="0"/>
            </a:endParaRPr>
          </a:p>
          <a:p>
            <a:pPr algn="l">
              <a:buFont typeface="Arial" panose="020B0604020202020204" pitchFamily="34" charset="0"/>
              <a:buChar char="•"/>
            </a:pPr>
            <a:endParaRPr lang="en-IN" sz="2300" b="0" i="0" dirty="0">
              <a:solidFill>
                <a:srgbClr val="202124"/>
              </a:solidFill>
              <a:effectLst/>
              <a:latin typeface="arial" panose="020B0604020202020204" pitchFamily="34" charset="0"/>
            </a:endParaRPr>
          </a:p>
        </p:txBody>
      </p:sp>
      <p:pic>
        <p:nvPicPr>
          <p:cNvPr id="5" name="Picture 4">
            <a:extLst>
              <a:ext uri="{FF2B5EF4-FFF2-40B4-BE49-F238E27FC236}">
                <a16:creationId xmlns:a16="http://schemas.microsoft.com/office/drawing/2014/main" id="{D0904D22-3DA0-42D5-9C22-02501DBCB03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75668" y="5130800"/>
            <a:ext cx="2895600" cy="1447800"/>
          </a:xfrm>
          <a:prstGeom prst="rect">
            <a:avLst/>
          </a:prstGeom>
        </p:spPr>
      </p:pic>
    </p:spTree>
    <p:extLst>
      <p:ext uri="{BB962C8B-B14F-4D97-AF65-F5344CB8AC3E}">
        <p14:creationId xmlns:p14="http://schemas.microsoft.com/office/powerpoint/2010/main" val="126037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E476-B31F-4958-A3BE-836329CBD5B5}"/>
              </a:ext>
            </a:extLst>
          </p:cNvPr>
          <p:cNvSpPr>
            <a:spLocks noGrp="1"/>
          </p:cNvSpPr>
          <p:nvPr>
            <p:ph type="title"/>
          </p:nvPr>
        </p:nvSpPr>
        <p:spPr/>
        <p:txBody>
          <a:bodyPr/>
          <a:lstStyle/>
          <a:p>
            <a:pPr algn="ctr"/>
            <a:r>
              <a:rPr lang="en-US" b="1" u="sng" dirty="0"/>
              <a:t>Architecture Diagram </a:t>
            </a:r>
            <a:endParaRPr lang="en-IN" b="1" u="sng" dirty="0"/>
          </a:p>
        </p:txBody>
      </p:sp>
      <p:pic>
        <p:nvPicPr>
          <p:cNvPr id="5" name="Content Placeholder 4">
            <a:extLst>
              <a:ext uri="{FF2B5EF4-FFF2-40B4-BE49-F238E27FC236}">
                <a16:creationId xmlns:a16="http://schemas.microsoft.com/office/drawing/2014/main" id="{A2C2D1BE-2B14-432B-ABAE-353A58689DF8}"/>
              </a:ext>
            </a:extLst>
          </p:cNvPr>
          <p:cNvPicPr>
            <a:picLocks noGrp="1" noChangeAspect="1"/>
          </p:cNvPicPr>
          <p:nvPr>
            <p:ph idx="1"/>
          </p:nvPr>
        </p:nvPicPr>
        <p:blipFill rotWithShape="1">
          <a:blip r:embed="rId2"/>
          <a:srcRect l="68125" t="31926" r="3038" b="47743"/>
          <a:stretch/>
        </p:blipFill>
        <p:spPr>
          <a:xfrm>
            <a:off x="481264" y="2242686"/>
            <a:ext cx="6747310" cy="2675823"/>
          </a:xfrm>
        </p:spPr>
      </p:pic>
    </p:spTree>
    <p:extLst>
      <p:ext uri="{BB962C8B-B14F-4D97-AF65-F5344CB8AC3E}">
        <p14:creationId xmlns:p14="http://schemas.microsoft.com/office/powerpoint/2010/main" val="20287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TotalTime>
  <Words>630</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vt:lpstr>
      <vt:lpstr>Bahnschrift</vt:lpstr>
      <vt:lpstr>Bell MT</vt:lpstr>
      <vt:lpstr>Calibri</vt:lpstr>
      <vt:lpstr>Söhne</vt:lpstr>
      <vt:lpstr>Trebuchet MS</vt:lpstr>
      <vt:lpstr>Wingdings</vt:lpstr>
      <vt:lpstr>Wingdings 3</vt:lpstr>
      <vt:lpstr>Facet</vt:lpstr>
      <vt:lpstr>PowerPoint Presentation</vt:lpstr>
      <vt:lpstr>PowerPoint Presentation</vt:lpstr>
      <vt:lpstr>Introduction </vt:lpstr>
      <vt:lpstr>SCOPE</vt:lpstr>
      <vt:lpstr>Methodology</vt:lpstr>
      <vt:lpstr>EXISTING SYSTEM </vt:lpstr>
      <vt:lpstr>Proposed System </vt:lpstr>
      <vt:lpstr>Tools Used</vt:lpstr>
      <vt:lpstr>Architecture Diagram </vt:lpstr>
      <vt:lpstr>Future Work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 Kannayyan</dc:creator>
  <cp:lastModifiedBy>Hamza Mohammed Khan</cp:lastModifiedBy>
  <cp:revision>14</cp:revision>
  <dcterms:created xsi:type="dcterms:W3CDTF">2023-02-01T09:18:12Z</dcterms:created>
  <dcterms:modified xsi:type="dcterms:W3CDTF">2023-04-17T09:55:09Z</dcterms:modified>
</cp:coreProperties>
</file>