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718" r:id="rId5"/>
    <p:sldMasterId id="2147483661" r:id="rId6"/>
    <p:sldMasterId id="2147483678" r:id="rId7"/>
    <p:sldMasterId id="2147483662" r:id="rId8"/>
  </p:sldMasterIdLst>
  <p:notesMasterIdLst>
    <p:notesMasterId r:id="rId26"/>
  </p:notesMasterIdLst>
  <p:handoutMasterIdLst>
    <p:handoutMasterId r:id="rId27"/>
  </p:handoutMasterIdLst>
  <p:sldIdLst>
    <p:sldId id="607" r:id="rId9"/>
    <p:sldId id="625" r:id="rId10"/>
    <p:sldId id="627" r:id="rId11"/>
    <p:sldId id="626" r:id="rId12"/>
    <p:sldId id="646" r:id="rId13"/>
    <p:sldId id="629" r:id="rId14"/>
    <p:sldId id="649" r:id="rId15"/>
    <p:sldId id="650" r:id="rId16"/>
    <p:sldId id="651" r:id="rId17"/>
    <p:sldId id="645" r:id="rId18"/>
    <p:sldId id="644" r:id="rId19"/>
    <p:sldId id="643" r:id="rId20"/>
    <p:sldId id="642" r:id="rId21"/>
    <p:sldId id="641" r:id="rId22"/>
    <p:sldId id="400" r:id="rId23"/>
    <p:sldId id="653" r:id="rId24"/>
    <p:sldId id="581" r:id="rId25"/>
  </p:sldIdLst>
  <p:sldSz cx="12192000" cy="6858000"/>
  <p:notesSz cx="6858000" cy="9144000"/>
  <p:custDataLst>
    <p:tags r:id="rId2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ZI, Jawhar" initials="TJ" lastIdx="0" clrIdx="0">
    <p:extLst>
      <p:ext uri="{19B8F6BF-5375-455C-9EA6-DF929625EA0E}">
        <p15:presenceInfo xmlns:p15="http://schemas.microsoft.com/office/powerpoint/2012/main" userId="TAZI, Jaw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8A4"/>
    <a:srgbClr val="437F97"/>
    <a:srgbClr val="264868"/>
    <a:srgbClr val="67A0A4"/>
    <a:srgbClr val="F2CCCD"/>
    <a:srgbClr val="D76768"/>
    <a:srgbClr val="BC0203"/>
    <a:srgbClr val="D0DFE5"/>
    <a:srgbClr val="4075BB"/>
    <a:srgbClr val="222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AFF7F-F028-7142-59F5-27FF3E3A4695}" v="389" dt="2022-09-23T11:33:08.080"/>
    <p1510:client id="{24665CC2-6E16-2EC1-1304-166D7CC65B2F}" v="11" dt="2022-09-21T19:31:01.805"/>
    <p1510:client id="{2ABDC49B-00F4-1145-2F9A-98E84FB44D4A}" v="227" dt="2022-09-22T12:39:57.970"/>
    <p1510:client id="{36321CFA-DC30-C6C8-CB4D-F2655919A574}" v="113" dt="2022-09-22T23:42:52.760"/>
    <p1510:client id="{48B8330C-4D69-09D5-031C-E7E9B3A8FD1B}" v="10" dt="2022-09-21T22:24:39.289"/>
    <p1510:client id="{66AA8355-2585-0B04-94BF-4AAE3515D842}" v="76" dt="2022-09-21T22:18:11.227"/>
    <p1510:client id="{6C8EA5F0-EACB-3F5E-D004-4ABB987EBF5C}" v="1118" dt="2022-10-28T06:29:26.888"/>
    <p1510:client id="{76856F19-9FA7-B189-85D9-94E6BCCAB19B}" v="366" dt="2022-09-21T21:12:27.370"/>
    <p1510:client id="{AED796A7-AAD4-C707-E6E8-28AE3B25AB93}" v="242" dt="2022-09-20T20:42:10.593"/>
    <p1510:client id="{BA5B32F9-8C24-ADAB-1363-0A9282E21482}" v="1" dt="2022-09-22T23:50:49.949"/>
    <p1510:client id="{BDAC035B-D34A-5D11-2F38-269C7AF9220B}" v="51" dt="2022-10-28T08:18:21.190"/>
    <p1510:client id="{D0C60EFB-F135-4F63-19F9-49EDFC7F6AA0}" v="603" dt="2022-09-21T20:31:0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41"/>
        <p:guide pos="365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28/10/2022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28/10/2022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76104da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76104da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1e176d31a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1e176d31a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1a307503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1a307503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e176d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1e176d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1092a1e0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1092a1e0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e176d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1e176d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/>
          </a:p>
          <a:p>
            <a:r>
              <a:rPr lang="fr-MA"/>
              <a:t>Ouverture des flux entre nous et le client cible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/>
              <a:t>Sécurité des droits accès</a:t>
            </a:r>
          </a:p>
          <a:p>
            <a:r>
              <a:rPr lang="fr-MA"/>
              <a:t>Complexité des use cases</a:t>
            </a:r>
          </a:p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8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1B4E6D-6EA6-413F-84F6-F97553AF5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6"/>
          <a:stretch/>
        </p:blipFill>
        <p:spPr>
          <a:xfrm>
            <a:off x="0" y="0"/>
            <a:ext cx="4534658" cy="6858000"/>
          </a:xfrm>
          <a:prstGeom prst="rect">
            <a:avLst/>
          </a:pr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0120" y="138291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Agenda</a:t>
            </a:r>
            <a:endParaRPr lang="pt-PT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9909175" y="7572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9909175" y="7572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81CB5EC-5CD1-4774-989F-5D83D1728956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5525752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80B5156-8CE6-4A1F-AFFC-D75DD9EB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917" y="127348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1</a:t>
            </a:r>
            <a:endParaRPr lang="fr-MA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BA38F99-93B0-4D2F-B1D4-AB5521AE8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0120" y="2370139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1A6C64F-3926-4447-84C3-1A5A311137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917" y="2260706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2</a:t>
            </a:r>
            <a:endParaRPr lang="fr-M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ED700E5-E1FA-498F-A0B9-41E1F83614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120" y="335736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42449395-FE67-432D-8974-6AA4B14D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82917" y="324793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3</a:t>
            </a:r>
            <a:endParaRPr lang="fr-M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3E3AD2C-E946-432A-A8D7-78E1E60B1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120" y="4344589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F89CEEE5-7572-4CA9-94A3-0F62642889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82917" y="4235156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4</a:t>
            </a:r>
            <a:endParaRPr lang="fr-MA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E712B1C-6627-4A54-93C5-256373400C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0120" y="533181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1E43389-2471-4145-AF0D-B32E2155DD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82917" y="522238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5</a:t>
            </a:r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816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349811" y="62714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3100" y="609600"/>
            <a:ext cx="10846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91300"/>
            <a:ext cx="12192000" cy="2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94800" y="1544049"/>
            <a:ext cx="5087600" cy="3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94800" y="4602249"/>
            <a:ext cx="5087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0400" y="548800"/>
            <a:ext cx="109820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0400" y="1536633"/>
            <a:ext cx="10982000" cy="4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0400" y="548797"/>
            <a:ext cx="10982000" cy="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5FEF9BA-719E-4475-A2F2-BECA45DF06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texte 20">
            <a:extLst>
              <a:ext uri="{FF2B5EF4-FFF2-40B4-BE49-F238E27FC236}">
                <a16:creationId xmlns:a16="http://schemas.microsoft.com/office/drawing/2014/main" id="{BBED4A4A-8BCD-4281-924C-0E8951B412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3258" y="3565072"/>
            <a:ext cx="4865442" cy="584560"/>
          </a:xfrm>
        </p:spPr>
        <p:txBody>
          <a:bodyPr anchor="ctr">
            <a:normAutofit/>
          </a:bodyPr>
          <a:lstStyle>
            <a:lvl1pPr marL="0" algn="ctr" defTabSz="584200" rtl="0" eaLnBrk="1" latinLnBrk="0" hangingPunct="0">
              <a:lnSpc>
                <a:spcPct val="120000"/>
              </a:lnSpc>
              <a:spcBef>
                <a:spcPts val="1000"/>
              </a:spcBef>
              <a:defRPr lang="fr-FR" sz="2000" kern="1200" dirty="0">
                <a:solidFill>
                  <a:prstClr val="white"/>
                </a:solidFill>
                <a:latin typeface="Calibri Light" panose="020F0302020204030204"/>
                <a:ea typeface="Helvetica Neue"/>
                <a:cs typeface="Helvetica Neue"/>
              </a:defRPr>
            </a:lvl1pPr>
          </a:lstStyle>
          <a:p>
            <a:pPr lvl="0"/>
            <a:r>
              <a:rPr lang="fr-FR"/>
              <a:t>LEADER NORD AFRICAIN DES SERVICES IT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4861313" y="3526972"/>
            <a:ext cx="2709333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0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5603" y="1944533"/>
            <a:ext cx="4476800" cy="19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28133" y="3882288"/>
            <a:ext cx="3631600" cy="1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09699" y="395969"/>
            <a:ext cx="87724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sposition personnalisé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2AF0E4-5A3C-4D77-9101-429A56EAB5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240" y="3122385"/>
            <a:ext cx="6899275" cy="135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marL="0" algn="l">
              <a:lnSpc>
                <a:spcPts val="3000"/>
              </a:lnSpc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Your title goes here 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FFFFFF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1425196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97833" y="1425200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878400" y="3829984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1B4E6D-6EA6-413F-84F6-F97553AF5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6"/>
          <a:stretch/>
        </p:blipFill>
        <p:spPr>
          <a:xfrm>
            <a:off x="0" y="0"/>
            <a:ext cx="4534658" cy="6858000"/>
          </a:xfrm>
          <a:prstGeom prst="rect">
            <a:avLst/>
          </a:pr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0120" y="138291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Agenda</a:t>
            </a:r>
            <a:endParaRPr lang="pt-PT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9909175" y="7572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9909175" y="7572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81CB5EC-5CD1-4774-989F-5D83D1728956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5525752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E80B5156-8CE6-4A1F-AFFC-D75DD9EB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82917" y="127348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1</a:t>
            </a:r>
            <a:endParaRPr lang="fr-MA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BA38F99-93B0-4D2F-B1D4-AB5521AE8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0120" y="2370139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1A6C64F-3926-4447-84C3-1A5A311137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2917" y="2260706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2</a:t>
            </a:r>
            <a:endParaRPr lang="fr-M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ED700E5-E1FA-498F-A0B9-41E1F83614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120" y="335736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42449395-FE67-432D-8974-6AA4B14D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82917" y="324793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3</a:t>
            </a:r>
            <a:endParaRPr lang="fr-M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3E3AD2C-E946-432A-A8D7-78E1E60B1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120" y="4344589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F89CEEE5-7572-4CA9-94A3-0F62642889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82917" y="4235156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4</a:t>
            </a:r>
            <a:endParaRPr lang="fr-MA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E712B1C-6627-4A54-93C5-256373400C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0120" y="5331814"/>
            <a:ext cx="4534658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B1E43389-2471-4145-AF0D-B32E2155DD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82917" y="5222381"/>
            <a:ext cx="799488" cy="799488"/>
          </a:xfrm>
          <a:custGeom>
            <a:avLst/>
            <a:gdLst>
              <a:gd name="connsiteX0" fmla="*/ 265113 w 530226"/>
              <a:gd name="connsiteY0" fmla="*/ 0 h 530226"/>
              <a:gd name="connsiteX1" fmla="*/ 530226 w 530226"/>
              <a:gd name="connsiteY1" fmla="*/ 265113 h 530226"/>
              <a:gd name="connsiteX2" fmla="*/ 265113 w 530226"/>
              <a:gd name="connsiteY2" fmla="*/ 530226 h 530226"/>
              <a:gd name="connsiteX3" fmla="*/ 0 w 530226"/>
              <a:gd name="connsiteY3" fmla="*/ 265113 h 530226"/>
              <a:gd name="connsiteX4" fmla="*/ 265113 w 530226"/>
              <a:gd name="connsiteY4" fmla="*/ 0 h 5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6" h="530226">
                <a:moveTo>
                  <a:pt x="265113" y="0"/>
                </a:moveTo>
                <a:cubicBezTo>
                  <a:pt x="411531" y="0"/>
                  <a:pt x="530226" y="118695"/>
                  <a:pt x="530226" y="265113"/>
                </a:cubicBezTo>
                <a:cubicBezTo>
                  <a:pt x="530226" y="411531"/>
                  <a:pt x="411531" y="530226"/>
                  <a:pt x="265113" y="530226"/>
                </a:cubicBezTo>
                <a:cubicBezTo>
                  <a:pt x="118695" y="530226"/>
                  <a:pt x="0" y="411531"/>
                  <a:pt x="0" y="265113"/>
                </a:cubicBezTo>
                <a:cubicBezTo>
                  <a:pt x="0" y="118695"/>
                  <a:pt x="118695" y="0"/>
                  <a:pt x="265113" y="0"/>
                </a:cubicBezTo>
                <a:close/>
              </a:path>
            </a:pathLst>
          </a:custGeom>
          <a:solidFill>
            <a:schemeClr val="bg2"/>
          </a:solid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5</a:t>
            </a:r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008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5FEF9BA-719E-4475-A2F2-BECA45DF06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91DC58-FF8B-4EE6-9065-E0E7B6E5959F}"/>
              </a:ext>
            </a:extLst>
          </p:cNvPr>
          <p:cNvSpPr/>
          <p:nvPr userDrawn="1"/>
        </p:nvSpPr>
        <p:spPr>
          <a:xfrm>
            <a:off x="359400" y="360000"/>
            <a:ext cx="11473200" cy="61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solidFill>
                <a:srgbClr val="FFFFFF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520700" y="355600"/>
            <a:ext cx="10963936" cy="939800"/>
          </a:xfrm>
        </p:spPr>
        <p:txBody>
          <a:bodyPr lIns="0"/>
          <a:lstStyle>
            <a:lvl1pPr>
              <a:defRPr/>
            </a:lvl1pPr>
          </a:lstStyle>
          <a:p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41188A0-E9B7-4110-A145-98CF0FC9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700" y="1435100"/>
            <a:ext cx="10831512" cy="4381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E3A5720-AD6D-4642-9F93-A9A95E5B2DB0}"/>
              </a:ext>
            </a:extLst>
          </p:cNvPr>
          <p:cNvSpPr txBox="1">
            <a:spLocks/>
          </p:cNvSpPr>
          <p:nvPr userDrawn="1"/>
        </p:nvSpPr>
        <p:spPr>
          <a:xfrm>
            <a:off x="359400" y="6623766"/>
            <a:ext cx="5525752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FFFFFF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4_Titre et contenu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/>
          <p:nvPr/>
        </p:nvSpPr>
        <p:spPr>
          <a:xfrm>
            <a:off x="264000" y="207339"/>
            <a:ext cx="11664000" cy="6443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520700" y="355600"/>
            <a:ext cx="1096393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520700" y="1435100"/>
            <a:ext cx="10831512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11799797" y="6638543"/>
            <a:ext cx="23178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6AD9F-6845-E51B-9902-A56542A6C1B5}"/>
              </a:ext>
            </a:extLst>
          </p:cNvPr>
          <p:cNvSpPr txBox="1"/>
          <p:nvPr userDrawn="1"/>
        </p:nvSpPr>
        <p:spPr>
          <a:xfrm>
            <a:off x="186709" y="661729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>
                <a:solidFill>
                  <a:schemeClr val="bg1"/>
                </a:solidFill>
              </a:rPr>
              <a:t>BRITEL Chaimaa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0CF60-E5DF-D687-2F4C-3A7AE48907C2}"/>
              </a:ext>
            </a:extLst>
          </p:cNvPr>
          <p:cNvSpPr txBox="1"/>
          <p:nvPr userDrawn="1"/>
        </p:nvSpPr>
        <p:spPr>
          <a:xfrm>
            <a:off x="4705268" y="6617295"/>
            <a:ext cx="2781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>
                <a:solidFill>
                  <a:schemeClr val="bg1"/>
                </a:solidFill>
              </a:rPr>
              <a:t>- Soutenance de Projet Fin d’études -</a:t>
            </a:r>
          </a:p>
        </p:txBody>
      </p:sp>
    </p:spTree>
    <p:extLst>
      <p:ext uri="{BB962C8B-B14F-4D97-AF65-F5344CB8AC3E}">
        <p14:creationId xmlns:p14="http://schemas.microsoft.com/office/powerpoint/2010/main" val="11595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91300"/>
            <a:ext cx="12192000" cy="2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enario Planning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24200" y="1568409"/>
            <a:ext cx="5543600" cy="3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34600" y="4865991"/>
            <a:ext cx="4722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6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2226FD-A4CA-4D1D-8364-8862DA85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48" y="1253331"/>
            <a:ext cx="11700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A554EF9-7FAF-4A75-8EBE-6F5FD854312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8952470" y="6603962"/>
            <a:ext cx="269217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© Intelcia 2020. All rights reserved  </a:t>
            </a:r>
            <a:r>
              <a:rPr lang="en-US" sz="80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45257" y="6619885"/>
            <a:ext cx="182743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b="1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5525752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Titre</a:t>
            </a:r>
            <a:r>
              <a:rPr lang="en-US" baseline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|mars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>
          <a:ln>
            <a:noFill/>
          </a:ln>
          <a:solidFill>
            <a:schemeClr val="bg2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2226FD-A4CA-4D1D-8364-8862DA85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48" y="1253331"/>
            <a:ext cx="11700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349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3" r:id="rId4"/>
    <p:sldLayoutId id="2147483725" r:id="rId5"/>
    <p:sldLayoutId id="214748375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>
          <a:ln>
            <a:noFill/>
          </a:ln>
          <a:solidFill>
            <a:schemeClr val="bg2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24" userDrawn="1">
          <p15:clr>
            <a:srgbClr val="EA4335"/>
          </p15:clr>
        </p15:guide>
        <p15:guide id="2" orient="horz" pos="384" userDrawn="1">
          <p15:clr>
            <a:srgbClr val="EA4335"/>
          </p15:clr>
        </p15:guide>
        <p15:guide id="3" pos="7256" userDrawn="1">
          <p15:clr>
            <a:srgbClr val="EA4335"/>
          </p15:clr>
        </p15:guide>
        <p15:guide id="4" orient="horz" pos="3904" userDrawn="1">
          <p15:clr>
            <a:srgbClr val="EA4335"/>
          </p15:clr>
        </p15:guide>
        <p15:guide id="5" pos="3840" userDrawn="1">
          <p15:clr>
            <a:srgbClr val="EA4335"/>
          </p15:clr>
        </p15:guide>
        <p15:guide id="6" pos="5548" userDrawn="1">
          <p15:clr>
            <a:srgbClr val="EA4335"/>
          </p15:clr>
        </p15:guide>
        <p15:guide id="7" pos="2132" userDrawn="1">
          <p15:clr>
            <a:srgbClr val="EA4335"/>
          </p15:clr>
        </p15:guide>
        <p15:guide id="8" orient="horz" pos="2160" userDrawn="1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754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345" userDrawn="1">
          <p15:clr>
            <a:srgbClr val="EA4335"/>
          </p15:clr>
        </p15:guide>
        <p15:guide id="3" pos="7296" userDrawn="1">
          <p15:clr>
            <a:srgbClr val="EA4335"/>
          </p15:clr>
        </p15:guide>
        <p15:guide id="4" orient="horz" pos="3975" userDrawn="1">
          <p15:clr>
            <a:srgbClr val="EA4335"/>
          </p15:clr>
        </p15:guide>
        <p15:guide id="5" pos="3840" userDrawn="1">
          <p15:clr>
            <a:srgbClr val="EA4335"/>
          </p15:clr>
        </p15:guide>
        <p15:guide id="6" orient="horz" pos="1113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28A4B-2A11-20BE-5CC6-8395F6A37808}"/>
              </a:ext>
            </a:extLst>
          </p:cNvPr>
          <p:cNvSpPr txBox="1"/>
          <p:nvPr/>
        </p:nvSpPr>
        <p:spPr>
          <a:xfrm>
            <a:off x="1297811" y="2815927"/>
            <a:ext cx="927652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" sz="2400" b="1" dirty="0">
                <a:solidFill>
                  <a:schemeClr val="accent1"/>
                </a:solidFill>
              </a:rPr>
              <a:t>Agri-Edge Case Study</a:t>
            </a:r>
            <a:endParaRPr lang="en-US" dirty="0" err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E8B018-7C11-A251-B783-AB04BC83A504}"/>
              </a:ext>
            </a:extLst>
          </p:cNvPr>
          <p:cNvGrpSpPr/>
          <p:nvPr/>
        </p:nvGrpSpPr>
        <p:grpSpPr>
          <a:xfrm>
            <a:off x="1270007" y="2445508"/>
            <a:ext cx="7869451" cy="1205491"/>
            <a:chOff x="1448837" y="2343908"/>
            <a:chExt cx="1493147" cy="12286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976D56-6E15-F851-9B7B-02FA684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8845" y="2343908"/>
              <a:ext cx="149313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66FA4C-9AF3-69DB-9856-BBF4537A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448837" y="2343908"/>
              <a:ext cx="0" cy="12286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84C4BF-B3E1-5885-3749-F657A08CBB85}"/>
              </a:ext>
            </a:extLst>
          </p:cNvPr>
          <p:cNvGrpSpPr/>
          <p:nvPr/>
        </p:nvGrpSpPr>
        <p:grpSpPr>
          <a:xfrm rot="10800000">
            <a:off x="2705102" y="2445508"/>
            <a:ext cx="8013666" cy="1205500"/>
            <a:chOff x="1448837" y="2343908"/>
            <a:chExt cx="1493147" cy="12286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C82AE3-B145-3B69-1F24-704759D5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8845" y="2343908"/>
              <a:ext cx="149313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F91AD9-8DD5-80BB-E73D-523D900F0B1C}"/>
                </a:ext>
              </a:extLst>
            </p:cNvPr>
            <p:cNvCxnSpPr>
              <a:cxnSpLocks/>
            </p:cNvCxnSpPr>
            <p:nvPr/>
          </p:nvCxnSpPr>
          <p:spPr>
            <a:xfrm>
              <a:off x="1448837" y="2343908"/>
              <a:ext cx="0" cy="122863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CFFE90-8423-9802-93A4-FE2E1B490751}"/>
              </a:ext>
            </a:extLst>
          </p:cNvPr>
          <p:cNvSpPr txBox="1"/>
          <p:nvPr/>
        </p:nvSpPr>
        <p:spPr>
          <a:xfrm>
            <a:off x="4834412" y="5058537"/>
            <a:ext cx="252575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MA" sz="1600"/>
              <a:t>Réalisé par : </a:t>
            </a:r>
            <a:endParaRPr lang="fr-MA">
              <a:cs typeface="Calibri" panose="020F0502020204030204"/>
            </a:endParaRPr>
          </a:p>
          <a:p>
            <a:pPr algn="ctr"/>
            <a:r>
              <a:rPr lang="fr-MA" sz="1600" b="1" err="1"/>
              <a:t>Abderrazzak</a:t>
            </a:r>
            <a:r>
              <a:rPr lang="fr-MA" sz="1600" b="1"/>
              <a:t> BAJJOU</a:t>
            </a:r>
            <a:endParaRPr lang="fr-M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40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750867" y="1841667"/>
            <a:ext cx="3151567" cy="620000"/>
            <a:chOff x="682200" y="1283475"/>
            <a:chExt cx="2363675" cy="465000"/>
          </a:xfrm>
        </p:grpSpPr>
        <p:sp>
          <p:nvSpPr>
            <p:cNvPr id="111" name="Google Shape;111;p16"/>
            <p:cNvSpPr/>
            <p:nvPr/>
          </p:nvSpPr>
          <p:spPr>
            <a:xfrm>
              <a:off x="12824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Collection de 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données</a:t>
              </a:r>
              <a:endParaRPr lang="en-US" err="1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822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4361467" y="1841667"/>
            <a:ext cx="3151567" cy="620000"/>
            <a:chOff x="3390150" y="1283475"/>
            <a:chExt cx="2363675" cy="465000"/>
          </a:xfrm>
        </p:grpSpPr>
        <p:sp>
          <p:nvSpPr>
            <p:cNvPr id="116" name="Google Shape;116;p16"/>
            <p:cNvSpPr/>
            <p:nvPr/>
          </p:nvSpPr>
          <p:spPr>
            <a:xfrm>
              <a:off x="399042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</a:rPr>
                <a:t>Preparation de 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</a:rPr>
                <a:t>données</a:t>
              </a: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39015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7972067" y="1841667"/>
            <a:ext cx="3151567" cy="620000"/>
            <a:chOff x="6098100" y="1283475"/>
            <a:chExt cx="2363675" cy="465000"/>
          </a:xfrm>
        </p:grpSpPr>
        <p:sp>
          <p:nvSpPr>
            <p:cNvPr id="121" name="Google Shape;121;p16"/>
            <p:cNvSpPr/>
            <p:nvPr/>
          </p:nvSpPr>
          <p:spPr>
            <a:xfrm>
              <a:off x="66983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37F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Choix du 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modèle</a:t>
              </a:r>
              <a:endParaRPr lang="en-US" err="1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0981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37F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715425" y="3546521"/>
            <a:ext cx="3151800" cy="620000"/>
            <a:chOff x="682200" y="3014000"/>
            <a:chExt cx="2363850" cy="465000"/>
          </a:xfrm>
        </p:grpSpPr>
        <p:sp>
          <p:nvSpPr>
            <p:cNvPr id="126" name="Google Shape;126;p16"/>
            <p:cNvSpPr/>
            <p:nvPr/>
          </p:nvSpPr>
          <p:spPr>
            <a:xfrm>
              <a:off x="682200" y="3014000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Réglage</a:t>
              </a:r>
              <a:r>
                <a:rPr lang="en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 des 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hyperparamètres</a:t>
              </a:r>
              <a:endParaRPr lang="en-US" err="1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482350" y="3014000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4326225" y="3546521"/>
            <a:ext cx="3151400" cy="620000"/>
            <a:chOff x="3390300" y="3014000"/>
            <a:chExt cx="2363550" cy="465000"/>
          </a:xfrm>
        </p:grpSpPr>
        <p:sp>
          <p:nvSpPr>
            <p:cNvPr id="131" name="Google Shape;131;p16"/>
            <p:cNvSpPr/>
            <p:nvPr/>
          </p:nvSpPr>
          <p:spPr>
            <a:xfrm>
              <a:off x="3390300" y="3014000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37F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Evaluation du 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modèle</a:t>
              </a:r>
              <a:endParaRPr lang="en" err="1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190150" y="3014000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37F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7936626" y="3546521"/>
            <a:ext cx="3143596" cy="620000"/>
            <a:chOff x="6098100" y="3014000"/>
            <a:chExt cx="2357697" cy="465000"/>
          </a:xfrm>
        </p:grpSpPr>
        <p:sp>
          <p:nvSpPr>
            <p:cNvPr id="136" name="Google Shape;136;p16"/>
            <p:cNvSpPr/>
            <p:nvPr/>
          </p:nvSpPr>
          <p:spPr>
            <a:xfrm>
              <a:off x="6098100" y="3014000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Entrainment du </a:t>
              </a:r>
              <a:r>
                <a:rPr lang="en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modèle</a:t>
              </a:r>
              <a:endParaRPr lang="en" err="1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892097" y="3014000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1297147" y="3014743"/>
            <a:ext cx="67261" cy="183327"/>
            <a:chOff x="6525572" y="3915357"/>
            <a:chExt cx="50446" cy="137495"/>
          </a:xfrm>
        </p:grpSpPr>
        <p:sp>
          <p:nvSpPr>
            <p:cNvPr id="163" name="Google Shape;163;p16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cxnSp>
        <p:nvCxnSpPr>
          <p:cNvPr id="166" name="Google Shape;166;p16"/>
          <p:cNvCxnSpPr>
            <a:cxnSpLocks/>
            <a:stCxn id="111" idx="3"/>
            <a:endCxn id="117" idx="1"/>
          </p:cNvCxnSpPr>
          <p:nvPr/>
        </p:nvCxnSpPr>
        <p:spPr>
          <a:xfrm>
            <a:off x="3902433" y="2151667"/>
            <a:ext cx="45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6"/>
          <p:cNvCxnSpPr>
            <a:stCxn id="116" idx="3"/>
            <a:endCxn id="122" idx="1"/>
          </p:cNvCxnSpPr>
          <p:nvPr/>
        </p:nvCxnSpPr>
        <p:spPr>
          <a:xfrm>
            <a:off x="7513033" y="2151667"/>
            <a:ext cx="45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6"/>
          <p:cNvCxnSpPr>
            <a:cxnSpLocks/>
            <a:stCxn id="121" idx="3"/>
            <a:endCxn id="137" idx="3"/>
          </p:cNvCxnSpPr>
          <p:nvPr/>
        </p:nvCxnSpPr>
        <p:spPr>
          <a:xfrm flipH="1">
            <a:off x="11080222" y="2151667"/>
            <a:ext cx="43412" cy="1704855"/>
          </a:xfrm>
          <a:prstGeom prst="bentConnector3">
            <a:avLst>
              <a:gd name="adj1" fmla="val -7021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6"/>
          <p:cNvCxnSpPr>
            <a:cxnSpLocks/>
          </p:cNvCxnSpPr>
          <p:nvPr/>
        </p:nvCxnSpPr>
        <p:spPr>
          <a:xfrm flipH="1">
            <a:off x="7477825" y="3856521"/>
            <a:ext cx="45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6"/>
          <p:cNvCxnSpPr>
            <a:cxnSpLocks/>
          </p:cNvCxnSpPr>
          <p:nvPr/>
        </p:nvCxnSpPr>
        <p:spPr>
          <a:xfrm flipH="1">
            <a:off x="3867425" y="3856521"/>
            <a:ext cx="45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168;p16">
            <a:extLst>
              <a:ext uri="{FF2B5EF4-FFF2-40B4-BE49-F238E27FC236}">
                <a16:creationId xmlns:a16="http://schemas.microsoft.com/office/drawing/2014/main" id="{D6456DCF-B08D-D628-EA4D-2602ADC3E719}"/>
              </a:ext>
            </a:extLst>
          </p:cNvPr>
          <p:cNvCxnSpPr>
            <a:cxnSpLocks/>
          </p:cNvCxnSpPr>
          <p:nvPr/>
        </p:nvCxnSpPr>
        <p:spPr>
          <a:xfrm>
            <a:off x="730307" y="3852876"/>
            <a:ext cx="36332" cy="1660553"/>
          </a:xfrm>
          <a:prstGeom prst="bentConnector3">
            <a:avLst>
              <a:gd name="adj1" fmla="val -7021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" name="Google Shape;109;p16">
            <a:extLst>
              <a:ext uri="{FF2B5EF4-FFF2-40B4-BE49-F238E27FC236}">
                <a16:creationId xmlns:a16="http://schemas.microsoft.com/office/drawing/2014/main" id="{B6FBFFBB-BAEC-5867-CA79-90F6D58D9FD6}"/>
              </a:ext>
            </a:extLst>
          </p:cNvPr>
          <p:cNvGrpSpPr/>
          <p:nvPr/>
        </p:nvGrpSpPr>
        <p:grpSpPr>
          <a:xfrm>
            <a:off x="750866" y="5252945"/>
            <a:ext cx="3151567" cy="620000"/>
            <a:chOff x="682200" y="1283475"/>
            <a:chExt cx="2363675" cy="465000"/>
          </a:xfrm>
        </p:grpSpPr>
        <p:sp>
          <p:nvSpPr>
            <p:cNvPr id="8" name="Google Shape;111;p16">
              <a:extLst>
                <a:ext uri="{FF2B5EF4-FFF2-40B4-BE49-F238E27FC236}">
                  <a16:creationId xmlns:a16="http://schemas.microsoft.com/office/drawing/2014/main" id="{3B47DED3-36DA-C51A-D1C0-A400121D514D}"/>
                </a:ext>
              </a:extLst>
            </p:cNvPr>
            <p:cNvSpPr/>
            <p:nvPr/>
          </p:nvSpPr>
          <p:spPr>
            <a:xfrm>
              <a:off x="12824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</a:rPr>
                <a:t>Inference</a:t>
              </a:r>
              <a:endParaRPr lang="en-US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9" name="Google Shape;112;p16">
              <a:extLst>
                <a:ext uri="{FF2B5EF4-FFF2-40B4-BE49-F238E27FC236}">
                  <a16:creationId xmlns:a16="http://schemas.microsoft.com/office/drawing/2014/main" id="{5E73E80A-90D6-2DAD-B867-F992D004D577}"/>
                </a:ext>
              </a:extLst>
            </p:cNvPr>
            <p:cNvSpPr/>
            <p:nvPr/>
          </p:nvSpPr>
          <p:spPr>
            <a:xfrm>
              <a:off x="6822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" name="Google Shape;114;p16">
            <a:extLst>
              <a:ext uri="{FF2B5EF4-FFF2-40B4-BE49-F238E27FC236}">
                <a16:creationId xmlns:a16="http://schemas.microsoft.com/office/drawing/2014/main" id="{45664B93-859F-F476-59C4-C86A74EFC3E3}"/>
              </a:ext>
            </a:extLst>
          </p:cNvPr>
          <p:cNvGrpSpPr/>
          <p:nvPr/>
        </p:nvGrpSpPr>
        <p:grpSpPr>
          <a:xfrm>
            <a:off x="4361466" y="5199783"/>
            <a:ext cx="3151567" cy="620000"/>
            <a:chOff x="3390150" y="1283475"/>
            <a:chExt cx="2363675" cy="465000"/>
          </a:xfrm>
        </p:grpSpPr>
        <p:sp>
          <p:nvSpPr>
            <p:cNvPr id="11" name="Google Shape;116;p16">
              <a:extLst>
                <a:ext uri="{FF2B5EF4-FFF2-40B4-BE49-F238E27FC236}">
                  <a16:creationId xmlns:a16="http://schemas.microsoft.com/office/drawing/2014/main" id="{81FD1FD7-36FC-9F7D-92BA-836DB1BFEDBF}"/>
                </a:ext>
              </a:extLst>
            </p:cNvPr>
            <p:cNvSpPr/>
            <p:nvPr/>
          </p:nvSpPr>
          <p:spPr>
            <a:xfrm>
              <a:off x="399042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lt1"/>
                  </a:solidFill>
                  <a:latin typeface="Fira Sans Extra Condensed SemiBold"/>
                </a:rPr>
                <a:t>Valeur</a:t>
              </a:r>
              <a:endParaRPr lang="en-US">
                <a:solidFill>
                  <a:schemeClr val="lt1"/>
                </a:solidFill>
                <a:latin typeface="Fira Sans Extra Condensed SemiBold"/>
              </a:endParaRPr>
            </a:p>
          </p:txBody>
        </p:sp>
        <p:sp>
          <p:nvSpPr>
            <p:cNvPr id="12" name="Google Shape;117;p16">
              <a:extLst>
                <a:ext uri="{FF2B5EF4-FFF2-40B4-BE49-F238E27FC236}">
                  <a16:creationId xmlns:a16="http://schemas.microsoft.com/office/drawing/2014/main" id="{F6448B85-54F2-353B-24BF-E0D5E3267EDF}"/>
                </a:ext>
              </a:extLst>
            </p:cNvPr>
            <p:cNvSpPr/>
            <p:nvPr/>
          </p:nvSpPr>
          <p:spPr>
            <a:xfrm>
              <a:off x="339015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lang="en"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cxnSp>
        <p:nvCxnSpPr>
          <p:cNvPr id="13" name="Google Shape;166;p16">
            <a:extLst>
              <a:ext uri="{FF2B5EF4-FFF2-40B4-BE49-F238E27FC236}">
                <a16:creationId xmlns:a16="http://schemas.microsoft.com/office/drawing/2014/main" id="{4DF78D80-CD80-C798-D388-E228819C0CE6}"/>
              </a:ext>
            </a:extLst>
          </p:cNvPr>
          <p:cNvCxnSpPr>
            <a:cxnSpLocks/>
          </p:cNvCxnSpPr>
          <p:nvPr/>
        </p:nvCxnSpPr>
        <p:spPr>
          <a:xfrm>
            <a:off x="3902432" y="5518643"/>
            <a:ext cx="45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26;p20">
            <a:extLst>
              <a:ext uri="{FF2B5EF4-FFF2-40B4-BE49-F238E27FC236}">
                <a16:creationId xmlns:a16="http://schemas.microsoft.com/office/drawing/2014/main" id="{AE6B84E9-177A-4998-B5B6-547D7957D3C1}"/>
              </a:ext>
            </a:extLst>
          </p:cNvPr>
          <p:cNvSpPr txBox="1">
            <a:spLocks noGrp="1"/>
          </p:cNvSpPr>
          <p:nvPr/>
        </p:nvSpPr>
        <p:spPr>
          <a:xfrm>
            <a:off x="1889218" y="479892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fr-MA" sz="4000" b="1" dirty="0" err="1">
                <a:solidFill>
                  <a:srgbClr val="4C68A4"/>
                </a:solidFill>
              </a:rPr>
              <a:t>Modele</a:t>
            </a:r>
            <a:r>
              <a:rPr lang="fr-MA" sz="4000" b="1" dirty="0">
                <a:solidFill>
                  <a:srgbClr val="4C68A4"/>
                </a:solidFill>
              </a:rPr>
              <a:t> de </a:t>
            </a:r>
            <a:r>
              <a:rPr lang="fr-MA" sz="4000" b="1" dirty="0" err="1">
                <a:solidFill>
                  <a:srgbClr val="4C68A4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0139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4"/>
          <p:cNvSpPr txBox="1">
            <a:spLocks noGrp="1"/>
          </p:cNvSpPr>
          <p:nvPr>
            <p:ph type="title"/>
          </p:nvPr>
        </p:nvSpPr>
        <p:spPr>
          <a:xfrm>
            <a:off x="892839" y="523949"/>
            <a:ext cx="10963936" cy="93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Choix du </a:t>
            </a:r>
            <a:r>
              <a:rPr lang="en" sz="2800" b="1" dirty="0" err="1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modèle</a:t>
            </a:r>
            <a:r>
              <a:rPr lang="en" sz="2800" b="1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 </a:t>
            </a:r>
            <a:endParaRPr lang="en" sz="2800" b="1">
              <a:solidFill>
                <a:schemeClr val="dk1"/>
              </a:solidFill>
              <a:latin typeface="Fira Sans Extra Condensed SemiBold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246730" y="1871136"/>
            <a:ext cx="2257325" cy="904800"/>
          </a:xfrm>
          <a:prstGeom prst="roundRect">
            <a:avLst>
              <a:gd name="adj" fmla="val 16667"/>
            </a:avLst>
          </a:prstGeom>
          <a:solidFill>
            <a:srgbClr val="67A0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</a:rPr>
              <a:t>Random Forest</a:t>
            </a:r>
          </a:p>
        </p:txBody>
      </p:sp>
      <p:sp>
        <p:nvSpPr>
          <p:cNvPr id="862" name="Google Shape;862;p34"/>
          <p:cNvSpPr/>
          <p:nvPr/>
        </p:nvSpPr>
        <p:spPr>
          <a:xfrm>
            <a:off x="5246863" y="2987979"/>
            <a:ext cx="2257325" cy="904800"/>
          </a:xfrm>
          <a:prstGeom prst="roundRect">
            <a:avLst>
              <a:gd name="adj" fmla="val 16667"/>
            </a:avLst>
          </a:prstGeom>
          <a:solidFill>
            <a:srgbClr val="437F9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00" dirty="0">
                <a:solidFill>
                  <a:schemeClr val="lt1"/>
                </a:solidFill>
                <a:ea typeface="+mn-lt"/>
                <a:cs typeface="+mn-lt"/>
              </a:rPr>
              <a:t>Lasso</a:t>
            </a:r>
            <a:endParaRPr lang="en" sz="2100" dirty="0">
              <a:ea typeface="+mn-lt"/>
              <a:cs typeface="+mn-lt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5246730" y="4036304"/>
            <a:ext cx="2257325" cy="904800"/>
          </a:xfrm>
          <a:prstGeom prst="roundRect">
            <a:avLst>
              <a:gd name="adj" fmla="val 16667"/>
            </a:avLst>
          </a:prstGeom>
          <a:solidFill>
            <a:srgbClr val="D767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00" dirty="0">
                <a:solidFill>
                  <a:schemeClr val="lt1"/>
                </a:solidFill>
                <a:latin typeface="Fira Sans Extra Condensed SemiBold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74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" grpId="0" animBg="1"/>
      <p:bldP spid="862" grpId="0" animBg="1"/>
      <p:bldP spid="8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618165" y="949251"/>
            <a:ext cx="10963936" cy="93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b="1" err="1">
                <a:solidFill>
                  <a:schemeClr val="dk1"/>
                </a:solidFill>
                <a:latin typeface="Fira Sans Extra Condensed SemiBold"/>
              </a:rPr>
              <a:t>Métriques</a:t>
            </a:r>
            <a:r>
              <a:rPr lang="en" sz="2800" b="1">
                <a:solidFill>
                  <a:schemeClr val="dk1"/>
                </a:solidFill>
                <a:latin typeface="Fira Sans Extra Condensed SemiBold"/>
              </a:rPr>
              <a:t> </a:t>
            </a:r>
            <a:r>
              <a:rPr lang="en" sz="2800" b="1" err="1">
                <a:solidFill>
                  <a:schemeClr val="dk1"/>
                </a:solidFill>
                <a:latin typeface="Fira Sans Extra Condensed SemiBold"/>
              </a:rPr>
              <a:t>d'évaluation</a:t>
            </a:r>
            <a:endParaRPr lang="en-US" sz="2800" b="1">
              <a:solidFill>
                <a:schemeClr val="dk1"/>
              </a:solidFill>
              <a:latin typeface="Fira Sans Extra Condensed SemiBold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7316941" y="2769149"/>
            <a:ext cx="2918507" cy="727200"/>
          </a:xfrm>
          <a:prstGeom prst="roundRect">
            <a:avLst>
              <a:gd name="adj" fmla="val 16667"/>
            </a:avLst>
          </a:prstGeom>
          <a:solidFill>
            <a:srgbClr val="264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R2</a:t>
            </a:r>
            <a:endParaRPr lang="en-US">
              <a:solidFill>
                <a:schemeClr val="lt1"/>
              </a:solidFill>
              <a:latin typeface="Fira Sans Extra Condensed SemiBold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7316941" y="3741703"/>
            <a:ext cx="2918507" cy="709480"/>
          </a:xfrm>
          <a:prstGeom prst="roundRect">
            <a:avLst>
              <a:gd name="adj" fmla="val 16667"/>
            </a:avLst>
          </a:prstGeom>
          <a:solidFill>
            <a:srgbClr val="67A0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Racine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d'erreur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quadratique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moyenne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 (RMSE)</a:t>
            </a:r>
            <a:endParaRPr lang="en-US" sz="1600" dirty="0">
              <a:solidFill>
                <a:schemeClr val="lt1"/>
              </a:solidFill>
              <a:latin typeface="Fira Sans Extra Condensed SemiBold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7316941" y="4678816"/>
            <a:ext cx="2918507" cy="727200"/>
          </a:xfrm>
          <a:prstGeom prst="roundRect">
            <a:avLst>
              <a:gd name="adj" fmla="val 16667"/>
            </a:avLst>
          </a:prstGeom>
          <a:solidFill>
            <a:srgbClr val="4C68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Erreur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absolue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moyenne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 (MAE)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D6CCDB-ABEF-8E2A-A52A-2D183622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2772229"/>
            <a:ext cx="4673600" cy="26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290" grpId="0" animBg="1"/>
      <p:bldP spid="2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8;p19">
            <a:extLst>
              <a:ext uri="{FF2B5EF4-FFF2-40B4-BE49-F238E27FC236}">
                <a16:creationId xmlns:a16="http://schemas.microsoft.com/office/drawing/2014/main" id="{25E9DEDC-2A6E-8851-AF1C-410AEEB97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260" y="1018401"/>
            <a:ext cx="10982000" cy="5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 SemiBold"/>
              </a:rPr>
              <a:t>Regression Pipeline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26459C-0009-840B-ED06-C35F79EA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17" y="2326316"/>
            <a:ext cx="2157966" cy="24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9840884" y="364100"/>
            <a:ext cx="1425600" cy="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 idx="4294967295"/>
          </p:nvPr>
        </p:nvSpPr>
        <p:spPr>
          <a:xfrm>
            <a:off x="894907" y="1336159"/>
            <a:ext cx="10845800" cy="2603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R</a:t>
            </a:r>
            <a:r>
              <a:rPr lang="en-GB" sz="2800" b="1" dirty="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é</a:t>
            </a:r>
            <a:r>
              <a:rPr lang="en" sz="2800" b="1" dirty="0" err="1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sultats</a:t>
            </a:r>
            <a:endParaRPr lang="en-US" dirty="0" err="1">
              <a:solidFill>
                <a:schemeClr val="dk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BECA16-EDD1-9B7B-8047-8C111AE20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07409"/>
              </p:ext>
            </p:extLst>
          </p:nvPr>
        </p:nvGraphicFramePr>
        <p:xfrm>
          <a:off x="2153093" y="2330303"/>
          <a:ext cx="8372440" cy="2023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3110">
                  <a:extLst>
                    <a:ext uri="{9D8B030D-6E8A-4147-A177-3AD203B41FA5}">
                      <a16:colId xmlns:a16="http://schemas.microsoft.com/office/drawing/2014/main" val="199177060"/>
                    </a:ext>
                  </a:extLst>
                </a:gridCol>
                <a:gridCol w="2093110">
                  <a:extLst>
                    <a:ext uri="{9D8B030D-6E8A-4147-A177-3AD203B41FA5}">
                      <a16:colId xmlns:a16="http://schemas.microsoft.com/office/drawing/2014/main" val="3916526152"/>
                    </a:ext>
                  </a:extLst>
                </a:gridCol>
                <a:gridCol w="2093110">
                  <a:extLst>
                    <a:ext uri="{9D8B030D-6E8A-4147-A177-3AD203B41FA5}">
                      <a16:colId xmlns:a16="http://schemas.microsoft.com/office/drawing/2014/main" val="1889535661"/>
                    </a:ext>
                  </a:extLst>
                </a:gridCol>
                <a:gridCol w="2093110">
                  <a:extLst>
                    <a:ext uri="{9D8B030D-6E8A-4147-A177-3AD203B41FA5}">
                      <a16:colId xmlns:a16="http://schemas.microsoft.com/office/drawing/2014/main" val="3092231495"/>
                    </a:ext>
                  </a:extLst>
                </a:gridCol>
              </a:tblGrid>
              <a:tr h="674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01594"/>
                  </a:ext>
                </a:extLst>
              </a:tr>
              <a:tr h="674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4728"/>
                  </a:ext>
                </a:extLst>
              </a:tr>
              <a:tr h="674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750879" y="2409370"/>
            <a:ext cx="4865442" cy="1092200"/>
          </a:xfrm>
        </p:spPr>
        <p:txBody>
          <a:bodyPr>
            <a:normAutofit/>
          </a:bodyPr>
          <a:lstStyle/>
          <a:p>
            <a:r>
              <a:rPr lang="fr-FR" sz="3600" b="1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70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8;p19">
            <a:extLst>
              <a:ext uri="{FF2B5EF4-FFF2-40B4-BE49-F238E27FC236}">
                <a16:creationId xmlns:a16="http://schemas.microsoft.com/office/drawing/2014/main" id="{25E9DEDC-2A6E-8851-AF1C-410AEEB97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260" y="1018401"/>
            <a:ext cx="10982000" cy="5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 SemiBold"/>
              </a:rPr>
              <a:t>Traitement des images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6" name="Google Shape;109;p16">
            <a:extLst>
              <a:ext uri="{FF2B5EF4-FFF2-40B4-BE49-F238E27FC236}">
                <a16:creationId xmlns:a16="http://schemas.microsoft.com/office/drawing/2014/main" id="{BE11743F-4CDA-B419-E405-F09874520B31}"/>
              </a:ext>
            </a:extLst>
          </p:cNvPr>
          <p:cNvGrpSpPr/>
          <p:nvPr/>
        </p:nvGrpSpPr>
        <p:grpSpPr>
          <a:xfrm>
            <a:off x="2691309" y="2258110"/>
            <a:ext cx="3151567" cy="620000"/>
            <a:chOff x="682200" y="1283475"/>
            <a:chExt cx="2363675" cy="465000"/>
          </a:xfrm>
        </p:grpSpPr>
        <p:sp>
          <p:nvSpPr>
            <p:cNvPr id="4" name="Google Shape;111;p16">
              <a:extLst>
                <a:ext uri="{FF2B5EF4-FFF2-40B4-BE49-F238E27FC236}">
                  <a16:creationId xmlns:a16="http://schemas.microsoft.com/office/drawing/2014/main" id="{023EABA6-44C9-2DB6-61CE-07F643CD21D0}"/>
                </a:ext>
              </a:extLst>
            </p:cNvPr>
            <p:cNvSpPr/>
            <p:nvPr/>
          </p:nvSpPr>
          <p:spPr>
            <a:xfrm>
              <a:off x="128247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Image </a:t>
              </a:r>
              <a:r>
                <a:rPr lang="en" dirty="0" err="1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d'entree</a:t>
              </a:r>
              <a:endParaRPr lang="en-US" dirty="0" err="1"/>
            </a:p>
          </p:txBody>
        </p:sp>
        <p:sp>
          <p:nvSpPr>
            <p:cNvPr id="5" name="Google Shape;112;p16">
              <a:extLst>
                <a:ext uri="{FF2B5EF4-FFF2-40B4-BE49-F238E27FC236}">
                  <a16:creationId xmlns:a16="http://schemas.microsoft.com/office/drawing/2014/main" id="{4F9305F8-322C-EC59-4D9E-E2D91100560C}"/>
                </a:ext>
              </a:extLst>
            </p:cNvPr>
            <p:cNvSpPr/>
            <p:nvPr/>
          </p:nvSpPr>
          <p:spPr>
            <a:xfrm>
              <a:off x="68220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4C68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" name="Google Shape;114;p16">
            <a:extLst>
              <a:ext uri="{FF2B5EF4-FFF2-40B4-BE49-F238E27FC236}">
                <a16:creationId xmlns:a16="http://schemas.microsoft.com/office/drawing/2014/main" id="{85CEFE40-5AA8-8F8C-EB09-F0537E90F056}"/>
              </a:ext>
            </a:extLst>
          </p:cNvPr>
          <p:cNvGrpSpPr/>
          <p:nvPr/>
        </p:nvGrpSpPr>
        <p:grpSpPr>
          <a:xfrm>
            <a:off x="6301909" y="2258110"/>
            <a:ext cx="3151567" cy="620000"/>
            <a:chOff x="3390150" y="1283475"/>
            <a:chExt cx="2363675" cy="465000"/>
          </a:xfrm>
        </p:grpSpPr>
        <p:sp>
          <p:nvSpPr>
            <p:cNvPr id="9" name="Google Shape;116;p16">
              <a:extLst>
                <a:ext uri="{FF2B5EF4-FFF2-40B4-BE49-F238E27FC236}">
                  <a16:creationId xmlns:a16="http://schemas.microsoft.com/office/drawing/2014/main" id="{4FC4DC96-4E9A-3B9E-52C7-E6ED5FEA76E9}"/>
                </a:ext>
              </a:extLst>
            </p:cNvPr>
            <p:cNvSpPr/>
            <p:nvPr/>
          </p:nvSpPr>
          <p:spPr>
            <a:xfrm>
              <a:off x="3990425" y="1283475"/>
              <a:ext cx="1763400" cy="465000"/>
            </a:xfrm>
            <a:prstGeom prst="roundRect">
              <a:avLst>
                <a:gd name="adj" fmla="val 1581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 err="1">
                  <a:solidFill>
                    <a:schemeClr val="lt1"/>
                  </a:solidFill>
                  <a:latin typeface="Fira Sans Extra Condensed SemiBold"/>
                </a:rPr>
                <a:t>Vectorisation</a:t>
              </a:r>
            </a:p>
          </p:txBody>
        </p:sp>
        <p:sp>
          <p:nvSpPr>
            <p:cNvPr id="10" name="Google Shape;117;p16">
              <a:extLst>
                <a:ext uri="{FF2B5EF4-FFF2-40B4-BE49-F238E27FC236}">
                  <a16:creationId xmlns:a16="http://schemas.microsoft.com/office/drawing/2014/main" id="{E493E70B-0197-64F5-D68B-7C818BC5BE37}"/>
                </a:ext>
              </a:extLst>
            </p:cNvPr>
            <p:cNvSpPr/>
            <p:nvPr/>
          </p:nvSpPr>
          <p:spPr>
            <a:xfrm>
              <a:off x="3390150" y="1283475"/>
              <a:ext cx="563700" cy="465000"/>
            </a:xfrm>
            <a:prstGeom prst="roundRect">
              <a:avLst>
                <a:gd name="adj" fmla="val 14227"/>
              </a:avLst>
            </a:prstGeom>
            <a:solidFill>
              <a:srgbClr val="2648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SzPts val="1100"/>
              </a:pPr>
              <a:r>
                <a:rPr lang="en" sz="3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7" name="Google Shape;166;p16">
            <a:extLst>
              <a:ext uri="{FF2B5EF4-FFF2-40B4-BE49-F238E27FC236}">
                <a16:creationId xmlns:a16="http://schemas.microsoft.com/office/drawing/2014/main" id="{37275F3F-6278-7132-D69A-F78F38B9C736}"/>
              </a:ext>
            </a:extLst>
          </p:cNvPr>
          <p:cNvCxnSpPr>
            <a:cxnSpLocks/>
          </p:cNvCxnSpPr>
          <p:nvPr/>
        </p:nvCxnSpPr>
        <p:spPr>
          <a:xfrm>
            <a:off x="5842875" y="2568110"/>
            <a:ext cx="45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290;p19">
            <a:extLst>
              <a:ext uri="{FF2B5EF4-FFF2-40B4-BE49-F238E27FC236}">
                <a16:creationId xmlns:a16="http://schemas.microsoft.com/office/drawing/2014/main" id="{835BB69A-5F5A-296B-03A5-BC0AC2F58E34}"/>
              </a:ext>
            </a:extLst>
          </p:cNvPr>
          <p:cNvSpPr/>
          <p:nvPr/>
        </p:nvSpPr>
        <p:spPr>
          <a:xfrm>
            <a:off x="4871453" y="4406238"/>
            <a:ext cx="2918507" cy="709480"/>
          </a:xfrm>
          <a:prstGeom prst="roundRect">
            <a:avLst>
              <a:gd name="adj" fmla="val 16667"/>
            </a:avLst>
          </a:prstGeom>
          <a:solidFill>
            <a:srgbClr val="67A0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Extraction des moments (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moyenne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, variance ....)</a:t>
            </a:r>
          </a:p>
        </p:txBody>
      </p:sp>
      <p:sp>
        <p:nvSpPr>
          <p:cNvPr id="25" name="Google Shape;294;p19">
            <a:extLst>
              <a:ext uri="{FF2B5EF4-FFF2-40B4-BE49-F238E27FC236}">
                <a16:creationId xmlns:a16="http://schemas.microsoft.com/office/drawing/2014/main" id="{D5BA9E14-F38B-9C44-38B7-70C1932450F8}"/>
              </a:ext>
            </a:extLst>
          </p:cNvPr>
          <p:cNvSpPr/>
          <p:nvPr/>
        </p:nvSpPr>
        <p:spPr>
          <a:xfrm>
            <a:off x="4871453" y="5343351"/>
            <a:ext cx="2918507" cy="727200"/>
          </a:xfrm>
          <a:prstGeom prst="roundRect">
            <a:avLst>
              <a:gd name="adj" fmla="val 16667"/>
            </a:avLst>
          </a:prstGeom>
          <a:solidFill>
            <a:srgbClr val="4C68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Fira Sans Extra Condensed SemiBold"/>
              </a:rPr>
              <a:t>Deep Learning (RNN, CNN)</a:t>
            </a:r>
            <a:endParaRPr lang="en" sz="1600" dirty="0">
              <a:solidFill>
                <a:schemeClr val="lt1"/>
              </a:solidFill>
              <a:latin typeface="Fira Sans Extra Condensed SemiBold"/>
            </a:endParaRPr>
          </a:p>
        </p:txBody>
      </p:sp>
      <p:sp>
        <p:nvSpPr>
          <p:cNvPr id="29" name="Google Shape;294;p19">
            <a:extLst>
              <a:ext uri="{FF2B5EF4-FFF2-40B4-BE49-F238E27FC236}">
                <a16:creationId xmlns:a16="http://schemas.microsoft.com/office/drawing/2014/main" id="{41748689-8433-ABA7-719C-D0F52C8A92BA}"/>
              </a:ext>
            </a:extLst>
          </p:cNvPr>
          <p:cNvSpPr/>
          <p:nvPr/>
        </p:nvSpPr>
        <p:spPr>
          <a:xfrm>
            <a:off x="4873225" y="3431263"/>
            <a:ext cx="2918507" cy="727200"/>
          </a:xfrm>
          <a:prstGeom prst="roundRect">
            <a:avLst>
              <a:gd name="adj" fmla="val 16667"/>
            </a:avLst>
          </a:prstGeom>
          <a:solidFill>
            <a:srgbClr val="4C68A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Vecteur</a:t>
            </a:r>
            <a:r>
              <a:rPr lang="en" sz="1600" dirty="0">
                <a:solidFill>
                  <a:schemeClr val="lt1"/>
                </a:solidFill>
                <a:latin typeface="Fira Sans Extra Condensed SemiBold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Fira Sans Extra Condensed SemiBold"/>
              </a:rPr>
              <a:t>colonne</a:t>
            </a:r>
            <a:endParaRPr lang="en-US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CDD6-B62E-3553-D60E-0724E5CBF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0075" y="2596815"/>
            <a:ext cx="7599362" cy="1355725"/>
          </a:xfrm>
        </p:spPr>
        <p:txBody>
          <a:bodyPr/>
          <a:lstStyle/>
          <a:p>
            <a:pPr algn="ctr"/>
            <a:r>
              <a:rPr lang="fr-MA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Merci de votre attention.</a:t>
            </a:r>
            <a:endParaRPr lang="fr-MA" sz="5400" b="1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2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5" descr="A picture containing text, indoor, conference room&#10;&#10;Description automatically generated">
            <a:extLst>
              <a:ext uri="{FF2B5EF4-FFF2-40B4-BE49-F238E27FC236}">
                <a16:creationId xmlns:a16="http://schemas.microsoft.com/office/drawing/2014/main" id="{249CF860-C113-634D-655F-B14C9FC4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771" y="0"/>
            <a:ext cx="5294044" cy="68568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00C3-14A2-F9CF-9A89-8E7082F4A9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 err="1">
                <a:latin typeface="Calibri Light"/>
                <a:cs typeface="Calibri Light"/>
              </a:rPr>
              <a:t>Présentation</a:t>
            </a:r>
            <a:r>
              <a:rPr lang="en-GB" sz="2000" dirty="0">
                <a:latin typeface="Calibri Light"/>
                <a:cs typeface="Calibri Light"/>
              </a:rPr>
              <a:t> du Dataset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E2F7-DF5E-805E-6482-B621988DA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4C68A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>
                <a:latin typeface="Calibri Light"/>
                <a:cs typeface="Calibri Light"/>
              </a:rPr>
              <a:t>1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E678-3DEA-1EF3-9D48-CA71B08D0F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latin typeface="Calibri Light"/>
                <a:cs typeface="Calibri Light"/>
              </a:rPr>
              <a:t>Problématique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B7501-178F-31E0-082F-9F9785847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4C68A4"/>
          </a:solidFill>
        </p:spPr>
        <p:txBody>
          <a:bodyPr/>
          <a:lstStyle/>
          <a:p>
            <a:r>
              <a:rPr lang="en-GB">
                <a:latin typeface="Calibri Light"/>
                <a:cs typeface="Calibri Light"/>
              </a:rPr>
              <a:t>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039C69-48AA-317B-5E53-63BE9803B3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>
                <a:latin typeface="Calibri Light"/>
                <a:cs typeface="Calibri Light"/>
              </a:rPr>
              <a:t>Analyse des </a:t>
            </a:r>
            <a:r>
              <a:rPr lang="en-GB" sz="2000" dirty="0" err="1">
                <a:latin typeface="Calibri Light"/>
                <a:cs typeface="Calibri Light"/>
              </a:rPr>
              <a:t>données</a:t>
            </a:r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690624-3EF7-5B1A-460F-356F3D0758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rgbClr val="4C68A4"/>
          </a:solidFill>
        </p:spPr>
        <p:txBody>
          <a:bodyPr/>
          <a:lstStyle/>
          <a:p>
            <a:r>
              <a:rPr lang="en-GB">
                <a:latin typeface="Calibri Light"/>
                <a:cs typeface="Calibri Light"/>
              </a:rPr>
              <a:t>3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4AE68A-1BD9-DB2C-E62A-F5ED3F207B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2000" dirty="0">
                <a:latin typeface="Calibri Light"/>
                <a:cs typeface="Calibri Light"/>
              </a:rPr>
              <a:t>Solution </a:t>
            </a:r>
            <a:r>
              <a:rPr lang="en-GB" sz="2000" dirty="0" err="1">
                <a:latin typeface="Calibri Light"/>
                <a:cs typeface="Calibri Light"/>
              </a:rPr>
              <a:t>proposée</a:t>
            </a:r>
            <a:endParaRPr lang="en-GB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37C1E9-A4F3-0AFA-C1B2-50221E81A4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rgbClr val="4C68A4"/>
          </a:solidFill>
        </p:spPr>
        <p:txBody>
          <a:bodyPr/>
          <a:lstStyle/>
          <a:p>
            <a:r>
              <a:rPr lang="en-GB"/>
              <a:t>4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BF60E6E-C4C8-F7F7-ADD1-BEEF8FBC53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sz="2000" dirty="0" err="1">
                <a:latin typeface="Calibri Light"/>
                <a:cs typeface="Calibri Light"/>
              </a:rPr>
              <a:t>Démonstration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CBD2CF8-F953-F228-52D6-B4A61B2028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rgbClr val="4C68A4"/>
          </a:solidFill>
        </p:spPr>
        <p:txBody>
          <a:bodyPr/>
          <a:lstStyle/>
          <a:p>
            <a:r>
              <a:rPr lang="en-GB"/>
              <a:t>5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50A0053F-DD68-B277-DE73-A09AA870098E}"/>
              </a:ext>
            </a:extLst>
          </p:cNvPr>
          <p:cNvSpPr txBox="1"/>
          <p:nvPr/>
        </p:nvSpPr>
        <p:spPr>
          <a:xfrm>
            <a:off x="5200120" y="321035"/>
            <a:ext cx="3864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>
                <a:solidFill>
                  <a:schemeClr val="accent1"/>
                </a:solidFill>
              </a:rPr>
              <a:t>Plan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224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fr-MA" sz="4000" b="1" dirty="0">
                <a:solidFill>
                  <a:srgbClr val="4C68A4"/>
                </a:solidFill>
              </a:rPr>
              <a:t>Pres</a:t>
            </a:r>
            <a:r>
              <a:rPr lang="en-GB" sz="4000" b="1" dirty="0">
                <a:solidFill>
                  <a:srgbClr val="4C68A4"/>
                </a:solidFill>
              </a:rPr>
              <a:t>é</a:t>
            </a:r>
            <a:r>
              <a:rPr lang="fr-MA" sz="4000" b="1" dirty="0" err="1">
                <a:solidFill>
                  <a:srgbClr val="4C68A4"/>
                </a:solidFill>
              </a:rPr>
              <a:t>ntation</a:t>
            </a:r>
            <a:r>
              <a:rPr lang="fr-MA" sz="4000" b="1" dirty="0">
                <a:solidFill>
                  <a:srgbClr val="4C68A4"/>
                </a:solidFill>
              </a:rPr>
              <a:t> du </a:t>
            </a:r>
            <a:r>
              <a:rPr lang="fr-MA" sz="4000" b="1" dirty="0" err="1">
                <a:solidFill>
                  <a:srgbClr val="4C68A4"/>
                </a:solidFill>
              </a:rPr>
              <a:t>Dataset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CFF8B-AE96-BF36-8608-3AAE326FF492}"/>
              </a:ext>
            </a:extLst>
          </p:cNvPr>
          <p:cNvSpPr txBox="1"/>
          <p:nvPr/>
        </p:nvSpPr>
        <p:spPr>
          <a:xfrm>
            <a:off x="1105725" y="2662064"/>
            <a:ext cx="3949648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MA" sz="2000" dirty="0">
                <a:latin typeface="Calibri Light"/>
                <a:cs typeface="Calibri Light"/>
              </a:rPr>
              <a:t>Infos.csv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47283-BF46-0AD2-8DB8-9C56CA075D69}"/>
              </a:ext>
            </a:extLst>
          </p:cNvPr>
          <p:cNvSpPr txBox="1"/>
          <p:nvPr/>
        </p:nvSpPr>
        <p:spPr>
          <a:xfrm>
            <a:off x="1088327" y="3150878"/>
            <a:ext cx="3949648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MA" sz="2000" dirty="0">
                <a:latin typeface="Calibri Light"/>
                <a:cs typeface="Calibri Light"/>
              </a:rPr>
              <a:t>Rendement.csv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C1CE-D7CF-4C53-44B4-2FF31EF68596}"/>
              </a:ext>
            </a:extLst>
          </p:cNvPr>
          <p:cNvSpPr txBox="1"/>
          <p:nvPr/>
        </p:nvSpPr>
        <p:spPr>
          <a:xfrm>
            <a:off x="1105260" y="3658878"/>
            <a:ext cx="3949648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MA" sz="2000" dirty="0">
                <a:latin typeface="Calibri Light"/>
                <a:cs typeface="Calibri Light"/>
              </a:rPr>
              <a:t>Images Satellitaires</a:t>
            </a:r>
            <a:endParaRPr lang="en-US" dirty="0"/>
          </a:p>
        </p:txBody>
      </p:sp>
      <p:pic>
        <p:nvPicPr>
          <p:cNvPr id="14" name="Picture 14" descr="A picture containing text, outdoor, scoreboard&#10;&#10;Description automatically generated">
            <a:extLst>
              <a:ext uri="{FF2B5EF4-FFF2-40B4-BE49-F238E27FC236}">
                <a16:creationId xmlns:a16="http://schemas.microsoft.com/office/drawing/2014/main" id="{B2711FB4-5C6F-D7E8-2C71-FE020719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1" y="1905666"/>
            <a:ext cx="6392333" cy="1497269"/>
          </a:xfrm>
          <a:prstGeom prst="rect">
            <a:avLst/>
          </a:prstGeom>
        </p:spPr>
      </p:pic>
      <p:pic>
        <p:nvPicPr>
          <p:cNvPr id="15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912244-DC38-A331-498B-A8372AC9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66" y="3632984"/>
            <a:ext cx="2743200" cy="25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Box 342">
            <a:extLst>
              <a:ext uri="{FF2B5EF4-FFF2-40B4-BE49-F238E27FC236}">
                <a16:creationId xmlns:a16="http://schemas.microsoft.com/office/drawing/2014/main" id="{7805F41F-5E48-CFF5-D8F0-B855946B8054}"/>
              </a:ext>
            </a:extLst>
          </p:cNvPr>
          <p:cNvSpPr txBox="1"/>
          <p:nvPr/>
        </p:nvSpPr>
        <p:spPr>
          <a:xfrm>
            <a:off x="2765192" y="2983797"/>
            <a:ext cx="7150048" cy="7546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MA" sz="3200" dirty="0">
                <a:latin typeface="Calibri Light"/>
                <a:cs typeface="Calibri Light"/>
              </a:rPr>
              <a:t>la prédiction du rendement des cultures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fr-MA" sz="4000" b="1" dirty="0" err="1">
                <a:solidFill>
                  <a:srgbClr val="4C68A4"/>
                </a:solidFill>
              </a:rPr>
              <a:t>Probl</a:t>
            </a:r>
            <a:r>
              <a:rPr lang="en-GB" sz="4000" b="1" dirty="0">
                <a:solidFill>
                  <a:srgbClr val="4C68A4"/>
                </a:solidFill>
              </a:rPr>
              <a:t>é</a:t>
            </a:r>
            <a:r>
              <a:rPr lang="fr-MA" sz="4000" b="1" dirty="0" err="1">
                <a:solidFill>
                  <a:srgbClr val="4C68A4"/>
                </a:solidFill>
              </a:rPr>
              <a:t>matique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8563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6;p20">
            <a:extLst>
              <a:ext uri="{FF2B5EF4-FFF2-40B4-BE49-F238E27FC236}">
                <a16:creationId xmlns:a16="http://schemas.microsoft.com/office/drawing/2014/main" id="{6168D55F-645C-4D6F-FB56-7F324F18BD5D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fr-MA" sz="4000" b="1" dirty="0">
                <a:solidFill>
                  <a:srgbClr val="4C68A4"/>
                </a:solidFill>
              </a:rPr>
              <a:t>Analyse de </a:t>
            </a:r>
            <a:r>
              <a:rPr lang="fr-MA" sz="4000" b="1" dirty="0" err="1">
                <a:solidFill>
                  <a:srgbClr val="4C68A4"/>
                </a:solidFill>
              </a:rPr>
              <a:t>donn</a:t>
            </a:r>
            <a:r>
              <a:rPr lang="en-GB" sz="4000" b="1" dirty="0">
                <a:solidFill>
                  <a:srgbClr val="4C68A4"/>
                </a:solidFill>
              </a:rPr>
              <a:t>é</a:t>
            </a:r>
            <a:r>
              <a:rPr lang="fr-MA" sz="4000" b="1" dirty="0">
                <a:solidFill>
                  <a:srgbClr val="4C68A4"/>
                </a:solidFill>
              </a:rPr>
              <a:t>es</a:t>
            </a:r>
            <a:endParaRPr lang="en-US" dirty="0" err="1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7D623B2-6D60-CE56-94D4-FA70AE31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83" y="2062396"/>
            <a:ext cx="4698520" cy="40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4000" b="1" dirty="0" err="1">
                <a:solidFill>
                  <a:srgbClr val="4C68A4"/>
                </a:solidFill>
              </a:rPr>
              <a:t>Valeurs</a:t>
            </a:r>
            <a:r>
              <a:rPr lang="en-GB" sz="4000" b="1" dirty="0">
                <a:solidFill>
                  <a:srgbClr val="4C68A4"/>
                </a:solidFill>
              </a:rPr>
              <a:t> </a:t>
            </a:r>
            <a:r>
              <a:rPr lang="en-GB" sz="4000" b="1" dirty="0" err="1">
                <a:solidFill>
                  <a:srgbClr val="4C68A4"/>
                </a:solidFill>
              </a:rPr>
              <a:t>Manquantes</a:t>
            </a:r>
            <a:endParaRPr lang="en-US" dirty="0" err="1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9E8B89B4-9E28-763A-8851-5441F127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2448529"/>
            <a:ext cx="6308784" cy="2751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3C9C5-0AD4-18B6-10C6-923F8FF9B931}"/>
              </a:ext>
            </a:extLst>
          </p:cNvPr>
          <p:cNvSpPr txBox="1"/>
          <p:nvPr/>
        </p:nvSpPr>
        <p:spPr>
          <a:xfrm>
            <a:off x="7331121" y="3093385"/>
            <a:ext cx="3949648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MA" sz="2000" dirty="0" err="1">
                <a:latin typeface="Calibri Light"/>
                <a:cs typeface="Calibri Light"/>
              </a:rPr>
              <a:t>Imputarion</a:t>
            </a: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C70F0-1187-D706-BD6D-F6A17E11C70A}"/>
              </a:ext>
            </a:extLst>
          </p:cNvPr>
          <p:cNvSpPr txBox="1"/>
          <p:nvPr/>
        </p:nvSpPr>
        <p:spPr>
          <a:xfrm>
            <a:off x="7816931" y="3596576"/>
            <a:ext cx="3949648" cy="9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fr-MA" sz="2000" dirty="0">
                <a:latin typeface="Calibri Light"/>
                <a:cs typeface="Calibri Light"/>
              </a:rPr>
              <a:t>- Moyenne</a:t>
            </a:r>
          </a:p>
          <a:p>
            <a:pPr>
              <a:lnSpc>
                <a:spcPct val="150000"/>
              </a:lnSpc>
            </a:pPr>
            <a:r>
              <a:rPr lang="fr-MA" sz="2000" dirty="0">
                <a:latin typeface="Calibri Light"/>
                <a:cs typeface="Calibri Light"/>
              </a:rPr>
              <a:t>- Mode</a:t>
            </a:r>
          </a:p>
        </p:txBody>
      </p:sp>
    </p:spTree>
    <p:extLst>
      <p:ext uri="{BB962C8B-B14F-4D97-AF65-F5344CB8AC3E}">
        <p14:creationId xmlns:p14="http://schemas.microsoft.com/office/powerpoint/2010/main" val="41288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4000" b="1" dirty="0">
                <a:solidFill>
                  <a:srgbClr val="4C68A4"/>
                </a:solidFill>
              </a:rPr>
              <a:t>Variables </a:t>
            </a:r>
            <a:r>
              <a:rPr lang="en-GB" sz="4000" b="1" dirty="0" err="1">
                <a:solidFill>
                  <a:srgbClr val="4C68A4"/>
                </a:solidFill>
              </a:rPr>
              <a:t>discretes</a:t>
            </a:r>
            <a:endParaRPr lang="en-US" dirty="0" err="1"/>
          </a:p>
        </p:txBody>
      </p:sp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8F46FC-3D95-25B4-3B89-AC00DDA7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14" y="2571464"/>
            <a:ext cx="3797595" cy="2493790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8F61AA-446A-1830-1963-AC7CE63C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54" y="2452191"/>
            <a:ext cx="4178595" cy="27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4000" b="1" dirty="0">
                <a:solidFill>
                  <a:srgbClr val="4C68A4"/>
                </a:solidFill>
              </a:rPr>
              <a:t>Variables continues</a:t>
            </a:r>
            <a:endParaRPr lang="en-US" dirty="0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E6621A6-A6BC-04E7-F03F-D1F70AD2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75" y="1794297"/>
            <a:ext cx="2743200" cy="2312475"/>
          </a:xfrm>
          <a:prstGeom prst="rect">
            <a:avLst/>
          </a:prstGeom>
        </p:spPr>
      </p:pic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5E9EAC05-A078-A678-8207-B3CB79C0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55" y="1794075"/>
            <a:ext cx="2840665" cy="2410386"/>
          </a:xfrm>
          <a:prstGeom prst="rect">
            <a:avLst/>
          </a:prstGeom>
        </p:spPr>
      </p:pic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E4A1BC1-6CC3-8D71-E931-402B001CA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24" b="503"/>
          <a:stretch/>
        </p:blipFill>
        <p:spPr>
          <a:xfrm>
            <a:off x="1977656" y="4376492"/>
            <a:ext cx="2377286" cy="1746706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60DD7B-93A0-3570-DC28-52E6EE0681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1569" r="49716" b="4082"/>
          <a:stretch/>
        </p:blipFill>
        <p:spPr>
          <a:xfrm>
            <a:off x="6097773" y="4420795"/>
            <a:ext cx="3840931" cy="16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226;p20">
            <a:extLst>
              <a:ext uri="{FF2B5EF4-FFF2-40B4-BE49-F238E27FC236}">
                <a16:creationId xmlns:a16="http://schemas.microsoft.com/office/drawing/2014/main" id="{1C05548B-BB0A-D659-E261-DEFA1B778347}"/>
              </a:ext>
            </a:extLst>
          </p:cNvPr>
          <p:cNvSpPr txBox="1">
            <a:spLocks noGrp="1"/>
          </p:cNvSpPr>
          <p:nvPr/>
        </p:nvSpPr>
        <p:spPr>
          <a:xfrm>
            <a:off x="1694288" y="754566"/>
            <a:ext cx="8097330" cy="79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SemiBol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GB" sz="4000" b="1" dirty="0">
                <a:solidFill>
                  <a:srgbClr val="4C68A4"/>
                </a:solidFill>
              </a:rPr>
              <a:t>Variables </a:t>
            </a:r>
            <a:r>
              <a:rPr lang="en-GB" sz="4000" b="1" dirty="0" err="1">
                <a:solidFill>
                  <a:srgbClr val="4C68A4"/>
                </a:solidFill>
              </a:rPr>
              <a:t>catégoriques</a:t>
            </a:r>
          </a:p>
        </p:txBody>
      </p:sp>
      <p:pic>
        <p:nvPicPr>
          <p:cNvPr id="2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094818-C4A9-22E6-7D51-BDDA9C68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843965"/>
            <a:ext cx="2743200" cy="1802674"/>
          </a:xfrm>
          <a:prstGeom prst="rect">
            <a:avLst/>
          </a:prstGeom>
        </p:spPr>
      </p:pic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072DB5-8F51-258E-F7AB-73A6D02C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46640"/>
            <a:ext cx="2743200" cy="18026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8B0BBF-F873-D6DE-F155-124B28FF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375" y="2883586"/>
            <a:ext cx="2743200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LCIA Master">
  <a:themeElements>
    <a:clrScheme name="INTELCIA">
      <a:dk1>
        <a:sysClr val="windowText" lastClr="000000"/>
      </a:dk1>
      <a:lt1>
        <a:srgbClr val="FFFFFF"/>
      </a:lt1>
      <a:dk2>
        <a:srgbClr val="ECECEC"/>
      </a:dk2>
      <a:lt2>
        <a:srgbClr val="EA297C"/>
      </a:lt2>
      <a:accent1>
        <a:srgbClr val="2D4291"/>
      </a:accent1>
      <a:accent2>
        <a:srgbClr val="00B6C2"/>
      </a:accent2>
      <a:accent3>
        <a:srgbClr val="4A3283"/>
      </a:accent3>
      <a:accent4>
        <a:srgbClr val="FBE608"/>
      </a:accent4>
      <a:accent5>
        <a:srgbClr val="EB6A2D"/>
      </a:accent5>
      <a:accent6>
        <a:srgbClr val="ABDBC6"/>
      </a:accent6>
      <a:hlink>
        <a:srgbClr val="F0B1C8"/>
      </a:hlink>
      <a:folHlink>
        <a:srgbClr val="BEE2E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1_INTELCIA Master">
  <a:themeElements>
    <a:clrScheme name="INTELCIA">
      <a:dk1>
        <a:sysClr val="windowText" lastClr="000000"/>
      </a:dk1>
      <a:lt1>
        <a:srgbClr val="FFFFFF"/>
      </a:lt1>
      <a:dk2>
        <a:srgbClr val="ECECEC"/>
      </a:dk2>
      <a:lt2>
        <a:srgbClr val="EA297C"/>
      </a:lt2>
      <a:accent1>
        <a:srgbClr val="2D4291"/>
      </a:accent1>
      <a:accent2>
        <a:srgbClr val="00B6C2"/>
      </a:accent2>
      <a:accent3>
        <a:srgbClr val="4A3283"/>
      </a:accent3>
      <a:accent4>
        <a:srgbClr val="FBE608"/>
      </a:accent4>
      <a:accent5>
        <a:srgbClr val="EB6A2D"/>
      </a:accent5>
      <a:accent6>
        <a:srgbClr val="ABDBC6"/>
      </a:accent6>
      <a:hlink>
        <a:srgbClr val="F0B1C8"/>
      </a:hlink>
      <a:folHlink>
        <a:srgbClr val="BEE2E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3.xml><?xml version="1.0" encoding="utf-8"?>
<a:theme xmlns:a="http://schemas.openxmlformats.org/drawingml/2006/main" name="KPI Report Deck Infographics by Slidesgo">
  <a:themeElements>
    <a:clrScheme name="Simple Light">
      <a:dk1>
        <a:srgbClr val="000000"/>
      </a:dk1>
      <a:lt1>
        <a:srgbClr val="FFFFFF"/>
      </a:lt1>
      <a:dk2>
        <a:srgbClr val="AAAAAA"/>
      </a:dk2>
      <a:lt2>
        <a:srgbClr val="DBDBDB"/>
      </a:lt2>
      <a:accent1>
        <a:srgbClr val="F59D43"/>
      </a:accent1>
      <a:accent2>
        <a:srgbClr val="EE5E3C"/>
      </a:accent2>
      <a:accent3>
        <a:srgbClr val="F06393"/>
      </a:accent3>
      <a:accent4>
        <a:srgbClr val="BD5AB7"/>
      </a:accent4>
      <a:accent5>
        <a:srgbClr val="896CD1"/>
      </a:accent5>
      <a:accent6>
        <a:srgbClr val="918D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orate Value Proposition Infographics by Slidesgo">
  <a:themeElements>
    <a:clrScheme name="Simple Light">
      <a:dk1>
        <a:srgbClr val="000000"/>
      </a:dk1>
      <a:lt1>
        <a:srgbClr val="FFFFFF"/>
      </a:lt1>
      <a:dk2>
        <a:srgbClr val="264868"/>
      </a:dk2>
      <a:lt2>
        <a:srgbClr val="4A7AA6"/>
      </a:lt2>
      <a:accent1>
        <a:srgbClr val="437F97"/>
      </a:accent1>
      <a:accent2>
        <a:srgbClr val="67A0A4"/>
      </a:accent2>
      <a:accent3>
        <a:srgbClr val="E7EAE1"/>
      </a:accent3>
      <a:accent4>
        <a:srgbClr val="BC0203"/>
      </a:accent4>
      <a:accent5>
        <a:srgbClr val="D76768"/>
      </a:accent5>
      <a:accent6>
        <a:srgbClr val="F2CCC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ur Tea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A6A6"/>
      </a:accent1>
      <a:accent2>
        <a:srgbClr val="EE7A7D"/>
      </a:accent2>
      <a:accent3>
        <a:srgbClr val="A06CAD"/>
      </a:accent3>
      <a:accent4>
        <a:srgbClr val="CCC3EB"/>
      </a:accent4>
      <a:accent5>
        <a:srgbClr val="948CD3"/>
      </a:accent5>
      <a:accent6>
        <a:srgbClr val="434782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1AB0D369A54CADBB3F04C0C75446" ma:contentTypeVersion="16" ma:contentTypeDescription="Create a new document." ma:contentTypeScope="" ma:versionID="ac49ab6a00c762e5e766154d6e323c48">
  <xsd:schema xmlns:xsd="http://www.w3.org/2001/XMLSchema" xmlns:xs="http://www.w3.org/2001/XMLSchema" xmlns:p="http://schemas.microsoft.com/office/2006/metadata/properties" xmlns:ns1="http://schemas.microsoft.com/sharepoint/v3" xmlns:ns3="85669d0a-661b-4228-9705-9710c368c39f" xmlns:ns4="acea0e9b-b563-472a-b563-a1caeb1db879" targetNamespace="http://schemas.microsoft.com/office/2006/metadata/properties" ma:root="true" ma:fieldsID="0db1abfe35d53c3aef50a5bcc16bb10b" ns1:_="" ns3:_="" ns4:_="">
    <xsd:import namespace="http://schemas.microsoft.com/sharepoint/v3"/>
    <xsd:import namespace="85669d0a-661b-4228-9705-9710c368c39f"/>
    <xsd:import namespace="acea0e9b-b563-472a-b563-a1caeb1db8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69d0a-661b-4228-9705-9710c368c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a0e9b-b563-472a-b563-a1caeb1db87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1F53E-5575-438F-89DB-3F456E8AE958}">
  <ds:schemaRefs>
    <ds:schemaRef ds:uri="85669d0a-661b-4228-9705-9710c368c39f"/>
    <ds:schemaRef ds:uri="acea0e9b-b563-472a-b563-a1caeb1db87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891986-9890-4A29-ACA2-97167014E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6CBA0-4F53-4DB9-9AC9-C439C5913CE9}">
  <ds:schemaRefs>
    <ds:schemaRef ds:uri="85669d0a-661b-4228-9705-9710c368c39f"/>
    <ds:schemaRef ds:uri="acea0e9b-b563-472a-b563-a1caeb1db8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Application>Microsoft Office PowerPoint</Application>
  <PresentationFormat>Widescreen</PresentationFormat>
  <Slides>17</Slides>
  <Notes>7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INTELCIA Master</vt:lpstr>
      <vt:lpstr>1_INTELCIA Master</vt:lpstr>
      <vt:lpstr>KPI Report Deck Infographics by Slidesgo</vt:lpstr>
      <vt:lpstr>Corporate Value Proposition Infographics by Slidesgo</vt:lpstr>
      <vt:lpstr>Our Team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Choix du modèle </vt:lpstr>
      <vt:lpstr>Métriques d'évaluation</vt:lpstr>
      <vt:lpstr>Regression Pipeline</vt:lpstr>
      <vt:lpstr>Résultats</vt:lpstr>
      <vt:lpstr>PowerPoint Presentation</vt:lpstr>
      <vt:lpstr>Traitement des images</vt:lpstr>
      <vt:lpstr>Merci de votre attention.</vt:lpstr>
    </vt:vector>
  </TitlesOfParts>
  <Company>Intelcia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IITS</dc:title>
  <dc:creator>Intelcia</dc:creator>
  <cp:revision>556</cp:revision>
  <dcterms:created xsi:type="dcterms:W3CDTF">2017-12-29T10:08:20Z</dcterms:created>
  <dcterms:modified xsi:type="dcterms:W3CDTF">2022-10-28T08:19:00Z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0x010100D8BD1AB0D369A54CADBB3F04C0C75446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2022-09-03T17:38:05Z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9367a4da-e379-4723-85af-451df91d0c9a</vt:lpwstr>
  </property>
  <property fmtid="{D5CDD505-2E9C-101B-9397-08002B2CF9AE}" pid="8" name="MSIP_Label_defa4170-0d19-0005-0004-bc88714345d2_ActionId">
    <vt:lpwstr>bafda6d5-8230-406c-8883-8558ad22a786</vt:lpwstr>
  </property>
  <property fmtid="{D5CDD505-2E9C-101B-9397-08002B2CF9AE}" pid="9" name="MSIP_Label_defa4170-0d19-0005-0004-bc88714345d2_ContentBits">
    <vt:lpwstr>0</vt:lpwstr>
  </property>
</Properties>
</file>