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336" r:id="rId4"/>
    <p:sldId id="448" r:id="rId5"/>
    <p:sldId id="468" r:id="rId6"/>
    <p:sldId id="473" r:id="rId7"/>
    <p:sldId id="474" r:id="rId8"/>
    <p:sldId id="475" r:id="rId9"/>
    <p:sldId id="479" r:id="rId10"/>
    <p:sldId id="480" r:id="rId11"/>
    <p:sldId id="469" r:id="rId12"/>
    <p:sldId id="472" r:id="rId13"/>
    <p:sldId id="481" r:id="rId14"/>
    <p:sldId id="471" r:id="rId15"/>
    <p:sldId id="476" r:id="rId16"/>
    <p:sldId id="465" r:id="rId17"/>
    <p:sldId id="3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ACA"/>
    <a:srgbClr val="C40808"/>
    <a:srgbClr val="0083E6"/>
    <a:srgbClr val="F20C53"/>
    <a:srgbClr val="4E24C6"/>
    <a:srgbClr val="0D38B3"/>
    <a:srgbClr val="DD0909"/>
    <a:srgbClr val="F117D7"/>
    <a:srgbClr val="F715CC"/>
    <a:srgbClr val="F11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2" autoAdjust="0"/>
    <p:restoredTop sz="87201" autoAdjust="0"/>
  </p:normalViewPr>
  <p:slideViewPr>
    <p:cSldViewPr snapToGrid="0">
      <p:cViewPr>
        <p:scale>
          <a:sx n="75" d="100"/>
          <a:sy n="75" d="100"/>
        </p:scale>
        <p:origin x="1000" y="4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349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535A8DD-AF34-B4C5-CD35-F1DEC71E10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95D81F-C3C3-C7E3-C93B-100282844A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CAA1-3A89-F340-B102-5E85CEB3CBDA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603C42-6365-D97A-711A-71FAE6C945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4B28B6-B6F8-C39F-D5FE-B23CB3CF11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441C0-4FCA-8646-820C-FBD30C77D1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06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E5304-8FAD-4D46-A262-6B19E66CD2F8}" type="datetimeFigureOut">
              <a:rPr lang="en-US" smtClean="0"/>
              <a:pPr/>
              <a:t>10/28/22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F6D87-597F-4EA2-A50E-6B09E14B1BA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63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Aujourd’hui</a:t>
            </a:r>
            <a:r>
              <a:rPr lang="en-US" dirty="0"/>
              <a:t> je </a:t>
            </a:r>
            <a:r>
              <a:rPr lang="en-US" dirty="0" err="1"/>
              <a:t>vais</a:t>
            </a:r>
            <a:r>
              <a:rPr lang="en-US" dirty="0"/>
              <a:t> </a:t>
            </a:r>
            <a:r>
              <a:rPr lang="en-US" baseline="0" dirty="0"/>
              <a:t> </a:t>
            </a:r>
            <a:r>
              <a:rPr lang="en-US" baseline="0" dirty="0" err="1"/>
              <a:t>vous</a:t>
            </a:r>
            <a:r>
              <a:rPr lang="en-US" baseline="0" dirty="0"/>
              <a:t> </a:t>
            </a:r>
            <a:r>
              <a:rPr lang="en-US" baseline="0" dirty="0" err="1"/>
              <a:t>présenter</a:t>
            </a:r>
            <a:r>
              <a:rPr lang="en-US" baseline="0" dirty="0"/>
              <a:t> le fruit de </a:t>
            </a:r>
            <a:r>
              <a:rPr lang="en-US" baseline="0" dirty="0" err="1"/>
              <a:t>mon</a:t>
            </a:r>
            <a:r>
              <a:rPr lang="en-US" baseline="0" dirty="0"/>
              <a:t> travail en stage PFE,  </a:t>
            </a:r>
            <a:r>
              <a:rPr lang="en-US" baseline="0" dirty="0" err="1"/>
              <a:t>c’est</a:t>
            </a:r>
            <a:r>
              <a:rPr lang="en-US" baseline="0" dirty="0"/>
              <a:t> un travail qui a </a:t>
            </a:r>
            <a:r>
              <a:rPr lang="en-US" baseline="0" dirty="0" err="1"/>
              <a:t>duré</a:t>
            </a:r>
            <a:r>
              <a:rPr lang="en-US" baseline="0" dirty="0"/>
              <a:t> 3 </a:t>
            </a:r>
            <a:r>
              <a:rPr lang="en-US" baseline="0" dirty="0" err="1"/>
              <a:t>mois</a:t>
            </a:r>
            <a:r>
              <a:rPr lang="en-US" baseline="0" dirty="0"/>
              <a:t> et demi, dans </a:t>
            </a:r>
            <a:r>
              <a:rPr lang="en-US" baseline="0" dirty="0" err="1"/>
              <a:t>laquelle</a:t>
            </a:r>
            <a:r>
              <a:rPr lang="en-US" baseline="0" dirty="0"/>
              <a:t> nous </a:t>
            </a:r>
            <a:r>
              <a:rPr lang="en-US" baseline="0" dirty="0" err="1"/>
              <a:t>avons</a:t>
            </a:r>
            <a:r>
              <a:rPr lang="en-US" baseline="0" dirty="0"/>
              <a:t> fait la conception des </a:t>
            </a:r>
            <a:endParaRPr lang="fr-MA" dirty="0"/>
          </a:p>
          <a:p>
            <a:r>
              <a:rPr lang="en-US" baseline="0" dirty="0"/>
              <a:t>machines </a:t>
            </a:r>
            <a:r>
              <a:rPr lang="en-US" baseline="0" dirty="0" err="1"/>
              <a:t>permettant</a:t>
            </a:r>
            <a:r>
              <a:rPr lang="en-US" baseline="0" dirty="0"/>
              <a:t> la rectification des bandages, </a:t>
            </a:r>
            <a:r>
              <a:rPr lang="en-US" baseline="0" dirty="0" err="1"/>
              <a:t>galets</a:t>
            </a:r>
            <a:r>
              <a:rPr lang="en-US" baseline="0" dirty="0"/>
              <a:t> et </a:t>
            </a:r>
            <a:r>
              <a:rPr lang="en-US" baseline="0" dirty="0" err="1"/>
              <a:t>butées</a:t>
            </a:r>
            <a:r>
              <a:rPr lang="en-US" baseline="0" dirty="0"/>
              <a:t> </a:t>
            </a:r>
            <a:r>
              <a:rPr lang="en-US" baseline="0" dirty="0" err="1"/>
              <a:t>hydrauliques</a:t>
            </a:r>
            <a:r>
              <a:rPr lang="en-US" baseline="0" dirty="0"/>
              <a:t> du four </a:t>
            </a:r>
            <a:r>
              <a:rPr lang="en-US" baseline="0" dirty="0" err="1"/>
              <a:t>rotatif</a:t>
            </a:r>
            <a:r>
              <a:rPr lang="en-US" baseline="0" dirty="0"/>
              <a:t> à </a:t>
            </a:r>
            <a:r>
              <a:rPr lang="en-US" baseline="0" dirty="0" err="1"/>
              <a:t>ciment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F6D87-597F-4EA2-A50E-6B09E14B1BA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36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973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>
                <a:effectLst/>
                <a:latin typeface="LinLibertineT"/>
              </a:rPr>
              <a:t>elle est </a:t>
            </a:r>
            <a:r>
              <a:rPr lang="fr-MA" sz="1800" dirty="0" err="1">
                <a:effectLst/>
                <a:latin typeface="LinLibertineT"/>
              </a:rPr>
              <a:t>spécialisée</a:t>
            </a:r>
            <a:r>
              <a:rPr lang="fr-MA" sz="1800" dirty="0">
                <a:effectLst/>
                <a:latin typeface="LinLibertineT"/>
              </a:rPr>
              <a:t> dans le secteur d’</a:t>
            </a:r>
            <a:r>
              <a:rPr lang="fr-MA" sz="1800" dirty="0" err="1">
                <a:effectLst/>
                <a:latin typeface="LinLibertineT"/>
              </a:rPr>
              <a:t>activite</a:t>
            </a:r>
            <a:r>
              <a:rPr lang="fr-MA" sz="1800" dirty="0">
                <a:effectLst/>
                <a:latin typeface="LinLibertineT"/>
              </a:rPr>
              <a:t>́ du conseil en </a:t>
            </a:r>
            <a:r>
              <a:rPr lang="fr-MA" sz="1800" dirty="0" err="1">
                <a:effectLst/>
                <a:latin typeface="LinLibertineT"/>
              </a:rPr>
              <a:t>systèmes</a:t>
            </a:r>
            <a:r>
              <a:rPr lang="fr-MA" sz="1800" dirty="0">
                <a:effectLst/>
                <a:latin typeface="LinLibertineT"/>
              </a:rPr>
              <a:t> et logiciels informatiques.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Elle </a:t>
            </a:r>
            <a:r>
              <a:rPr lang="fr-MA" sz="1800" dirty="0">
                <a:effectLst/>
                <a:latin typeface="LinLibertineT"/>
              </a:rPr>
              <a:t>offre à ses clients un accompagnement personnalisé pour valoriser leur </a:t>
            </a:r>
            <a:r>
              <a:rPr lang="fr-MA" sz="1800" dirty="0" err="1">
                <a:effectLst/>
                <a:latin typeface="LinLibertineT"/>
              </a:rPr>
              <a:t>donnée</a:t>
            </a:r>
            <a:r>
              <a:rPr lang="fr-MA" sz="1800" dirty="0">
                <a:effectLst/>
                <a:latin typeface="LinLibertineT"/>
              </a:rPr>
              <a:t> et </a:t>
            </a:r>
            <a:r>
              <a:rPr lang="fr-MA" sz="1800" dirty="0" err="1">
                <a:effectLst/>
                <a:latin typeface="LinLibertineT"/>
              </a:rPr>
              <a:t>améliorer</a:t>
            </a:r>
            <a:r>
              <a:rPr lang="fr-MA" sz="1800" dirty="0">
                <a:effectLst/>
                <a:latin typeface="LinLibertineT"/>
              </a:rPr>
              <a:t> leur pro- </a:t>
            </a:r>
            <a:r>
              <a:rPr lang="fr-MA" sz="1800" dirty="0" err="1">
                <a:effectLst/>
                <a:latin typeface="LinLibertineT"/>
              </a:rPr>
              <a:t>cessus</a:t>
            </a:r>
            <a:r>
              <a:rPr lang="fr-MA" sz="1800" dirty="0">
                <a:effectLst/>
                <a:latin typeface="LinLibertineT"/>
              </a:rPr>
              <a:t>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 au travers de la mise en place de solutions </a:t>
            </a:r>
            <a:r>
              <a:rPr lang="fr-MA" sz="1800" dirty="0" err="1">
                <a:effectLst/>
                <a:latin typeface="LinLibertineT"/>
              </a:rPr>
              <a:t>basées</a:t>
            </a:r>
            <a:r>
              <a:rPr lang="fr-MA" sz="1800" dirty="0">
                <a:effectLst/>
                <a:latin typeface="LinLibertineT"/>
              </a:rPr>
              <a:t> sur l’intelligence artificielle </a:t>
            </a:r>
            <a:r>
              <a:rPr lang="fr-MA" sz="1800" dirty="0" err="1">
                <a:effectLst/>
                <a:latin typeface="LinLibertineT"/>
              </a:rPr>
              <a:t>adaptées</a:t>
            </a:r>
            <a:r>
              <a:rPr lang="fr-MA" sz="1800" dirty="0">
                <a:effectLst/>
                <a:latin typeface="LinLibertineT"/>
              </a:rPr>
              <a:t> à leur contexte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 err="1">
                <a:effectLst/>
                <a:latin typeface="LinLibertineT"/>
              </a:rPr>
              <a:t>axi</a:t>
            </a:r>
            <a:r>
              <a:rPr lang="fr-MA" sz="1800" dirty="0">
                <a:effectLst/>
                <a:latin typeface="LinLibertineT"/>
              </a:rPr>
              <a:t> a une expertise sur les sujets à l’intersection entre la data , le cloud et l’intelligence artificielle </a:t>
            </a:r>
            <a:endParaRPr lang="fr-MA" dirty="0"/>
          </a:p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F6D87-597F-4EA2-A50E-6B09E14B1B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53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>
                <a:effectLst/>
                <a:latin typeface="LinLibertineT"/>
              </a:rPr>
              <a:t>elle est </a:t>
            </a:r>
            <a:r>
              <a:rPr lang="fr-MA" sz="1800" dirty="0" err="1">
                <a:effectLst/>
                <a:latin typeface="LinLibertineT"/>
              </a:rPr>
              <a:t>spécialisée</a:t>
            </a:r>
            <a:r>
              <a:rPr lang="fr-MA" sz="1800" dirty="0">
                <a:effectLst/>
                <a:latin typeface="LinLibertineT"/>
              </a:rPr>
              <a:t> dans le secteur d’</a:t>
            </a:r>
            <a:r>
              <a:rPr lang="fr-MA" sz="1800" dirty="0" err="1">
                <a:effectLst/>
                <a:latin typeface="LinLibertineT"/>
              </a:rPr>
              <a:t>activite</a:t>
            </a:r>
            <a:r>
              <a:rPr lang="fr-MA" sz="1800" dirty="0">
                <a:effectLst/>
                <a:latin typeface="LinLibertineT"/>
              </a:rPr>
              <a:t>́ du conseil en </a:t>
            </a:r>
            <a:r>
              <a:rPr lang="fr-MA" sz="1800" dirty="0" err="1">
                <a:effectLst/>
                <a:latin typeface="LinLibertineT"/>
              </a:rPr>
              <a:t>systèmes</a:t>
            </a:r>
            <a:r>
              <a:rPr lang="fr-MA" sz="1800" dirty="0">
                <a:effectLst/>
                <a:latin typeface="LinLibertineT"/>
              </a:rPr>
              <a:t> et logiciels informatiques.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Elle </a:t>
            </a:r>
            <a:r>
              <a:rPr lang="fr-MA" sz="1800" dirty="0">
                <a:effectLst/>
                <a:latin typeface="LinLibertineT"/>
              </a:rPr>
              <a:t>offre à ses clients un accompagnement personnalisé pour valoriser leur </a:t>
            </a:r>
            <a:r>
              <a:rPr lang="fr-MA" sz="1800" dirty="0" err="1">
                <a:effectLst/>
                <a:latin typeface="LinLibertineT"/>
              </a:rPr>
              <a:t>donnée</a:t>
            </a:r>
            <a:r>
              <a:rPr lang="fr-MA" sz="1800" dirty="0">
                <a:effectLst/>
                <a:latin typeface="LinLibertineT"/>
              </a:rPr>
              <a:t> et </a:t>
            </a:r>
            <a:r>
              <a:rPr lang="fr-MA" sz="1800" dirty="0" err="1">
                <a:effectLst/>
                <a:latin typeface="LinLibertineT"/>
              </a:rPr>
              <a:t>améliorer</a:t>
            </a:r>
            <a:r>
              <a:rPr lang="fr-MA" sz="1800" dirty="0">
                <a:effectLst/>
                <a:latin typeface="LinLibertineT"/>
              </a:rPr>
              <a:t> leur pro- </a:t>
            </a:r>
            <a:r>
              <a:rPr lang="fr-MA" sz="1800" dirty="0" err="1">
                <a:effectLst/>
                <a:latin typeface="LinLibertineT"/>
              </a:rPr>
              <a:t>cessus</a:t>
            </a:r>
            <a:r>
              <a:rPr lang="fr-MA" sz="1800" dirty="0">
                <a:effectLst/>
                <a:latin typeface="LinLibertineT"/>
              </a:rPr>
              <a:t>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 au travers de la mise en place de solutions </a:t>
            </a:r>
            <a:r>
              <a:rPr lang="fr-MA" sz="1800" dirty="0" err="1">
                <a:effectLst/>
                <a:latin typeface="LinLibertineT"/>
              </a:rPr>
              <a:t>basées</a:t>
            </a:r>
            <a:r>
              <a:rPr lang="fr-MA" sz="1800" dirty="0">
                <a:effectLst/>
                <a:latin typeface="LinLibertineT"/>
              </a:rPr>
              <a:t> sur l’intelligence artificielle </a:t>
            </a:r>
            <a:r>
              <a:rPr lang="fr-MA" sz="1800" dirty="0" err="1">
                <a:effectLst/>
                <a:latin typeface="LinLibertineT"/>
              </a:rPr>
              <a:t>adaptées</a:t>
            </a:r>
            <a:r>
              <a:rPr lang="fr-MA" sz="1800" dirty="0">
                <a:effectLst/>
                <a:latin typeface="LinLibertineT"/>
              </a:rPr>
              <a:t> à leur contexte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 err="1">
                <a:effectLst/>
                <a:latin typeface="LinLibertineT"/>
              </a:rPr>
              <a:t>axi</a:t>
            </a:r>
            <a:r>
              <a:rPr lang="fr-MA" sz="1800" dirty="0">
                <a:effectLst/>
                <a:latin typeface="LinLibertineT"/>
              </a:rPr>
              <a:t> a une expertise sur les sujets à l’intersection entre la data , le cloud et l’intelligence artificielle </a:t>
            </a:r>
            <a:endParaRPr lang="fr-MA" dirty="0"/>
          </a:p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F6D87-597F-4EA2-A50E-6B09E14B1BA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45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810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>
                <a:effectLst/>
                <a:latin typeface="LinLibertineT"/>
              </a:rPr>
              <a:t>elle est </a:t>
            </a:r>
            <a:r>
              <a:rPr lang="fr-MA" sz="1800" dirty="0" err="1">
                <a:effectLst/>
                <a:latin typeface="LinLibertineT"/>
              </a:rPr>
              <a:t>spécialisée</a:t>
            </a:r>
            <a:r>
              <a:rPr lang="fr-MA" sz="1800" dirty="0">
                <a:effectLst/>
                <a:latin typeface="LinLibertineT"/>
              </a:rPr>
              <a:t> dans le secteur d’</a:t>
            </a:r>
            <a:r>
              <a:rPr lang="fr-MA" sz="1800" dirty="0" err="1">
                <a:effectLst/>
                <a:latin typeface="LinLibertineT"/>
              </a:rPr>
              <a:t>activite</a:t>
            </a:r>
            <a:r>
              <a:rPr lang="fr-MA" sz="1800" dirty="0">
                <a:effectLst/>
                <a:latin typeface="LinLibertineT"/>
              </a:rPr>
              <a:t>́ du conseil en </a:t>
            </a:r>
            <a:r>
              <a:rPr lang="fr-MA" sz="1800" dirty="0" err="1">
                <a:effectLst/>
                <a:latin typeface="LinLibertineT"/>
              </a:rPr>
              <a:t>systèmes</a:t>
            </a:r>
            <a:r>
              <a:rPr lang="fr-MA" sz="1800" dirty="0">
                <a:effectLst/>
                <a:latin typeface="LinLibertineT"/>
              </a:rPr>
              <a:t> et logiciels informatiques.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Elle </a:t>
            </a:r>
            <a:r>
              <a:rPr lang="fr-MA" sz="1800" dirty="0">
                <a:effectLst/>
                <a:latin typeface="LinLibertineT"/>
              </a:rPr>
              <a:t>offre à ses clients un accompagnement personnalisé pour valoriser leur </a:t>
            </a:r>
            <a:r>
              <a:rPr lang="fr-MA" sz="1800" dirty="0" err="1">
                <a:effectLst/>
                <a:latin typeface="LinLibertineT"/>
              </a:rPr>
              <a:t>donnée</a:t>
            </a:r>
            <a:r>
              <a:rPr lang="fr-MA" sz="1800" dirty="0">
                <a:effectLst/>
                <a:latin typeface="LinLibertineT"/>
              </a:rPr>
              <a:t> et </a:t>
            </a:r>
            <a:r>
              <a:rPr lang="fr-MA" sz="1800" dirty="0" err="1">
                <a:effectLst/>
                <a:latin typeface="LinLibertineT"/>
              </a:rPr>
              <a:t>améliorer</a:t>
            </a:r>
            <a:r>
              <a:rPr lang="fr-MA" sz="1800" dirty="0">
                <a:effectLst/>
                <a:latin typeface="LinLibertineT"/>
              </a:rPr>
              <a:t> leur pro- </a:t>
            </a:r>
            <a:r>
              <a:rPr lang="fr-MA" sz="1800" dirty="0" err="1">
                <a:effectLst/>
                <a:latin typeface="LinLibertineT"/>
              </a:rPr>
              <a:t>cessus</a:t>
            </a:r>
            <a:r>
              <a:rPr lang="fr-MA" sz="1800" dirty="0">
                <a:effectLst/>
                <a:latin typeface="LinLibertineT"/>
              </a:rPr>
              <a:t>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 au travers de la mise en place de solutions </a:t>
            </a:r>
            <a:r>
              <a:rPr lang="fr-MA" sz="1800" dirty="0" err="1">
                <a:effectLst/>
                <a:latin typeface="LinLibertineT"/>
              </a:rPr>
              <a:t>basées</a:t>
            </a:r>
            <a:r>
              <a:rPr lang="fr-MA" sz="1800" dirty="0">
                <a:effectLst/>
                <a:latin typeface="LinLibertineT"/>
              </a:rPr>
              <a:t> sur l’intelligence artificielle </a:t>
            </a:r>
            <a:r>
              <a:rPr lang="fr-MA" sz="1800" dirty="0" err="1">
                <a:effectLst/>
                <a:latin typeface="LinLibertineT"/>
              </a:rPr>
              <a:t>adaptées</a:t>
            </a:r>
            <a:r>
              <a:rPr lang="fr-MA" sz="1800" dirty="0">
                <a:effectLst/>
                <a:latin typeface="LinLibertineT"/>
              </a:rPr>
              <a:t> à leur contexte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 err="1">
                <a:effectLst/>
                <a:latin typeface="LinLibertineT"/>
              </a:rPr>
              <a:t>axi</a:t>
            </a:r>
            <a:r>
              <a:rPr lang="fr-MA" sz="1800" dirty="0">
                <a:effectLst/>
                <a:latin typeface="LinLibertineT"/>
              </a:rPr>
              <a:t> a une expertise sur les sujets à l’intersection entre la data , le cloud et l’intelligence artificielle </a:t>
            </a:r>
            <a:endParaRPr lang="fr-MA" dirty="0"/>
          </a:p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F6D87-597F-4EA2-A50E-6B09E14B1B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65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>
                <a:effectLst/>
                <a:latin typeface="LinLibertineT"/>
              </a:rPr>
              <a:t>elle est </a:t>
            </a:r>
            <a:r>
              <a:rPr lang="fr-MA" sz="1800" dirty="0" err="1">
                <a:effectLst/>
                <a:latin typeface="LinLibertineT"/>
              </a:rPr>
              <a:t>spécialisée</a:t>
            </a:r>
            <a:r>
              <a:rPr lang="fr-MA" sz="1800" dirty="0">
                <a:effectLst/>
                <a:latin typeface="LinLibertineT"/>
              </a:rPr>
              <a:t> dans le secteur d’</a:t>
            </a:r>
            <a:r>
              <a:rPr lang="fr-MA" sz="1800" dirty="0" err="1">
                <a:effectLst/>
                <a:latin typeface="LinLibertineT"/>
              </a:rPr>
              <a:t>activite</a:t>
            </a:r>
            <a:r>
              <a:rPr lang="fr-MA" sz="1800" dirty="0">
                <a:effectLst/>
                <a:latin typeface="LinLibertineT"/>
              </a:rPr>
              <a:t>́ du conseil en </a:t>
            </a:r>
            <a:r>
              <a:rPr lang="fr-MA" sz="1800" dirty="0" err="1">
                <a:effectLst/>
                <a:latin typeface="LinLibertineT"/>
              </a:rPr>
              <a:t>systèmes</a:t>
            </a:r>
            <a:r>
              <a:rPr lang="fr-MA" sz="1800" dirty="0">
                <a:effectLst/>
                <a:latin typeface="LinLibertineT"/>
              </a:rPr>
              <a:t> et logiciels informatiques.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Elle </a:t>
            </a:r>
            <a:r>
              <a:rPr lang="fr-MA" sz="1800" dirty="0">
                <a:effectLst/>
                <a:latin typeface="LinLibertineT"/>
              </a:rPr>
              <a:t>offre à ses clients un accompagnement personnalisé pour valoriser leur </a:t>
            </a:r>
            <a:r>
              <a:rPr lang="fr-MA" sz="1800" dirty="0" err="1">
                <a:effectLst/>
                <a:latin typeface="LinLibertineT"/>
              </a:rPr>
              <a:t>donnée</a:t>
            </a:r>
            <a:r>
              <a:rPr lang="fr-MA" sz="1800" dirty="0">
                <a:effectLst/>
                <a:latin typeface="LinLibertineT"/>
              </a:rPr>
              <a:t> et </a:t>
            </a:r>
            <a:r>
              <a:rPr lang="fr-MA" sz="1800" dirty="0" err="1">
                <a:effectLst/>
                <a:latin typeface="LinLibertineT"/>
              </a:rPr>
              <a:t>améliorer</a:t>
            </a:r>
            <a:r>
              <a:rPr lang="fr-MA" sz="1800" dirty="0">
                <a:effectLst/>
                <a:latin typeface="LinLibertineT"/>
              </a:rPr>
              <a:t> leur pro- </a:t>
            </a:r>
            <a:r>
              <a:rPr lang="fr-MA" sz="1800" dirty="0" err="1">
                <a:effectLst/>
                <a:latin typeface="LinLibertineT"/>
              </a:rPr>
              <a:t>cessus</a:t>
            </a:r>
            <a:r>
              <a:rPr lang="fr-MA" sz="1800" dirty="0">
                <a:effectLst/>
                <a:latin typeface="LinLibertineT"/>
              </a:rPr>
              <a:t>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 au travers de la mise en place de solutions </a:t>
            </a:r>
            <a:r>
              <a:rPr lang="fr-MA" sz="1800" dirty="0" err="1">
                <a:effectLst/>
                <a:latin typeface="LinLibertineT"/>
              </a:rPr>
              <a:t>basées</a:t>
            </a:r>
            <a:r>
              <a:rPr lang="fr-MA" sz="1800" dirty="0">
                <a:effectLst/>
                <a:latin typeface="LinLibertineT"/>
              </a:rPr>
              <a:t> sur l’intelligence artificielle </a:t>
            </a:r>
            <a:r>
              <a:rPr lang="fr-MA" sz="1800" dirty="0" err="1">
                <a:effectLst/>
                <a:latin typeface="LinLibertineT"/>
              </a:rPr>
              <a:t>adaptées</a:t>
            </a:r>
            <a:r>
              <a:rPr lang="fr-MA" sz="1800" dirty="0">
                <a:effectLst/>
                <a:latin typeface="LinLibertineT"/>
              </a:rPr>
              <a:t> à leur contexte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 err="1">
                <a:effectLst/>
                <a:latin typeface="LinLibertineT"/>
              </a:rPr>
              <a:t>axi</a:t>
            </a:r>
            <a:r>
              <a:rPr lang="fr-MA" sz="1800" dirty="0">
                <a:effectLst/>
                <a:latin typeface="LinLibertineT"/>
              </a:rPr>
              <a:t> a une expertise sur les sujets à l’intersection entre la data , le cloud et l’intelligence artificielle </a:t>
            </a:r>
            <a:endParaRPr lang="fr-MA" dirty="0"/>
          </a:p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F6D87-597F-4EA2-A50E-6B09E14B1B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276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F6D87-597F-4EA2-A50E-6B09E14B1B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bien présenter notre projet, nous</a:t>
            </a:r>
            <a:r>
              <a:rPr lang="fr-FR" baseline="0" dirty="0"/>
              <a:t> allez suivre le plan suivant: nous commençons par le contexte général du projet contenant le présentation de l’organisme d’</a:t>
            </a:r>
            <a:r>
              <a:rPr lang="fr-FR" baseline="0" dirty="0" err="1"/>
              <a:t>acceuil</a:t>
            </a:r>
            <a:r>
              <a:rPr lang="fr-FR" baseline="0" dirty="0"/>
              <a:t>, le procédé de fabrication du ciment et la définition de la problématique. Puis nous entamons « l’axe 2 » qui va permettre de décortiquer la problématique et de nous mener à des solutions répondant aux exigences.</a:t>
            </a:r>
          </a:p>
          <a:p>
            <a:r>
              <a:rPr lang="fr-FR" baseline="0" dirty="0"/>
              <a:t>Un troisième axe dans lequel nous faisons la conception des machines et le dimensionnement de toutes les parties mécaniques en menant des études RDM et en faisant des vérification sur ANSYS </a:t>
            </a:r>
            <a:r>
              <a:rPr lang="fr-FR" baseline="0" dirty="0" err="1"/>
              <a:t>Workbench</a:t>
            </a:r>
            <a:r>
              <a:rPr lang="fr-FR" baseline="0" dirty="0"/>
              <a:t>.</a:t>
            </a:r>
          </a:p>
          <a:p>
            <a:r>
              <a:rPr lang="fr-FR" baseline="0" dirty="0"/>
              <a:t>A la fin une </a:t>
            </a:r>
            <a:r>
              <a:rPr lang="fr-FR" baseline="0" dirty="0" err="1"/>
              <a:t>etude</a:t>
            </a:r>
            <a:r>
              <a:rPr lang="fr-FR" baseline="0" dirty="0"/>
              <a:t> technico-économique permettant d’étudier la rentabilité du projet.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F6D87-597F-4EA2-A50E-6B09E14B1B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00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140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>
                <a:effectLst/>
                <a:latin typeface="LinLibertineT"/>
              </a:rPr>
              <a:t>elle est </a:t>
            </a:r>
            <a:r>
              <a:rPr lang="fr-MA" sz="1800" dirty="0" err="1">
                <a:effectLst/>
                <a:latin typeface="LinLibertineT"/>
              </a:rPr>
              <a:t>spécialisée</a:t>
            </a:r>
            <a:r>
              <a:rPr lang="fr-MA" sz="1800" dirty="0">
                <a:effectLst/>
                <a:latin typeface="LinLibertineT"/>
              </a:rPr>
              <a:t> dans le secteur d’</a:t>
            </a:r>
            <a:r>
              <a:rPr lang="fr-MA" sz="1800" dirty="0" err="1">
                <a:effectLst/>
                <a:latin typeface="LinLibertineT"/>
              </a:rPr>
              <a:t>activite</a:t>
            </a:r>
            <a:r>
              <a:rPr lang="fr-MA" sz="1800" dirty="0">
                <a:effectLst/>
                <a:latin typeface="LinLibertineT"/>
              </a:rPr>
              <a:t>́ du conseil en </a:t>
            </a:r>
            <a:r>
              <a:rPr lang="fr-MA" sz="1800" dirty="0" err="1">
                <a:effectLst/>
                <a:latin typeface="LinLibertineT"/>
              </a:rPr>
              <a:t>systèmes</a:t>
            </a:r>
            <a:r>
              <a:rPr lang="fr-MA" sz="1800" dirty="0">
                <a:effectLst/>
                <a:latin typeface="LinLibertineT"/>
              </a:rPr>
              <a:t> et logiciels informatiques.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Elle </a:t>
            </a:r>
            <a:r>
              <a:rPr lang="fr-MA" sz="1800" dirty="0">
                <a:effectLst/>
                <a:latin typeface="LinLibertineT"/>
              </a:rPr>
              <a:t>offre à ses clients un accompagnement personnalisé pour valoriser leur </a:t>
            </a:r>
            <a:r>
              <a:rPr lang="fr-MA" sz="1800" dirty="0" err="1">
                <a:effectLst/>
                <a:latin typeface="LinLibertineT"/>
              </a:rPr>
              <a:t>donnée</a:t>
            </a:r>
            <a:r>
              <a:rPr lang="fr-MA" sz="1800" dirty="0">
                <a:effectLst/>
                <a:latin typeface="LinLibertineT"/>
              </a:rPr>
              <a:t> et </a:t>
            </a:r>
            <a:r>
              <a:rPr lang="fr-MA" sz="1800" dirty="0" err="1">
                <a:effectLst/>
                <a:latin typeface="LinLibertineT"/>
              </a:rPr>
              <a:t>améliorer</a:t>
            </a:r>
            <a:r>
              <a:rPr lang="fr-MA" sz="1800" dirty="0">
                <a:effectLst/>
                <a:latin typeface="LinLibertineT"/>
              </a:rPr>
              <a:t> leur pro- </a:t>
            </a:r>
            <a:r>
              <a:rPr lang="fr-MA" sz="1800" dirty="0" err="1">
                <a:effectLst/>
                <a:latin typeface="LinLibertineT"/>
              </a:rPr>
              <a:t>cessus</a:t>
            </a:r>
            <a:r>
              <a:rPr lang="fr-MA" sz="1800" dirty="0">
                <a:effectLst/>
                <a:latin typeface="LinLibertineT"/>
              </a:rPr>
              <a:t>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 au travers de la mise en place de solutions </a:t>
            </a:r>
            <a:r>
              <a:rPr lang="fr-MA" sz="1800" dirty="0" err="1">
                <a:effectLst/>
                <a:latin typeface="LinLibertineT"/>
              </a:rPr>
              <a:t>basées</a:t>
            </a:r>
            <a:r>
              <a:rPr lang="fr-MA" sz="1800" dirty="0">
                <a:effectLst/>
                <a:latin typeface="LinLibertineT"/>
              </a:rPr>
              <a:t> sur l’intelligence artificielle </a:t>
            </a:r>
            <a:r>
              <a:rPr lang="fr-MA" sz="1800" dirty="0" err="1">
                <a:effectLst/>
                <a:latin typeface="LinLibertineT"/>
              </a:rPr>
              <a:t>adaptées</a:t>
            </a:r>
            <a:r>
              <a:rPr lang="fr-MA" sz="1800" dirty="0">
                <a:effectLst/>
                <a:latin typeface="LinLibertineT"/>
              </a:rPr>
              <a:t> à leur contexte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 err="1">
                <a:effectLst/>
                <a:latin typeface="LinLibertineT"/>
              </a:rPr>
              <a:t>axi</a:t>
            </a:r>
            <a:r>
              <a:rPr lang="fr-MA" sz="1800" dirty="0">
                <a:effectLst/>
                <a:latin typeface="LinLibertineT"/>
              </a:rPr>
              <a:t> a une expertise sur les sujets à l’intersection entre la data , le cloud et l’intelligence artificielle </a:t>
            </a:r>
            <a:endParaRPr lang="fr-MA" dirty="0"/>
          </a:p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F6D87-597F-4EA2-A50E-6B09E14B1B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70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>
                <a:effectLst/>
                <a:latin typeface="LinLibertineT"/>
              </a:rPr>
              <a:t>elle est </a:t>
            </a:r>
            <a:r>
              <a:rPr lang="fr-MA" sz="1800" dirty="0" err="1">
                <a:effectLst/>
                <a:latin typeface="LinLibertineT"/>
              </a:rPr>
              <a:t>spécialisée</a:t>
            </a:r>
            <a:r>
              <a:rPr lang="fr-MA" sz="1800" dirty="0">
                <a:effectLst/>
                <a:latin typeface="LinLibertineT"/>
              </a:rPr>
              <a:t> dans le secteur d’</a:t>
            </a:r>
            <a:r>
              <a:rPr lang="fr-MA" sz="1800" dirty="0" err="1">
                <a:effectLst/>
                <a:latin typeface="LinLibertineT"/>
              </a:rPr>
              <a:t>activite</a:t>
            </a:r>
            <a:r>
              <a:rPr lang="fr-MA" sz="1800" dirty="0">
                <a:effectLst/>
                <a:latin typeface="LinLibertineT"/>
              </a:rPr>
              <a:t>́ du conseil en </a:t>
            </a:r>
            <a:r>
              <a:rPr lang="fr-MA" sz="1800" dirty="0" err="1">
                <a:effectLst/>
                <a:latin typeface="LinLibertineT"/>
              </a:rPr>
              <a:t>systèmes</a:t>
            </a:r>
            <a:r>
              <a:rPr lang="fr-MA" sz="1800" dirty="0">
                <a:effectLst/>
                <a:latin typeface="LinLibertineT"/>
              </a:rPr>
              <a:t> et logiciels informatiques.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Elle </a:t>
            </a:r>
            <a:r>
              <a:rPr lang="fr-MA" sz="1800" dirty="0">
                <a:effectLst/>
                <a:latin typeface="LinLibertineT"/>
              </a:rPr>
              <a:t>offre à ses clients un accompagnement personnalisé pour valoriser leur </a:t>
            </a:r>
            <a:r>
              <a:rPr lang="fr-MA" sz="1800" dirty="0" err="1">
                <a:effectLst/>
                <a:latin typeface="LinLibertineT"/>
              </a:rPr>
              <a:t>donnée</a:t>
            </a:r>
            <a:r>
              <a:rPr lang="fr-MA" sz="1800" dirty="0">
                <a:effectLst/>
                <a:latin typeface="LinLibertineT"/>
              </a:rPr>
              <a:t> et </a:t>
            </a:r>
            <a:r>
              <a:rPr lang="fr-MA" sz="1800" dirty="0" err="1">
                <a:effectLst/>
                <a:latin typeface="LinLibertineT"/>
              </a:rPr>
              <a:t>améliorer</a:t>
            </a:r>
            <a:r>
              <a:rPr lang="fr-MA" sz="1800" dirty="0">
                <a:effectLst/>
                <a:latin typeface="LinLibertineT"/>
              </a:rPr>
              <a:t> leur pro- </a:t>
            </a:r>
            <a:r>
              <a:rPr lang="fr-MA" sz="1800" dirty="0" err="1">
                <a:effectLst/>
                <a:latin typeface="LinLibertineT"/>
              </a:rPr>
              <a:t>cessus</a:t>
            </a:r>
            <a:r>
              <a:rPr lang="fr-MA" sz="1800" dirty="0">
                <a:effectLst/>
                <a:latin typeface="LinLibertineT"/>
              </a:rPr>
              <a:t>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 au travers de la mise en place de solutions </a:t>
            </a:r>
            <a:r>
              <a:rPr lang="fr-MA" sz="1800" dirty="0" err="1">
                <a:effectLst/>
                <a:latin typeface="LinLibertineT"/>
              </a:rPr>
              <a:t>basées</a:t>
            </a:r>
            <a:r>
              <a:rPr lang="fr-MA" sz="1800" dirty="0">
                <a:effectLst/>
                <a:latin typeface="LinLibertineT"/>
              </a:rPr>
              <a:t> sur l’intelligence artificielle </a:t>
            </a:r>
            <a:r>
              <a:rPr lang="fr-MA" sz="1800" dirty="0" err="1">
                <a:effectLst/>
                <a:latin typeface="LinLibertineT"/>
              </a:rPr>
              <a:t>adaptées</a:t>
            </a:r>
            <a:r>
              <a:rPr lang="fr-MA" sz="1800" dirty="0">
                <a:effectLst/>
                <a:latin typeface="LinLibertineT"/>
              </a:rPr>
              <a:t> à leur contexte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 err="1">
                <a:effectLst/>
                <a:latin typeface="LinLibertineT"/>
              </a:rPr>
              <a:t>axi</a:t>
            </a:r>
            <a:r>
              <a:rPr lang="fr-MA" sz="1800" dirty="0">
                <a:effectLst/>
                <a:latin typeface="LinLibertineT"/>
              </a:rPr>
              <a:t> a une expertise sur les sujets à l’intersection entre la data , le cloud et l’intelligence artificielle </a:t>
            </a:r>
            <a:endParaRPr lang="fr-MA" dirty="0"/>
          </a:p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F6D87-597F-4EA2-A50E-6B09E14B1B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>
                <a:effectLst/>
                <a:latin typeface="LinLibertineT"/>
              </a:rPr>
              <a:t>elle est </a:t>
            </a:r>
            <a:r>
              <a:rPr lang="fr-MA" sz="1800" dirty="0" err="1">
                <a:effectLst/>
                <a:latin typeface="LinLibertineT"/>
              </a:rPr>
              <a:t>spécialisée</a:t>
            </a:r>
            <a:r>
              <a:rPr lang="fr-MA" sz="1800" dirty="0">
                <a:effectLst/>
                <a:latin typeface="LinLibertineT"/>
              </a:rPr>
              <a:t> dans le secteur d’</a:t>
            </a:r>
            <a:r>
              <a:rPr lang="fr-MA" sz="1800" dirty="0" err="1">
                <a:effectLst/>
                <a:latin typeface="LinLibertineT"/>
              </a:rPr>
              <a:t>activite</a:t>
            </a:r>
            <a:r>
              <a:rPr lang="fr-MA" sz="1800" dirty="0">
                <a:effectLst/>
                <a:latin typeface="LinLibertineT"/>
              </a:rPr>
              <a:t>́ du conseil en </a:t>
            </a:r>
            <a:r>
              <a:rPr lang="fr-MA" sz="1800" dirty="0" err="1">
                <a:effectLst/>
                <a:latin typeface="LinLibertineT"/>
              </a:rPr>
              <a:t>systèmes</a:t>
            </a:r>
            <a:r>
              <a:rPr lang="fr-MA" sz="1800" dirty="0">
                <a:effectLst/>
                <a:latin typeface="LinLibertineT"/>
              </a:rPr>
              <a:t> et logiciels informatiques.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Elle </a:t>
            </a:r>
            <a:r>
              <a:rPr lang="fr-MA" sz="1800" dirty="0">
                <a:effectLst/>
                <a:latin typeface="LinLibertineT"/>
              </a:rPr>
              <a:t>offre à ses clients un accompagnement personnalisé pour valoriser leur </a:t>
            </a:r>
            <a:r>
              <a:rPr lang="fr-MA" sz="1800" dirty="0" err="1">
                <a:effectLst/>
                <a:latin typeface="LinLibertineT"/>
              </a:rPr>
              <a:t>donnée</a:t>
            </a:r>
            <a:r>
              <a:rPr lang="fr-MA" sz="1800" dirty="0">
                <a:effectLst/>
                <a:latin typeface="LinLibertineT"/>
              </a:rPr>
              <a:t> et </a:t>
            </a:r>
            <a:r>
              <a:rPr lang="fr-MA" sz="1800" dirty="0" err="1">
                <a:effectLst/>
                <a:latin typeface="LinLibertineT"/>
              </a:rPr>
              <a:t>améliorer</a:t>
            </a:r>
            <a:r>
              <a:rPr lang="fr-MA" sz="1800" dirty="0">
                <a:effectLst/>
                <a:latin typeface="LinLibertineT"/>
              </a:rPr>
              <a:t> leur pro- </a:t>
            </a:r>
            <a:r>
              <a:rPr lang="fr-MA" sz="1800" dirty="0" err="1">
                <a:effectLst/>
                <a:latin typeface="LinLibertineT"/>
              </a:rPr>
              <a:t>cessus</a:t>
            </a:r>
            <a:r>
              <a:rPr lang="fr-MA" sz="1800" dirty="0">
                <a:effectLst/>
                <a:latin typeface="LinLibertineT"/>
              </a:rPr>
              <a:t>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 au travers de la mise en place de solutions </a:t>
            </a:r>
            <a:r>
              <a:rPr lang="fr-MA" sz="1800" dirty="0" err="1">
                <a:effectLst/>
                <a:latin typeface="LinLibertineT"/>
              </a:rPr>
              <a:t>basées</a:t>
            </a:r>
            <a:r>
              <a:rPr lang="fr-MA" sz="1800" dirty="0">
                <a:effectLst/>
                <a:latin typeface="LinLibertineT"/>
              </a:rPr>
              <a:t> sur l’intelligence artificielle </a:t>
            </a:r>
            <a:r>
              <a:rPr lang="fr-MA" sz="1800" dirty="0" err="1">
                <a:effectLst/>
                <a:latin typeface="LinLibertineT"/>
              </a:rPr>
              <a:t>adaptées</a:t>
            </a:r>
            <a:r>
              <a:rPr lang="fr-MA" sz="1800" dirty="0">
                <a:effectLst/>
                <a:latin typeface="LinLibertineT"/>
              </a:rPr>
              <a:t> à leur contexte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 err="1">
                <a:effectLst/>
                <a:latin typeface="LinLibertineT"/>
              </a:rPr>
              <a:t>axi</a:t>
            </a:r>
            <a:r>
              <a:rPr lang="fr-MA" sz="1800" dirty="0">
                <a:effectLst/>
                <a:latin typeface="LinLibertineT"/>
              </a:rPr>
              <a:t> a une expertise sur les sujets à l’intersection entre la data , le cloud et l’intelligence artificielle </a:t>
            </a:r>
            <a:endParaRPr lang="fr-MA" dirty="0"/>
          </a:p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F6D87-597F-4EA2-A50E-6B09E14B1B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2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>
                <a:effectLst/>
                <a:latin typeface="LinLibertineT"/>
              </a:rPr>
              <a:t>elle est </a:t>
            </a:r>
            <a:r>
              <a:rPr lang="fr-MA" sz="1800" dirty="0" err="1">
                <a:effectLst/>
                <a:latin typeface="LinLibertineT"/>
              </a:rPr>
              <a:t>spécialisée</a:t>
            </a:r>
            <a:r>
              <a:rPr lang="fr-MA" sz="1800" dirty="0">
                <a:effectLst/>
                <a:latin typeface="LinLibertineT"/>
              </a:rPr>
              <a:t> dans le secteur d’</a:t>
            </a:r>
            <a:r>
              <a:rPr lang="fr-MA" sz="1800" dirty="0" err="1">
                <a:effectLst/>
                <a:latin typeface="LinLibertineT"/>
              </a:rPr>
              <a:t>activite</a:t>
            </a:r>
            <a:r>
              <a:rPr lang="fr-MA" sz="1800" dirty="0">
                <a:effectLst/>
                <a:latin typeface="LinLibertineT"/>
              </a:rPr>
              <a:t>́ du conseil en </a:t>
            </a:r>
            <a:r>
              <a:rPr lang="fr-MA" sz="1800" dirty="0" err="1">
                <a:effectLst/>
                <a:latin typeface="LinLibertineT"/>
              </a:rPr>
              <a:t>systèmes</a:t>
            </a:r>
            <a:r>
              <a:rPr lang="fr-MA" sz="1800" dirty="0">
                <a:effectLst/>
                <a:latin typeface="LinLibertineT"/>
              </a:rPr>
              <a:t> et logiciels informatiques.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Elle </a:t>
            </a:r>
            <a:r>
              <a:rPr lang="fr-MA" sz="1800" dirty="0">
                <a:effectLst/>
                <a:latin typeface="LinLibertineT"/>
              </a:rPr>
              <a:t>offre à ses clients un accompagnement personnalisé pour valoriser leur </a:t>
            </a:r>
            <a:r>
              <a:rPr lang="fr-MA" sz="1800" dirty="0" err="1">
                <a:effectLst/>
                <a:latin typeface="LinLibertineT"/>
              </a:rPr>
              <a:t>donnée</a:t>
            </a:r>
            <a:r>
              <a:rPr lang="fr-MA" sz="1800" dirty="0">
                <a:effectLst/>
                <a:latin typeface="LinLibertineT"/>
              </a:rPr>
              <a:t> et </a:t>
            </a:r>
            <a:r>
              <a:rPr lang="fr-MA" sz="1800" dirty="0" err="1">
                <a:effectLst/>
                <a:latin typeface="LinLibertineT"/>
              </a:rPr>
              <a:t>améliorer</a:t>
            </a:r>
            <a:r>
              <a:rPr lang="fr-MA" sz="1800" dirty="0">
                <a:effectLst/>
                <a:latin typeface="LinLibertineT"/>
              </a:rPr>
              <a:t> leur pro- </a:t>
            </a:r>
            <a:r>
              <a:rPr lang="fr-MA" sz="1800" dirty="0" err="1">
                <a:effectLst/>
                <a:latin typeface="LinLibertineT"/>
              </a:rPr>
              <a:t>cessus</a:t>
            </a:r>
            <a:r>
              <a:rPr lang="fr-MA" sz="1800" dirty="0">
                <a:effectLst/>
                <a:latin typeface="LinLibertineT"/>
              </a:rPr>
              <a:t>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 au travers de la mise en place de solutions </a:t>
            </a:r>
            <a:r>
              <a:rPr lang="fr-MA" sz="1800" dirty="0" err="1">
                <a:effectLst/>
                <a:latin typeface="LinLibertineT"/>
              </a:rPr>
              <a:t>basées</a:t>
            </a:r>
            <a:r>
              <a:rPr lang="fr-MA" sz="1800" dirty="0">
                <a:effectLst/>
                <a:latin typeface="LinLibertineT"/>
              </a:rPr>
              <a:t> sur l’intelligence artificielle </a:t>
            </a:r>
            <a:r>
              <a:rPr lang="fr-MA" sz="1800" dirty="0" err="1">
                <a:effectLst/>
                <a:latin typeface="LinLibertineT"/>
              </a:rPr>
              <a:t>adaptées</a:t>
            </a:r>
            <a:r>
              <a:rPr lang="fr-MA" sz="1800" dirty="0">
                <a:effectLst/>
                <a:latin typeface="LinLibertineT"/>
              </a:rPr>
              <a:t> à leur contexte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 err="1">
                <a:effectLst/>
                <a:latin typeface="LinLibertineT"/>
              </a:rPr>
              <a:t>axi</a:t>
            </a:r>
            <a:r>
              <a:rPr lang="fr-MA" sz="1800" dirty="0">
                <a:effectLst/>
                <a:latin typeface="LinLibertineT"/>
              </a:rPr>
              <a:t> a une expertise sur les sujets à l’intersection entre la data , le cloud et l’intelligence artificielle </a:t>
            </a:r>
            <a:endParaRPr lang="fr-MA" dirty="0"/>
          </a:p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F6D87-597F-4EA2-A50E-6B09E14B1B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39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>
                <a:effectLst/>
                <a:latin typeface="LinLibertineT"/>
              </a:rPr>
              <a:t>elle est </a:t>
            </a:r>
            <a:r>
              <a:rPr lang="fr-MA" sz="1800" dirty="0" err="1">
                <a:effectLst/>
                <a:latin typeface="LinLibertineT"/>
              </a:rPr>
              <a:t>spécialisée</a:t>
            </a:r>
            <a:r>
              <a:rPr lang="fr-MA" sz="1800" dirty="0">
                <a:effectLst/>
                <a:latin typeface="LinLibertineT"/>
              </a:rPr>
              <a:t> dans le secteur d’</a:t>
            </a:r>
            <a:r>
              <a:rPr lang="fr-MA" sz="1800" dirty="0" err="1">
                <a:effectLst/>
                <a:latin typeface="LinLibertineT"/>
              </a:rPr>
              <a:t>activite</a:t>
            </a:r>
            <a:r>
              <a:rPr lang="fr-MA" sz="1800" dirty="0">
                <a:effectLst/>
                <a:latin typeface="LinLibertineT"/>
              </a:rPr>
              <a:t>́ du conseil en </a:t>
            </a:r>
            <a:r>
              <a:rPr lang="fr-MA" sz="1800" dirty="0" err="1">
                <a:effectLst/>
                <a:latin typeface="LinLibertineT"/>
              </a:rPr>
              <a:t>systèmes</a:t>
            </a:r>
            <a:r>
              <a:rPr lang="fr-MA" sz="1800" dirty="0">
                <a:effectLst/>
                <a:latin typeface="LinLibertineT"/>
              </a:rPr>
              <a:t> et logiciels informatiques.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Elle </a:t>
            </a:r>
            <a:r>
              <a:rPr lang="fr-MA" sz="1800" dirty="0">
                <a:effectLst/>
                <a:latin typeface="LinLibertineT"/>
              </a:rPr>
              <a:t>offre à ses clients un accompagnement personnalisé pour valoriser leur </a:t>
            </a:r>
            <a:r>
              <a:rPr lang="fr-MA" sz="1800" dirty="0" err="1">
                <a:effectLst/>
                <a:latin typeface="LinLibertineT"/>
              </a:rPr>
              <a:t>donnée</a:t>
            </a:r>
            <a:r>
              <a:rPr lang="fr-MA" sz="1800" dirty="0">
                <a:effectLst/>
                <a:latin typeface="LinLibertineT"/>
              </a:rPr>
              <a:t> et </a:t>
            </a:r>
            <a:r>
              <a:rPr lang="fr-MA" sz="1800" dirty="0" err="1">
                <a:effectLst/>
                <a:latin typeface="LinLibertineT"/>
              </a:rPr>
              <a:t>améliorer</a:t>
            </a:r>
            <a:r>
              <a:rPr lang="fr-MA" sz="1800" dirty="0">
                <a:effectLst/>
                <a:latin typeface="LinLibertineT"/>
              </a:rPr>
              <a:t> leur pro- </a:t>
            </a:r>
            <a:r>
              <a:rPr lang="fr-MA" sz="1800" dirty="0" err="1">
                <a:effectLst/>
                <a:latin typeface="LinLibertineT"/>
              </a:rPr>
              <a:t>cessus</a:t>
            </a:r>
            <a:r>
              <a:rPr lang="fr-MA" sz="1800" dirty="0">
                <a:effectLst/>
                <a:latin typeface="LinLibertineT"/>
              </a:rPr>
              <a:t>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 au travers de la mise en place de solutions </a:t>
            </a:r>
            <a:r>
              <a:rPr lang="fr-MA" sz="1800" dirty="0" err="1">
                <a:effectLst/>
                <a:latin typeface="LinLibertineT"/>
              </a:rPr>
              <a:t>basées</a:t>
            </a:r>
            <a:r>
              <a:rPr lang="fr-MA" sz="1800" dirty="0">
                <a:effectLst/>
                <a:latin typeface="LinLibertineT"/>
              </a:rPr>
              <a:t> sur l’intelligence artificielle </a:t>
            </a:r>
            <a:r>
              <a:rPr lang="fr-MA" sz="1800" dirty="0" err="1">
                <a:effectLst/>
                <a:latin typeface="LinLibertineT"/>
              </a:rPr>
              <a:t>adaptées</a:t>
            </a:r>
            <a:r>
              <a:rPr lang="fr-MA" sz="1800" dirty="0">
                <a:effectLst/>
                <a:latin typeface="LinLibertineT"/>
              </a:rPr>
              <a:t> à leur contexte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 err="1">
                <a:effectLst/>
                <a:latin typeface="LinLibertineT"/>
              </a:rPr>
              <a:t>axi</a:t>
            </a:r>
            <a:r>
              <a:rPr lang="fr-MA" sz="1800" dirty="0">
                <a:effectLst/>
                <a:latin typeface="LinLibertineT"/>
              </a:rPr>
              <a:t> a une expertise sur les sujets à l’intersection entre la data , le cloud et l’intelligence artificielle </a:t>
            </a:r>
            <a:endParaRPr lang="fr-MA" dirty="0"/>
          </a:p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F6D87-597F-4EA2-A50E-6B09E14B1B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72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>
                <a:effectLst/>
                <a:latin typeface="LinLibertineT"/>
              </a:rPr>
              <a:t>elle est </a:t>
            </a:r>
            <a:r>
              <a:rPr lang="fr-MA" sz="1800" dirty="0" err="1">
                <a:effectLst/>
                <a:latin typeface="LinLibertineT"/>
              </a:rPr>
              <a:t>spécialisée</a:t>
            </a:r>
            <a:r>
              <a:rPr lang="fr-MA" sz="1800" dirty="0">
                <a:effectLst/>
                <a:latin typeface="LinLibertineT"/>
              </a:rPr>
              <a:t> dans le secteur d’</a:t>
            </a:r>
            <a:r>
              <a:rPr lang="fr-MA" sz="1800" dirty="0" err="1">
                <a:effectLst/>
                <a:latin typeface="LinLibertineT"/>
              </a:rPr>
              <a:t>activite</a:t>
            </a:r>
            <a:r>
              <a:rPr lang="fr-MA" sz="1800" dirty="0">
                <a:effectLst/>
                <a:latin typeface="LinLibertineT"/>
              </a:rPr>
              <a:t>́ du conseil en </a:t>
            </a:r>
            <a:r>
              <a:rPr lang="fr-MA" sz="1800" dirty="0" err="1">
                <a:effectLst/>
                <a:latin typeface="LinLibertineT"/>
              </a:rPr>
              <a:t>systèmes</a:t>
            </a:r>
            <a:r>
              <a:rPr lang="fr-MA" sz="1800" dirty="0">
                <a:effectLst/>
                <a:latin typeface="LinLibertineT"/>
              </a:rPr>
              <a:t> et logiciels informatiques.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Elle </a:t>
            </a:r>
            <a:r>
              <a:rPr lang="fr-MA" sz="1800" dirty="0">
                <a:effectLst/>
                <a:latin typeface="LinLibertineT"/>
              </a:rPr>
              <a:t>offre à ses clients un accompagnement personnalisé pour valoriser leur </a:t>
            </a:r>
            <a:r>
              <a:rPr lang="fr-MA" sz="1800" dirty="0" err="1">
                <a:effectLst/>
                <a:latin typeface="LinLibertineT"/>
              </a:rPr>
              <a:t>donnée</a:t>
            </a:r>
            <a:r>
              <a:rPr lang="fr-MA" sz="1800" dirty="0">
                <a:effectLst/>
                <a:latin typeface="LinLibertineT"/>
              </a:rPr>
              <a:t> et </a:t>
            </a:r>
            <a:r>
              <a:rPr lang="fr-MA" sz="1800" dirty="0" err="1">
                <a:effectLst/>
                <a:latin typeface="LinLibertineT"/>
              </a:rPr>
              <a:t>améliorer</a:t>
            </a:r>
            <a:r>
              <a:rPr lang="fr-MA" sz="1800" dirty="0">
                <a:effectLst/>
                <a:latin typeface="LinLibertineT"/>
              </a:rPr>
              <a:t> leur pro- </a:t>
            </a:r>
            <a:r>
              <a:rPr lang="fr-MA" sz="1800" dirty="0" err="1">
                <a:effectLst/>
                <a:latin typeface="LinLibertineT"/>
              </a:rPr>
              <a:t>cessus</a:t>
            </a:r>
            <a:r>
              <a:rPr lang="fr-MA" sz="1800" dirty="0">
                <a:effectLst/>
                <a:latin typeface="LinLibertineT"/>
              </a:rPr>
              <a:t>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 au travers de la mise en place de solutions </a:t>
            </a:r>
            <a:r>
              <a:rPr lang="fr-MA" sz="1800" dirty="0" err="1">
                <a:effectLst/>
                <a:latin typeface="LinLibertineT"/>
              </a:rPr>
              <a:t>basées</a:t>
            </a:r>
            <a:r>
              <a:rPr lang="fr-MA" sz="1800" dirty="0">
                <a:effectLst/>
                <a:latin typeface="LinLibertineT"/>
              </a:rPr>
              <a:t> sur l’intelligence artificielle </a:t>
            </a:r>
            <a:r>
              <a:rPr lang="fr-MA" sz="1800" dirty="0" err="1">
                <a:effectLst/>
                <a:latin typeface="LinLibertineT"/>
              </a:rPr>
              <a:t>adaptées</a:t>
            </a:r>
            <a:r>
              <a:rPr lang="fr-MA" sz="1800" dirty="0">
                <a:effectLst/>
                <a:latin typeface="LinLibertineT"/>
              </a:rPr>
              <a:t> à leur contexte </a:t>
            </a:r>
            <a:r>
              <a:rPr lang="fr-MA" sz="1800" dirty="0" err="1">
                <a:effectLst/>
                <a:latin typeface="LinLibertineT"/>
              </a:rPr>
              <a:t>métier</a:t>
            </a:r>
            <a:r>
              <a:rPr lang="fr-MA" sz="1800" dirty="0">
                <a:effectLst/>
                <a:latin typeface="LinLibertineT"/>
              </a:rPr>
              <a:t>.</a:t>
            </a:r>
            <a:br>
              <a:rPr lang="fr-MA" sz="1800" dirty="0">
                <a:effectLst/>
                <a:latin typeface="LinLibertineT"/>
              </a:rPr>
            </a:br>
            <a:endParaRPr lang="fr-MA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sz="1800" dirty="0" err="1">
                <a:effectLst/>
                <a:latin typeface="LinLibertineT"/>
              </a:rPr>
              <a:t>axi</a:t>
            </a:r>
            <a:r>
              <a:rPr lang="fr-MA" sz="1800" dirty="0">
                <a:effectLst/>
                <a:latin typeface="LinLibertineT"/>
              </a:rPr>
              <a:t> a une expertise sur les sujets à l’intersection entre la data , le cloud et l’intelligence artificielle </a:t>
            </a:r>
            <a:endParaRPr lang="fr-MA" dirty="0"/>
          </a:p>
          <a:p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F6D87-597F-4EA2-A50E-6B09E14B1B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5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43D4-D567-A241-9F2B-67F9CDD6AFDE}" type="datetime1">
              <a:rPr lang="fr-MA" smtClean="0"/>
              <a:t>28/10/2022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de Fin d'Etude 2017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4D5-308A-4B1C-8B52-BB52CA50DC9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FDB7-B947-B448-886C-542893A7D135}" type="datetime1">
              <a:rPr lang="fr-MA" smtClean="0"/>
              <a:t>28/10/2022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de Fin d'Etude 2017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4D5-308A-4B1C-8B52-BB52CA50DC9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6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8181-31C7-E648-A64C-7217E2D7BEEF}" type="datetime1">
              <a:rPr lang="fr-MA" smtClean="0"/>
              <a:t>28/10/2022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de Fin d'Etude 2017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4D5-308A-4B1C-8B52-BB52CA50DC9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045795" y="0"/>
            <a:ext cx="4267201" cy="685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283752" y="1283566"/>
            <a:ext cx="3791285" cy="289872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283752" y="4069976"/>
            <a:ext cx="3791285" cy="807577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3795" y="6425933"/>
            <a:ext cx="432000" cy="432067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181795" y="5993867"/>
            <a:ext cx="432000" cy="432067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613795" y="5561800"/>
            <a:ext cx="432000" cy="432067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749795" y="6425933"/>
            <a:ext cx="432000" cy="432067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1A94-68B3-B548-9215-F61014C810B6}" type="datetime1">
              <a:rPr lang="fr-MA" smtClean="0"/>
              <a:t>28/10/2022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de Fin d'Etude 2017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4D5-308A-4B1C-8B52-BB52CA50DC9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4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F8EF-EA33-EB49-B76C-6BE401E33F98}" type="datetime1">
              <a:rPr lang="fr-MA" smtClean="0"/>
              <a:t>28/10/2022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de Fin d'Etude 2017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4D5-308A-4B1C-8B52-BB52CA50DC9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2562-7836-DD47-9372-489A3EBAF0E1}" type="datetime1">
              <a:rPr lang="fr-MA" smtClean="0"/>
              <a:t>28/10/2022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de Fin d'Etude 2017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4D5-308A-4B1C-8B52-BB52CA50DC9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0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D266-073B-7E4E-993A-7DAA8A1E6E9E}" type="datetime1">
              <a:rPr lang="fr-MA" smtClean="0"/>
              <a:t>28/10/2022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de Fin d'Etude 2017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4D5-308A-4B1C-8B52-BB52CA50DC9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7E67-5E0B-7141-BD74-6619C4F82857}" type="datetime1">
              <a:rPr lang="fr-MA" smtClean="0"/>
              <a:t>28/10/2022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de Fin d'Etude 2017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4D5-308A-4B1C-8B52-BB52CA50DC9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B71F-9AE8-9C42-A18C-E0DC2338F3FF}" type="datetime1">
              <a:rPr lang="fr-MA" smtClean="0"/>
              <a:t>28/10/2022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de Fin d'Etude 2017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4D5-308A-4B1C-8B52-BB52CA50DC9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BBD8-8564-BA4D-8100-8666AC2CD1D3}" type="datetime1">
              <a:rPr lang="fr-MA" smtClean="0"/>
              <a:t>28/10/2022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de Fin d'Etude 2017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4D5-308A-4B1C-8B52-BB52CA50DC9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95E1-761E-CE40-B6CE-560CDA0BD85B}" type="datetime1">
              <a:rPr lang="fr-MA" smtClean="0"/>
              <a:t>28/10/2022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de Fin d'Etude 2017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4D5-308A-4B1C-8B52-BB52CA50DC9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F627-16A3-8946-BCBA-F087F0BF129A}" type="datetime1">
              <a:rPr lang="fr-MA" smtClean="0"/>
              <a:t>28/10/2022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Projet de Fin d'Etude 2017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74D5-308A-4B1C-8B52-BB52CA50DC9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5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180743" y="1990319"/>
            <a:ext cx="9840037" cy="1200329"/>
          </a:xfrm>
          <a:prstGeom prst="rect">
            <a:avLst/>
          </a:prstGeom>
          <a:noFill/>
          <a:ln w="63500" cmpd="thickThin">
            <a:solidFill>
              <a:schemeClr val="accent1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  <a:latin typeface="Constantia" panose="02030602050306030303" pitchFamily="18" charset="0"/>
              </a:rPr>
              <a:t>Entretien de recrutement AgriEdge-UM6P</a:t>
            </a:r>
          </a:p>
          <a:p>
            <a:pPr algn="ctr"/>
            <a:r>
              <a:rPr lang="fr-FR" sz="2400" b="1" dirty="0">
                <a:solidFill>
                  <a:srgbClr val="002060"/>
                </a:solidFill>
                <a:latin typeface="Constantia" panose="02030602050306030303" pitchFamily="18" charset="0"/>
              </a:rPr>
              <a:t>« prédiction du rendement de la culture »</a:t>
            </a:r>
          </a:p>
          <a:p>
            <a:pPr algn="ctr"/>
            <a:r>
              <a:rPr lang="fr-FR" sz="2400" b="1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1300"/>
            <a:ext cx="12211050" cy="27503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144"/>
            <a:ext cx="12211050" cy="275036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0" y="6591300"/>
            <a:ext cx="12201525" cy="0"/>
          </a:xfrm>
          <a:prstGeom prst="line">
            <a:avLst/>
          </a:prstGeom>
          <a:ln w="571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-9525" y="259892"/>
            <a:ext cx="12201525" cy="0"/>
          </a:xfrm>
          <a:prstGeom prst="line">
            <a:avLst/>
          </a:prstGeom>
          <a:ln w="571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B045D7-9B7B-2867-287D-285238A6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4D5-308A-4B1C-8B52-BB52CA50DC96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page1image52930928">
            <a:extLst>
              <a:ext uri="{FF2B5EF4-FFF2-40B4-BE49-F238E27FC236}">
                <a16:creationId xmlns:a16="http://schemas.microsoft.com/office/drawing/2014/main" id="{1AD51E09-6209-5FD4-1510-A84C76A3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066" y="389267"/>
            <a:ext cx="16383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Université Mohammed VI Polytechnique — Wikipédia">
            <a:extLst>
              <a:ext uri="{FF2B5EF4-FFF2-40B4-BE49-F238E27FC236}">
                <a16:creationId xmlns:a16="http://schemas.microsoft.com/office/drawing/2014/main" id="{2E0C3748-3178-D40D-F05B-75C1A031A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89267"/>
            <a:ext cx="1255183" cy="83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42C7887-25C4-532A-B588-A7C5C481CDCE}"/>
              </a:ext>
            </a:extLst>
          </p:cNvPr>
          <p:cNvSpPr txBox="1"/>
          <p:nvPr/>
        </p:nvSpPr>
        <p:spPr>
          <a:xfrm>
            <a:off x="2801194" y="4467206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Candidate : Sabah </a:t>
            </a:r>
            <a:r>
              <a:rPr lang="fr-FR" dirty="0" err="1"/>
              <a:t>Maazouzi</a:t>
            </a:r>
            <a:r>
              <a:rPr lang="fr-FR" dirty="0"/>
              <a:t> </a:t>
            </a:r>
          </a:p>
        </p:txBody>
      </p:sp>
      <p:pic>
        <p:nvPicPr>
          <p:cNvPr id="1033" name="Picture 9" descr="AgriTech4Morocco : 10 start-up sélectionnées">
            <a:extLst>
              <a:ext uri="{FF2B5EF4-FFF2-40B4-BE49-F238E27FC236}">
                <a16:creationId xmlns:a16="http://schemas.microsoft.com/office/drawing/2014/main" id="{EA1ABB08-60CA-288E-FC7B-CF38593BF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06" y="3551239"/>
            <a:ext cx="3937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595144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solidFill>
            <a:srgbClr val="0083E6">
              <a:alpha val="70000"/>
            </a:srgbClr>
          </a:solidFill>
          <a:ln>
            <a:solidFill>
              <a:srgbClr val="0083E6"/>
            </a:solidFill>
          </a:ln>
        </p:spPr>
        <p:txBody>
          <a:bodyPr/>
          <a:lstStyle/>
          <a:p>
            <a:pPr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ja-JP" dirty="0">
                <a:latin typeface="Cambria" panose="02040503050406030204" pitchFamily="18" charset="0"/>
              </a:rPr>
              <a:t>2</a:t>
            </a: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7283752" y="4069976"/>
            <a:ext cx="3791285" cy="1923891"/>
          </a:xfrm>
        </p:spPr>
        <p:txBody>
          <a:bodyPr/>
          <a:lstStyle/>
          <a:p>
            <a:pPr algn="just"/>
            <a:r>
              <a:rPr lang="fr-FR" sz="3200" b="1" dirty="0">
                <a:latin typeface="Constantia" panose="02030602050306030303" pitchFamily="18" charset="0"/>
              </a:rPr>
              <a:t>Première méthode data monomodal</a:t>
            </a:r>
            <a:endParaRPr lang="en-US" sz="3200" b="1" dirty="0">
              <a:latin typeface="Constantia" panose="02030602050306030303" pitchFamily="18" charset="0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solidFill>
            <a:srgbClr val="0083E6">
              <a:alpha val="70000"/>
            </a:srgbClr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solidFill>
            <a:srgbClr val="0083E6">
              <a:alpha val="70000"/>
            </a:srgbClr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>
          <a:solidFill>
            <a:srgbClr val="0083E6">
              <a:alpha val="70000"/>
            </a:srgbClr>
          </a:solidFill>
        </p:spPr>
        <p:txBody>
          <a:bodyPr>
            <a:noAutofit/>
          </a:bodyPr>
          <a:lstStyle/>
          <a:p>
            <a:pPr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>
          <a:solidFill>
            <a:srgbClr val="0083E6">
              <a:alpha val="70000"/>
            </a:srgbClr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68"/>
    </mc:Choice>
    <mc:Fallback xmlns="">
      <p:transition advTm="366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71851" y="6356737"/>
            <a:ext cx="295275" cy="365125"/>
          </a:xfrm>
        </p:spPr>
        <p:txBody>
          <a:bodyPr/>
          <a:lstStyle/>
          <a:p>
            <a:pPr marL="0" algn="l" defTabSz="914400" rtl="0" eaLnBrk="1" latinLnBrk="0" hangingPunct="1"/>
            <a:fld id="{258E74D5-308A-4B1C-8B52-BB52CA50DC96}" type="slidenum">
              <a:rPr lang="en-US" sz="16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0" algn="l" defTabSz="914400" rtl="0" eaLnBrk="1" latinLnBrk="0" hangingPunct="1"/>
              <a:t>11</a:t>
            </a:fld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620460"/>
            <a:ext cx="12192000" cy="59826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utoShape 2" descr="Ciments de l'Atlas | CIMAT | CIMENTIER | Production Ciments | Maro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1812614" y="94916"/>
            <a:ext cx="385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onstantia" panose="02030602050306030303" pitchFamily="18" charset="0"/>
              </a:rPr>
              <a:t>data monomodal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2931B0-6C1A-C64F-2448-D15D407C6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5" y="2876550"/>
            <a:ext cx="3632200" cy="11049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93E8ACE-B0D3-60CE-7266-F1E2886D3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80" y="1493070"/>
            <a:ext cx="53213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02827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71851" y="6356737"/>
            <a:ext cx="295275" cy="365125"/>
          </a:xfrm>
        </p:spPr>
        <p:txBody>
          <a:bodyPr/>
          <a:lstStyle/>
          <a:p>
            <a:pPr marL="0" algn="l" defTabSz="914400" rtl="0" eaLnBrk="1" latinLnBrk="0" hangingPunct="1"/>
            <a:fld id="{258E74D5-308A-4B1C-8B52-BB52CA50DC96}" type="slidenum">
              <a:rPr lang="en-US" sz="16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0" algn="l" defTabSz="914400" rtl="0" eaLnBrk="1" latinLnBrk="0" hangingPunct="1"/>
              <a:t>12</a:t>
            </a:fld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620460"/>
            <a:ext cx="12192000" cy="59826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utoShape 2" descr="Ciments de l'Atlas | CIMAT | CIMENTIER | Production Ciments | Maro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1812614" y="94916"/>
            <a:ext cx="385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onstantia" panose="02030602050306030303" pitchFamily="18" charset="0"/>
              </a:rPr>
              <a:t>data monomodal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16D2C6-0B91-E427-C8FC-5FEA7D6C3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0" y="2886806"/>
            <a:ext cx="3962400" cy="101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5D47C6E-063D-747A-C2F0-8BF31BB7C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26" y="1648556"/>
            <a:ext cx="53848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01524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solidFill>
            <a:srgbClr val="0083E6">
              <a:alpha val="70000"/>
            </a:srgbClr>
          </a:solidFill>
          <a:ln>
            <a:solidFill>
              <a:srgbClr val="0083E6"/>
            </a:solidFill>
          </a:ln>
        </p:spPr>
        <p:txBody>
          <a:bodyPr/>
          <a:lstStyle/>
          <a:p>
            <a:pPr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ja-JP" dirty="0">
                <a:latin typeface="Cambria" panose="02040503050406030204" pitchFamily="18" charset="0"/>
              </a:rPr>
              <a:t>3</a:t>
            </a: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7283752" y="4069976"/>
            <a:ext cx="3791285" cy="1923891"/>
          </a:xfrm>
        </p:spPr>
        <p:txBody>
          <a:bodyPr/>
          <a:lstStyle/>
          <a:p>
            <a:pPr algn="just"/>
            <a:r>
              <a:rPr lang="fr-FR" sz="3200" b="1" dirty="0">
                <a:latin typeface="Constantia" panose="02030602050306030303" pitchFamily="18" charset="0"/>
              </a:rPr>
              <a:t>Seconde méthode data multimodal </a:t>
            </a:r>
            <a:endParaRPr lang="en-US" sz="3200" b="1" dirty="0">
              <a:latin typeface="Constantia" panose="02030602050306030303" pitchFamily="18" charset="0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solidFill>
            <a:srgbClr val="0083E6">
              <a:alpha val="70000"/>
            </a:srgbClr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solidFill>
            <a:srgbClr val="0083E6">
              <a:alpha val="70000"/>
            </a:srgbClr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>
          <a:solidFill>
            <a:srgbClr val="0083E6">
              <a:alpha val="70000"/>
            </a:srgbClr>
          </a:solidFill>
        </p:spPr>
        <p:txBody>
          <a:bodyPr>
            <a:noAutofit/>
          </a:bodyPr>
          <a:lstStyle/>
          <a:p>
            <a:pPr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>
          <a:solidFill>
            <a:srgbClr val="0083E6">
              <a:alpha val="70000"/>
            </a:srgbClr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3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68"/>
    </mc:Choice>
    <mc:Fallback xmlns="">
      <p:transition advTm="366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71851" y="6356737"/>
            <a:ext cx="295275" cy="365125"/>
          </a:xfrm>
        </p:spPr>
        <p:txBody>
          <a:bodyPr/>
          <a:lstStyle/>
          <a:p>
            <a:pPr marL="0" algn="l" defTabSz="914400" rtl="0" eaLnBrk="1" latinLnBrk="0" hangingPunct="1"/>
            <a:fld id="{258E74D5-308A-4B1C-8B52-BB52CA50DC96}" type="slidenum">
              <a:rPr lang="en-US" sz="16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0" algn="l" defTabSz="914400" rtl="0" eaLnBrk="1" latinLnBrk="0" hangingPunct="1"/>
              <a:t>14</a:t>
            </a:fld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620460"/>
            <a:ext cx="12192000" cy="59826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utoShape 2" descr="Ciments de l'Atlas | CIMAT | CIMENTIER | Production Ciments | Maro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1812614" y="94916"/>
            <a:ext cx="385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onstantia" panose="02030602050306030303" pitchFamily="18" charset="0"/>
              </a:rPr>
              <a:t>Méthode multi modal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sp>
        <p:nvSpPr>
          <p:cNvPr id="3" name="Organigramme : Alternative 85">
            <a:extLst>
              <a:ext uri="{FF2B5EF4-FFF2-40B4-BE49-F238E27FC236}">
                <a16:creationId xmlns:a16="http://schemas.microsoft.com/office/drawing/2014/main" id="{DF9E22F6-3889-EFDA-5219-7C6F389E8FA4}"/>
              </a:ext>
            </a:extLst>
          </p:cNvPr>
          <p:cNvSpPr/>
          <p:nvPr/>
        </p:nvSpPr>
        <p:spPr>
          <a:xfrm>
            <a:off x="4253149" y="848575"/>
            <a:ext cx="3057099" cy="558876"/>
          </a:xfrm>
          <a:prstGeom prst="flowChartAlternateProcess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nstantia" panose="02030602050306030303" pitchFamily="18" charset="0"/>
                <a:cs typeface="Times New Roman" panose="02020603050405020304" pitchFamily="18" charset="0"/>
              </a:rPr>
              <a:t>Structuration des données</a:t>
            </a:r>
            <a:endParaRPr lang="en-US" b="1" dirty="0">
              <a:solidFill>
                <a:schemeClr val="lt1"/>
              </a:solidFill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69560F-5363-CA51-F694-D0174CF89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724947"/>
            <a:ext cx="3314700" cy="4381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8315E1-E5FD-8403-FC39-560059915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12" y="1952727"/>
            <a:ext cx="4119836" cy="310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16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71851" y="6356737"/>
            <a:ext cx="295275" cy="365125"/>
          </a:xfrm>
        </p:spPr>
        <p:txBody>
          <a:bodyPr/>
          <a:lstStyle/>
          <a:p>
            <a:pPr marL="0" algn="l" defTabSz="914400" rtl="0" eaLnBrk="1" latinLnBrk="0" hangingPunct="1"/>
            <a:fld id="{258E74D5-308A-4B1C-8B52-BB52CA50DC96}" type="slidenum">
              <a:rPr lang="en-US" sz="16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0" algn="l" defTabSz="914400" rtl="0" eaLnBrk="1" latinLnBrk="0" hangingPunct="1"/>
              <a:t>15</a:t>
            </a:fld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620460"/>
            <a:ext cx="12192000" cy="59826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utoShape 2" descr="Ciments de l'Atlas | CIMAT | CIMENTIER | Production Ciments | Maro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1812614" y="94916"/>
            <a:ext cx="385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onstantia" panose="02030602050306030303" pitchFamily="18" charset="0"/>
              </a:rPr>
              <a:t>Méthode multi modal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sp>
        <p:nvSpPr>
          <p:cNvPr id="3" name="Organigramme : Alternative 85">
            <a:extLst>
              <a:ext uri="{FF2B5EF4-FFF2-40B4-BE49-F238E27FC236}">
                <a16:creationId xmlns:a16="http://schemas.microsoft.com/office/drawing/2014/main" id="{DF9E22F6-3889-EFDA-5219-7C6F389E8FA4}"/>
              </a:ext>
            </a:extLst>
          </p:cNvPr>
          <p:cNvSpPr/>
          <p:nvPr/>
        </p:nvSpPr>
        <p:spPr>
          <a:xfrm>
            <a:off x="4253149" y="848575"/>
            <a:ext cx="3057099" cy="558876"/>
          </a:xfrm>
          <a:prstGeom prst="flowChartAlternateProcess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lt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démarche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CD3AFF-48F0-2CAE-78B7-E17CE379C6AE}"/>
              </a:ext>
            </a:extLst>
          </p:cNvPr>
          <p:cNvSpPr txBox="1"/>
          <p:nvPr/>
        </p:nvSpPr>
        <p:spPr>
          <a:xfrm>
            <a:off x="3274883" y="2133516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1800" dirty="0"/>
              <a:t>Extraction des </a:t>
            </a:r>
            <a:r>
              <a:rPr lang="fr-MA" sz="1800" dirty="0" err="1"/>
              <a:t>features</a:t>
            </a:r>
            <a:r>
              <a:rPr lang="fr-MA" sz="1800" dirty="0"/>
              <a:t> des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/>
              <a:t>Concaténation avec les données csv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dirty="0"/>
              <a:t>Entrainement du modèle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462289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solidFill>
            <a:srgbClr val="0083E6">
              <a:alpha val="70000"/>
            </a:srgbClr>
          </a:solidFill>
          <a:ln>
            <a:solidFill>
              <a:srgbClr val="0083E6"/>
            </a:solidFill>
          </a:ln>
        </p:spPr>
        <p:txBody>
          <a:bodyPr/>
          <a:lstStyle/>
          <a:p>
            <a:pPr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ja-JP" dirty="0">
                <a:latin typeface="Cambria" panose="02040503050406030204" pitchFamily="18" charset="0"/>
              </a:rPr>
              <a:t>4</a:t>
            </a: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7283752" y="4069976"/>
            <a:ext cx="3791285" cy="2355957"/>
          </a:xfrm>
        </p:spPr>
        <p:txBody>
          <a:bodyPr/>
          <a:lstStyle/>
          <a:p>
            <a:pPr>
              <a:buNone/>
            </a:pPr>
            <a:r>
              <a:rPr kumimoji="1" lang="fr-FR" altLang="ja-JP" dirty="0">
                <a:latin typeface="Cambria" panose="02040503050406030204" pitchFamily="18" charset="0"/>
              </a:rPr>
              <a:t>Conclusion 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solidFill>
            <a:srgbClr val="0083E6">
              <a:alpha val="70000"/>
            </a:srgbClr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solidFill>
            <a:srgbClr val="0083E6">
              <a:alpha val="70000"/>
            </a:srgbClr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>
          <a:solidFill>
            <a:srgbClr val="0083E6">
              <a:alpha val="70000"/>
            </a:srgbClr>
          </a:solidFill>
        </p:spPr>
        <p:txBody>
          <a:bodyPr>
            <a:noAutofit/>
          </a:bodyPr>
          <a:lstStyle/>
          <a:p>
            <a:pPr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>
          <a:solidFill>
            <a:srgbClr val="0083E6">
              <a:alpha val="70000"/>
            </a:srgbClr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1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68"/>
    </mc:Choice>
    <mc:Fallback xmlns="">
      <p:transition advTm="366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F6108-DD34-4794-B7CE-C099EDB9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74D5-308A-4B1C-8B52-BB52CA50DC9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" name="Organigramme : Délai 19">
            <a:extLst>
              <a:ext uri="{FF2B5EF4-FFF2-40B4-BE49-F238E27FC236}">
                <a16:creationId xmlns:a16="http://schemas.microsoft.com/office/drawing/2014/main" id="{48CAA93C-06B1-4D38-8476-984398FED5B7}"/>
              </a:ext>
            </a:extLst>
          </p:cNvPr>
          <p:cNvSpPr/>
          <p:nvPr/>
        </p:nvSpPr>
        <p:spPr>
          <a:xfrm>
            <a:off x="-6016" y="63115"/>
            <a:ext cx="540000" cy="540000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6B2C99-FB96-40A6-B049-636B39526063}"/>
              </a:ext>
            </a:extLst>
          </p:cNvPr>
          <p:cNvSpPr/>
          <p:nvPr/>
        </p:nvSpPr>
        <p:spPr>
          <a:xfrm>
            <a:off x="0" y="620460"/>
            <a:ext cx="12192000" cy="5982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02350F-79D3-433F-8ED6-507CD616FCD8}"/>
              </a:ext>
            </a:extLst>
          </p:cNvPr>
          <p:cNvSpPr txBox="1"/>
          <p:nvPr/>
        </p:nvSpPr>
        <p:spPr>
          <a:xfrm>
            <a:off x="2784675" y="2873608"/>
            <a:ext cx="7357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rgbClr val="0D38B3"/>
                </a:solidFill>
                <a:latin typeface="Architekt" pitchFamily="2" charset="0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59724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9"/>
          <p:cNvSpPr txBox="1"/>
          <p:nvPr/>
        </p:nvSpPr>
        <p:spPr>
          <a:xfrm>
            <a:off x="1119116" y="176415"/>
            <a:ext cx="1119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>
                <a:latin typeface="Century Gothic" pitchFamily="34" charset="0"/>
              </a:defRPr>
            </a:lvl1pPr>
          </a:lstStyle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rPr>
              <a:t>Plan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96844" y="6356351"/>
            <a:ext cx="240474" cy="365125"/>
          </a:xfrm>
        </p:spPr>
        <p:txBody>
          <a:bodyPr/>
          <a:lstStyle/>
          <a:p>
            <a:fld id="{258E74D5-308A-4B1C-8B52-BB52CA50DC96}" type="slidenum">
              <a:rPr lang="en-US" sz="16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18458" y="1454077"/>
            <a:ext cx="750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latin typeface="Constantia" panose="02030602050306030303" pitchFamily="18" charset="0"/>
              </a:rPr>
              <a:t>Exploration et Prétraitement des données 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sp>
        <p:nvSpPr>
          <p:cNvPr id="39" name="Organigramme : Délai 38"/>
          <p:cNvSpPr/>
          <p:nvPr/>
        </p:nvSpPr>
        <p:spPr>
          <a:xfrm>
            <a:off x="-6017" y="63115"/>
            <a:ext cx="961359" cy="540000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2940BACC-CD97-4D9D-ADD2-EE25A067FCA5}"/>
              </a:ext>
            </a:extLst>
          </p:cNvPr>
          <p:cNvSpPr txBox="1"/>
          <p:nvPr/>
        </p:nvSpPr>
        <p:spPr>
          <a:xfrm>
            <a:off x="3118458" y="3135628"/>
            <a:ext cx="8197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latin typeface="Constantia" panose="02030602050306030303" pitchFamily="18" charset="0"/>
              </a:rPr>
              <a:t>Seconde  méthode data multi modal 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1C82D9-D49B-4641-9124-F025B70948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1627" y="1201375"/>
            <a:ext cx="941832" cy="9418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6CC8AE-C09E-4234-A0E2-BF74E4680E5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61627" y="2009146"/>
            <a:ext cx="937408" cy="9374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2E2161-9656-4664-83AF-6015FF05D3F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8188" y="2838989"/>
            <a:ext cx="941832" cy="9418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0D7F1A-12EE-4A83-B549-02E7ADBFABF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78252" y="3673110"/>
            <a:ext cx="937408" cy="937408"/>
          </a:xfrm>
          <a:prstGeom prst="rect">
            <a:avLst/>
          </a:prstGeom>
        </p:spPr>
      </p:pic>
      <p:sp>
        <p:nvSpPr>
          <p:cNvPr id="28" name="ZoneTexte 5">
            <a:extLst>
              <a:ext uri="{FF2B5EF4-FFF2-40B4-BE49-F238E27FC236}">
                <a16:creationId xmlns:a16="http://schemas.microsoft.com/office/drawing/2014/main" id="{29ABFFD4-9384-4616-95DA-9B8CD23DB530}"/>
              </a:ext>
            </a:extLst>
          </p:cNvPr>
          <p:cNvSpPr txBox="1"/>
          <p:nvPr/>
        </p:nvSpPr>
        <p:spPr>
          <a:xfrm>
            <a:off x="3118458" y="2351165"/>
            <a:ext cx="786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latin typeface="Constantia" panose="02030602050306030303" pitchFamily="18" charset="0"/>
              </a:rPr>
              <a:t>Première méthode data monomodal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6BA18E-1908-BD89-59CB-6A87C5DAEA73}"/>
              </a:ext>
            </a:extLst>
          </p:cNvPr>
          <p:cNvSpPr txBox="1"/>
          <p:nvPr/>
        </p:nvSpPr>
        <p:spPr>
          <a:xfrm>
            <a:off x="3025487" y="3916579"/>
            <a:ext cx="6141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b="1" dirty="0">
                <a:latin typeface="Constantia" panose="02030602050306030303" pitchFamily="18" charset="0"/>
              </a:rPr>
              <a:t>Conclusion</a:t>
            </a:r>
            <a:r>
              <a:rPr lang="fr-FR" sz="1800" b="1" dirty="0">
                <a:latin typeface="Constantia" panose="02030602050306030303" pitchFamily="18" charset="0"/>
              </a:rPr>
              <a:t>  </a:t>
            </a:r>
            <a:r>
              <a:rPr lang="fr-FR" sz="2400" b="1" dirty="0">
                <a:latin typeface="Constantia" panose="02030602050306030303" pitchFamily="18" charset="0"/>
              </a:rPr>
              <a:t>et perceptives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0299"/>
      </p:ext>
    </p:extLst>
  </p:cSld>
  <p:clrMapOvr>
    <a:masterClrMapping/>
  </p:clrMapOvr>
  <p:transition spd="med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solidFill>
            <a:srgbClr val="0083E6">
              <a:alpha val="70000"/>
            </a:srgbClr>
          </a:solidFill>
          <a:ln>
            <a:solidFill>
              <a:srgbClr val="0083E6"/>
            </a:solidFill>
          </a:ln>
        </p:spPr>
        <p:txBody>
          <a:bodyPr/>
          <a:lstStyle/>
          <a:p>
            <a:pPr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ja-JP" dirty="0">
                <a:latin typeface="Cambria" panose="02040503050406030204" pitchFamily="18" charset="0"/>
              </a:rPr>
              <a:t>1</a:t>
            </a: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7283752" y="4069976"/>
            <a:ext cx="3791285" cy="1923891"/>
          </a:xfrm>
        </p:spPr>
        <p:txBody>
          <a:bodyPr/>
          <a:lstStyle/>
          <a:p>
            <a:pPr algn="just"/>
            <a:r>
              <a:rPr lang="fr-FR" sz="3200" b="1" dirty="0">
                <a:latin typeface="Constantia" panose="02030602050306030303" pitchFamily="18" charset="0"/>
              </a:rPr>
              <a:t>Exploration </a:t>
            </a:r>
          </a:p>
          <a:p>
            <a:pPr marL="0" indent="0" algn="just">
              <a:buNone/>
            </a:pPr>
            <a:r>
              <a:rPr lang="fr-FR" sz="3200" b="1" dirty="0">
                <a:latin typeface="Constantia" panose="02030602050306030303" pitchFamily="18" charset="0"/>
              </a:rPr>
              <a:t>Et Prétraitement des données </a:t>
            </a:r>
            <a:endParaRPr lang="en-US" sz="3200" b="1" dirty="0">
              <a:latin typeface="Constantia" panose="02030602050306030303" pitchFamily="18" charset="0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>
          <a:solidFill>
            <a:srgbClr val="0083E6">
              <a:alpha val="70000"/>
            </a:srgbClr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solidFill>
            <a:srgbClr val="0083E6">
              <a:alpha val="70000"/>
            </a:srgbClr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>
          <a:solidFill>
            <a:srgbClr val="0083E6">
              <a:alpha val="70000"/>
            </a:srgbClr>
          </a:solidFill>
        </p:spPr>
        <p:txBody>
          <a:bodyPr>
            <a:noAutofit/>
          </a:bodyPr>
          <a:lstStyle/>
          <a:p>
            <a:pPr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>
          <a:solidFill>
            <a:srgbClr val="0083E6">
              <a:alpha val="70000"/>
            </a:srgbClr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None/>
            </a:pPr>
            <a:endParaRPr kumimoji="1" lang="ja-JP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68"/>
    </mc:Choice>
    <mc:Fallback xmlns="">
      <p:transition advTm="36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rganigramme : Alternative 85"/>
          <p:cNvSpPr/>
          <p:nvPr/>
        </p:nvSpPr>
        <p:spPr>
          <a:xfrm>
            <a:off x="-1" y="676095"/>
            <a:ext cx="3057099" cy="558876"/>
          </a:xfrm>
          <a:prstGeom prst="flowChartAlternateProcess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lt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Organisme d’accueil</a:t>
            </a:r>
            <a:endParaRPr lang="en-US" b="1" dirty="0">
              <a:solidFill>
                <a:schemeClr val="lt1"/>
              </a:solidFill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71851" y="6356737"/>
            <a:ext cx="295275" cy="365125"/>
          </a:xfrm>
        </p:spPr>
        <p:txBody>
          <a:bodyPr/>
          <a:lstStyle/>
          <a:p>
            <a:pPr marL="0" algn="l" defTabSz="914400" rtl="0" eaLnBrk="1" latinLnBrk="0" hangingPunct="1"/>
            <a:fld id="{258E74D5-308A-4B1C-8B52-BB52CA50DC96}" type="slidenum">
              <a:rPr lang="en-US" sz="16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0" algn="l" defTabSz="914400" rtl="0" eaLnBrk="1" latinLnBrk="0" hangingPunct="1"/>
              <a:t>4</a:t>
            </a:fld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620460"/>
            <a:ext cx="12192000" cy="59826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4C071-EAA1-403B-91F7-6E700181E2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78108" y="-32645"/>
            <a:ext cx="731520" cy="73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5553-3C77-4B34-9D9D-13943E1371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3711" y="-32645"/>
            <a:ext cx="731520" cy="731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2E731B-978F-464E-B5A7-B62DFFF00AA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67050" y="-32645"/>
            <a:ext cx="731520" cy="7315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9AE0D3-E7BC-4132-9F76-C756FA09B11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0389" y="-32645"/>
            <a:ext cx="731520" cy="731520"/>
          </a:xfrm>
          <a:prstGeom prst="rect">
            <a:avLst/>
          </a:prstGeom>
        </p:spPr>
      </p:pic>
      <p:sp>
        <p:nvSpPr>
          <p:cNvPr id="2" name="AutoShape 2" descr="Ciments de l'Atlas | CIMAT | CIMENTIER | Production Ciments | Maro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1812614" y="94916"/>
            <a:ext cx="385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onstantia" panose="02030602050306030303" pitchFamily="18" charset="0"/>
              </a:rPr>
              <a:t>Cadre général du projet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sp>
        <p:nvSpPr>
          <p:cNvPr id="4" name="Organigramme : Délai 39">
            <a:extLst>
              <a:ext uri="{FF2B5EF4-FFF2-40B4-BE49-F238E27FC236}">
                <a16:creationId xmlns:a16="http://schemas.microsoft.com/office/drawing/2014/main" id="{FAD74D34-F6C4-D8C2-2D40-E1EF91FB23DD}"/>
              </a:ext>
            </a:extLst>
          </p:cNvPr>
          <p:cNvSpPr/>
          <p:nvPr/>
        </p:nvSpPr>
        <p:spPr>
          <a:xfrm>
            <a:off x="29400" y="48901"/>
            <a:ext cx="540000" cy="540000"/>
          </a:xfrm>
          <a:prstGeom prst="flowChartDelay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4D8772-53E7-57A8-1CD3-6E453A1EBD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85" y="1737530"/>
            <a:ext cx="5588615" cy="40653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7CF521A-B3D0-5AEF-37EC-42C5728530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872" y="1234971"/>
            <a:ext cx="2848979" cy="489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060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-0.70235 3.7037E-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rganigramme : Alternative 85"/>
          <p:cNvSpPr/>
          <p:nvPr/>
        </p:nvSpPr>
        <p:spPr>
          <a:xfrm>
            <a:off x="-1" y="676095"/>
            <a:ext cx="3057099" cy="558876"/>
          </a:xfrm>
          <a:prstGeom prst="flowChartAlternateProcess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lt1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Organisme d’accueil</a:t>
            </a:r>
            <a:endParaRPr lang="en-US" b="1" dirty="0">
              <a:solidFill>
                <a:schemeClr val="lt1"/>
              </a:solidFill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71851" y="6356737"/>
            <a:ext cx="295275" cy="365125"/>
          </a:xfrm>
        </p:spPr>
        <p:txBody>
          <a:bodyPr/>
          <a:lstStyle/>
          <a:p>
            <a:pPr marL="0" algn="l" defTabSz="914400" rtl="0" eaLnBrk="1" latinLnBrk="0" hangingPunct="1"/>
            <a:fld id="{258E74D5-308A-4B1C-8B52-BB52CA50DC96}" type="slidenum">
              <a:rPr lang="en-US" sz="16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0" algn="l" defTabSz="914400" rtl="0" eaLnBrk="1" latinLnBrk="0" hangingPunct="1"/>
              <a:t>5</a:t>
            </a:fld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620460"/>
            <a:ext cx="12192000" cy="59826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4C071-EAA1-403B-91F7-6E700181E2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78108" y="-32645"/>
            <a:ext cx="731520" cy="73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5553-3C77-4B34-9D9D-13943E1371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3711" y="-32645"/>
            <a:ext cx="731520" cy="731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2E731B-978F-464E-B5A7-B62DFFF00AA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67050" y="-32645"/>
            <a:ext cx="731520" cy="7315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9AE0D3-E7BC-4132-9F76-C756FA09B11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0389" y="-32645"/>
            <a:ext cx="731520" cy="731520"/>
          </a:xfrm>
          <a:prstGeom prst="rect">
            <a:avLst/>
          </a:prstGeom>
        </p:spPr>
      </p:pic>
      <p:sp>
        <p:nvSpPr>
          <p:cNvPr id="2" name="AutoShape 2" descr="Ciments de l'Atlas | CIMAT | CIMENTIER | Production Ciments | Maro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1812614" y="94916"/>
            <a:ext cx="385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onstantia" panose="02030602050306030303" pitchFamily="18" charset="0"/>
              </a:rPr>
              <a:t>Cadre général du projet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sp>
        <p:nvSpPr>
          <p:cNvPr id="4" name="Organigramme : Délai 39">
            <a:extLst>
              <a:ext uri="{FF2B5EF4-FFF2-40B4-BE49-F238E27FC236}">
                <a16:creationId xmlns:a16="http://schemas.microsoft.com/office/drawing/2014/main" id="{FAD74D34-F6C4-D8C2-2D40-E1EF91FB23DD}"/>
              </a:ext>
            </a:extLst>
          </p:cNvPr>
          <p:cNvSpPr/>
          <p:nvPr/>
        </p:nvSpPr>
        <p:spPr>
          <a:xfrm>
            <a:off x="29400" y="48901"/>
            <a:ext cx="540000" cy="540000"/>
          </a:xfrm>
          <a:prstGeom prst="flowChartDelay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7373AC-E708-9768-AFB3-97F5675939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12" y="1746250"/>
            <a:ext cx="4191488" cy="33799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70EFF43-BA93-C1C5-C620-6EDF1622F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31" y="1438656"/>
            <a:ext cx="24892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898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-0.70235 3.7037E-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rganigramme : Alternative 85"/>
          <p:cNvSpPr/>
          <p:nvPr/>
        </p:nvSpPr>
        <p:spPr>
          <a:xfrm>
            <a:off x="4135162" y="930248"/>
            <a:ext cx="3057099" cy="558876"/>
          </a:xfrm>
          <a:prstGeom prst="flowChartAlternateProcess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atin typeface="Constantia" panose="02030602050306030303" pitchFamily="18" charset="0"/>
                <a:cs typeface="Times New Roman" panose="02020603050405020304" pitchFamily="18" charset="0"/>
              </a:rPr>
              <a:t>Coreelation</a:t>
            </a:r>
            <a:r>
              <a:rPr lang="fr-FR" b="1" dirty="0"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chemeClr val="lt1"/>
              </a:solidFill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71851" y="6356737"/>
            <a:ext cx="295275" cy="365125"/>
          </a:xfrm>
        </p:spPr>
        <p:txBody>
          <a:bodyPr/>
          <a:lstStyle/>
          <a:p>
            <a:pPr marL="0" algn="l" defTabSz="914400" rtl="0" eaLnBrk="1" latinLnBrk="0" hangingPunct="1"/>
            <a:fld id="{258E74D5-308A-4B1C-8B52-BB52CA50DC96}" type="slidenum">
              <a:rPr lang="en-US" sz="16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0" algn="l" defTabSz="914400" rtl="0" eaLnBrk="1" latinLnBrk="0" hangingPunct="1"/>
              <a:t>6</a:t>
            </a:fld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620460"/>
            <a:ext cx="12192000" cy="59826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4C071-EAA1-403B-91F7-6E700181E2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78108" y="-32645"/>
            <a:ext cx="731520" cy="73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5553-3C77-4B34-9D9D-13943E1371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3711" y="-32645"/>
            <a:ext cx="731520" cy="731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2E731B-978F-464E-B5A7-B62DFFF00AA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67050" y="-32645"/>
            <a:ext cx="731520" cy="7315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9AE0D3-E7BC-4132-9F76-C756FA09B11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0389" y="-32645"/>
            <a:ext cx="731520" cy="731520"/>
          </a:xfrm>
          <a:prstGeom prst="rect">
            <a:avLst/>
          </a:prstGeom>
        </p:spPr>
      </p:pic>
      <p:sp>
        <p:nvSpPr>
          <p:cNvPr id="2" name="AutoShape 2" descr="Ciments de l'Atlas | CIMAT | CIMENTIER | Production Ciments | Maro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1812614" y="94916"/>
            <a:ext cx="385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onstantia" panose="02030602050306030303" pitchFamily="18" charset="0"/>
              </a:rPr>
              <a:t>Cadre général du projet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sp>
        <p:nvSpPr>
          <p:cNvPr id="4" name="Organigramme : Délai 39">
            <a:extLst>
              <a:ext uri="{FF2B5EF4-FFF2-40B4-BE49-F238E27FC236}">
                <a16:creationId xmlns:a16="http://schemas.microsoft.com/office/drawing/2014/main" id="{FAD74D34-F6C4-D8C2-2D40-E1EF91FB23DD}"/>
              </a:ext>
            </a:extLst>
          </p:cNvPr>
          <p:cNvSpPr/>
          <p:nvPr/>
        </p:nvSpPr>
        <p:spPr>
          <a:xfrm>
            <a:off x="29400" y="48901"/>
            <a:ext cx="540000" cy="540000"/>
          </a:xfrm>
          <a:prstGeom prst="flowChartDelay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19B408A-FC40-4BCD-FE3C-9B06C487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3" y="2320001"/>
            <a:ext cx="6361839" cy="33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3502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-0.70235 3.7037E-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71851" y="6356737"/>
            <a:ext cx="295275" cy="365125"/>
          </a:xfrm>
        </p:spPr>
        <p:txBody>
          <a:bodyPr/>
          <a:lstStyle/>
          <a:p>
            <a:pPr marL="0" algn="l" defTabSz="914400" rtl="0" eaLnBrk="1" latinLnBrk="0" hangingPunct="1"/>
            <a:fld id="{258E74D5-308A-4B1C-8B52-BB52CA50DC96}" type="slidenum">
              <a:rPr lang="en-US" sz="16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0" algn="l" defTabSz="914400" rtl="0" eaLnBrk="1" latinLnBrk="0" hangingPunct="1"/>
              <a:t>7</a:t>
            </a:fld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620460"/>
            <a:ext cx="12192000" cy="59826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4C071-EAA1-403B-91F7-6E700181E2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78108" y="-32645"/>
            <a:ext cx="731520" cy="73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5553-3C77-4B34-9D9D-13943E1371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3711" y="-32645"/>
            <a:ext cx="731520" cy="731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2E731B-978F-464E-B5A7-B62DFFF00AA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67050" y="-32645"/>
            <a:ext cx="731520" cy="7315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9AE0D3-E7BC-4132-9F76-C756FA09B11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0389" y="-32645"/>
            <a:ext cx="731520" cy="731520"/>
          </a:xfrm>
          <a:prstGeom prst="rect">
            <a:avLst/>
          </a:prstGeom>
        </p:spPr>
      </p:pic>
      <p:sp>
        <p:nvSpPr>
          <p:cNvPr id="2" name="AutoShape 2" descr="Ciments de l'Atlas | CIMAT | CIMENTIER | Production Ciments | Maro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1812614" y="94916"/>
            <a:ext cx="385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onstantia" panose="02030602050306030303" pitchFamily="18" charset="0"/>
              </a:rPr>
              <a:t>Cadre général du projet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sp>
        <p:nvSpPr>
          <p:cNvPr id="4" name="Organigramme : Délai 39">
            <a:extLst>
              <a:ext uri="{FF2B5EF4-FFF2-40B4-BE49-F238E27FC236}">
                <a16:creationId xmlns:a16="http://schemas.microsoft.com/office/drawing/2014/main" id="{FAD74D34-F6C4-D8C2-2D40-E1EF91FB23DD}"/>
              </a:ext>
            </a:extLst>
          </p:cNvPr>
          <p:cNvSpPr/>
          <p:nvPr/>
        </p:nvSpPr>
        <p:spPr>
          <a:xfrm>
            <a:off x="29400" y="48901"/>
            <a:ext cx="540000" cy="540000"/>
          </a:xfrm>
          <a:prstGeom prst="flowChartDelay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rganigramme : Alternative 85">
            <a:extLst>
              <a:ext uri="{FF2B5EF4-FFF2-40B4-BE49-F238E27FC236}">
                <a16:creationId xmlns:a16="http://schemas.microsoft.com/office/drawing/2014/main" id="{F1717211-7FA2-7E46-D92A-CEB4804E61F8}"/>
              </a:ext>
            </a:extLst>
          </p:cNvPr>
          <p:cNvSpPr/>
          <p:nvPr/>
        </p:nvSpPr>
        <p:spPr>
          <a:xfrm>
            <a:off x="4253149" y="848575"/>
            <a:ext cx="3057099" cy="558876"/>
          </a:xfrm>
          <a:prstGeom prst="flowChartAlternateProcess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nstantia" panose="02030602050306030303" pitchFamily="18" charset="0"/>
                <a:cs typeface="Times New Roman" panose="02020603050405020304" pitchFamily="18" charset="0"/>
              </a:rPr>
              <a:t>Valeurs manquantes </a:t>
            </a:r>
            <a:endParaRPr lang="en-US" b="1" dirty="0">
              <a:solidFill>
                <a:schemeClr val="lt1"/>
              </a:solidFill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684222B-4C22-E1AB-ED4A-B38BDD18E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13" y="2135443"/>
            <a:ext cx="4185847" cy="317314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B53DAD9-4A00-7698-5974-32A185F859F1}"/>
              </a:ext>
            </a:extLst>
          </p:cNvPr>
          <p:cNvSpPr txBox="1"/>
          <p:nvPr/>
        </p:nvSpPr>
        <p:spPr>
          <a:xfrm>
            <a:off x="8163448" y="3059201"/>
            <a:ext cx="376083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MA" b="0" dirty="0" err="1">
                <a:effectLst/>
                <a:latin typeface="Courier New" panose="02070309020205020404" pitchFamily="49" charset="0"/>
              </a:rPr>
              <a:t>CategoricalImputer</a:t>
            </a:r>
            <a:endParaRPr lang="fr-MA" dirty="0">
              <a:latin typeface="Courier New" panose="02070309020205020404" pitchFamily="49" charset="0"/>
            </a:endParaRPr>
          </a:p>
          <a:p>
            <a:r>
              <a:rPr lang="fr-MA" b="0" dirty="0" err="1">
                <a:effectLst/>
                <a:latin typeface="Courier New" panose="02070309020205020404" pitchFamily="49" charset="0"/>
              </a:rPr>
              <a:t>MeanMedianImputer</a:t>
            </a:r>
            <a:endParaRPr lang="fr-MA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Flèche vers la droite 15">
            <a:extLst>
              <a:ext uri="{FF2B5EF4-FFF2-40B4-BE49-F238E27FC236}">
                <a16:creationId xmlns:a16="http://schemas.microsoft.com/office/drawing/2014/main" id="{EC2EBF4A-EAF8-92F4-9F74-B8433F311BEA}"/>
              </a:ext>
            </a:extLst>
          </p:cNvPr>
          <p:cNvSpPr/>
          <p:nvPr/>
        </p:nvSpPr>
        <p:spPr>
          <a:xfrm>
            <a:off x="5796116" y="2782669"/>
            <a:ext cx="1814052" cy="1199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32608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-0.70235 3.7037E-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71851" y="6356737"/>
            <a:ext cx="295275" cy="365125"/>
          </a:xfrm>
        </p:spPr>
        <p:txBody>
          <a:bodyPr/>
          <a:lstStyle/>
          <a:p>
            <a:pPr marL="0" algn="l" defTabSz="914400" rtl="0" eaLnBrk="1" latinLnBrk="0" hangingPunct="1"/>
            <a:fld id="{258E74D5-308A-4B1C-8B52-BB52CA50DC96}" type="slidenum">
              <a:rPr lang="en-US" sz="16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0" algn="l" defTabSz="914400" rtl="0" eaLnBrk="1" latinLnBrk="0" hangingPunct="1"/>
              <a:t>8</a:t>
            </a:fld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620460"/>
            <a:ext cx="12192000" cy="59826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4C071-EAA1-403B-91F7-6E700181E2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78108" y="-32645"/>
            <a:ext cx="731520" cy="73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5553-3C77-4B34-9D9D-13943E1371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3711" y="-32645"/>
            <a:ext cx="731520" cy="731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2E731B-978F-464E-B5A7-B62DFFF00AA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67050" y="-32645"/>
            <a:ext cx="731520" cy="7315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9AE0D3-E7BC-4132-9F76-C756FA09B11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0389" y="-32645"/>
            <a:ext cx="731520" cy="731520"/>
          </a:xfrm>
          <a:prstGeom prst="rect">
            <a:avLst/>
          </a:prstGeom>
        </p:spPr>
      </p:pic>
      <p:sp>
        <p:nvSpPr>
          <p:cNvPr id="2" name="AutoShape 2" descr="Ciments de l'Atlas | CIMAT | CIMENTIER | Production Ciments | Maro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1812614" y="94916"/>
            <a:ext cx="385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onstantia" panose="02030602050306030303" pitchFamily="18" charset="0"/>
              </a:rPr>
              <a:t>Cadre général du projet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sp>
        <p:nvSpPr>
          <p:cNvPr id="4" name="Organigramme : Délai 39">
            <a:extLst>
              <a:ext uri="{FF2B5EF4-FFF2-40B4-BE49-F238E27FC236}">
                <a16:creationId xmlns:a16="http://schemas.microsoft.com/office/drawing/2014/main" id="{FAD74D34-F6C4-D8C2-2D40-E1EF91FB23DD}"/>
              </a:ext>
            </a:extLst>
          </p:cNvPr>
          <p:cNvSpPr/>
          <p:nvPr/>
        </p:nvSpPr>
        <p:spPr>
          <a:xfrm>
            <a:off x="29400" y="48901"/>
            <a:ext cx="540000" cy="540000"/>
          </a:xfrm>
          <a:prstGeom prst="flowChartDelay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rganigramme : Alternative 85">
            <a:extLst>
              <a:ext uri="{FF2B5EF4-FFF2-40B4-BE49-F238E27FC236}">
                <a16:creationId xmlns:a16="http://schemas.microsoft.com/office/drawing/2014/main" id="{F1717211-7FA2-7E46-D92A-CEB4804E61F8}"/>
              </a:ext>
            </a:extLst>
          </p:cNvPr>
          <p:cNvSpPr/>
          <p:nvPr/>
        </p:nvSpPr>
        <p:spPr>
          <a:xfrm>
            <a:off x="4253149" y="848575"/>
            <a:ext cx="3057099" cy="558876"/>
          </a:xfrm>
          <a:prstGeom prst="flowChartAlternateProcess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nstantia" panose="02030602050306030303" pitchFamily="18" charset="0"/>
                <a:cs typeface="Times New Roman" panose="02020603050405020304" pitchFamily="18" charset="0"/>
              </a:rPr>
              <a:t>Valeurs  </a:t>
            </a:r>
            <a:r>
              <a:rPr lang="fr-FR" b="1" dirty="0" err="1">
                <a:latin typeface="Constantia" panose="02030602050306030303" pitchFamily="18" charset="0"/>
                <a:cs typeface="Times New Roman" panose="02020603050405020304" pitchFamily="18" charset="0"/>
              </a:rPr>
              <a:t>abbérrantes</a:t>
            </a:r>
            <a:r>
              <a:rPr lang="fr-FR" b="1" dirty="0"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chemeClr val="lt1"/>
              </a:solidFill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F04938C-2834-CE52-78EB-6486FD29FB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98700"/>
            <a:ext cx="10972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082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-0.70235 3.7037E-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71851" y="6356737"/>
            <a:ext cx="295275" cy="365125"/>
          </a:xfrm>
        </p:spPr>
        <p:txBody>
          <a:bodyPr/>
          <a:lstStyle/>
          <a:p>
            <a:pPr marL="0" algn="l" defTabSz="914400" rtl="0" eaLnBrk="1" latinLnBrk="0" hangingPunct="1"/>
            <a:fld id="{258E74D5-308A-4B1C-8B52-BB52CA50DC96}" type="slidenum">
              <a:rPr lang="en-US" sz="16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0" algn="l" defTabSz="914400" rtl="0" eaLnBrk="1" latinLnBrk="0" hangingPunct="1"/>
              <a:t>9</a:t>
            </a:fld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620460"/>
            <a:ext cx="12192000" cy="59826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4C071-EAA1-403B-91F7-6E700181E2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78108" y="-32645"/>
            <a:ext cx="731520" cy="73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5553-3C77-4B34-9D9D-13943E1371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3711" y="-32645"/>
            <a:ext cx="731520" cy="731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2E731B-978F-464E-B5A7-B62DFFF00AA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67050" y="-32645"/>
            <a:ext cx="731520" cy="7315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9AE0D3-E7BC-4132-9F76-C756FA09B11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0389" y="-32645"/>
            <a:ext cx="731520" cy="731520"/>
          </a:xfrm>
          <a:prstGeom prst="rect">
            <a:avLst/>
          </a:prstGeom>
        </p:spPr>
      </p:pic>
      <p:sp>
        <p:nvSpPr>
          <p:cNvPr id="2" name="AutoShape 2" descr="Ciments de l'Atlas | CIMAT | CIMENTIER | Production Ciments | Maro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1812614" y="94916"/>
            <a:ext cx="385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Constantia" panose="02030602050306030303" pitchFamily="18" charset="0"/>
              </a:rPr>
              <a:t>Cadre général du projet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  <p:sp>
        <p:nvSpPr>
          <p:cNvPr id="4" name="Organigramme : Délai 39">
            <a:extLst>
              <a:ext uri="{FF2B5EF4-FFF2-40B4-BE49-F238E27FC236}">
                <a16:creationId xmlns:a16="http://schemas.microsoft.com/office/drawing/2014/main" id="{FAD74D34-F6C4-D8C2-2D40-E1EF91FB23DD}"/>
              </a:ext>
            </a:extLst>
          </p:cNvPr>
          <p:cNvSpPr/>
          <p:nvPr/>
        </p:nvSpPr>
        <p:spPr>
          <a:xfrm>
            <a:off x="29400" y="48901"/>
            <a:ext cx="540000" cy="540000"/>
          </a:xfrm>
          <a:prstGeom prst="flowChartDelay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rganigramme : Alternative 85">
            <a:extLst>
              <a:ext uri="{FF2B5EF4-FFF2-40B4-BE49-F238E27FC236}">
                <a16:creationId xmlns:a16="http://schemas.microsoft.com/office/drawing/2014/main" id="{F1717211-7FA2-7E46-D92A-CEB4804E61F8}"/>
              </a:ext>
            </a:extLst>
          </p:cNvPr>
          <p:cNvSpPr/>
          <p:nvPr/>
        </p:nvSpPr>
        <p:spPr>
          <a:xfrm>
            <a:off x="4253149" y="848575"/>
            <a:ext cx="3057099" cy="558876"/>
          </a:xfrm>
          <a:prstGeom prst="flowChartAlternateProcess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nstantia" panose="02030602050306030303" pitchFamily="18" charset="0"/>
                <a:cs typeface="Times New Roman" panose="02020603050405020304" pitchFamily="18" charset="0"/>
              </a:rPr>
              <a:t>Valeurs  </a:t>
            </a:r>
            <a:r>
              <a:rPr lang="fr-FR" b="1" dirty="0" err="1">
                <a:latin typeface="Constantia" panose="02030602050306030303" pitchFamily="18" charset="0"/>
                <a:cs typeface="Times New Roman" panose="02020603050405020304" pitchFamily="18" charset="0"/>
              </a:rPr>
              <a:t>abbérrantes</a:t>
            </a:r>
            <a:r>
              <a:rPr lang="fr-FR" b="1" dirty="0"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chemeClr val="lt1"/>
              </a:solidFill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750BCA-3F11-BDA1-77F5-BA560C7A96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8" y="1983083"/>
            <a:ext cx="3909031" cy="37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5810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-0.70235 3.7037E-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25785</TotalTime>
  <Words>1033</Words>
  <Application>Microsoft Macintosh PowerPoint</Application>
  <PresentationFormat>Grand écran</PresentationFormat>
  <Paragraphs>117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Architekt</vt:lpstr>
      <vt:lpstr>Arial</vt:lpstr>
      <vt:lpstr>Calibri</vt:lpstr>
      <vt:lpstr>Calibri Light</vt:lpstr>
      <vt:lpstr>Cambria</vt:lpstr>
      <vt:lpstr>Constantia</vt:lpstr>
      <vt:lpstr>Courier New</vt:lpstr>
      <vt:lpstr>LinLibertineT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Nouha Joubrane</dc:creator>
  <cp:lastModifiedBy>Microsoft Office User</cp:lastModifiedBy>
  <cp:revision>1005</cp:revision>
  <dcterms:created xsi:type="dcterms:W3CDTF">2017-05-21T23:46:16Z</dcterms:created>
  <dcterms:modified xsi:type="dcterms:W3CDTF">2022-10-28T05:44:26Z</dcterms:modified>
</cp:coreProperties>
</file>