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902" r:id="rId3"/>
  </p:sldMasterIdLst>
  <p:notesMasterIdLst>
    <p:notesMasterId r:id="rId6"/>
  </p:notesMasterIdLst>
  <p:handoutMasterIdLst>
    <p:handoutMasterId r:id="rId7"/>
  </p:handoutMasterIdLst>
  <p:sldIdLst>
    <p:sldId id="453" r:id="rId4"/>
    <p:sldId id="429" r:id="rId5"/>
  </p:sldIdLst>
  <p:sldSz cx="12192000" cy="6858000"/>
  <p:notesSz cx="6797675" cy="9926638"/>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70864"/>
    <a:srgbClr val="12ABDB"/>
    <a:srgbClr val="00C37B"/>
    <a:srgbClr val="FF6327"/>
    <a:srgbClr val="860864"/>
    <a:srgbClr val="FF304C"/>
    <a:srgbClr val="69AFD3"/>
    <a:srgbClr val="0F999C"/>
    <a:srgbClr val="C8FF16"/>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61848" autoAdjust="0"/>
  </p:normalViewPr>
  <p:slideViewPr>
    <p:cSldViewPr>
      <p:cViewPr varScale="1">
        <p:scale>
          <a:sx n="88" d="100"/>
          <a:sy n="88" d="100"/>
        </p:scale>
        <p:origin x="184" y="640"/>
      </p:cViewPr>
      <p:guideLst>
        <p:guide orient="horz" pos="1026"/>
        <p:guide pos="3840"/>
        <p:guide orient="horz" pos="4020"/>
        <p:guide pos="325"/>
        <p:guide pos="7355"/>
        <p:guide orient="horz" pos="164"/>
      </p:guideLst>
    </p:cSldViewPr>
  </p:slideViewPr>
  <p:outlineViewPr>
    <p:cViewPr>
      <p:scale>
        <a:sx n="33" d="100"/>
        <a:sy n="33" d="100"/>
      </p:scale>
      <p:origin x="0" y="-390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334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08/06/21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08/06/2021</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openxmlformats.org/officeDocument/2006/relationships/image" Target="../media/image4.png"/><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7.xml"/><Relationship Id="rId16" Type="http://schemas.openxmlformats.org/officeDocument/2006/relationships/image" Target="../media/image11.png"/><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6.bin"/><Relationship Id="rId15" Type="http://schemas.openxmlformats.org/officeDocument/2006/relationships/hyperlink" Target="http://www.facebook.com/capgemini" TargetMode="External"/><Relationship Id="rId10" Type="http://schemas.openxmlformats.org/officeDocument/2006/relationships/image" Target="../media/image8.png"/><Relationship Id="rId19" Type="http://schemas.openxmlformats.org/officeDocument/2006/relationships/hyperlink" Target="http://www.capgemini.com/invent" TargetMode="External"/><Relationship Id="rId4" Type="http://schemas.openxmlformats.org/officeDocument/2006/relationships/image" Target="../media/image6.png"/><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3.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5.png"/><Relationship Id="rId2" Type="http://schemas.openxmlformats.org/officeDocument/2006/relationships/tags" Target="../tags/tag18.xml"/><Relationship Id="rId16" Type="http://schemas.openxmlformats.org/officeDocument/2006/relationships/hyperlink" Target="http://www.youtube.com/capgeminimedia" TargetMode="External"/><Relationship Id="rId20" Type="http://schemas.openxmlformats.org/officeDocument/2006/relationships/image" Target="../media/image16.png"/><Relationship Id="rId1" Type="http://schemas.openxmlformats.org/officeDocument/2006/relationships/vmlDrawing" Target="../drawings/vmlDrawing17.vml"/><Relationship Id="rId6" Type="http://schemas.openxmlformats.org/officeDocument/2006/relationships/image" Target="../media/image1.emf"/><Relationship Id="rId11" Type="http://schemas.openxmlformats.org/officeDocument/2006/relationships/image" Target="../media/image13.png"/><Relationship Id="rId24" Type="http://schemas.openxmlformats.org/officeDocument/2006/relationships/hyperlink" Target="http://www.capgemini.com/invent" TargetMode="External"/><Relationship Id="rId5" Type="http://schemas.openxmlformats.org/officeDocument/2006/relationships/oleObject" Target="../embeddings/oleObject6.bin"/><Relationship Id="rId15" Type="http://schemas.microsoft.com/office/2007/relationships/hdphoto" Target="../media/hdphoto3.wdp"/><Relationship Id="rId23" Type="http://schemas.openxmlformats.org/officeDocument/2006/relationships/image" Target="../media/image4.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5.png"/><Relationship Id="rId9" Type="http://schemas.microsoft.com/office/2007/relationships/hdphoto" Target="../media/hdphoto1.wdp"/><Relationship Id="rId14" Type="http://schemas.openxmlformats.org/officeDocument/2006/relationships/image" Target="../media/image14.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8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69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07</a:t>
            </a:r>
          </a:p>
        </p:txBody>
      </p:sp>
      <p:grpSp>
        <p:nvGrpSpPr>
          <p:cNvPr id="7" name="Group 6">
            <a:extLst>
              <a:ext uri="{FF2B5EF4-FFF2-40B4-BE49-F238E27FC236}">
                <a16:creationId xmlns:a16="http://schemas.microsoft.com/office/drawing/2014/main" id="{2CCD6DB2-2B82-4319-B1B7-23B970C97C8E}"/>
              </a:ext>
            </a:extLst>
          </p:cNvPr>
          <p:cNvGrpSpPr/>
          <p:nvPr userDrawn="1"/>
        </p:nvGrpSpPr>
        <p:grpSpPr>
          <a:xfrm>
            <a:off x="5219040" y="1911057"/>
            <a:ext cx="6696734" cy="3954750"/>
            <a:chOff x="5075004" y="1856465"/>
            <a:chExt cx="648072" cy="3954750"/>
          </a:xfrm>
        </p:grpSpPr>
        <p:cxnSp>
          <p:nvCxnSpPr>
            <p:cNvPr id="28" name="Straight Connector 27">
              <a:extLst>
                <a:ext uri="{FF2B5EF4-FFF2-40B4-BE49-F238E27FC236}">
                  <a16:creationId xmlns:a16="http://schemas.microsoft.com/office/drawing/2014/main" id="{B534ADE6-229C-45AE-8546-284CE33CC9B4}"/>
                </a:ext>
              </a:extLst>
            </p:cNvPr>
            <p:cNvCxnSpPr>
              <a:cxnSpLocks/>
            </p:cNvCxnSpPr>
            <p:nvPr userDrawn="1"/>
          </p:nvCxnSpPr>
          <p:spPr>
            <a:xfrm>
              <a:off x="5075004" y="18564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23473B-CB12-42A2-99E7-B0357969A148}"/>
                </a:ext>
              </a:extLst>
            </p:cNvPr>
            <p:cNvCxnSpPr>
              <a:cxnSpLocks/>
            </p:cNvCxnSpPr>
            <p:nvPr userDrawn="1"/>
          </p:nvCxnSpPr>
          <p:spPr>
            <a:xfrm>
              <a:off x="5075004" y="25155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44121-3011-49CE-AFE2-72AC5775DC28}"/>
                </a:ext>
              </a:extLst>
            </p:cNvPr>
            <p:cNvCxnSpPr>
              <a:cxnSpLocks/>
            </p:cNvCxnSpPr>
            <p:nvPr userDrawn="1"/>
          </p:nvCxnSpPr>
          <p:spPr>
            <a:xfrm>
              <a:off x="5075004" y="31747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2BA3C9-4728-46E5-A2EE-9BBF5C466798}"/>
                </a:ext>
              </a:extLst>
            </p:cNvPr>
            <p:cNvCxnSpPr>
              <a:cxnSpLocks/>
            </p:cNvCxnSpPr>
            <p:nvPr userDrawn="1"/>
          </p:nvCxnSpPr>
          <p:spPr>
            <a:xfrm>
              <a:off x="5075004" y="383384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F45924-729F-4E26-AF65-82B72177222E}"/>
                </a:ext>
              </a:extLst>
            </p:cNvPr>
            <p:cNvCxnSpPr>
              <a:cxnSpLocks/>
            </p:cNvCxnSpPr>
            <p:nvPr userDrawn="1"/>
          </p:nvCxnSpPr>
          <p:spPr>
            <a:xfrm>
              <a:off x="5075004" y="44929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AFAC14-AFA1-4754-A546-F85476AE23C7}"/>
                </a:ext>
              </a:extLst>
            </p:cNvPr>
            <p:cNvCxnSpPr>
              <a:cxnSpLocks/>
            </p:cNvCxnSpPr>
            <p:nvPr userDrawn="1"/>
          </p:nvCxnSpPr>
          <p:spPr>
            <a:xfrm>
              <a:off x="5075004" y="51520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C7878F-8FEF-4B70-866B-EB4879D13E0D}"/>
                </a:ext>
              </a:extLst>
            </p:cNvPr>
            <p:cNvCxnSpPr>
              <a:cxnSpLocks/>
            </p:cNvCxnSpPr>
            <p:nvPr userDrawn="1"/>
          </p:nvCxnSpPr>
          <p:spPr>
            <a:xfrm>
              <a:off x="5075004" y="58112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57" name="Text Placeholder 7">
            <a:extLst>
              <a:ext uri="{FF2B5EF4-FFF2-40B4-BE49-F238E27FC236}">
                <a16:creationId xmlns:a16="http://schemas.microsoft.com/office/drawing/2014/main" id="{72CE600F-15D2-44E8-AD6D-1A2D098DEB39}"/>
              </a:ext>
            </a:extLst>
          </p:cNvPr>
          <p:cNvSpPr>
            <a:spLocks noGrp="1"/>
          </p:cNvSpPr>
          <p:nvPr>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6806"/>
          <a:stretch/>
        </p:blipFill>
        <p:spPr>
          <a:xfrm rot="16200000">
            <a:off x="2770730" y="-2563271"/>
            <a:ext cx="6650542" cy="12191998"/>
          </a:xfrm>
          <a:prstGeom prst="rect">
            <a:avLst/>
          </a:prstGeom>
        </p:spPr>
      </p:pic>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5251" name="think-cell Slide" r:id="rId5" imgW="270" imgH="270" progId="TCLayout.ActiveDocument.1">
                  <p:embed/>
                </p:oleObj>
              </mc:Choice>
              <mc:Fallback>
                <p:oleObj name="think-cell Slide" r:id="rId5" imgW="270" imgH="270" progId="TCLayout.ActiveDocument.1">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ubtitle 2"/>
          <p:cNvSpPr>
            <a:spLocks noGrp="1"/>
          </p:cNvSpPr>
          <p:nvPr>
            <p:ph type="subTitle" idx="1" hasCustomPrompt="1"/>
          </p:nvPr>
        </p:nvSpPr>
        <p:spPr>
          <a:xfrm>
            <a:off x="958084" y="5435302"/>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a:lnSpc>
                <a:spcPct val="100000"/>
              </a:lnSpc>
              <a:spcBef>
                <a:spcPts val="0"/>
              </a:spcBef>
              <a:defRPr lang="en-US" spc="-90" baseline="0" dirty="0">
                <a:solidFill>
                  <a:schemeClr val="bg1"/>
                </a:solidFill>
              </a:defRPr>
            </a:lvl1pPr>
          </a:lstStyle>
          <a:p>
            <a:pPr marR="0" lvl="0" fontAlgn="auto">
              <a:spcAft>
                <a:spcPts val="0"/>
              </a:spcAft>
              <a:buClrTx/>
              <a:buSzTx/>
              <a:tabLst/>
            </a:pPr>
            <a:r>
              <a:rPr lang="en-US" dirty="0"/>
              <a:t>Click to insert presenter, location, and date</a:t>
            </a:r>
          </a:p>
        </p:txBody>
      </p:sp>
      <p:sp>
        <p:nvSpPr>
          <p:cNvPr id="7" name="Text Placeholder 4">
            <a:extLst>
              <a:ext uri="{FF2B5EF4-FFF2-40B4-BE49-F238E27FC236}">
                <a16:creationId xmlns:a16="http://schemas.microsoft.com/office/drawing/2014/main" id="{1F3E939C-08F0-4EF6-9BF9-099A86FAC769}"/>
              </a:ext>
            </a:extLst>
          </p:cNvPr>
          <p:cNvSpPr>
            <a:spLocks noGrp="1"/>
          </p:cNvSpPr>
          <p:nvPr>
            <p:ph type="body" sz="quarter" idx="11" hasCustomPrompt="1"/>
          </p:nvPr>
        </p:nvSpPr>
        <p:spPr>
          <a:xfrm>
            <a:off x="958084" y="3979863"/>
            <a:ext cx="6234859" cy="1295400"/>
          </a:xfrm>
          <a:prstGeom prst="rect">
            <a:avLst/>
          </a:prstGeom>
        </p:spPr>
        <p:txBody>
          <a:bodyPr lIns="0" rIns="0" anchor="b"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pic>
        <p:nvPicPr>
          <p:cNvPr id="8" name="Picture 7">
            <a:extLst>
              <a:ext uri="{FF2B5EF4-FFF2-40B4-BE49-F238E27FC236}">
                <a16:creationId xmlns:a16="http://schemas.microsoft.com/office/drawing/2014/main" id="{C88218C7-B4AA-4C34-BF74-7043D9A9320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694470" y="0"/>
            <a:ext cx="5497530" cy="1656011"/>
          </a:xfrm>
          <a:prstGeom prst="rect">
            <a:avLst/>
          </a:prstGeom>
        </p:spPr>
      </p:pic>
    </p:spTree>
    <p:extLst>
      <p:ext uri="{BB962C8B-B14F-4D97-AF65-F5344CB8AC3E}">
        <p14:creationId xmlns:p14="http://schemas.microsoft.com/office/powerpoint/2010/main" val="235271784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9BFAF7-C182-48CE-BA95-69A04C66C0D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9639" t="22110" r="12721" b="21529"/>
          <a:stretch/>
        </p:blipFill>
        <p:spPr>
          <a:xfrm flipH="1" flipV="1">
            <a:off x="-2" y="0"/>
            <a:ext cx="12191999"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0141"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ubtitle 2"/>
          <p:cNvSpPr>
            <a:spLocks noGrp="1"/>
          </p:cNvSpPr>
          <p:nvPr>
            <p:ph type="subTitle" idx="1" hasCustomPrompt="1"/>
          </p:nvPr>
        </p:nvSpPr>
        <p:spPr>
          <a:xfrm>
            <a:off x="4237984" y="4483921"/>
            <a:ext cx="689420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000" spc="-90" baseline="0" dirty="0">
                <a:solidFill>
                  <a:schemeClr val="accent3"/>
                </a:solidFill>
              </a:defRPr>
            </a:lvl1pPr>
          </a:lstStyle>
          <a:p>
            <a:pPr marL="0" lvl="0"/>
            <a:r>
              <a:rPr lang="en-US" dirty="0"/>
              <a:t>Click to insert presenter, location, and date</a:t>
            </a:r>
          </a:p>
        </p:txBody>
      </p:sp>
      <p:sp>
        <p:nvSpPr>
          <p:cNvPr id="10" name="Text Placeholder 4">
            <a:extLst>
              <a:ext uri="{FF2B5EF4-FFF2-40B4-BE49-F238E27FC236}">
                <a16:creationId xmlns:a16="http://schemas.microsoft.com/office/drawing/2014/main" id="{66DB4EE8-307A-48A9-B938-9508B81352FF}"/>
              </a:ext>
            </a:extLst>
          </p:cNvPr>
          <p:cNvSpPr>
            <a:spLocks noGrp="1"/>
          </p:cNvSpPr>
          <p:nvPr>
            <p:ph type="body" sz="quarter" idx="11" hasCustomPrompt="1"/>
          </p:nvPr>
        </p:nvSpPr>
        <p:spPr>
          <a:xfrm>
            <a:off x="4237984" y="3015695"/>
            <a:ext cx="6894202" cy="1295400"/>
          </a:xfrm>
          <a:prstGeom prst="rect">
            <a:avLst/>
          </a:prstGeom>
        </p:spPr>
        <p:txBody>
          <a:bodyPr lIns="0" rIns="0" anchor="b" anchorCtr="0"/>
          <a:lstStyle>
            <a:lvl1pPr>
              <a:lnSpc>
                <a:spcPct val="100000"/>
              </a:lnSpc>
              <a:spcBef>
                <a:spcPts val="0"/>
              </a:spcBef>
              <a:defRPr sz="3000" cap="all" spc="800" baseline="0">
                <a:solidFill>
                  <a:schemeClr val="tx2"/>
                </a:solidFill>
              </a:defRPr>
            </a:lvl1pPr>
          </a:lstStyle>
          <a:p>
            <a:pPr lvl="0"/>
            <a:r>
              <a:rPr lang="en-US" dirty="0"/>
              <a:t>CLICK TO INSERT TITLE</a:t>
            </a:r>
          </a:p>
        </p:txBody>
      </p:sp>
      <p:pic>
        <p:nvPicPr>
          <p:cNvPr id="11" name="Picture 10">
            <a:extLst>
              <a:ext uri="{FF2B5EF4-FFF2-40B4-BE49-F238E27FC236}">
                <a16:creationId xmlns:a16="http://schemas.microsoft.com/office/drawing/2014/main" id="{4D93F2D0-8F43-4623-B602-F36EEF64020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683732" y="1520788"/>
            <a:ext cx="5497530" cy="1656011"/>
          </a:xfrm>
          <a:prstGeom prst="rect">
            <a:avLst/>
          </a:prstGeom>
        </p:spPr>
      </p:pic>
    </p:spTree>
    <p:extLst>
      <p:ext uri="{BB962C8B-B14F-4D97-AF65-F5344CB8AC3E}">
        <p14:creationId xmlns:p14="http://schemas.microsoft.com/office/powerpoint/2010/main" val="2835140552"/>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21"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43"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3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4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4.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94"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068" name="think-cell Slide" r:id="rId6" imgW="270" imgH="270" progId="TCLayout.ActiveDocument.1">
                  <p:embed/>
                </p:oleObj>
              </mc:Choice>
              <mc:Fallback>
                <p:oleObj name="think-cell Slide" r:id="rId6" imgW="270" imgH="270" progId="TCLayout.ActiveDocument.1">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901" r:id="rId1"/>
    <p:sldLayoutId id="2147483896"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397"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F783E6A2-E383-442B-B512-DD2958861822}"/>
              </a:ext>
            </a:extLst>
          </p:cNvPr>
          <p:cNvSpPr>
            <a:spLocks noGrp="1"/>
          </p:cNvSpPr>
          <p:nvPr>
            <p:ph type="subTitle" idx="1"/>
          </p:nvPr>
        </p:nvSpPr>
        <p:spPr/>
        <p:txBody>
          <a:bodyPr/>
          <a:lstStyle/>
          <a:p>
            <a:r>
              <a:rPr lang="en-US" dirty="0">
                <a:latin typeface="+mj-lt"/>
              </a:rPr>
              <a:t>Location, Date, Author</a:t>
            </a:r>
            <a:endParaRPr lang="fr-FR" dirty="0">
              <a:latin typeface="+mj-lt"/>
            </a:endParaRPr>
          </a:p>
        </p:txBody>
      </p:sp>
      <p:sp>
        <p:nvSpPr>
          <p:cNvPr id="4" name="Text Placeholder 3">
            <a:extLst>
              <a:ext uri="{FF2B5EF4-FFF2-40B4-BE49-F238E27FC236}">
                <a16:creationId xmlns:a16="http://schemas.microsoft.com/office/drawing/2014/main" id="{AEB6C9B7-5CB1-4CA4-B38A-60C3CD09E338}"/>
              </a:ext>
            </a:extLst>
          </p:cNvPr>
          <p:cNvSpPr>
            <a:spLocks noGrp="1"/>
          </p:cNvSpPr>
          <p:nvPr>
            <p:ph type="body" sz="quarter" idx="11"/>
          </p:nvPr>
        </p:nvSpPr>
        <p:spPr/>
        <p:txBody>
          <a:bodyPr/>
          <a:lstStyle/>
          <a:p>
            <a:r>
              <a:rPr lang="en-US" dirty="0"/>
              <a:t>Presentation Title</a:t>
            </a:r>
          </a:p>
        </p:txBody>
      </p:sp>
    </p:spTree>
    <p:extLst>
      <p:ext uri="{BB962C8B-B14F-4D97-AF65-F5344CB8AC3E}">
        <p14:creationId xmlns:p14="http://schemas.microsoft.com/office/powerpoint/2010/main" val="11074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C64F-0005-47DB-A601-6E71F38F5026}"/>
              </a:ext>
            </a:extLst>
          </p:cNvPr>
          <p:cNvSpPr>
            <a:spLocks noGrp="1"/>
          </p:cNvSpPr>
          <p:nvPr>
            <p:ph type="title"/>
          </p:nvPr>
        </p:nvSpPr>
        <p:spPr/>
        <p:txBody>
          <a:bodyPr/>
          <a:lstStyle/>
          <a:p>
            <a:r>
              <a:rPr lang="en-US"/>
              <a:t>Flexible Vs Standard Environments </a:t>
            </a:r>
          </a:p>
        </p:txBody>
      </p:sp>
      <p:sp>
        <p:nvSpPr>
          <p:cNvPr id="25" name="Rectangle 24">
            <a:extLst>
              <a:ext uri="{FF2B5EF4-FFF2-40B4-BE49-F238E27FC236}">
                <a16:creationId xmlns:a16="http://schemas.microsoft.com/office/drawing/2014/main" id="{B7583F18-5324-45DE-8BE9-3CAD35917A7A}"/>
              </a:ext>
            </a:extLst>
          </p:cNvPr>
          <p:cNvSpPr/>
          <p:nvPr/>
        </p:nvSpPr>
        <p:spPr>
          <a:xfrm>
            <a:off x="1063034" y="2290790"/>
            <a:ext cx="3952845" cy="3686119"/>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ectangle 25">
            <a:extLst>
              <a:ext uri="{FF2B5EF4-FFF2-40B4-BE49-F238E27FC236}">
                <a16:creationId xmlns:a16="http://schemas.microsoft.com/office/drawing/2014/main" id="{402A29A0-DE99-409F-BEA5-1F7827B71DB4}"/>
              </a:ext>
            </a:extLst>
          </p:cNvPr>
          <p:cNvSpPr/>
          <p:nvPr/>
        </p:nvSpPr>
        <p:spPr>
          <a:xfrm>
            <a:off x="7427502" y="2326074"/>
            <a:ext cx="3952845" cy="3686119"/>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Oval 20">
            <a:extLst>
              <a:ext uri="{FF2B5EF4-FFF2-40B4-BE49-F238E27FC236}">
                <a16:creationId xmlns:a16="http://schemas.microsoft.com/office/drawing/2014/main" id="{5EDD8779-8396-46CA-85E1-C887E7ACEBB1}"/>
              </a:ext>
            </a:extLst>
          </p:cNvPr>
          <p:cNvSpPr/>
          <p:nvPr/>
        </p:nvSpPr>
        <p:spPr>
          <a:xfrm>
            <a:off x="7104112" y="1640194"/>
            <a:ext cx="1371479" cy="129582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860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60864"/>
              </a:solidFill>
              <a:latin typeface="+mj-lt"/>
            </a:endParaRPr>
          </a:p>
        </p:txBody>
      </p:sp>
      <p:sp>
        <p:nvSpPr>
          <p:cNvPr id="30" name="Oval 20">
            <a:extLst>
              <a:ext uri="{FF2B5EF4-FFF2-40B4-BE49-F238E27FC236}">
                <a16:creationId xmlns:a16="http://schemas.microsoft.com/office/drawing/2014/main" id="{C0F52862-FA6D-4043-91BE-6491C6F9BC7F}"/>
              </a:ext>
            </a:extLst>
          </p:cNvPr>
          <p:cNvSpPr/>
          <p:nvPr/>
        </p:nvSpPr>
        <p:spPr>
          <a:xfrm>
            <a:off x="739644" y="1640194"/>
            <a:ext cx="1371479" cy="129582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69AF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69AFD3"/>
              </a:solidFill>
              <a:latin typeface="+mj-lt"/>
            </a:endParaRPr>
          </a:p>
        </p:txBody>
      </p:sp>
      <p:cxnSp>
        <p:nvCxnSpPr>
          <p:cNvPr id="31" name="Conector reto 49">
            <a:extLst>
              <a:ext uri="{FF2B5EF4-FFF2-40B4-BE49-F238E27FC236}">
                <a16:creationId xmlns:a16="http://schemas.microsoft.com/office/drawing/2014/main" id="{EAFED4EE-A6CA-4BAC-9A0E-EE18E88161D1}"/>
              </a:ext>
            </a:extLst>
          </p:cNvPr>
          <p:cNvCxnSpPr>
            <a:cxnSpLocks/>
          </p:cNvCxnSpPr>
          <p:nvPr/>
        </p:nvCxnSpPr>
        <p:spPr>
          <a:xfrm>
            <a:off x="1822194" y="3716176"/>
            <a:ext cx="1445892" cy="0"/>
          </a:xfrm>
          <a:prstGeom prst="line">
            <a:avLst/>
          </a:prstGeom>
          <a:solidFill>
            <a:schemeClr val="tx1"/>
          </a:solidFill>
          <a:ln w="47625" cap="flat">
            <a:solidFill>
              <a:srgbClr val="69AFD3"/>
            </a:solidFill>
            <a:round/>
          </a:ln>
        </p:spPr>
        <p:style>
          <a:lnRef idx="1">
            <a:schemeClr val="accent1"/>
          </a:lnRef>
          <a:fillRef idx="0">
            <a:schemeClr val="accent1"/>
          </a:fillRef>
          <a:effectRef idx="0">
            <a:schemeClr val="accent1"/>
          </a:effectRef>
          <a:fontRef idx="minor">
            <a:schemeClr val="tx1"/>
          </a:fontRef>
        </p:style>
      </p:cxnSp>
      <p:cxnSp>
        <p:nvCxnSpPr>
          <p:cNvPr id="32" name="Conector reto 49">
            <a:extLst>
              <a:ext uri="{FF2B5EF4-FFF2-40B4-BE49-F238E27FC236}">
                <a16:creationId xmlns:a16="http://schemas.microsoft.com/office/drawing/2014/main" id="{7C360E25-72A0-4BD7-BD45-7889C0489270}"/>
              </a:ext>
            </a:extLst>
          </p:cNvPr>
          <p:cNvCxnSpPr>
            <a:cxnSpLocks/>
          </p:cNvCxnSpPr>
          <p:nvPr/>
        </p:nvCxnSpPr>
        <p:spPr>
          <a:xfrm>
            <a:off x="8223869" y="3716176"/>
            <a:ext cx="1445892" cy="0"/>
          </a:xfrm>
          <a:prstGeom prst="line">
            <a:avLst/>
          </a:prstGeom>
          <a:solidFill>
            <a:schemeClr val="tx1"/>
          </a:solidFill>
          <a:ln w="47625" cap="flat">
            <a:solidFill>
              <a:srgbClr val="860864"/>
            </a:solidFill>
            <a:round/>
          </a:ln>
        </p:spPr>
        <p:style>
          <a:lnRef idx="1">
            <a:schemeClr val="accent1"/>
          </a:lnRef>
          <a:fillRef idx="0">
            <a:schemeClr val="accent1"/>
          </a:fillRef>
          <a:effectRef idx="0">
            <a:schemeClr val="accent1"/>
          </a:effectRef>
          <a:fontRef idx="minor">
            <a:schemeClr val="tx1"/>
          </a:fontRef>
        </p:style>
      </p:cxnSp>
      <p:sp>
        <p:nvSpPr>
          <p:cNvPr id="37" name="Text Placeholder 5">
            <a:extLst>
              <a:ext uri="{FF2B5EF4-FFF2-40B4-BE49-F238E27FC236}">
                <a16:creationId xmlns:a16="http://schemas.microsoft.com/office/drawing/2014/main" id="{543EEB14-6608-44F3-8887-1C2CC5927CEE}"/>
              </a:ext>
            </a:extLst>
          </p:cNvPr>
          <p:cNvSpPr txBox="1">
            <a:spLocks/>
          </p:cNvSpPr>
          <p:nvPr/>
        </p:nvSpPr>
        <p:spPr>
          <a:xfrm>
            <a:off x="1176715" y="310542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dirty="0">
                <a:ln>
                  <a:noFill/>
                </a:ln>
                <a:solidFill>
                  <a:srgbClr val="69AFD3"/>
                </a:solidFill>
                <a:effectLst/>
                <a:uLnTx/>
                <a:uFillTx/>
                <a:latin typeface="+mj-lt"/>
                <a:ea typeface="+mn-ea"/>
                <a:cs typeface="+mn-cs"/>
              </a:rPr>
              <a:t>Standard</a:t>
            </a:r>
          </a:p>
        </p:txBody>
      </p:sp>
      <p:sp>
        <p:nvSpPr>
          <p:cNvPr id="38" name="Text Placeholder 6">
            <a:extLst>
              <a:ext uri="{FF2B5EF4-FFF2-40B4-BE49-F238E27FC236}">
                <a16:creationId xmlns:a16="http://schemas.microsoft.com/office/drawing/2014/main" id="{1FA6445B-3696-4D67-82AF-73705416908E}"/>
              </a:ext>
            </a:extLst>
          </p:cNvPr>
          <p:cNvSpPr txBox="1">
            <a:spLocks/>
          </p:cNvSpPr>
          <p:nvPr/>
        </p:nvSpPr>
        <p:spPr>
          <a:xfrm>
            <a:off x="7541183" y="310522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a:ln>
                  <a:noFill/>
                </a:ln>
                <a:solidFill>
                  <a:srgbClr val="860864"/>
                </a:solidFill>
                <a:effectLst/>
                <a:uLnTx/>
                <a:uFillTx/>
                <a:latin typeface="+mj-lt"/>
                <a:ea typeface="+mn-ea"/>
                <a:cs typeface="+mn-cs"/>
              </a:rPr>
              <a:t>Flexible</a:t>
            </a:r>
          </a:p>
        </p:txBody>
      </p:sp>
      <p:sp>
        <p:nvSpPr>
          <p:cNvPr id="40" name="Rectangle 39">
            <a:extLst>
              <a:ext uri="{FF2B5EF4-FFF2-40B4-BE49-F238E27FC236}">
                <a16:creationId xmlns:a16="http://schemas.microsoft.com/office/drawing/2014/main" id="{7BBB3B57-F188-431D-BF0E-5B6C097A5A2E}"/>
              </a:ext>
            </a:extLst>
          </p:cNvPr>
          <p:cNvSpPr/>
          <p:nvPr/>
        </p:nvSpPr>
        <p:spPr>
          <a:xfrm>
            <a:off x="1105139" y="3919073"/>
            <a:ext cx="3910739" cy="205200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Application instances run in a </a:t>
            </a:r>
            <a:r>
              <a:rPr lang="en-US" sz="1200" b="1" dirty="0">
                <a:solidFill>
                  <a:schemeClr val="tx1">
                    <a:lumMod val="95000"/>
                    <a:lumOff val="5000"/>
                  </a:schemeClr>
                </a:solidFill>
                <a:latin typeface="+mj-lt"/>
              </a:rPr>
              <a:t>sandbox</a:t>
            </a:r>
            <a:r>
              <a:rPr lang="en-US" sz="1200" dirty="0">
                <a:solidFill>
                  <a:schemeClr val="tx1">
                    <a:lumMod val="95000"/>
                    <a:lumOff val="5000"/>
                  </a:schemeClr>
                </a:solidFill>
                <a:latin typeface="+mj-lt"/>
              </a:rPr>
              <a:t>, using the runtime environment of a supported languages</a:t>
            </a:r>
          </a:p>
          <a:p>
            <a:pPr marL="179388" lvl="1" indent="-179388">
              <a:spcBef>
                <a:spcPts val="300"/>
              </a:spcBef>
              <a:buClr>
                <a:srgbClr val="0070AD"/>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Applications that need to deal with </a:t>
            </a:r>
            <a:r>
              <a:rPr lang="en-US" sz="1200" b="1" dirty="0">
                <a:solidFill>
                  <a:schemeClr val="tx1">
                    <a:lumMod val="95000"/>
                    <a:lumOff val="5000"/>
                  </a:schemeClr>
                </a:solidFill>
                <a:latin typeface="+mj-lt"/>
              </a:rPr>
              <a:t>rapid scaling</a:t>
            </a:r>
          </a:p>
          <a:p>
            <a:pPr marL="179388" lvl="1" indent="-179388">
              <a:spcBef>
                <a:spcPts val="300"/>
              </a:spcBef>
              <a:buClr>
                <a:srgbClr val="0070AD"/>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It can </a:t>
            </a:r>
            <a:r>
              <a:rPr lang="en-US" sz="1200" b="1" dirty="0">
                <a:solidFill>
                  <a:schemeClr val="tx1">
                    <a:lumMod val="95000"/>
                    <a:lumOff val="5000"/>
                  </a:schemeClr>
                </a:solidFill>
                <a:latin typeface="+mj-lt"/>
              </a:rPr>
              <a:t>scale to 0 instances</a:t>
            </a:r>
          </a:p>
          <a:p>
            <a:pPr marL="179388" lvl="1" indent="-179388">
              <a:spcBef>
                <a:spcPts val="300"/>
              </a:spcBef>
              <a:buClr>
                <a:srgbClr val="0070AD"/>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Pricing based on instance hours</a:t>
            </a:r>
          </a:p>
          <a:p>
            <a:br>
              <a:rPr lang="en-US" dirty="0"/>
            </a:br>
            <a:endParaRPr lang="en-US" sz="1050" dirty="0">
              <a:solidFill>
                <a:schemeClr val="tx1">
                  <a:lumMod val="95000"/>
                  <a:lumOff val="5000"/>
                </a:schemeClr>
              </a:solidFill>
            </a:endParaRP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latin typeface="+mj-lt"/>
            </a:endParaRPr>
          </a:p>
        </p:txBody>
      </p:sp>
      <p:sp>
        <p:nvSpPr>
          <p:cNvPr id="41" name="Rectangle 40">
            <a:extLst>
              <a:ext uri="{FF2B5EF4-FFF2-40B4-BE49-F238E27FC236}">
                <a16:creationId xmlns:a16="http://schemas.microsoft.com/office/drawing/2014/main" id="{C0FA9B72-8C94-4372-B3BD-A2572A2A3E00}"/>
              </a:ext>
            </a:extLst>
          </p:cNvPr>
          <p:cNvSpPr/>
          <p:nvPr/>
        </p:nvSpPr>
        <p:spPr>
          <a:xfrm>
            <a:off x="7469608" y="3919073"/>
            <a:ext cx="3952844" cy="205200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chemeClr val="tx2">
                  <a:lumMod val="90000"/>
                  <a:lumOff val="10000"/>
                </a:schemeClr>
              </a:buClr>
              <a:buFont typeface="Wingdings" panose="05000000000000000000" pitchFamily="2" charset="2"/>
              <a:buChar char="§"/>
              <a:tabLst>
                <a:tab pos="180975" algn="l"/>
              </a:tabLst>
              <a:defRPr/>
            </a:pPr>
            <a:r>
              <a:rPr lang="en-US" sz="1200" dirty="0">
                <a:solidFill>
                  <a:schemeClr val="tx1">
                    <a:lumMod val="95000"/>
                    <a:lumOff val="5000"/>
                  </a:schemeClr>
                </a:solidFill>
              </a:rPr>
              <a:t>Application instances run within </a:t>
            </a:r>
            <a:r>
              <a:rPr lang="en-US" sz="1200" b="1" dirty="0">
                <a:solidFill>
                  <a:schemeClr val="tx1">
                    <a:lumMod val="95000"/>
                    <a:lumOff val="5000"/>
                  </a:schemeClr>
                </a:solidFill>
              </a:rPr>
              <a:t>Docker containers </a:t>
            </a:r>
            <a:r>
              <a:rPr lang="en-US" sz="1200" dirty="0">
                <a:solidFill>
                  <a:schemeClr val="tx1">
                    <a:lumMod val="95000"/>
                    <a:lumOff val="5000"/>
                  </a:schemeClr>
                </a:solidFill>
              </a:rPr>
              <a:t>on Compute Engine virtual machines (VM)</a:t>
            </a:r>
          </a:p>
          <a:p>
            <a:pPr marL="179388" lvl="1" indent="-179388">
              <a:spcBef>
                <a:spcPts val="300"/>
              </a:spcBef>
              <a:buClr>
                <a:schemeClr val="tx2">
                  <a:lumMod val="90000"/>
                  <a:lumOff val="10000"/>
                </a:schemeClr>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It can scale to a </a:t>
            </a:r>
            <a:r>
              <a:rPr lang="en-US" sz="1200" b="1" dirty="0">
                <a:solidFill>
                  <a:schemeClr val="tx1">
                    <a:lumMod val="95000"/>
                    <a:lumOff val="5000"/>
                  </a:schemeClr>
                </a:solidFill>
                <a:latin typeface="+mj-lt"/>
              </a:rPr>
              <a:t>minimum of 1 instance </a:t>
            </a:r>
          </a:p>
          <a:p>
            <a:pPr marL="179388" lvl="1" indent="-179388">
              <a:spcBef>
                <a:spcPts val="300"/>
              </a:spcBef>
              <a:buClr>
                <a:schemeClr val="tx2">
                  <a:lumMod val="90000"/>
                  <a:lumOff val="10000"/>
                </a:schemeClr>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You can modify the runtime through Dockerfile</a:t>
            </a:r>
          </a:p>
          <a:p>
            <a:pPr marL="179388" lvl="1" indent="-179388">
              <a:spcBef>
                <a:spcPts val="300"/>
              </a:spcBef>
              <a:buClr>
                <a:schemeClr val="tx2">
                  <a:lumMod val="90000"/>
                  <a:lumOff val="10000"/>
                </a:schemeClr>
              </a:buClr>
              <a:buFont typeface="Wingdings" panose="05000000000000000000" pitchFamily="2" charset="2"/>
              <a:buChar char="§"/>
              <a:tabLst>
                <a:tab pos="180975" algn="l"/>
              </a:tabLst>
              <a:defRPr/>
            </a:pPr>
            <a:r>
              <a:rPr lang="en-US" sz="1200" dirty="0">
                <a:solidFill>
                  <a:schemeClr val="tx1">
                    <a:lumMod val="95000"/>
                    <a:lumOff val="5000"/>
                  </a:schemeClr>
                </a:solidFill>
                <a:latin typeface="+mj-lt"/>
              </a:rPr>
              <a:t>Pricing based on </a:t>
            </a:r>
            <a:r>
              <a:rPr lang="en-US" sz="1200" b="1" dirty="0">
                <a:solidFill>
                  <a:schemeClr val="tx1">
                    <a:lumMod val="95000"/>
                    <a:lumOff val="5000"/>
                  </a:schemeClr>
                </a:solidFill>
                <a:latin typeface="+mj-lt"/>
              </a:rPr>
              <a:t>resources usage</a:t>
            </a:r>
            <a:r>
              <a:rPr lang="en-US" sz="1200" dirty="0">
                <a:solidFill>
                  <a:schemeClr val="tx1">
                    <a:lumMod val="95000"/>
                    <a:lumOff val="5000"/>
                  </a:schemeClr>
                </a:solidFill>
                <a:latin typeface="+mj-lt"/>
              </a:rPr>
              <a:t> (vCPU, memory, and persistent disk)</a:t>
            </a:r>
            <a:endParaRPr lang="en-US" sz="1200" dirty="0">
              <a:solidFill>
                <a:prstClr val="black"/>
              </a:solidFill>
              <a:latin typeface="+mj-lt"/>
            </a:endParaRPr>
          </a:p>
          <a:p>
            <a:pPr marL="179388" lvl="1" indent="-179388">
              <a:spcBef>
                <a:spcPts val="300"/>
              </a:spcBef>
              <a:buClr>
                <a:srgbClr val="0070AD"/>
              </a:buClr>
              <a:buFont typeface="Wingdings" panose="05000000000000000000" pitchFamily="2" charset="2"/>
              <a:buChar char="§"/>
              <a:tabLst>
                <a:tab pos="180975" algn="l"/>
              </a:tabLst>
              <a:defRPr/>
            </a:pPr>
            <a:endParaRPr lang="en-US" sz="1200" dirty="0">
              <a:solidFill>
                <a:prstClr val="black"/>
              </a:solidFill>
              <a:latin typeface="+mj-lt"/>
            </a:endParaRPr>
          </a:p>
        </p:txBody>
      </p:sp>
      <p:pic>
        <p:nvPicPr>
          <p:cNvPr id="4" name="Graphic 3" descr="Boxing Glove with solid fill">
            <a:extLst>
              <a:ext uri="{FF2B5EF4-FFF2-40B4-BE49-F238E27FC236}">
                <a16:creationId xmlns:a16="http://schemas.microsoft.com/office/drawing/2014/main" id="{AF53EC11-E517-324B-974D-89C9154B5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4490" y="3105228"/>
            <a:ext cx="914400" cy="914400"/>
          </a:xfrm>
          <a:prstGeom prst="rect">
            <a:avLst/>
          </a:prstGeom>
        </p:spPr>
      </p:pic>
      <p:sp>
        <p:nvSpPr>
          <p:cNvPr id="5" name="TextBox 4">
            <a:extLst>
              <a:ext uri="{FF2B5EF4-FFF2-40B4-BE49-F238E27FC236}">
                <a16:creationId xmlns:a16="http://schemas.microsoft.com/office/drawing/2014/main" id="{01163713-1676-8B49-826A-981FA4F68F5B}"/>
              </a:ext>
            </a:extLst>
          </p:cNvPr>
          <p:cNvSpPr txBox="1"/>
          <p:nvPr/>
        </p:nvSpPr>
        <p:spPr>
          <a:xfrm>
            <a:off x="5695895" y="4090522"/>
            <a:ext cx="1051590" cy="646331"/>
          </a:xfrm>
          <a:prstGeom prst="rect">
            <a:avLst/>
          </a:prstGeom>
          <a:noFill/>
        </p:spPr>
        <p:txBody>
          <a:bodyPr wrap="square" rtlCol="0">
            <a:spAutoFit/>
          </a:bodyPr>
          <a:lstStyle/>
          <a:p>
            <a:pPr algn="ctr"/>
            <a:r>
              <a:rPr lang="fr-FR" sz="3600" dirty="0"/>
              <a:t>Vs</a:t>
            </a:r>
          </a:p>
        </p:txBody>
      </p:sp>
      <p:pic>
        <p:nvPicPr>
          <p:cNvPr id="9" name="Graphic 8" descr="Box outline">
            <a:extLst>
              <a:ext uri="{FF2B5EF4-FFF2-40B4-BE49-F238E27FC236}">
                <a16:creationId xmlns:a16="http://schemas.microsoft.com/office/drawing/2014/main" id="{28DB9757-ABBA-9042-B4DE-CF44C1D771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183" y="1830905"/>
            <a:ext cx="914400" cy="914400"/>
          </a:xfrm>
          <a:prstGeom prst="rect">
            <a:avLst/>
          </a:prstGeom>
        </p:spPr>
      </p:pic>
      <p:pic>
        <p:nvPicPr>
          <p:cNvPr id="11" name="Graphic 10" descr="Blockchain outline">
            <a:extLst>
              <a:ext uri="{FF2B5EF4-FFF2-40B4-BE49-F238E27FC236}">
                <a16:creationId xmlns:a16="http://schemas.microsoft.com/office/drawing/2014/main" id="{53947DF1-B25B-1143-BC7B-1C47051920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53462" y="1783499"/>
            <a:ext cx="914400" cy="914400"/>
          </a:xfrm>
          <a:prstGeom prst="rect">
            <a:avLst/>
          </a:prstGeom>
        </p:spPr>
      </p:pic>
    </p:spTree>
    <p:extLst>
      <p:ext uri="{BB962C8B-B14F-4D97-AF65-F5344CB8AC3E}">
        <p14:creationId xmlns:p14="http://schemas.microsoft.com/office/powerpoint/2010/main" val="3025117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Invent_ppt-template.pptx" id="{784450C4-8647-4E9D-ADF7-24335EA189FD}" vid="{8988CBDD-4C86-472A-BA3A-90F20F4A19D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Invent_ppt-template.pptx" id="{784450C4-8647-4E9D-ADF7-24335EA189FD}" vid="{044E62BC-75DF-484B-A904-50697BA08D51}"/>
    </a:ext>
  </a:extLst>
</a:theme>
</file>

<file path=ppt/theme/theme3.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Invent_ppt-template.pptx" id="{784450C4-8647-4E9D-ADF7-24335EA189FD}" vid="{160B87F5-90E7-41A8-8199-1B9F40155FEF}"/>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 Master</Template>
  <TotalTime>17</TotalTime>
  <Words>93</Words>
  <Application>Microsoft Macintosh PowerPoint</Application>
  <PresentationFormat>Widescreen</PresentationFormat>
  <Paragraphs>15</Paragraphs>
  <Slides>2</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9" baseType="lpstr">
      <vt:lpstr>Arial</vt:lpstr>
      <vt:lpstr>Verdana</vt:lpstr>
      <vt:lpstr>Wingdings</vt:lpstr>
      <vt:lpstr>Capgemini Master</vt:lpstr>
      <vt:lpstr>Cover options</vt:lpstr>
      <vt:lpstr>Boiler Plate</vt:lpstr>
      <vt:lpstr>think-cell Slide</vt:lpstr>
      <vt:lpstr>PowerPoint Presentation</vt:lpstr>
      <vt:lpstr>Flexible Vs Standard Environments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MASSAOUDI, Hamza</dc:creator>
  <cp:lastModifiedBy>MASSAOUDI, Hamza</cp:lastModifiedBy>
  <cp:revision>6</cp:revision>
  <cp:lastPrinted>2018-09-03T16:12:15Z</cp:lastPrinted>
  <dcterms:created xsi:type="dcterms:W3CDTF">2021-06-07T22:13:57Z</dcterms:created>
  <dcterms:modified xsi:type="dcterms:W3CDTF">2021-06-07T22:31:14Z</dcterms:modified>
</cp:coreProperties>
</file>