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57" r:id="rId6"/>
  </p:sldMasterIdLst>
  <p:notesMasterIdLst>
    <p:notesMasterId r:id="rId31"/>
  </p:notesMasterIdLst>
  <p:handoutMasterIdLst>
    <p:handoutMasterId r:id="rId32"/>
  </p:handoutMasterIdLst>
  <p:sldIdLst>
    <p:sldId id="377" r:id="rId7"/>
    <p:sldId id="357" r:id="rId8"/>
    <p:sldId id="358" r:id="rId9"/>
    <p:sldId id="359" r:id="rId10"/>
    <p:sldId id="360" r:id="rId11"/>
    <p:sldId id="366" r:id="rId12"/>
    <p:sldId id="367" r:id="rId13"/>
    <p:sldId id="493" r:id="rId14"/>
    <p:sldId id="405" r:id="rId15"/>
    <p:sldId id="279" r:id="rId16"/>
    <p:sldId id="494" r:id="rId17"/>
    <p:sldId id="404" r:id="rId18"/>
    <p:sldId id="381" r:id="rId19"/>
    <p:sldId id="383" r:id="rId20"/>
    <p:sldId id="417" r:id="rId21"/>
    <p:sldId id="418" r:id="rId22"/>
    <p:sldId id="419" r:id="rId23"/>
    <p:sldId id="414" r:id="rId24"/>
    <p:sldId id="415" r:id="rId25"/>
    <p:sldId id="416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AA8"/>
    <a:srgbClr val="1600B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13F5D-C548-5C73-5A14-393621220556}" v="20" dt="2023-02-05T11:05:05.657"/>
    <p1510:client id="{94EB23F3-B75A-4C94-A1DB-B6118C32D3A8}" v="19" dt="2023-02-05T12:16:2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3" autoAdjust="0"/>
  </p:normalViewPr>
  <p:slideViewPr>
    <p:cSldViewPr>
      <p:cViewPr varScale="1">
        <p:scale>
          <a:sx n="75" d="100"/>
          <a:sy n="75" d="100"/>
        </p:scale>
        <p:origin x="18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D8F4-FD72-4F88-A432-36DC479E7E3D}" type="datetimeFigureOut">
              <a:rPr lang="de-DE" smtClean="0"/>
              <a:pPr/>
              <a:t>05.02.2023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8B92-7550-4CE3-B47D-60CEE7A9D32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A6A0-DCBC-4C97-8111-5AFA3BE3F4A5}" type="datetimeFigureOut">
              <a:rPr lang="en-US" smtClean="0"/>
              <a:pPr/>
              <a:t>2/5/2023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FA244-90B0-4B39-A1B3-D8C10A78D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5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3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1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Introduce idea of abstract methods and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0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Mammal_stuff_basic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19" y="220143"/>
            <a:ext cx="8649560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11421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19" y="220143"/>
            <a:ext cx="8649560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1189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0854"/>
            <a:ext cx="9144000" cy="694204"/>
          </a:xfrm>
          <a:custGeom>
            <a:avLst/>
            <a:gdLst/>
            <a:ahLst/>
            <a:cxnLst/>
            <a:rect l="l" t="t" r="r" b="b"/>
            <a:pathLst>
              <a:path w="10058400" h="786765">
                <a:moveTo>
                  <a:pt x="0" y="0"/>
                </a:moveTo>
                <a:lnTo>
                  <a:pt x="10058400" y="0"/>
                </a:lnTo>
                <a:lnTo>
                  <a:pt x="10058400" y="786384"/>
                </a:lnTo>
                <a:lnTo>
                  <a:pt x="0" y="78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572193" y="1350084"/>
            <a:ext cx="3456708" cy="207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562495" y="1340671"/>
            <a:ext cx="3476336" cy="2088776"/>
          </a:xfrm>
          <a:custGeom>
            <a:avLst/>
            <a:gdLst/>
            <a:ahLst/>
            <a:cxnLst/>
            <a:rect l="l" t="t" r="r" b="b"/>
            <a:pathLst>
              <a:path w="3823970" h="2367279">
                <a:moveTo>
                  <a:pt x="10667" y="2366771"/>
                </a:moveTo>
                <a:lnTo>
                  <a:pt x="0" y="2366771"/>
                </a:lnTo>
                <a:lnTo>
                  <a:pt x="0" y="0"/>
                </a:lnTo>
                <a:lnTo>
                  <a:pt x="3823716" y="0"/>
                </a:lnTo>
                <a:lnTo>
                  <a:pt x="3823716" y="4572"/>
                </a:lnTo>
                <a:lnTo>
                  <a:pt x="10667" y="4572"/>
                </a:lnTo>
                <a:lnTo>
                  <a:pt x="6095" y="10668"/>
                </a:lnTo>
                <a:lnTo>
                  <a:pt x="10667" y="10668"/>
                </a:lnTo>
                <a:lnTo>
                  <a:pt x="10667" y="2366771"/>
                </a:lnTo>
                <a:close/>
              </a:path>
              <a:path w="3823970" h="2367279">
                <a:moveTo>
                  <a:pt x="10667" y="10668"/>
                </a:moveTo>
                <a:lnTo>
                  <a:pt x="6095" y="10668"/>
                </a:lnTo>
                <a:lnTo>
                  <a:pt x="10667" y="4572"/>
                </a:lnTo>
                <a:lnTo>
                  <a:pt x="10667" y="10668"/>
                </a:lnTo>
                <a:close/>
              </a:path>
              <a:path w="3823970" h="2367279">
                <a:moveTo>
                  <a:pt x="3813048" y="10668"/>
                </a:moveTo>
                <a:lnTo>
                  <a:pt x="10667" y="10668"/>
                </a:lnTo>
                <a:lnTo>
                  <a:pt x="10667" y="4572"/>
                </a:lnTo>
                <a:lnTo>
                  <a:pt x="3813048" y="4572"/>
                </a:lnTo>
                <a:lnTo>
                  <a:pt x="3813048" y="10668"/>
                </a:lnTo>
                <a:close/>
              </a:path>
              <a:path w="3823970" h="2367279">
                <a:moveTo>
                  <a:pt x="3823716" y="2366771"/>
                </a:moveTo>
                <a:lnTo>
                  <a:pt x="3813048" y="2366771"/>
                </a:lnTo>
                <a:lnTo>
                  <a:pt x="3813048" y="4572"/>
                </a:lnTo>
                <a:lnTo>
                  <a:pt x="3819143" y="10668"/>
                </a:lnTo>
                <a:lnTo>
                  <a:pt x="3823716" y="10668"/>
                </a:lnTo>
                <a:lnTo>
                  <a:pt x="3823716" y="2366771"/>
                </a:lnTo>
                <a:close/>
              </a:path>
              <a:path w="3823970" h="2367279">
                <a:moveTo>
                  <a:pt x="3823716" y="10668"/>
                </a:moveTo>
                <a:lnTo>
                  <a:pt x="3819143" y="10668"/>
                </a:lnTo>
                <a:lnTo>
                  <a:pt x="3813048" y="4572"/>
                </a:lnTo>
                <a:lnTo>
                  <a:pt x="3823716" y="4572"/>
                </a:lnTo>
                <a:lnTo>
                  <a:pt x="382371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0" y="6341633"/>
            <a:ext cx="9144000" cy="415738"/>
          </a:xfrm>
          <a:custGeom>
            <a:avLst/>
            <a:gdLst/>
            <a:ahLst/>
            <a:cxnLst/>
            <a:rect l="l" t="t" r="r" b="b"/>
            <a:pathLst>
              <a:path w="10058400" h="471170">
                <a:moveTo>
                  <a:pt x="0" y="0"/>
                </a:moveTo>
                <a:lnTo>
                  <a:pt x="10058400" y="0"/>
                </a:lnTo>
                <a:lnTo>
                  <a:pt x="10058400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259809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515352" cy="714356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500834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de-DE" sz="120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de-DE"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Object-Oriented Programming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429396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7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7760" y="220143"/>
            <a:ext cx="4468478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634" y="1073378"/>
            <a:ext cx="8446732" cy="400559"/>
          </a:xfrm>
        </p:spPr>
        <p:txBody>
          <a:bodyPr lIns="0" tIns="0" rIns="0" bIns="0"/>
          <a:lstStyle>
            <a:lvl1pPr>
              <a:defRPr sz="2603" b="0" i="0">
                <a:solidFill>
                  <a:schemeClr val="tx1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0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7760" y="220143"/>
            <a:ext cx="4468478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1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7760" y="220143"/>
            <a:ext cx="4468478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70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35397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19" y="220143"/>
            <a:ext cx="8649560" cy="414088"/>
          </a:xfrm>
        </p:spPr>
        <p:txBody>
          <a:bodyPr lIns="0" tIns="0" rIns="0" bIns="0"/>
          <a:lstStyle>
            <a:lvl1pPr>
              <a:defRPr sz="2691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368" y="1047052"/>
            <a:ext cx="4899314" cy="387029"/>
          </a:xfrm>
        </p:spPr>
        <p:txBody>
          <a:bodyPr lIns="0" tIns="0" rIns="0" bIns="0"/>
          <a:lstStyle>
            <a:lvl1pPr>
              <a:defRPr sz="251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35675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D41-55FA-4856-84D9-544796AF7CCB}" type="datetimeFigureOut">
              <a:rPr lang="de-DE" smtClean="0"/>
              <a:pPr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0854"/>
            <a:ext cx="9144000" cy="694204"/>
          </a:xfrm>
          <a:custGeom>
            <a:avLst/>
            <a:gdLst/>
            <a:ahLst/>
            <a:cxnLst/>
            <a:rect l="l" t="t" r="r" b="b"/>
            <a:pathLst>
              <a:path w="10058400" h="786765">
                <a:moveTo>
                  <a:pt x="0" y="0"/>
                </a:moveTo>
                <a:lnTo>
                  <a:pt x="10058400" y="0"/>
                </a:lnTo>
                <a:lnTo>
                  <a:pt x="10058400" y="786384"/>
                </a:lnTo>
                <a:lnTo>
                  <a:pt x="0" y="78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7760" y="220143"/>
            <a:ext cx="4468478" cy="4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634" y="1073378"/>
            <a:ext cx="8446732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6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>
        <a:defRPr>
          <a:latin typeface="Calibri" panose="020F0502020204030204" pitchFamily="34" charset="0"/>
          <a:ea typeface="+mj-ea"/>
          <a:cs typeface="+mj-cs"/>
        </a:defRPr>
      </a:lvl1pPr>
    </p:titleStyle>
    <p:bodyStyle>
      <a:lvl1pPr marL="0">
        <a:defRPr>
          <a:latin typeface="Calibri" panose="020F0502020204030204" pitchFamily="34" charset="0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0854"/>
            <a:ext cx="9144000" cy="694204"/>
          </a:xfrm>
          <a:custGeom>
            <a:avLst/>
            <a:gdLst/>
            <a:ahLst/>
            <a:cxnLst/>
            <a:rect l="l" t="t" r="r" b="b"/>
            <a:pathLst>
              <a:path w="10058400" h="786765">
                <a:moveTo>
                  <a:pt x="0" y="0"/>
                </a:moveTo>
                <a:lnTo>
                  <a:pt x="10058400" y="0"/>
                </a:lnTo>
                <a:lnTo>
                  <a:pt x="10058400" y="786384"/>
                </a:lnTo>
                <a:lnTo>
                  <a:pt x="0" y="78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19" y="220143"/>
            <a:ext cx="8649560" cy="4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368" y="1047052"/>
            <a:ext cx="4899314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0370" y="6458090"/>
            <a:ext cx="242455" cy="398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4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413">
              <a:lnSpc>
                <a:spcPts val="1562"/>
              </a:lnSpc>
            </a:pPr>
            <a:fld id="{81D60167-4931-47E6-BA6A-407CBD079E47}" type="slidenum">
              <a:rPr lang="en-GB" spc="88" smtClean="0"/>
              <a:pPr marL="22413">
                <a:lnSpc>
                  <a:spcPts val="1562"/>
                </a:lnSpc>
              </a:pPr>
              <a:t>‹#›</a:t>
            </a:fld>
            <a:endParaRPr lang="en-GB" spc="88" dirty="0"/>
          </a:p>
        </p:txBody>
      </p:sp>
    </p:spTree>
    <p:extLst>
      <p:ext uri="{BB962C8B-B14F-4D97-AF65-F5344CB8AC3E}">
        <p14:creationId xmlns:p14="http://schemas.microsoft.com/office/powerpoint/2010/main" val="105509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21429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Computer Science    University of Bristol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1357298"/>
            <a:ext cx="8215370" cy="4732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50" dirty="0">
                <a:solidFill>
                  <a:schemeClr val="bg1"/>
                </a:solidFill>
                <a:latin typeface="Arial"/>
                <a:cs typeface="Arial"/>
              </a:rPr>
              <a:t>COMSM0086– </a:t>
            </a:r>
            <a:r>
              <a:rPr lang="de-DE" sz="2350" dirty="0" err="1">
                <a:solidFill>
                  <a:schemeClr val="bg1"/>
                </a:solidFill>
                <a:latin typeface="Arial"/>
                <a:cs typeface="Arial"/>
              </a:rPr>
              <a:t>Object-Oriented</a:t>
            </a:r>
            <a:r>
              <a:rPr lang="de-DE" sz="23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2350" dirty="0" err="1">
                <a:solidFill>
                  <a:schemeClr val="bg1"/>
                </a:solidFill>
                <a:latin typeface="Arial"/>
                <a:cs typeface="Arial"/>
              </a:rPr>
              <a:t>Programming</a:t>
            </a:r>
            <a:r>
              <a:rPr lang="de-DE" sz="235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de-DE" sz="2350" dirty="0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de-DE" sz="2350" dirty="0">
                <a:solidFill>
                  <a:schemeClr val="bg1"/>
                </a:solidFill>
                <a:latin typeface="Arial"/>
                <a:cs typeface="Arial"/>
              </a:rPr>
              <a:t> Java</a:t>
            </a:r>
            <a:br>
              <a:rPr lang="de-DE" sz="2450" dirty="0">
                <a:latin typeface="Arial" pitchFamily="34" charset="0"/>
                <a:cs typeface="Arial" pitchFamily="34" charset="0"/>
              </a:rPr>
            </a:br>
            <a:br>
              <a:rPr lang="de-DE" sz="400" dirty="0">
                <a:latin typeface="Arial" pitchFamily="34" charset="0"/>
                <a:cs typeface="Arial" pitchFamily="34" charset="0"/>
              </a:rPr>
            </a:br>
            <a:endParaRPr lang="de-DE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br>
              <a:rPr lang="de-DE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de-DE" sz="4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5786" y="1071546"/>
            <a:ext cx="750099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500034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0" y="2643182"/>
            <a:ext cx="9144000" cy="321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4355976" y="2759805"/>
            <a:ext cx="4458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Arial" pitchFamily="34" charset="0"/>
                <a:cs typeface="Arial" pitchFamily="34" charset="0"/>
              </a:rPr>
              <a:t>Abstract Classes, Interfaces, DoD, Static Elements and Arrays!</a:t>
            </a:r>
          </a:p>
        </p:txBody>
      </p:sp>
      <p:pic>
        <p:nvPicPr>
          <p:cNvPr id="7170" name="Picture 2" descr="hand, finder, street art, sculpture, object, art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0" y="2643173"/>
            <a:ext cx="4286248" cy="321472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rot="5400000">
            <a:off x="2678893" y="4250537"/>
            <a:ext cx="321471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5" y="3714752"/>
            <a:ext cx="38626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ect 20">
            <a:extLst>
              <a:ext uri="{FF2B5EF4-FFF2-40B4-BE49-F238E27FC236}">
                <a16:creationId xmlns:a16="http://schemas.microsoft.com/office/drawing/2014/main" id="{622C427A-44E2-4B66-82FF-D08AE1BD7E2E}"/>
              </a:ext>
            </a:extLst>
          </p:cNvPr>
          <p:cNvSpPr txBox="1"/>
          <p:nvPr/>
        </p:nvSpPr>
        <p:spPr>
          <a:xfrm>
            <a:off x="4642485" y="4446087"/>
            <a:ext cx="4572000" cy="94256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en-GB" sz="1950" dirty="0">
                <a:latin typeface="Arial"/>
                <a:cs typeface="Times New Roman"/>
              </a:rPr>
              <a:t>Simon Lock | simon.lock@bristol.ac.uk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en-GB" sz="1950" dirty="0">
                <a:latin typeface="Arial"/>
                <a:cs typeface="Times New Roman"/>
              </a:rPr>
              <a:t>Sion Hannuna	|	sh1670@bris.ac.uk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endParaRPr lang="en-GB" sz="1950" dirty="0">
              <a:latin typeface="Arial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009" y="1010726"/>
            <a:ext cx="5498726" cy="4882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44599" indent="-333393" defTabSz="806867">
              <a:spcBef>
                <a:spcPts val="101"/>
              </a:spcBef>
              <a:buFontTx/>
              <a:buChar char="•"/>
              <a:tabLst>
                <a:tab pos="344039" algn="l"/>
                <a:tab pos="345160" algn="l"/>
              </a:tabLst>
            </a:pPr>
            <a:r>
              <a:rPr sz="308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arrays (in Java) are objects too...</a:t>
            </a:r>
            <a:endParaRPr sz="3088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1329" y="1627094"/>
            <a:ext cx="7974106" cy="1801906"/>
          </a:xfrm>
          <a:custGeom>
            <a:avLst/>
            <a:gdLst/>
            <a:ahLst/>
            <a:cxnLst/>
            <a:rect l="l" t="t" r="r" b="b"/>
            <a:pathLst>
              <a:path w="9037320" h="2042160">
                <a:moveTo>
                  <a:pt x="0" y="0"/>
                </a:moveTo>
                <a:lnTo>
                  <a:pt x="9037320" y="0"/>
                </a:lnTo>
                <a:lnTo>
                  <a:pt x="9037320" y="2042160"/>
                </a:lnTo>
                <a:lnTo>
                  <a:pt x="0" y="20421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951" y="1621715"/>
            <a:ext cx="7983631" cy="1807509"/>
          </a:xfrm>
          <a:custGeom>
            <a:avLst/>
            <a:gdLst/>
            <a:ahLst/>
            <a:cxnLst/>
            <a:rect l="l" t="t" r="r" b="b"/>
            <a:pathLst>
              <a:path w="9048115" h="2048510">
                <a:moveTo>
                  <a:pt x="10667" y="2048255"/>
                </a:moveTo>
                <a:lnTo>
                  <a:pt x="0" y="2048255"/>
                </a:lnTo>
                <a:lnTo>
                  <a:pt x="0" y="0"/>
                </a:lnTo>
                <a:lnTo>
                  <a:pt x="9047988" y="0"/>
                </a:lnTo>
                <a:lnTo>
                  <a:pt x="9047988" y="6096"/>
                </a:lnTo>
                <a:lnTo>
                  <a:pt x="10667" y="6096"/>
                </a:lnTo>
                <a:lnTo>
                  <a:pt x="6095" y="10668"/>
                </a:lnTo>
                <a:lnTo>
                  <a:pt x="10667" y="10668"/>
                </a:lnTo>
                <a:lnTo>
                  <a:pt x="10667" y="2048255"/>
                </a:lnTo>
                <a:close/>
              </a:path>
              <a:path w="9048115" h="2048510">
                <a:moveTo>
                  <a:pt x="10667" y="10668"/>
                </a:moveTo>
                <a:lnTo>
                  <a:pt x="6095" y="10668"/>
                </a:lnTo>
                <a:lnTo>
                  <a:pt x="10667" y="6096"/>
                </a:lnTo>
                <a:lnTo>
                  <a:pt x="10667" y="10668"/>
                </a:lnTo>
                <a:close/>
              </a:path>
              <a:path w="9048115" h="2048510">
                <a:moveTo>
                  <a:pt x="9037320" y="10668"/>
                </a:moveTo>
                <a:lnTo>
                  <a:pt x="10667" y="10668"/>
                </a:lnTo>
                <a:lnTo>
                  <a:pt x="10667" y="6096"/>
                </a:lnTo>
                <a:lnTo>
                  <a:pt x="9037320" y="6096"/>
                </a:lnTo>
                <a:lnTo>
                  <a:pt x="9037320" y="10668"/>
                </a:lnTo>
                <a:close/>
              </a:path>
              <a:path w="9048115" h="2048510">
                <a:moveTo>
                  <a:pt x="9047988" y="2048255"/>
                </a:moveTo>
                <a:lnTo>
                  <a:pt x="9037320" y="2048255"/>
                </a:lnTo>
                <a:lnTo>
                  <a:pt x="9037320" y="6096"/>
                </a:lnTo>
                <a:lnTo>
                  <a:pt x="9043416" y="10668"/>
                </a:lnTo>
                <a:lnTo>
                  <a:pt x="9047988" y="10668"/>
                </a:lnTo>
                <a:lnTo>
                  <a:pt x="9047988" y="2048255"/>
                </a:lnTo>
                <a:close/>
              </a:path>
              <a:path w="9048115" h="2048510">
                <a:moveTo>
                  <a:pt x="9047988" y="10668"/>
                </a:moveTo>
                <a:lnTo>
                  <a:pt x="9043416" y="10668"/>
                </a:lnTo>
                <a:lnTo>
                  <a:pt x="9037320" y="6096"/>
                </a:lnTo>
                <a:lnTo>
                  <a:pt x="9047988" y="6096"/>
                </a:lnTo>
                <a:lnTo>
                  <a:pt x="904798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542" y="1649456"/>
            <a:ext cx="7752229" cy="1161894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defTabSz="806867">
              <a:spcBef>
                <a:spcPts val="110"/>
              </a:spcBef>
            </a:pP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public class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RobotArrays {</a:t>
            </a:r>
          </a:p>
          <a:p>
            <a:pPr marL="185467" defTabSz="806867">
              <a:spcBef>
                <a:spcPts val="31"/>
              </a:spcBef>
            </a:pP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public static void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main (String[]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args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{</a:t>
            </a:r>
          </a:p>
          <a:p>
            <a:pPr marL="361968" marR="4483" defTabSz="806867">
              <a:lnSpc>
                <a:spcPct val="102099"/>
              </a:lnSpc>
              <a:spcBef>
                <a:spcPts val="4"/>
              </a:spcBef>
            </a:pP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Robot[]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</a:t>
            </a: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new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Robot[3]; </a:t>
            </a:r>
            <a:r>
              <a:rPr sz="1235" dirty="0">
                <a:solidFill>
                  <a:srgbClr val="3F7E5E"/>
                </a:solidFill>
                <a:latin typeface="Consolas" panose="020B0609020204030204" pitchFamily="49" charset="0"/>
                <a:cs typeface="Times New Roman"/>
              </a:rPr>
              <a:t>//instantiate array of references to 3 Robot objects 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System.</a:t>
            </a:r>
            <a:r>
              <a:rPr sz="1235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out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.println(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[0]); </a:t>
            </a:r>
            <a:r>
              <a:rPr sz="1235" dirty="0">
                <a:solidFill>
                  <a:srgbClr val="3F7E5E"/>
                </a:solidFill>
                <a:latin typeface="Consolas" panose="020B0609020204030204" pitchFamily="49" charset="0"/>
                <a:cs typeface="Times New Roman"/>
              </a:rPr>
              <a:t>//at start, array locations carry null</a:t>
            </a:r>
            <a:endParaRPr sz="1235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361968" marR="2023890" defTabSz="806867">
              <a:lnSpc>
                <a:spcPct val="102099"/>
              </a:lnSpc>
            </a:pP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[0] = </a:t>
            </a: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new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Robot(</a:t>
            </a:r>
            <a:r>
              <a:rPr sz="1235" dirty="0">
                <a:solidFill>
                  <a:srgbClr val="2A00FF"/>
                </a:solidFill>
                <a:latin typeface="Consolas" panose="020B0609020204030204" pitchFamily="49" charset="0"/>
                <a:cs typeface="Times New Roman"/>
              </a:rPr>
              <a:t>"C3PO"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); </a:t>
            </a:r>
            <a:r>
              <a:rPr sz="1235" dirty="0">
                <a:solidFill>
                  <a:srgbClr val="3F7E5E"/>
                </a:solidFill>
                <a:latin typeface="Consolas" panose="020B0609020204030204" pitchFamily="49" charset="0"/>
                <a:cs typeface="Times New Roman"/>
              </a:rPr>
              <a:t>//initialise entry at index 0 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[1] = </a:t>
            </a: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new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Robot(</a:t>
            </a:r>
            <a:r>
              <a:rPr sz="1235" dirty="0">
                <a:solidFill>
                  <a:srgbClr val="2A00FF"/>
                </a:solidFill>
                <a:latin typeface="Consolas" panose="020B0609020204030204" pitchFamily="49" charset="0"/>
                <a:cs typeface="Times New Roman"/>
              </a:rPr>
              <a:t>"C4PO"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); </a:t>
            </a:r>
            <a:r>
              <a:rPr sz="1235" dirty="0">
                <a:solidFill>
                  <a:srgbClr val="3F7E5E"/>
                </a:solidFill>
                <a:latin typeface="Consolas" panose="020B0609020204030204" pitchFamily="49" charset="0"/>
                <a:cs typeface="Times New Roman"/>
              </a:rPr>
              <a:t>//initialise entry at index 1</a:t>
            </a:r>
            <a:endParaRPr sz="1235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928" y="2803264"/>
            <a:ext cx="3800475" cy="39424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defTabSz="806867">
              <a:spcBef>
                <a:spcPts val="110"/>
              </a:spcBef>
            </a:pPr>
            <a:r>
              <a:rPr sz="1235" dirty="0">
                <a:solidFill>
                  <a:srgbClr val="3F7E5E"/>
                </a:solidFill>
                <a:latin typeface="Calibri" panose="020F0502020204030204" pitchFamily="34" charset="0"/>
                <a:cs typeface="Times New Roman"/>
              </a:rPr>
              <a:t>//initialise with same reference as index 0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  <a:p>
            <a:pPr marL="11206" defTabSz="806867">
              <a:spcBef>
                <a:spcPts val="31"/>
              </a:spcBef>
            </a:pPr>
            <a:r>
              <a:rPr sz="1235" dirty="0">
                <a:solidFill>
                  <a:srgbClr val="3F7E5E"/>
                </a:solidFill>
                <a:latin typeface="Calibri" panose="020F0502020204030204" pitchFamily="34" charset="0"/>
                <a:cs typeface="Times New Roman"/>
              </a:rPr>
              <a:t>//neat initialisation syntax using {...}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423" y="220143"/>
            <a:ext cx="7648575" cy="4287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dirty="0">
                <a:latin typeface="Arial" panose="020B0604020202020204" pitchFamily="34" charset="0"/>
              </a:rPr>
              <a:t>Arrays in Focus: Creating, Initialising and Iterating</a:t>
            </a:r>
          </a:p>
        </p:txBody>
      </p:sp>
      <p:sp>
        <p:nvSpPr>
          <p:cNvPr id="8" name="object 8"/>
          <p:cNvSpPr/>
          <p:nvPr/>
        </p:nvSpPr>
        <p:spPr>
          <a:xfrm>
            <a:off x="7157870" y="2331720"/>
            <a:ext cx="1061757" cy="1097616"/>
          </a:xfrm>
          <a:custGeom>
            <a:avLst/>
            <a:gdLst/>
            <a:ahLst/>
            <a:cxnLst/>
            <a:rect l="l" t="t" r="r" b="b"/>
            <a:pathLst>
              <a:path w="1203325" h="1243964">
                <a:moveTo>
                  <a:pt x="92963" y="124967"/>
                </a:moveTo>
                <a:lnTo>
                  <a:pt x="0" y="0"/>
                </a:lnTo>
                <a:lnTo>
                  <a:pt x="155447" y="0"/>
                </a:lnTo>
                <a:lnTo>
                  <a:pt x="134111" y="42672"/>
                </a:lnTo>
                <a:lnTo>
                  <a:pt x="117347" y="42672"/>
                </a:lnTo>
                <a:lnTo>
                  <a:pt x="106679" y="68580"/>
                </a:lnTo>
                <a:lnTo>
                  <a:pt x="118418" y="74058"/>
                </a:lnTo>
                <a:lnTo>
                  <a:pt x="92963" y="124967"/>
                </a:lnTo>
                <a:close/>
              </a:path>
              <a:path w="1203325" h="1243964">
                <a:moveTo>
                  <a:pt x="118418" y="74058"/>
                </a:moveTo>
                <a:lnTo>
                  <a:pt x="106679" y="68580"/>
                </a:lnTo>
                <a:lnTo>
                  <a:pt x="117347" y="42672"/>
                </a:lnTo>
                <a:lnTo>
                  <a:pt x="130939" y="49015"/>
                </a:lnTo>
                <a:lnTo>
                  <a:pt x="118418" y="74058"/>
                </a:lnTo>
                <a:close/>
              </a:path>
              <a:path w="1203325" h="1243964">
                <a:moveTo>
                  <a:pt x="130939" y="49015"/>
                </a:moveTo>
                <a:lnTo>
                  <a:pt x="117347" y="42672"/>
                </a:lnTo>
                <a:lnTo>
                  <a:pt x="134111" y="42672"/>
                </a:lnTo>
                <a:lnTo>
                  <a:pt x="130939" y="49015"/>
                </a:lnTo>
                <a:close/>
              </a:path>
              <a:path w="1203325" h="1243964">
                <a:moveTo>
                  <a:pt x="1202787" y="1243583"/>
                </a:moveTo>
                <a:lnTo>
                  <a:pt x="1174534" y="1243583"/>
                </a:lnTo>
                <a:lnTo>
                  <a:pt x="1168907" y="1225296"/>
                </a:lnTo>
                <a:lnTo>
                  <a:pt x="1142999" y="1149096"/>
                </a:lnTo>
                <a:lnTo>
                  <a:pt x="1117091" y="1075944"/>
                </a:lnTo>
                <a:lnTo>
                  <a:pt x="1091183" y="1004316"/>
                </a:lnTo>
                <a:lnTo>
                  <a:pt x="1065275" y="937259"/>
                </a:lnTo>
                <a:lnTo>
                  <a:pt x="1037843" y="871728"/>
                </a:lnTo>
                <a:lnTo>
                  <a:pt x="1011935" y="810767"/>
                </a:lnTo>
                <a:lnTo>
                  <a:pt x="982979" y="752856"/>
                </a:lnTo>
                <a:lnTo>
                  <a:pt x="969263" y="725424"/>
                </a:lnTo>
                <a:lnTo>
                  <a:pt x="938783" y="672083"/>
                </a:lnTo>
                <a:lnTo>
                  <a:pt x="908303" y="623316"/>
                </a:lnTo>
                <a:lnTo>
                  <a:pt x="874775" y="576072"/>
                </a:lnTo>
                <a:lnTo>
                  <a:pt x="859535" y="554736"/>
                </a:lnTo>
                <a:lnTo>
                  <a:pt x="842771" y="533400"/>
                </a:lnTo>
                <a:lnTo>
                  <a:pt x="824483" y="512064"/>
                </a:lnTo>
                <a:lnTo>
                  <a:pt x="790955" y="472440"/>
                </a:lnTo>
                <a:lnTo>
                  <a:pt x="772667" y="454151"/>
                </a:lnTo>
                <a:lnTo>
                  <a:pt x="755903" y="435864"/>
                </a:lnTo>
                <a:lnTo>
                  <a:pt x="701039" y="385572"/>
                </a:lnTo>
                <a:lnTo>
                  <a:pt x="646175" y="339851"/>
                </a:lnTo>
                <a:lnTo>
                  <a:pt x="609599" y="312420"/>
                </a:lnTo>
                <a:lnTo>
                  <a:pt x="573023" y="288036"/>
                </a:lnTo>
                <a:lnTo>
                  <a:pt x="534923" y="263651"/>
                </a:lnTo>
                <a:lnTo>
                  <a:pt x="498347" y="242316"/>
                </a:lnTo>
                <a:lnTo>
                  <a:pt x="425195" y="202691"/>
                </a:lnTo>
                <a:lnTo>
                  <a:pt x="388619" y="185928"/>
                </a:lnTo>
                <a:lnTo>
                  <a:pt x="353567" y="169164"/>
                </a:lnTo>
                <a:lnTo>
                  <a:pt x="318515" y="153924"/>
                </a:lnTo>
                <a:lnTo>
                  <a:pt x="251459" y="126491"/>
                </a:lnTo>
                <a:lnTo>
                  <a:pt x="219455" y="114300"/>
                </a:lnTo>
                <a:lnTo>
                  <a:pt x="188975" y="102108"/>
                </a:lnTo>
                <a:lnTo>
                  <a:pt x="158495" y="91440"/>
                </a:lnTo>
                <a:lnTo>
                  <a:pt x="129539" y="79248"/>
                </a:lnTo>
                <a:lnTo>
                  <a:pt x="118418" y="74058"/>
                </a:lnTo>
                <a:lnTo>
                  <a:pt x="130939" y="49015"/>
                </a:lnTo>
                <a:lnTo>
                  <a:pt x="140207" y="53340"/>
                </a:lnTo>
                <a:lnTo>
                  <a:pt x="169163" y="64008"/>
                </a:lnTo>
                <a:lnTo>
                  <a:pt x="198119" y="76200"/>
                </a:lnTo>
                <a:lnTo>
                  <a:pt x="262127" y="100583"/>
                </a:lnTo>
                <a:lnTo>
                  <a:pt x="295655" y="114300"/>
                </a:lnTo>
                <a:lnTo>
                  <a:pt x="365759" y="143256"/>
                </a:lnTo>
                <a:lnTo>
                  <a:pt x="400811" y="160020"/>
                </a:lnTo>
                <a:lnTo>
                  <a:pt x="437387" y="178308"/>
                </a:lnTo>
                <a:lnTo>
                  <a:pt x="513587" y="217932"/>
                </a:lnTo>
                <a:lnTo>
                  <a:pt x="550163" y="240791"/>
                </a:lnTo>
                <a:lnTo>
                  <a:pt x="588263" y="265175"/>
                </a:lnTo>
                <a:lnTo>
                  <a:pt x="626363" y="291083"/>
                </a:lnTo>
                <a:lnTo>
                  <a:pt x="664463" y="318516"/>
                </a:lnTo>
                <a:lnTo>
                  <a:pt x="701039" y="348996"/>
                </a:lnTo>
                <a:lnTo>
                  <a:pt x="720851" y="365759"/>
                </a:lnTo>
                <a:lnTo>
                  <a:pt x="739139" y="381000"/>
                </a:lnTo>
                <a:lnTo>
                  <a:pt x="757427" y="399288"/>
                </a:lnTo>
                <a:lnTo>
                  <a:pt x="775715" y="416051"/>
                </a:lnTo>
                <a:lnTo>
                  <a:pt x="829055" y="473964"/>
                </a:lnTo>
                <a:lnTo>
                  <a:pt x="864107" y="515112"/>
                </a:lnTo>
                <a:lnTo>
                  <a:pt x="914399" y="583691"/>
                </a:lnTo>
                <a:lnTo>
                  <a:pt x="947927" y="632459"/>
                </a:lnTo>
                <a:lnTo>
                  <a:pt x="978407" y="684275"/>
                </a:lnTo>
                <a:lnTo>
                  <a:pt x="1008887" y="740664"/>
                </a:lnTo>
                <a:lnTo>
                  <a:pt x="1063751" y="861059"/>
                </a:lnTo>
                <a:lnTo>
                  <a:pt x="1091183" y="926592"/>
                </a:lnTo>
                <a:lnTo>
                  <a:pt x="1117091" y="995172"/>
                </a:lnTo>
                <a:lnTo>
                  <a:pt x="1144523" y="1066800"/>
                </a:lnTo>
                <a:lnTo>
                  <a:pt x="1194815" y="1217675"/>
                </a:lnTo>
                <a:lnTo>
                  <a:pt x="1202787" y="1243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471" y="6341633"/>
            <a:ext cx="8875059" cy="415738"/>
          </a:xfrm>
          <a:custGeom>
            <a:avLst/>
            <a:gdLst/>
            <a:ahLst/>
            <a:cxnLst/>
            <a:rect l="l" t="t" r="r" b="b"/>
            <a:pathLst>
              <a:path w="10058400" h="471170">
                <a:moveTo>
                  <a:pt x="0" y="0"/>
                </a:moveTo>
                <a:lnTo>
                  <a:pt x="10058400" y="0"/>
                </a:lnTo>
                <a:lnTo>
                  <a:pt x="10058400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471" y="6337599"/>
            <a:ext cx="8875059" cy="11206"/>
          </a:xfrm>
          <a:custGeom>
            <a:avLst/>
            <a:gdLst/>
            <a:ahLst/>
            <a:cxnLst/>
            <a:rect l="l" t="t" r="r" b="b"/>
            <a:pathLst>
              <a:path w="10058400" h="12700">
                <a:moveTo>
                  <a:pt x="0" y="12191"/>
                </a:moveTo>
                <a:lnTo>
                  <a:pt x="10058400" y="12191"/>
                </a:lnTo>
                <a:lnTo>
                  <a:pt x="100584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329" y="3429000"/>
            <a:ext cx="7974106" cy="1665194"/>
          </a:xfrm>
          <a:custGeom>
            <a:avLst/>
            <a:gdLst/>
            <a:ahLst/>
            <a:cxnLst/>
            <a:rect l="l" t="t" r="r" b="b"/>
            <a:pathLst>
              <a:path w="9037320" h="1887220">
                <a:moveTo>
                  <a:pt x="0" y="0"/>
                </a:moveTo>
                <a:lnTo>
                  <a:pt x="9037320" y="0"/>
                </a:lnTo>
                <a:lnTo>
                  <a:pt x="9037320" y="1886712"/>
                </a:lnTo>
                <a:lnTo>
                  <a:pt x="0" y="18867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5951" y="3429000"/>
            <a:ext cx="7983631" cy="1669115"/>
          </a:xfrm>
          <a:custGeom>
            <a:avLst/>
            <a:gdLst/>
            <a:ahLst/>
            <a:cxnLst/>
            <a:rect l="l" t="t" r="r" b="b"/>
            <a:pathLst>
              <a:path w="9048115" h="1891664">
                <a:moveTo>
                  <a:pt x="9047988" y="1891284"/>
                </a:moveTo>
                <a:lnTo>
                  <a:pt x="0" y="1891284"/>
                </a:lnTo>
                <a:lnTo>
                  <a:pt x="0" y="0"/>
                </a:lnTo>
                <a:lnTo>
                  <a:pt x="10667" y="0"/>
                </a:lnTo>
                <a:lnTo>
                  <a:pt x="10667" y="1882140"/>
                </a:lnTo>
                <a:lnTo>
                  <a:pt x="6095" y="1882140"/>
                </a:lnTo>
                <a:lnTo>
                  <a:pt x="10667" y="1886712"/>
                </a:lnTo>
                <a:lnTo>
                  <a:pt x="9047988" y="1886712"/>
                </a:lnTo>
                <a:lnTo>
                  <a:pt x="9047988" y="1891284"/>
                </a:lnTo>
                <a:close/>
              </a:path>
              <a:path w="9048115" h="1891664">
                <a:moveTo>
                  <a:pt x="9037320" y="1886712"/>
                </a:moveTo>
                <a:lnTo>
                  <a:pt x="9037320" y="0"/>
                </a:lnTo>
                <a:lnTo>
                  <a:pt x="9047988" y="0"/>
                </a:lnTo>
                <a:lnTo>
                  <a:pt x="9047988" y="1882140"/>
                </a:lnTo>
                <a:lnTo>
                  <a:pt x="9043416" y="1882140"/>
                </a:lnTo>
                <a:lnTo>
                  <a:pt x="9037320" y="1886712"/>
                </a:lnTo>
                <a:close/>
              </a:path>
              <a:path w="9048115" h="1891664">
                <a:moveTo>
                  <a:pt x="10667" y="1886712"/>
                </a:moveTo>
                <a:lnTo>
                  <a:pt x="6095" y="1882140"/>
                </a:lnTo>
                <a:lnTo>
                  <a:pt x="10667" y="1882140"/>
                </a:lnTo>
                <a:lnTo>
                  <a:pt x="10667" y="1886712"/>
                </a:lnTo>
                <a:close/>
              </a:path>
              <a:path w="9048115" h="1891664">
                <a:moveTo>
                  <a:pt x="9037320" y="1886712"/>
                </a:moveTo>
                <a:lnTo>
                  <a:pt x="10667" y="1886712"/>
                </a:lnTo>
                <a:lnTo>
                  <a:pt x="10667" y="1882140"/>
                </a:lnTo>
                <a:lnTo>
                  <a:pt x="9037320" y="1882140"/>
                </a:lnTo>
                <a:lnTo>
                  <a:pt x="9037320" y="1886712"/>
                </a:lnTo>
                <a:close/>
              </a:path>
              <a:path w="9048115" h="1891664">
                <a:moveTo>
                  <a:pt x="9047988" y="1886712"/>
                </a:moveTo>
                <a:lnTo>
                  <a:pt x="9037320" y="1886712"/>
                </a:lnTo>
                <a:lnTo>
                  <a:pt x="9043416" y="1882140"/>
                </a:lnTo>
                <a:lnTo>
                  <a:pt x="9047988" y="1882140"/>
                </a:lnTo>
                <a:lnTo>
                  <a:pt x="9047988" y="1886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520" y="2803263"/>
            <a:ext cx="2483224" cy="116562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356926" defTabSz="806867">
              <a:lnSpc>
                <a:spcPct val="102099"/>
              </a:lnSpc>
              <a:spcBef>
                <a:spcPts val="79"/>
              </a:spcBef>
            </a:pP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[2] =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[0];  Robot[]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robotsB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{</a:t>
            </a:r>
            <a:endParaRPr sz="1235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889233" defTabSz="806867">
              <a:spcBef>
                <a:spcPts val="31"/>
              </a:spcBef>
            </a:pP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new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Robot(</a:t>
            </a:r>
            <a:r>
              <a:rPr sz="1235" dirty="0">
                <a:solidFill>
                  <a:srgbClr val="2A00FF"/>
                </a:solidFill>
                <a:latin typeface="Consolas" panose="020B0609020204030204" pitchFamily="49" charset="0"/>
                <a:cs typeface="Times New Roman"/>
              </a:rPr>
              <a:t>"C5PO"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),</a:t>
            </a:r>
            <a:endParaRPr sz="1235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890355" marR="619158" defTabSz="806867">
              <a:lnSpc>
                <a:spcPct val="102099"/>
              </a:lnSpc>
              <a:spcBef>
                <a:spcPts val="13"/>
              </a:spcBef>
            </a:pP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[0], 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robotsA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[1]</a:t>
            </a:r>
            <a:endParaRPr sz="1235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714413" defTabSz="806867">
              <a:spcBef>
                <a:spcPts val="31"/>
              </a:spcBef>
            </a:pP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};</a:t>
            </a:r>
            <a:endParaRPr sz="1235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849" y="3958321"/>
            <a:ext cx="5732929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defTabSz="806867">
              <a:spcBef>
                <a:spcPts val="110"/>
              </a:spcBef>
            </a:pPr>
            <a:r>
              <a:rPr sz="123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System.</a:t>
            </a:r>
            <a:r>
              <a:rPr sz="1235" dirty="0">
                <a:solidFill>
                  <a:srgbClr val="0000BF"/>
                </a:solidFill>
                <a:latin typeface="Calibri" panose="020F0502020204030204" pitchFamily="34" charset="0"/>
                <a:cs typeface="Times New Roman"/>
              </a:rPr>
              <a:t>out</a:t>
            </a:r>
            <a:r>
              <a:rPr sz="123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.println(</a:t>
            </a:r>
            <a:r>
              <a:rPr sz="1235" dirty="0">
                <a:solidFill>
                  <a:srgbClr val="693D3D"/>
                </a:solidFill>
                <a:latin typeface="Calibri" panose="020F0502020204030204" pitchFamily="34" charset="0"/>
                <a:cs typeface="Times New Roman"/>
              </a:rPr>
              <a:t>robotsB</a:t>
            </a:r>
            <a:r>
              <a:rPr sz="123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.</a:t>
            </a:r>
            <a:r>
              <a:rPr sz="1235" dirty="0">
                <a:solidFill>
                  <a:srgbClr val="0000BF"/>
                </a:solidFill>
                <a:latin typeface="Calibri" panose="020F0502020204030204" pitchFamily="34" charset="0"/>
                <a:cs typeface="Times New Roman"/>
              </a:rPr>
              <a:t>length</a:t>
            </a:r>
            <a:r>
              <a:rPr sz="123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); </a:t>
            </a:r>
            <a:r>
              <a:rPr sz="1235" dirty="0">
                <a:solidFill>
                  <a:srgbClr val="3F7E5E"/>
                </a:solidFill>
                <a:latin typeface="Calibri" panose="020F0502020204030204" pitchFamily="34" charset="0"/>
                <a:cs typeface="Times New Roman"/>
              </a:rPr>
              <a:t>//print size of array robotsB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848" y="4150609"/>
            <a:ext cx="2921374" cy="39015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85467" marR="4483" indent="-174821" defTabSz="806867">
              <a:lnSpc>
                <a:spcPct val="102099"/>
              </a:lnSpc>
              <a:spcBef>
                <a:spcPts val="79"/>
              </a:spcBef>
            </a:pPr>
            <a:r>
              <a:rPr sz="1235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for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(Robot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 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: 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robotsB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 System.</a:t>
            </a:r>
            <a:r>
              <a:rPr sz="1235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out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.println(</a:t>
            </a:r>
            <a:r>
              <a:rPr sz="1235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robot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</a:t>
            </a:r>
            <a:r>
              <a:rPr sz="1235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name</a:t>
            </a:r>
            <a:r>
              <a:rPr sz="1235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);</a:t>
            </a:r>
            <a:endParaRPr sz="1235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1235" y="4150609"/>
            <a:ext cx="4152340" cy="39424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defTabSz="806867">
              <a:spcBef>
                <a:spcPts val="110"/>
              </a:spcBef>
            </a:pPr>
            <a:r>
              <a:rPr sz="1235" dirty="0">
                <a:solidFill>
                  <a:srgbClr val="3F7E5E"/>
                </a:solidFill>
                <a:latin typeface="Calibri" panose="020F0502020204030204" pitchFamily="34" charset="0"/>
                <a:cs typeface="Times New Roman"/>
              </a:rPr>
              <a:t>//loop through entries, assign current to robot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  <a:p>
            <a:pPr marL="11206" defTabSz="806867">
              <a:spcBef>
                <a:spcPts val="31"/>
              </a:spcBef>
            </a:pPr>
            <a:r>
              <a:rPr sz="1235" dirty="0">
                <a:solidFill>
                  <a:srgbClr val="3F7E5E"/>
                </a:solidFill>
                <a:latin typeface="Calibri" panose="020F0502020204030204" pitchFamily="34" charset="0"/>
                <a:cs typeface="Times New Roman"/>
              </a:rPr>
              <a:t>//print name of current element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657" y="4535185"/>
            <a:ext cx="110378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defTabSz="806867">
              <a:spcBef>
                <a:spcPts val="110"/>
              </a:spcBef>
            </a:pPr>
            <a:r>
              <a:rPr sz="123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}</a:t>
            </a:r>
            <a:endParaRPr sz="1235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94223" y="3429000"/>
            <a:ext cx="526676" cy="2301128"/>
          </a:xfrm>
          <a:custGeom>
            <a:avLst/>
            <a:gdLst/>
            <a:ahLst/>
            <a:cxnLst/>
            <a:rect l="l" t="t" r="r" b="b"/>
            <a:pathLst>
              <a:path w="596900" h="2607945">
                <a:moveTo>
                  <a:pt x="568921" y="2607564"/>
                </a:moveTo>
                <a:lnTo>
                  <a:pt x="527773" y="2382012"/>
                </a:lnTo>
                <a:lnTo>
                  <a:pt x="486625" y="2157984"/>
                </a:lnTo>
                <a:lnTo>
                  <a:pt x="443953" y="1935480"/>
                </a:lnTo>
                <a:lnTo>
                  <a:pt x="402805" y="1716024"/>
                </a:lnTo>
                <a:lnTo>
                  <a:pt x="360133" y="1498092"/>
                </a:lnTo>
                <a:lnTo>
                  <a:pt x="317461" y="1286256"/>
                </a:lnTo>
                <a:lnTo>
                  <a:pt x="273265" y="1078992"/>
                </a:lnTo>
                <a:lnTo>
                  <a:pt x="251929" y="976884"/>
                </a:lnTo>
                <a:lnTo>
                  <a:pt x="229069" y="876300"/>
                </a:lnTo>
                <a:lnTo>
                  <a:pt x="207733" y="777240"/>
                </a:lnTo>
                <a:lnTo>
                  <a:pt x="184873" y="681228"/>
                </a:lnTo>
                <a:lnTo>
                  <a:pt x="139153" y="492252"/>
                </a:lnTo>
                <a:lnTo>
                  <a:pt x="114769" y="402336"/>
                </a:lnTo>
                <a:lnTo>
                  <a:pt x="91908" y="313944"/>
                </a:lnTo>
                <a:lnTo>
                  <a:pt x="67525" y="227076"/>
                </a:lnTo>
                <a:lnTo>
                  <a:pt x="43141" y="143256"/>
                </a:lnTo>
                <a:lnTo>
                  <a:pt x="18757" y="60960"/>
                </a:lnTo>
                <a:lnTo>
                  <a:pt x="0" y="0"/>
                </a:lnTo>
                <a:lnTo>
                  <a:pt x="28252" y="0"/>
                </a:lnTo>
                <a:lnTo>
                  <a:pt x="44665" y="53340"/>
                </a:lnTo>
                <a:lnTo>
                  <a:pt x="70573" y="134112"/>
                </a:lnTo>
                <a:lnTo>
                  <a:pt x="94957" y="219456"/>
                </a:lnTo>
                <a:lnTo>
                  <a:pt x="117817" y="306324"/>
                </a:lnTo>
                <a:lnTo>
                  <a:pt x="142201" y="394716"/>
                </a:lnTo>
                <a:lnTo>
                  <a:pt x="165060" y="486156"/>
                </a:lnTo>
                <a:lnTo>
                  <a:pt x="189445" y="579120"/>
                </a:lnTo>
                <a:lnTo>
                  <a:pt x="235165" y="771144"/>
                </a:lnTo>
                <a:lnTo>
                  <a:pt x="256501" y="870204"/>
                </a:lnTo>
                <a:lnTo>
                  <a:pt x="279361" y="970788"/>
                </a:lnTo>
                <a:lnTo>
                  <a:pt x="300697" y="1072896"/>
                </a:lnTo>
                <a:lnTo>
                  <a:pt x="344893" y="1280160"/>
                </a:lnTo>
                <a:lnTo>
                  <a:pt x="387565" y="1493520"/>
                </a:lnTo>
                <a:lnTo>
                  <a:pt x="430237" y="1709928"/>
                </a:lnTo>
                <a:lnTo>
                  <a:pt x="471385" y="1930908"/>
                </a:lnTo>
                <a:lnTo>
                  <a:pt x="514057" y="2153412"/>
                </a:lnTo>
                <a:lnTo>
                  <a:pt x="555205" y="2377440"/>
                </a:lnTo>
                <a:lnTo>
                  <a:pt x="596353" y="2602992"/>
                </a:lnTo>
                <a:lnTo>
                  <a:pt x="568921" y="2607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12341" y="5268558"/>
            <a:ext cx="4199516" cy="1125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8648" y="6394077"/>
            <a:ext cx="4126902" cy="121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4610" y="5489988"/>
            <a:ext cx="3795993" cy="72362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defTabSz="806867">
              <a:lnSpc>
                <a:spcPct val="100600"/>
              </a:lnSpc>
              <a:spcBef>
                <a:spcPts val="88"/>
              </a:spcBef>
              <a:tabLst>
                <a:tab pos="657260" algn="l"/>
              </a:tabLst>
            </a:pPr>
            <a:r>
              <a:rPr sz="1544" dirty="0">
                <a:solidFill>
                  <a:srgbClr val="FFFFFF"/>
                </a:solidFill>
                <a:latin typeface="Calibri" panose="020F0502020204030204" pitchFamily="34" charset="0"/>
                <a:cs typeface="Times New Roman"/>
              </a:rPr>
              <a:t>	...beware, it is the wrath of  the null that you need to defend  against in your programming...</a:t>
            </a:r>
            <a:endParaRPr sz="1544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5915" y="4379707"/>
            <a:ext cx="168088" cy="751914"/>
          </a:xfrm>
          <a:custGeom>
            <a:avLst/>
            <a:gdLst/>
            <a:ahLst/>
            <a:cxnLst/>
            <a:rect l="l" t="t" r="r" b="b"/>
            <a:pathLst>
              <a:path w="190500" h="852170">
                <a:moveTo>
                  <a:pt x="41317" y="90085"/>
                </a:moveTo>
                <a:lnTo>
                  <a:pt x="0" y="48768"/>
                </a:lnTo>
                <a:lnTo>
                  <a:pt x="149352" y="0"/>
                </a:lnTo>
                <a:lnTo>
                  <a:pt x="121872" y="80772"/>
                </a:lnTo>
                <a:lnTo>
                  <a:pt x="47244" y="80772"/>
                </a:lnTo>
                <a:lnTo>
                  <a:pt x="41317" y="90085"/>
                </a:lnTo>
                <a:close/>
              </a:path>
              <a:path w="190500" h="852170">
                <a:moveTo>
                  <a:pt x="61569" y="110337"/>
                </a:moveTo>
                <a:lnTo>
                  <a:pt x="41317" y="90085"/>
                </a:lnTo>
                <a:lnTo>
                  <a:pt x="47244" y="80772"/>
                </a:lnTo>
                <a:lnTo>
                  <a:pt x="71628" y="96012"/>
                </a:lnTo>
                <a:lnTo>
                  <a:pt x="64839" y="106680"/>
                </a:lnTo>
                <a:lnTo>
                  <a:pt x="62484" y="106680"/>
                </a:lnTo>
                <a:lnTo>
                  <a:pt x="61569" y="110337"/>
                </a:lnTo>
                <a:close/>
              </a:path>
              <a:path w="190500" h="852170">
                <a:moveTo>
                  <a:pt x="99060" y="147828"/>
                </a:moveTo>
                <a:lnTo>
                  <a:pt x="62484" y="111252"/>
                </a:lnTo>
                <a:lnTo>
                  <a:pt x="62511" y="110337"/>
                </a:lnTo>
                <a:lnTo>
                  <a:pt x="71628" y="96012"/>
                </a:lnTo>
                <a:lnTo>
                  <a:pt x="47244" y="80772"/>
                </a:lnTo>
                <a:lnTo>
                  <a:pt x="121872" y="80772"/>
                </a:lnTo>
                <a:lnTo>
                  <a:pt x="99060" y="147828"/>
                </a:lnTo>
                <a:close/>
              </a:path>
              <a:path w="190500" h="852170">
                <a:moveTo>
                  <a:pt x="163068" y="851916"/>
                </a:moveTo>
                <a:lnTo>
                  <a:pt x="140208" y="746760"/>
                </a:lnTo>
                <a:lnTo>
                  <a:pt x="129540" y="693420"/>
                </a:lnTo>
                <a:lnTo>
                  <a:pt x="117348" y="641604"/>
                </a:lnTo>
                <a:lnTo>
                  <a:pt x="96012" y="541020"/>
                </a:lnTo>
                <a:lnTo>
                  <a:pt x="86868" y="492252"/>
                </a:lnTo>
                <a:lnTo>
                  <a:pt x="77724" y="445008"/>
                </a:lnTo>
                <a:lnTo>
                  <a:pt x="68580" y="399288"/>
                </a:lnTo>
                <a:lnTo>
                  <a:pt x="60960" y="355092"/>
                </a:lnTo>
                <a:lnTo>
                  <a:pt x="53340" y="313944"/>
                </a:lnTo>
                <a:lnTo>
                  <a:pt x="44196" y="254508"/>
                </a:lnTo>
                <a:lnTo>
                  <a:pt x="42672" y="236220"/>
                </a:lnTo>
                <a:lnTo>
                  <a:pt x="39624" y="219456"/>
                </a:lnTo>
                <a:lnTo>
                  <a:pt x="36576" y="185928"/>
                </a:lnTo>
                <a:lnTo>
                  <a:pt x="35052" y="170688"/>
                </a:lnTo>
                <a:lnTo>
                  <a:pt x="35052" y="155447"/>
                </a:lnTo>
                <a:lnTo>
                  <a:pt x="33528" y="141732"/>
                </a:lnTo>
                <a:lnTo>
                  <a:pt x="33528" y="115824"/>
                </a:lnTo>
                <a:lnTo>
                  <a:pt x="35052" y="105156"/>
                </a:lnTo>
                <a:lnTo>
                  <a:pt x="35052" y="102108"/>
                </a:lnTo>
                <a:lnTo>
                  <a:pt x="36576" y="100584"/>
                </a:lnTo>
                <a:lnTo>
                  <a:pt x="36576" y="97536"/>
                </a:lnTo>
                <a:lnTo>
                  <a:pt x="41317" y="90085"/>
                </a:lnTo>
                <a:lnTo>
                  <a:pt x="61569" y="110337"/>
                </a:lnTo>
                <a:lnTo>
                  <a:pt x="60960" y="112776"/>
                </a:lnTo>
                <a:lnTo>
                  <a:pt x="62484" y="112776"/>
                </a:lnTo>
                <a:lnTo>
                  <a:pt x="62484" y="153924"/>
                </a:lnTo>
                <a:lnTo>
                  <a:pt x="64008" y="167640"/>
                </a:lnTo>
                <a:lnTo>
                  <a:pt x="64008" y="182880"/>
                </a:lnTo>
                <a:lnTo>
                  <a:pt x="65532" y="199643"/>
                </a:lnTo>
                <a:lnTo>
                  <a:pt x="68580" y="216408"/>
                </a:lnTo>
                <a:lnTo>
                  <a:pt x="70104" y="233172"/>
                </a:lnTo>
                <a:lnTo>
                  <a:pt x="73152" y="251460"/>
                </a:lnTo>
                <a:lnTo>
                  <a:pt x="74676" y="269748"/>
                </a:lnTo>
                <a:lnTo>
                  <a:pt x="80772" y="309372"/>
                </a:lnTo>
                <a:lnTo>
                  <a:pt x="88392" y="350520"/>
                </a:lnTo>
                <a:lnTo>
                  <a:pt x="96012" y="394716"/>
                </a:lnTo>
                <a:lnTo>
                  <a:pt x="105156" y="438912"/>
                </a:lnTo>
                <a:lnTo>
                  <a:pt x="114300" y="486156"/>
                </a:lnTo>
                <a:lnTo>
                  <a:pt x="123444" y="534924"/>
                </a:lnTo>
                <a:lnTo>
                  <a:pt x="144780" y="635508"/>
                </a:lnTo>
                <a:lnTo>
                  <a:pt x="155448" y="687324"/>
                </a:lnTo>
                <a:lnTo>
                  <a:pt x="167640" y="740664"/>
                </a:lnTo>
                <a:lnTo>
                  <a:pt x="190500" y="845820"/>
                </a:lnTo>
                <a:lnTo>
                  <a:pt x="163068" y="851916"/>
                </a:lnTo>
                <a:close/>
              </a:path>
              <a:path w="190500" h="852170">
                <a:moveTo>
                  <a:pt x="62145" y="110913"/>
                </a:moveTo>
                <a:lnTo>
                  <a:pt x="61569" y="110337"/>
                </a:lnTo>
                <a:lnTo>
                  <a:pt x="62484" y="106680"/>
                </a:lnTo>
                <a:lnTo>
                  <a:pt x="62484" y="110381"/>
                </a:lnTo>
                <a:lnTo>
                  <a:pt x="62145" y="110913"/>
                </a:lnTo>
                <a:close/>
              </a:path>
              <a:path w="190500" h="852170">
                <a:moveTo>
                  <a:pt x="62484" y="110381"/>
                </a:moveTo>
                <a:lnTo>
                  <a:pt x="62484" y="106680"/>
                </a:lnTo>
                <a:lnTo>
                  <a:pt x="64839" y="106680"/>
                </a:lnTo>
                <a:lnTo>
                  <a:pt x="62484" y="110381"/>
                </a:lnTo>
                <a:close/>
              </a:path>
              <a:path w="190500" h="852170">
                <a:moveTo>
                  <a:pt x="60960" y="112776"/>
                </a:moveTo>
                <a:lnTo>
                  <a:pt x="61569" y="110337"/>
                </a:lnTo>
                <a:lnTo>
                  <a:pt x="62145" y="110913"/>
                </a:lnTo>
                <a:lnTo>
                  <a:pt x="60960" y="112776"/>
                </a:lnTo>
                <a:close/>
              </a:path>
              <a:path w="190500" h="852170">
                <a:moveTo>
                  <a:pt x="62484" y="111252"/>
                </a:moveTo>
                <a:lnTo>
                  <a:pt x="62145" y="110913"/>
                </a:lnTo>
                <a:lnTo>
                  <a:pt x="62484" y="110381"/>
                </a:lnTo>
                <a:lnTo>
                  <a:pt x="62484" y="111252"/>
                </a:lnTo>
                <a:close/>
              </a:path>
              <a:path w="190500" h="852170">
                <a:moveTo>
                  <a:pt x="62484" y="112776"/>
                </a:moveTo>
                <a:lnTo>
                  <a:pt x="60960" y="112776"/>
                </a:lnTo>
                <a:lnTo>
                  <a:pt x="62145" y="110913"/>
                </a:lnTo>
                <a:lnTo>
                  <a:pt x="62484" y="111252"/>
                </a:lnTo>
                <a:lnTo>
                  <a:pt x="6248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6913" y="4913556"/>
            <a:ext cx="3925196" cy="1831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043" y="6025206"/>
            <a:ext cx="3542179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defTabSz="806867">
              <a:spcBef>
                <a:spcPts val="93"/>
              </a:spcBef>
            </a:pPr>
            <a:endParaRPr sz="1147" dirty="0">
              <a:solidFill>
                <a:prstClr val="black"/>
              </a:solidFill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9849" y="106231"/>
            <a:ext cx="8863293" cy="6644528"/>
          </a:xfrm>
          <a:custGeom>
            <a:avLst/>
            <a:gdLst/>
            <a:ahLst/>
            <a:cxnLst/>
            <a:rect l="l" t="t" r="r" b="b"/>
            <a:pathLst>
              <a:path w="10045065" h="7530465">
                <a:moveTo>
                  <a:pt x="10044683" y="0"/>
                </a:moveTo>
                <a:lnTo>
                  <a:pt x="0" y="0"/>
                </a:lnTo>
                <a:lnTo>
                  <a:pt x="0" y="7530084"/>
                </a:lnTo>
                <a:lnTo>
                  <a:pt x="10044683" y="7530084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A339F3-0815-49A3-B776-0FC6ADF1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209" y="4843281"/>
            <a:ext cx="950767" cy="8776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D51FCE-D5E0-44C1-88BF-74920BFEC420}"/>
              </a:ext>
            </a:extLst>
          </p:cNvPr>
          <p:cNvSpPr txBox="1"/>
          <p:nvPr/>
        </p:nvSpPr>
        <p:spPr>
          <a:xfrm>
            <a:off x="298746" y="5016477"/>
            <a:ext cx="3629814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/>
            <a:r>
              <a:rPr lang="en-US" sz="1412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REMEMBER: This is an Iterator using the “:” notation, which provides a reference “robot” to each object held in the array turn-by-turn  (The reference is  not a one to the array location itself, which is not an object.)</a:t>
            </a:r>
          </a:p>
          <a:p>
            <a:pPr defTabSz="806867"/>
            <a:endParaRPr lang="en-GB" sz="1412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Abstract classes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6C572BD-E75E-433A-93DF-72A41B80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36" y="1838141"/>
            <a:ext cx="3832128" cy="46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Abstract Classes,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72608"/>
          </a:xfrm>
        </p:spPr>
        <p:txBody>
          <a:bodyPr>
            <a:normAutofit fontScale="92500" lnSpcReduction="20000"/>
          </a:bodyPr>
          <a:lstStyle/>
          <a:p>
            <a:r>
              <a:rPr lang="en-GB" sz="2600"/>
              <a:t>to prevent us from making instances of a class we apply the </a:t>
            </a:r>
            <a:r>
              <a:rPr lang="en-GB" sz="2400" b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abstract</a:t>
            </a:r>
            <a:r>
              <a:rPr lang="en-GB" sz="2600"/>
              <a:t> keyword to the class</a:t>
            </a:r>
          </a:p>
          <a:p>
            <a:r>
              <a:rPr lang="en-GB" sz="2600"/>
              <a:t>abstract classes are often ones that are purely conceptual without any instances (e.g. a generic </a:t>
            </a:r>
            <a:r>
              <a:rPr lang="en-GB" sz="2400" b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GB" sz="2600"/>
              <a:t>, an </a:t>
            </a:r>
            <a:r>
              <a:rPr lang="en-GB" sz="2400" b="1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AbstractRobot</a:t>
            </a:r>
            <a:r>
              <a:rPr lang="en-GB" sz="2600"/>
              <a:t>)</a:t>
            </a:r>
          </a:p>
          <a:p>
            <a:endParaRPr lang="en-GB" sz="2600"/>
          </a:p>
          <a:p>
            <a:endParaRPr lang="en-GB" sz="2600"/>
          </a:p>
          <a:p>
            <a:endParaRPr lang="en-GB" sz="2600"/>
          </a:p>
          <a:p>
            <a:endParaRPr lang="en-GB" sz="2600"/>
          </a:p>
          <a:p>
            <a:endParaRPr lang="en-GB" sz="2600"/>
          </a:p>
          <a:p>
            <a:endParaRPr lang="en-GB" sz="1900"/>
          </a:p>
          <a:p>
            <a:r>
              <a:rPr lang="en-GB" sz="2600"/>
              <a:t>usually an </a:t>
            </a:r>
            <a:r>
              <a:rPr lang="en-GB" sz="2400" b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abstract</a:t>
            </a:r>
            <a:r>
              <a:rPr lang="en-GB" sz="2600"/>
              <a:t> class contains </a:t>
            </a:r>
            <a:r>
              <a:rPr lang="en-GB" sz="2400" b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abstract</a:t>
            </a:r>
            <a:r>
              <a:rPr lang="en-GB" sz="2600"/>
              <a:t> methods, that is methods which are declared, but supply no implementation (any non-abstract sub-class is forced to implement </a:t>
            </a:r>
            <a:r>
              <a:rPr lang="en-GB" sz="2600" b="1"/>
              <a:t>all</a:t>
            </a:r>
            <a:r>
              <a:rPr lang="en-GB" sz="2600"/>
              <a:t> these methods)</a:t>
            </a:r>
          </a:p>
          <a:p>
            <a:r>
              <a:rPr lang="en-GB" sz="2600"/>
              <a:t>a class with one or more abstract methods </a:t>
            </a:r>
            <a:r>
              <a:rPr lang="en-GB" sz="2600" b="1"/>
              <a:t>must be </a:t>
            </a:r>
            <a:r>
              <a:rPr lang="en-GB" sz="2600"/>
              <a:t>declared abstract itself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3568" y="2564904"/>
            <a:ext cx="7776864" cy="122413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 {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  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2564904"/>
            <a:ext cx="164535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AbstractRobot.java</a:t>
            </a:r>
          </a:p>
        </p:txBody>
      </p:sp>
      <p:sp>
        <p:nvSpPr>
          <p:cNvPr id="6" name="Freeform 5"/>
          <p:cNvSpPr/>
          <p:nvPr/>
        </p:nvSpPr>
        <p:spPr>
          <a:xfrm rot="2877351">
            <a:off x="1901912" y="2153493"/>
            <a:ext cx="2720584" cy="2939773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932040" y="3429000"/>
            <a:ext cx="3672408" cy="7143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abstract methods provide no</a:t>
            </a:r>
          </a:p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implementation in the class, however, sub-classes may provide implementations</a:t>
            </a:r>
          </a:p>
        </p:txBody>
      </p:sp>
      <p:sp>
        <p:nvSpPr>
          <p:cNvPr id="9" name="Freeform 8"/>
          <p:cNvSpPr/>
          <p:nvPr/>
        </p:nvSpPr>
        <p:spPr>
          <a:xfrm rot="10186601" flipH="1">
            <a:off x="1509788" y="2193000"/>
            <a:ext cx="3989753" cy="741504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148064" y="2348880"/>
            <a:ext cx="1584176" cy="7143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no instance of</a:t>
            </a:r>
            <a:b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200" b="1" err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AbstractRobot</a:t>
            </a:r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 is ever allowed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4EEE-5A8E-4D4A-9CEB-985A22D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Fighting code duplication with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0F001-63B1-46C3-BA56-5B4C18EB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832384"/>
            <a:ext cx="8929718" cy="1546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AA8AF-842B-4743-9248-FA5A2E8BABBE}"/>
              </a:ext>
            </a:extLst>
          </p:cNvPr>
          <p:cNvSpPr txBox="1"/>
          <p:nvPr/>
        </p:nvSpPr>
        <p:spPr>
          <a:xfrm>
            <a:off x="329937" y="890784"/>
            <a:ext cx="765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Define a parent class which defines attributes and methods common to the subclasses you plan to create: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19DE-67D1-4FBB-B757-86A7F38C93EF}"/>
              </a:ext>
            </a:extLst>
          </p:cNvPr>
          <p:cNvSpPr txBox="1"/>
          <p:nvPr/>
        </p:nvSpPr>
        <p:spPr>
          <a:xfrm>
            <a:off x="329937" y="3479459"/>
            <a:ext cx="826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Extend</a:t>
            </a:r>
            <a:r>
              <a:rPr lang="en-GB" sz="2400"/>
              <a:t> parent class with subclasses which add and / or override the parent class’s characteristics: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68DF6-E72D-47DE-89D7-1E45818D64D3}"/>
              </a:ext>
            </a:extLst>
          </p:cNvPr>
          <p:cNvSpPr/>
          <p:nvPr/>
        </p:nvSpPr>
        <p:spPr>
          <a:xfrm>
            <a:off x="1036949" y="1731467"/>
            <a:ext cx="1074656" cy="370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0A45F-24EB-4E67-B5A2-0CE35A01E971}"/>
              </a:ext>
            </a:extLst>
          </p:cNvPr>
          <p:cNvSpPr/>
          <p:nvPr/>
        </p:nvSpPr>
        <p:spPr>
          <a:xfrm>
            <a:off x="1481580" y="2849495"/>
            <a:ext cx="1074656" cy="370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655AA7-0270-46E0-8B70-24DDB1D6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94" y="4496570"/>
            <a:ext cx="4242063" cy="1366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8ACB41-ADF2-4C10-BA4C-44AE509CB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50" y="4496570"/>
            <a:ext cx="3804795" cy="11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DA3E-88F0-4060-983C-0D3C5C2C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Polymorphism in action – single dynamic dispatch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A59E1-0BBC-4F15-BD1F-E68EAA1A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" y="734399"/>
            <a:ext cx="5882326" cy="5659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D2ADC0-C28C-4F5E-BAD9-FC3A6585633B}"/>
              </a:ext>
            </a:extLst>
          </p:cNvPr>
          <p:cNvSpPr/>
          <p:nvPr/>
        </p:nvSpPr>
        <p:spPr>
          <a:xfrm>
            <a:off x="6009588" y="1000036"/>
            <a:ext cx="307314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when an overridden method is called via a reference, the actual method to execute is selected based on the </a:t>
            </a:r>
            <a:r>
              <a:rPr lang="en-GB" b="1"/>
              <a:t>type of the object </a:t>
            </a:r>
            <a:r>
              <a:rPr lang="en-GB"/>
              <a:t>referenced, not the reference type</a:t>
            </a:r>
          </a:p>
          <a:p>
            <a:endParaRPr lang="en-GB"/>
          </a:p>
          <a:p>
            <a:r>
              <a:rPr lang="en-GB"/>
              <a:t>this is known as `</a:t>
            </a:r>
            <a:r>
              <a:rPr lang="en-GB" b="1"/>
              <a:t>dynamic method dispatch</a:t>
            </a:r>
            <a:r>
              <a:rPr lang="en-GB"/>
              <a:t>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558F7-6E59-49DE-B1D9-3416E3BD239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53528" y="2292698"/>
            <a:ext cx="1956060" cy="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C0992F-2744-4654-9251-EED9E5951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44480" y="2292698"/>
            <a:ext cx="2465108" cy="3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690AA8-C932-49DA-8D87-4CE699ED6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76456" y="2292698"/>
            <a:ext cx="2333132" cy="58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9A838E-67A6-46AE-9420-087BFCD0BB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28042" y="2292698"/>
            <a:ext cx="3181546" cy="295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218E07-156F-489E-A12E-1B7869AEA015}"/>
              </a:ext>
            </a:extLst>
          </p:cNvPr>
          <p:cNvCxnSpPr/>
          <p:nvPr/>
        </p:nvCxnSpPr>
        <p:spPr>
          <a:xfrm>
            <a:off x="3148553" y="4939645"/>
            <a:ext cx="395925" cy="8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991DDB-26CD-4645-ABD7-42C339050510}"/>
              </a:ext>
            </a:extLst>
          </p:cNvPr>
          <p:cNvCxnSpPr/>
          <p:nvPr/>
        </p:nvCxnSpPr>
        <p:spPr>
          <a:xfrm>
            <a:off x="3148553" y="4939645"/>
            <a:ext cx="0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B54CB0-4B04-4ED0-9883-D588C25768C4}"/>
              </a:ext>
            </a:extLst>
          </p:cNvPr>
          <p:cNvSpPr/>
          <p:nvPr/>
        </p:nvSpPr>
        <p:spPr>
          <a:xfrm>
            <a:off x="4458879" y="4341932"/>
            <a:ext cx="4572000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/>
              <a:t>since this dispatch decision cannot be made at compile time, dynamic dispatch refers to the choice of code execution (i.e. the method call) as resolved </a:t>
            </a:r>
            <a:r>
              <a:rPr lang="en-GB" b="1"/>
              <a:t>at runtime</a:t>
            </a:r>
          </a:p>
          <a:p>
            <a:endParaRPr lang="en-GB"/>
          </a:p>
          <a:p>
            <a:r>
              <a:rPr lang="en-GB" b="1"/>
              <a:t>call parameters, even if they are references, are treated as static …</a:t>
            </a:r>
          </a:p>
        </p:txBody>
      </p:sp>
    </p:spTree>
    <p:extLst>
      <p:ext uri="{BB962C8B-B14F-4D97-AF65-F5344CB8AC3E}">
        <p14:creationId xmlns:p14="http://schemas.microsoft.com/office/powerpoint/2010/main" val="388044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Interfaces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2" cstate="print">
            <a:grayscl/>
            <a:lum contrast="30000"/>
          </a:blip>
          <a:stretch>
            <a:fillRect/>
          </a:stretch>
        </p:blipFill>
        <p:spPr>
          <a:xfrm>
            <a:off x="2699792" y="2564904"/>
            <a:ext cx="3960440" cy="3508988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328592"/>
          </a:xfrm>
        </p:spPr>
        <p:txBody>
          <a:bodyPr>
            <a:noAutofit/>
          </a:bodyPr>
          <a:lstStyle/>
          <a:p>
            <a:r>
              <a:rPr lang="en-GB" sz="2600" dirty="0"/>
              <a:t>an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en-GB" sz="2600" dirty="0"/>
              <a:t> is a reference type in Java, stored in a .java file and can be seen as a set of only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abstract</a:t>
            </a:r>
            <a:r>
              <a:rPr lang="en-GB" sz="2600" dirty="0"/>
              <a:t> methods</a:t>
            </a:r>
          </a:p>
          <a:p>
            <a:r>
              <a:rPr lang="en-GB" sz="2600" dirty="0"/>
              <a:t>thus, you cannot instantiate an interface and an interface does not contain any constructors</a:t>
            </a:r>
          </a:p>
          <a:p>
            <a:r>
              <a:rPr lang="en-GB" sz="2600" dirty="0"/>
              <a:t>when a class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implements</a:t>
            </a:r>
            <a:r>
              <a:rPr lang="en-GB" sz="2600" dirty="0"/>
              <a:t> an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en-GB" sz="2600" dirty="0"/>
              <a:t> it inherits all the (implicitly abstract) methods of the interface</a:t>
            </a:r>
          </a:p>
          <a:p>
            <a:r>
              <a:rPr lang="en-GB" sz="2600" dirty="0"/>
              <a:t>an interface may also contain constants, default and static methods, and nested types; implementations may exist only for static and default methods (more on this later)</a:t>
            </a:r>
          </a:p>
          <a:p>
            <a:r>
              <a:rPr lang="en-GB" sz="2600" dirty="0"/>
              <a:t>an interface </a:t>
            </a:r>
            <a:r>
              <a:rPr lang="en-GB" sz="2600" b="1" dirty="0"/>
              <a:t>describes behaviours </a:t>
            </a:r>
            <a:r>
              <a:rPr lang="en-GB" sz="2600" dirty="0"/>
              <a:t>that a class implements</a:t>
            </a:r>
          </a:p>
          <a:p>
            <a:r>
              <a:rPr lang="en-GB" sz="2600" dirty="0"/>
              <a:t>any class can implement multiple interfaces and an interface itself can extend multiple interfaces</a:t>
            </a:r>
          </a:p>
          <a:p>
            <a:endParaRPr lang="en-GB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Example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132856"/>
            <a:ext cx="2281238" cy="55721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Animal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7784" y="1144124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7784" y="1501314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419872" y="2132856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3562748" y="2370983"/>
            <a:ext cx="1140" cy="553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27784" y="1772816"/>
            <a:ext cx="18722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void </a:t>
            </a:r>
            <a:r>
              <a:rPr lang="en-GB" sz="1300" b="1" i="1" dirty="0" err="1">
                <a:solidFill>
                  <a:schemeClr val="tx1"/>
                </a:solidFill>
              </a:rPr>
              <a:t>makeNoise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5364088" y="2132856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5506964" y="2370983"/>
            <a:ext cx="1140" cy="55396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6016" y="1144124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&lt;interface&gt; Pet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6016" y="1501314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6016" y="1772816"/>
            <a:ext cx="18722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void </a:t>
            </a:r>
            <a:r>
              <a:rPr lang="en-GB" sz="1300" b="1" i="1" dirty="0">
                <a:solidFill>
                  <a:schemeClr val="tx1"/>
                </a:solidFill>
              </a:rPr>
              <a:t>cuddle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3848" y="2927794"/>
            <a:ext cx="2664296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3848" y="3284984"/>
            <a:ext cx="266429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195736" y="1556792"/>
            <a:ext cx="432048" cy="5937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40152" y="2420888"/>
            <a:ext cx="3007866" cy="72008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Pet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cuddle();  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  <a:t>//implicitly abstract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 void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makeNoise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r>
              <a:rPr lang="en-GB" sz="1000" dirty="0">
                <a:solidFill>
                  <a:srgbClr val="3F7F5F"/>
                </a:solidFill>
                <a:latin typeface="Consolas" pitchFamily="49" charset="0"/>
                <a:cs typeface="Arial" pitchFamily="34" charset="0"/>
              </a:rPr>
              <a:t>//implicitly abstract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6093296"/>
            <a:ext cx="2157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slide idea originally by N. Wu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6588224" y="1916832"/>
            <a:ext cx="648072" cy="5040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920" y="4005064"/>
            <a:ext cx="3168352" cy="1872208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Dog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Animal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implements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Pet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cs typeface="Arial" pitchFamily="34" charset="0"/>
              </a:rPr>
              <a:t>@Override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	 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cuddle() {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// from Pet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"Smelly cuddle!"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cs typeface="Arial" pitchFamily="34" charset="0"/>
              </a:rPr>
              <a:t>@Override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lang="en-GB" sz="1000" b="1" dirty="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// from Animal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"Woof!"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292080" y="3501008"/>
            <a:ext cx="648072" cy="5040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6818576" flipH="1" flipV="1">
            <a:off x="6605982" y="3039760"/>
            <a:ext cx="867998" cy="76044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7020272" y="836712"/>
            <a:ext cx="1872208" cy="115212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Why do interfaces guarantee that there is no name clash?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308304" y="3284984"/>
            <a:ext cx="1584176" cy="259228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it is ok to have a method name identical to the one of another interface or even class defined in an interface since there is no implementation provided</a:t>
            </a:r>
          </a:p>
        </p:txBody>
      </p:sp>
      <p:sp>
        <p:nvSpPr>
          <p:cNvPr id="29" name="Freeform 28"/>
          <p:cNvSpPr/>
          <p:nvPr/>
        </p:nvSpPr>
        <p:spPr>
          <a:xfrm rot="309418" flipH="1" flipV="1">
            <a:off x="3092252" y="5266671"/>
            <a:ext cx="867998" cy="76044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309418" flipH="1" flipV="1">
            <a:off x="3092252" y="4474582"/>
            <a:ext cx="867998" cy="76044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1763688" y="3645024"/>
            <a:ext cx="1728192" cy="259228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for a Dog class to be a concrete (i.e. non-abstract) class it has to implement all abstract methods from all interfaces it implements and classes it extends</a:t>
            </a:r>
          </a:p>
        </p:txBody>
      </p:sp>
      <p:sp>
        <p:nvSpPr>
          <p:cNvPr id="32" name="Freeform 31"/>
          <p:cNvSpPr/>
          <p:nvPr/>
        </p:nvSpPr>
        <p:spPr>
          <a:xfrm rot="309418" flipH="1" flipV="1">
            <a:off x="2660203" y="2458359"/>
            <a:ext cx="867998" cy="76044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 rot="309418" flipH="1" flipV="1">
            <a:off x="2159427" y="2420260"/>
            <a:ext cx="3309711" cy="943372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179512" y="2852936"/>
            <a:ext cx="2736304" cy="64807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a class can inherit from one parent class and implement multiple interfaces as well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3848" y="3356992"/>
            <a:ext cx="266429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Deadly Diamond of Death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2" cstate="print">
            <a:grayscl/>
            <a:lum contrast="20000"/>
          </a:blip>
          <a:stretch>
            <a:fillRect/>
          </a:stretch>
        </p:blipFill>
        <p:spPr>
          <a:xfrm>
            <a:off x="2411760" y="2492896"/>
            <a:ext cx="4392488" cy="3600400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1033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iamond 39"/>
          <p:cNvSpPr/>
          <p:nvPr/>
        </p:nvSpPr>
        <p:spPr>
          <a:xfrm>
            <a:off x="2123728" y="928100"/>
            <a:ext cx="5040560" cy="52565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Deadly Diamond of Death (DDD)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216132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7904" y="1573322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3779912" y="22962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3922788" y="2534379"/>
            <a:ext cx="1140" cy="553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07904" y="1844824"/>
            <a:ext cx="187220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void </a:t>
            </a:r>
            <a:r>
              <a:rPr lang="en-GB" sz="1300" b="1" i="1" dirty="0" err="1">
                <a:solidFill>
                  <a:schemeClr val="tx1"/>
                </a:solidFill>
              </a:rPr>
              <a:t>makeNoise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5220072" y="227687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>
            <a:off x="5362948" y="2514999"/>
            <a:ext cx="1140" cy="553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83768" y="3088340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Lion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3768" y="3445530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3768" y="3717032"/>
            <a:ext cx="187220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void </a:t>
            </a:r>
            <a:r>
              <a:rPr lang="en-GB" sz="1300" b="1" dirty="0" err="1">
                <a:solidFill>
                  <a:schemeClr val="tx1"/>
                </a:solidFill>
              </a:rPr>
              <a:t>makeNoise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2040" y="3068960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Tiger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32040" y="3426150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32040" y="3697652"/>
            <a:ext cx="187220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void </a:t>
            </a:r>
            <a:r>
              <a:rPr lang="en-GB" sz="1300" b="1" dirty="0" err="1">
                <a:solidFill>
                  <a:schemeClr val="tx1"/>
                </a:solidFill>
              </a:rPr>
              <a:t>makeNoise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07904" y="4960548"/>
            <a:ext cx="1872208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Liger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5317738"/>
            <a:ext cx="1872208" cy="27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07904" y="5589240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3781052" y="4146357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>
            <a:off x="3923928" y="4384484"/>
            <a:ext cx="1140" cy="553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5221212" y="4126977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>
            <a:off x="5364088" y="4365104"/>
            <a:ext cx="0" cy="576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012160" y="836712"/>
            <a:ext cx="2281238" cy="55721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Animal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Connector 41"/>
          <p:cNvCxnSpPr>
            <a:stCxn id="6" idx="3"/>
            <a:endCxn id="1026" idx="1"/>
          </p:cNvCxnSpPr>
          <p:nvPr/>
        </p:nvCxnSpPr>
        <p:spPr>
          <a:xfrm flipV="1">
            <a:off x="5580112" y="1115319"/>
            <a:ext cx="432048" cy="5937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44208" y="4456492"/>
            <a:ext cx="2438400" cy="71755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Tiger </a:t>
            </a:r>
            <a:r>
              <a:rPr lang="en-GB" sz="10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extends 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Animal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Grrh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!"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51520" y="1936212"/>
            <a:ext cx="2438400" cy="71755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Lion</a:t>
            </a:r>
            <a:r>
              <a:rPr lang="en-GB" sz="10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extends 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Animal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"Roar!"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804248" y="4024444"/>
            <a:ext cx="931168" cy="433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19672" y="2656292"/>
            <a:ext cx="931168" cy="433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95536" y="5176572"/>
            <a:ext cx="288032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Liger </a:t>
            </a:r>
            <a:r>
              <a:rPr lang="en-GB" sz="10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extends 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Lion, Tiger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en-GB" sz="1000" b="1" dirty="0" err="1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super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.makeNoise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 </a:t>
            </a:r>
            <a:b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// Liger would</a:t>
            </a:r>
            <a:r>
              <a:rPr kumimoji="0" lang="en-GB" sz="10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be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‘super’ confused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>
            <a:endCxn id="33" idx="1"/>
          </p:cNvCxnSpPr>
          <p:nvPr/>
        </p:nvCxnSpPr>
        <p:spPr>
          <a:xfrm flipV="1">
            <a:off x="3275856" y="5453489"/>
            <a:ext cx="432048" cy="831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4846596" flipH="1" flipV="1">
            <a:off x="1414521" y="4493592"/>
            <a:ext cx="867998" cy="76044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reeform 55"/>
          <p:cNvSpPr/>
          <p:nvPr/>
        </p:nvSpPr>
        <p:spPr>
          <a:xfrm rot="5400000" flipH="1" flipV="1">
            <a:off x="3556312" y="2735876"/>
            <a:ext cx="259397" cy="3844645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 rot="5400000" flipH="1" flipV="1">
            <a:off x="2332176" y="3023907"/>
            <a:ext cx="259397" cy="3412597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467544" y="4096452"/>
            <a:ext cx="1872208" cy="7143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multiple inheritance is NOT allowed in Java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08304" y="6165304"/>
            <a:ext cx="2157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slide idea originally by N. Wu</a:t>
            </a:r>
          </a:p>
        </p:txBody>
      </p:sp>
      <p:pic>
        <p:nvPicPr>
          <p:cNvPr id="59" name="Picture 58" descr="li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05296">
            <a:off x="6459624" y="1717383"/>
            <a:ext cx="2293358" cy="1362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951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Recap: References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428868"/>
            <a:ext cx="3726512" cy="3429024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Associating Classes to Multiple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4975681"/>
          </a:xfrm>
        </p:spPr>
        <p:txBody>
          <a:bodyPr>
            <a:normAutofit/>
          </a:bodyPr>
          <a:lstStyle/>
          <a:p>
            <a:r>
              <a:rPr lang="en-GB" sz="2600" dirty="0"/>
              <a:t>in multiple inheritance there is </a:t>
            </a:r>
            <a:r>
              <a:rPr lang="en-GB" sz="2600" b="1" dirty="0"/>
              <a:t>no simple way </a:t>
            </a:r>
            <a:r>
              <a:rPr lang="en-GB" sz="2600" dirty="0"/>
              <a:t>to resolve calls to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super</a:t>
            </a:r>
            <a:r>
              <a:rPr lang="en-GB" sz="2600" dirty="0"/>
              <a:t> (one could use separate namespaces etc)</a:t>
            </a:r>
          </a:p>
          <a:p>
            <a:r>
              <a:rPr lang="en-GB" sz="2600" dirty="0"/>
              <a:t>in response, Java </a:t>
            </a:r>
            <a:r>
              <a:rPr lang="en-GB" sz="2600" b="1" dirty="0"/>
              <a:t>forbids all </a:t>
            </a:r>
            <a:r>
              <a:rPr lang="en-GB" sz="2600" dirty="0"/>
              <a:t>multiple inheritance: </a:t>
            </a:r>
            <a:br>
              <a:rPr lang="en-GB" sz="2600" dirty="0"/>
            </a:br>
            <a:r>
              <a:rPr lang="en-GB" sz="2600" dirty="0"/>
              <a:t>a class can only inherit from </a:t>
            </a:r>
            <a:r>
              <a:rPr lang="en-GB" sz="2600" b="1" dirty="0"/>
              <a:t>one</a:t>
            </a:r>
            <a:r>
              <a:rPr lang="en-GB" sz="2600" dirty="0"/>
              <a:t> parent</a:t>
            </a:r>
          </a:p>
          <a:p>
            <a:r>
              <a:rPr lang="en-GB" sz="2600" dirty="0"/>
              <a:t>`Liger’ may still be implemented via </a:t>
            </a:r>
            <a:r>
              <a:rPr lang="en-GB" sz="2600" b="1" dirty="0"/>
              <a:t>two</a:t>
            </a:r>
            <a:r>
              <a:rPr lang="en-GB" sz="2600" dirty="0"/>
              <a:t> </a:t>
            </a:r>
            <a:r>
              <a:rPr lang="en-GB" sz="2600" b="1" dirty="0"/>
              <a:t>has-a</a:t>
            </a:r>
            <a:r>
              <a:rPr lang="en-GB" sz="2600" dirty="0"/>
              <a:t> relationships</a:t>
            </a:r>
          </a:p>
          <a:p>
            <a:r>
              <a:rPr lang="en-GB" sz="2600" dirty="0"/>
              <a:t>yet, we still would like a language construct that associates a single class with </a:t>
            </a:r>
            <a:r>
              <a:rPr lang="en-GB" sz="2600" b="1" dirty="0"/>
              <a:t>several</a:t>
            </a:r>
            <a:r>
              <a:rPr lang="en-GB" sz="2600" dirty="0"/>
              <a:t> parent concepts: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4437112"/>
            <a:ext cx="439248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5661248"/>
            <a:ext cx="936104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Lion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760" y="5661248"/>
            <a:ext cx="936104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Tiger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1547664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>
            <a:off x="1690540" y="5035279"/>
            <a:ext cx="1140" cy="55396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2699792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2842668" y="5035279"/>
            <a:ext cx="1140" cy="55396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3888" y="5661248"/>
            <a:ext cx="936104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3851920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3994796" y="5035279"/>
            <a:ext cx="1140" cy="55396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16016" y="5661248"/>
            <a:ext cx="936104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5004048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>
            <a:off x="5146924" y="5035279"/>
            <a:ext cx="1140" cy="553961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84168" y="4437112"/>
            <a:ext cx="1800200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&lt;interface&gt; Pet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8224" y="5661248"/>
            <a:ext cx="936104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6876256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>
            <a:off x="7019132" y="5035279"/>
            <a:ext cx="1140" cy="55396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6516216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>
            <a:off x="6156176" y="4797152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3"/>
          </p:cNvCxnSpPr>
          <p:nvPr/>
        </p:nvCxnSpPr>
        <p:spPr>
          <a:xfrm rot="5400000">
            <a:off x="5086538" y="4160701"/>
            <a:ext cx="337937" cy="2087092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5"/>
          <p:cNvCxnSpPr>
            <a:stCxn id="21" idx="3"/>
          </p:cNvCxnSpPr>
          <p:nvPr/>
        </p:nvCxnSpPr>
        <p:spPr>
          <a:xfrm rot="5400000">
            <a:off x="5806617" y="4664758"/>
            <a:ext cx="481955" cy="1222996"/>
          </a:xfrm>
          <a:prstGeom prst="bent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36096" y="5517232"/>
            <a:ext cx="0" cy="14401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3968" y="5373216"/>
            <a:ext cx="0" cy="2160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8304" y="6165304"/>
            <a:ext cx="2157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slide idea originally by N. Wu</a:t>
            </a:r>
          </a:p>
        </p:txBody>
      </p:sp>
    </p:spTree>
    <p:extLst>
      <p:ext uri="{BB962C8B-B14F-4D97-AF65-F5344CB8AC3E}">
        <p14:creationId xmlns:p14="http://schemas.microsoft.com/office/powerpoint/2010/main" val="348734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1" y="100853"/>
            <a:ext cx="8875059" cy="3328147"/>
          </a:xfrm>
          <a:custGeom>
            <a:avLst/>
            <a:gdLst/>
            <a:ahLst/>
            <a:cxnLst/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5768" y="501074"/>
            <a:ext cx="4752975" cy="125561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algn="ctr">
              <a:spcBef>
                <a:spcPts val="119"/>
              </a:spcBef>
            </a:pPr>
            <a:r>
              <a:rPr sz="4236" dirty="0">
                <a:latin typeface="Copperplate Gothic Light" panose="020E0507020206020404" pitchFamily="34" charset="0"/>
              </a:rPr>
              <a:t>Static Elements</a:t>
            </a:r>
            <a:br>
              <a:rPr lang="en-GB" sz="4236" dirty="0">
                <a:latin typeface="Copperplate Gothic Light" panose="020E0507020206020404" pitchFamily="34" charset="0"/>
              </a:rPr>
            </a:br>
            <a:r>
              <a:rPr lang="en-GB" sz="1800" dirty="0">
                <a:latin typeface="Copperplate Gothic Light" panose="020E0507020206020404" pitchFamily="34" charset="0"/>
              </a:rPr>
              <a:t>(aka CLASS ELEMENTS)</a:t>
            </a:r>
            <a:endParaRPr sz="1800" dirty="0">
              <a:latin typeface="Copperplate Gothic Light" panose="020E0507020206020404" pitchFamily="34" charset="0"/>
            </a:endParaRPr>
          </a:p>
          <a:p>
            <a:pPr marL="4483" algn="ctr">
              <a:spcBef>
                <a:spcPts val="79"/>
              </a:spcBef>
            </a:pPr>
            <a:r>
              <a:rPr sz="1941" dirty="0">
                <a:latin typeface="Copperplate Gothic Light" panose="020E0507020206020404" pitchFamily="34" charset="0"/>
              </a:rPr>
              <a:t>( resist them )</a:t>
            </a:r>
          </a:p>
        </p:txBody>
      </p:sp>
      <p:sp>
        <p:nvSpPr>
          <p:cNvPr id="4" name="object 4"/>
          <p:cNvSpPr/>
          <p:nvPr/>
        </p:nvSpPr>
        <p:spPr>
          <a:xfrm>
            <a:off x="3216537" y="2557631"/>
            <a:ext cx="2706892" cy="87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58" y="6469296"/>
            <a:ext cx="816068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06867">
              <a:lnSpc>
                <a:spcPts val="1474"/>
              </a:lnSpc>
              <a:tabLst>
                <a:tab pos="2092810" algn="l"/>
                <a:tab pos="2255304" algn="l"/>
                <a:tab pos="7970049" algn="l"/>
              </a:tabLst>
            </a:pPr>
            <a:r>
              <a:rPr sz="1147" dirty="0">
                <a:solidFill>
                  <a:srgbClr val="FFFFFF"/>
                </a:solidFill>
                <a:latin typeface="Arial" panose="020B0604020202020204" pitchFamily="34" charset="0"/>
                <a:cs typeface="Times New Roman"/>
              </a:rPr>
              <a:t>Object-Oriented Programming	|	University of Bristol	</a:t>
            </a:r>
            <a:r>
              <a:rPr sz="1324" dirty="0">
                <a:solidFill>
                  <a:srgbClr val="FFFFFF"/>
                </a:solidFill>
                <a:latin typeface="Arial" panose="020B0604020202020204" pitchFamily="34" charset="0"/>
                <a:cs typeface="Times New Roman"/>
              </a:rPr>
              <a:t>20</a:t>
            </a:r>
            <a:endParaRPr sz="1324" dirty="0">
              <a:solidFill>
                <a:prstClr val="black"/>
              </a:solidFill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471" y="3429000"/>
            <a:ext cx="8875059" cy="3328147"/>
          </a:xfrm>
          <a:custGeom>
            <a:avLst/>
            <a:gdLst/>
            <a:ahLst/>
            <a:cxnLst/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9773" y="3429000"/>
            <a:ext cx="3360419" cy="318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49" y="106231"/>
            <a:ext cx="8863293" cy="6644528"/>
          </a:xfrm>
          <a:custGeom>
            <a:avLst/>
            <a:gdLst/>
            <a:ahLst/>
            <a:cxnLst/>
            <a:rect l="l" t="t" r="r" b="b"/>
            <a:pathLst>
              <a:path w="10045065" h="7530465">
                <a:moveTo>
                  <a:pt x="10044683" y="0"/>
                </a:moveTo>
                <a:lnTo>
                  <a:pt x="0" y="0"/>
                </a:lnTo>
                <a:lnTo>
                  <a:pt x="0" y="7530084"/>
                </a:lnTo>
                <a:lnTo>
                  <a:pt x="10044683" y="7530084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933" y="220143"/>
            <a:ext cx="2609850" cy="4287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dirty="0">
                <a:latin typeface="Arial" panose="020B0604020202020204" pitchFamily="34" charset="0"/>
              </a:rPr>
              <a:t>Static Elements I</a:t>
            </a:r>
          </a:p>
        </p:txBody>
      </p:sp>
      <p:sp>
        <p:nvSpPr>
          <p:cNvPr id="3" name="object 3"/>
          <p:cNvSpPr/>
          <p:nvPr/>
        </p:nvSpPr>
        <p:spPr>
          <a:xfrm>
            <a:off x="917090" y="2052021"/>
            <a:ext cx="4506446" cy="1377203"/>
          </a:xfrm>
          <a:custGeom>
            <a:avLst/>
            <a:gdLst/>
            <a:ahLst/>
            <a:cxnLst/>
            <a:rect l="l" t="t" r="r" b="b"/>
            <a:pathLst>
              <a:path w="5107305" h="1560829">
                <a:moveTo>
                  <a:pt x="0" y="0"/>
                </a:moveTo>
                <a:lnTo>
                  <a:pt x="5106924" y="0"/>
                </a:lnTo>
                <a:lnTo>
                  <a:pt x="5106924" y="1560576"/>
                </a:lnTo>
                <a:lnTo>
                  <a:pt x="0" y="156057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711" y="2047987"/>
            <a:ext cx="4517091" cy="1381125"/>
          </a:xfrm>
          <a:custGeom>
            <a:avLst/>
            <a:gdLst/>
            <a:ahLst/>
            <a:cxnLst/>
            <a:rect l="l" t="t" r="r" b="b"/>
            <a:pathLst>
              <a:path w="5119370" h="1565275">
                <a:moveTo>
                  <a:pt x="10667" y="1565147"/>
                </a:moveTo>
                <a:lnTo>
                  <a:pt x="0" y="1565147"/>
                </a:lnTo>
                <a:lnTo>
                  <a:pt x="0" y="0"/>
                </a:lnTo>
                <a:lnTo>
                  <a:pt x="5119116" y="0"/>
                </a:lnTo>
                <a:lnTo>
                  <a:pt x="5119116" y="4572"/>
                </a:lnTo>
                <a:lnTo>
                  <a:pt x="10667" y="4572"/>
                </a:lnTo>
                <a:lnTo>
                  <a:pt x="6095" y="9144"/>
                </a:lnTo>
                <a:lnTo>
                  <a:pt x="10667" y="9144"/>
                </a:lnTo>
                <a:lnTo>
                  <a:pt x="10667" y="1565147"/>
                </a:lnTo>
                <a:close/>
              </a:path>
              <a:path w="5119370" h="1565275">
                <a:moveTo>
                  <a:pt x="10667" y="9144"/>
                </a:moveTo>
                <a:lnTo>
                  <a:pt x="6095" y="9144"/>
                </a:lnTo>
                <a:lnTo>
                  <a:pt x="10667" y="4572"/>
                </a:lnTo>
                <a:lnTo>
                  <a:pt x="10667" y="9144"/>
                </a:lnTo>
                <a:close/>
              </a:path>
              <a:path w="5119370" h="1565275">
                <a:moveTo>
                  <a:pt x="5108448" y="9144"/>
                </a:moveTo>
                <a:lnTo>
                  <a:pt x="10667" y="9144"/>
                </a:lnTo>
                <a:lnTo>
                  <a:pt x="10667" y="4572"/>
                </a:lnTo>
                <a:lnTo>
                  <a:pt x="5108448" y="4572"/>
                </a:lnTo>
                <a:lnTo>
                  <a:pt x="5108448" y="9144"/>
                </a:lnTo>
                <a:close/>
              </a:path>
              <a:path w="5119370" h="1565275">
                <a:moveTo>
                  <a:pt x="5119116" y="1565147"/>
                </a:moveTo>
                <a:lnTo>
                  <a:pt x="5108448" y="1565147"/>
                </a:lnTo>
                <a:lnTo>
                  <a:pt x="5108448" y="4572"/>
                </a:lnTo>
                <a:lnTo>
                  <a:pt x="5113019" y="9144"/>
                </a:lnTo>
                <a:lnTo>
                  <a:pt x="5119116" y="9144"/>
                </a:lnTo>
                <a:lnTo>
                  <a:pt x="5119116" y="1565147"/>
                </a:lnTo>
                <a:close/>
              </a:path>
              <a:path w="5119370" h="1565275">
                <a:moveTo>
                  <a:pt x="5119116" y="9144"/>
                </a:moveTo>
                <a:lnTo>
                  <a:pt x="5113019" y="9144"/>
                </a:lnTo>
                <a:lnTo>
                  <a:pt x="5108448" y="4572"/>
                </a:lnTo>
                <a:lnTo>
                  <a:pt x="5119116" y="4572"/>
                </a:lnTo>
                <a:lnTo>
                  <a:pt x="51191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293" y="2077122"/>
            <a:ext cx="149150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</a:pP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class 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RobotWorld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4499" y="2426758"/>
            <a:ext cx="3845859" cy="1022305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public </a:t>
            </a:r>
            <a:r>
              <a:rPr sz="1941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 </a:t>
            </a: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void 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main (String[] </a:t>
            </a:r>
            <a:r>
              <a:rPr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args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{  Robot </a:t>
            </a:r>
            <a:r>
              <a:rPr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c3po 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</a:t>
            </a: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new 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Robot(</a:t>
            </a:r>
            <a:r>
              <a:rPr sz="1147" dirty="0">
                <a:solidFill>
                  <a:srgbClr val="2A00FF"/>
                </a:solidFill>
                <a:latin typeface="Consolas" panose="020B0609020204030204" pitchFamily="49" charset="0"/>
                <a:cs typeface="Times New Roman"/>
              </a:rPr>
              <a:t>"C3PO"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);  </a:t>
            </a:r>
            <a:r>
              <a:rPr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c3po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.talk(</a:t>
            </a:r>
            <a:r>
              <a:rPr sz="1147" dirty="0">
                <a:solidFill>
                  <a:srgbClr val="2A00FF"/>
                </a:solidFill>
                <a:latin typeface="Consolas" panose="020B0609020204030204" pitchFamily="49" charset="0"/>
                <a:cs typeface="Times New Roman"/>
              </a:rPr>
              <a:t>"'Hello, Java!'"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);</a:t>
            </a:r>
          </a:p>
          <a:p>
            <a:pPr marL="162494" defTabSz="806867">
              <a:spcBef>
                <a:spcPts val="22"/>
              </a:spcBef>
            </a:pP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  <a:p>
            <a:pPr defTabSz="806867">
              <a:spcBef>
                <a:spcPts val="18"/>
              </a:spcBef>
            </a:pP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3621293" y="2052021"/>
            <a:ext cx="1801906" cy="277346"/>
          </a:xfrm>
          <a:custGeom>
            <a:avLst/>
            <a:gdLst/>
            <a:ahLst/>
            <a:cxnLst/>
            <a:rect l="l" t="t" r="r" b="b"/>
            <a:pathLst>
              <a:path w="2042160" h="314325">
                <a:moveTo>
                  <a:pt x="0" y="0"/>
                </a:moveTo>
                <a:lnTo>
                  <a:pt x="2042160" y="0"/>
                </a:lnTo>
                <a:lnTo>
                  <a:pt x="2042160" y="313943"/>
                </a:lnTo>
                <a:lnTo>
                  <a:pt x="0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7845" y="2039919"/>
            <a:ext cx="1827679" cy="301438"/>
          </a:xfrm>
          <a:custGeom>
            <a:avLst/>
            <a:gdLst/>
            <a:ahLst/>
            <a:cxnLst/>
            <a:rect l="l" t="t" r="r" b="b"/>
            <a:pathLst>
              <a:path w="2071370" h="341630">
                <a:moveTo>
                  <a:pt x="2065020" y="341376"/>
                </a:moveTo>
                <a:lnTo>
                  <a:pt x="7620" y="341376"/>
                </a:lnTo>
                <a:lnTo>
                  <a:pt x="0" y="335279"/>
                </a:lnTo>
                <a:lnTo>
                  <a:pt x="0" y="6096"/>
                </a:lnTo>
                <a:lnTo>
                  <a:pt x="7620" y="0"/>
                </a:lnTo>
                <a:lnTo>
                  <a:pt x="2065020" y="0"/>
                </a:lnTo>
                <a:lnTo>
                  <a:pt x="2071116" y="6096"/>
                </a:lnTo>
                <a:lnTo>
                  <a:pt x="2071116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313944"/>
                </a:lnTo>
                <a:lnTo>
                  <a:pt x="15240" y="313944"/>
                </a:lnTo>
                <a:lnTo>
                  <a:pt x="28956" y="327660"/>
                </a:lnTo>
                <a:lnTo>
                  <a:pt x="2071116" y="327660"/>
                </a:lnTo>
                <a:lnTo>
                  <a:pt x="2071116" y="335279"/>
                </a:lnTo>
                <a:lnTo>
                  <a:pt x="2065020" y="341376"/>
                </a:lnTo>
                <a:close/>
              </a:path>
              <a:path w="2071370" h="341630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2071370" h="341630">
                <a:moveTo>
                  <a:pt x="2043684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2043684" y="13716"/>
                </a:lnTo>
                <a:lnTo>
                  <a:pt x="2043684" y="27432"/>
                </a:lnTo>
                <a:close/>
              </a:path>
              <a:path w="2071370" h="341630">
                <a:moveTo>
                  <a:pt x="2043684" y="327660"/>
                </a:moveTo>
                <a:lnTo>
                  <a:pt x="2043684" y="13716"/>
                </a:lnTo>
                <a:lnTo>
                  <a:pt x="2057400" y="27432"/>
                </a:lnTo>
                <a:lnTo>
                  <a:pt x="2071116" y="27432"/>
                </a:lnTo>
                <a:lnTo>
                  <a:pt x="2071116" y="313944"/>
                </a:lnTo>
                <a:lnTo>
                  <a:pt x="2057400" y="313944"/>
                </a:lnTo>
                <a:lnTo>
                  <a:pt x="2043684" y="327660"/>
                </a:lnTo>
                <a:close/>
              </a:path>
              <a:path w="2071370" h="341630">
                <a:moveTo>
                  <a:pt x="2071116" y="27432"/>
                </a:moveTo>
                <a:lnTo>
                  <a:pt x="2057400" y="27432"/>
                </a:lnTo>
                <a:lnTo>
                  <a:pt x="2043684" y="13716"/>
                </a:lnTo>
                <a:lnTo>
                  <a:pt x="2071116" y="13716"/>
                </a:lnTo>
                <a:lnTo>
                  <a:pt x="2071116" y="27432"/>
                </a:lnTo>
                <a:close/>
              </a:path>
              <a:path w="2071370" h="341630">
                <a:moveTo>
                  <a:pt x="28956" y="327660"/>
                </a:moveTo>
                <a:lnTo>
                  <a:pt x="15240" y="313944"/>
                </a:lnTo>
                <a:lnTo>
                  <a:pt x="28956" y="313944"/>
                </a:lnTo>
                <a:lnTo>
                  <a:pt x="28956" y="327660"/>
                </a:lnTo>
                <a:close/>
              </a:path>
              <a:path w="2071370" h="341630">
                <a:moveTo>
                  <a:pt x="2043684" y="327660"/>
                </a:moveTo>
                <a:lnTo>
                  <a:pt x="28956" y="327660"/>
                </a:lnTo>
                <a:lnTo>
                  <a:pt x="28956" y="313944"/>
                </a:lnTo>
                <a:lnTo>
                  <a:pt x="2043684" y="313944"/>
                </a:lnTo>
                <a:lnTo>
                  <a:pt x="2043684" y="327660"/>
                </a:lnTo>
                <a:close/>
              </a:path>
              <a:path w="2071370" h="341630">
                <a:moveTo>
                  <a:pt x="2071116" y="327660"/>
                </a:moveTo>
                <a:lnTo>
                  <a:pt x="2043684" y="327660"/>
                </a:lnTo>
                <a:lnTo>
                  <a:pt x="2057400" y="313944"/>
                </a:lnTo>
                <a:lnTo>
                  <a:pt x="2071116" y="313944"/>
                </a:lnTo>
                <a:lnTo>
                  <a:pt x="2071116" y="32766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1293" y="2031390"/>
            <a:ext cx="180190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46245" defTabSz="806867">
              <a:spcBef>
                <a:spcPts val="115"/>
              </a:spcBef>
            </a:pPr>
            <a:r>
              <a:rPr sz="1721" dirty="0">
                <a:solidFill>
                  <a:srgbClr val="FFFFFF"/>
                </a:solidFill>
                <a:latin typeface="Calibri" panose="020F0502020204030204" pitchFamily="34" charset="0"/>
                <a:cs typeface="Times New Roman"/>
              </a:rPr>
              <a:t>RobotWorld.java</a:t>
            </a:r>
            <a:endParaRPr sz="1721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944" y="1084713"/>
            <a:ext cx="7716371" cy="71032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4599" marR="4483" indent="-333393" defTabSz="806867">
              <a:lnSpc>
                <a:spcPts val="2418"/>
              </a:lnSpc>
              <a:spcBef>
                <a:spcPts val="675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like for </a:t>
            </a:r>
            <a:r>
              <a:rPr sz="211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main</a:t>
            </a: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, elements declared as </a:t>
            </a:r>
            <a:r>
              <a:rPr sz="211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11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are associated  to a class, not actual object instances</a:t>
            </a:r>
          </a:p>
        </p:txBody>
      </p:sp>
      <p:sp>
        <p:nvSpPr>
          <p:cNvPr id="11" name="object 11"/>
          <p:cNvSpPr/>
          <p:nvPr/>
        </p:nvSpPr>
        <p:spPr>
          <a:xfrm>
            <a:off x="4914900" y="2564353"/>
            <a:ext cx="1069041" cy="214032"/>
          </a:xfrm>
          <a:custGeom>
            <a:avLst/>
            <a:gdLst/>
            <a:ahLst/>
            <a:cxnLst/>
            <a:rect l="l" t="t" r="r" b="b"/>
            <a:pathLst>
              <a:path w="1211579" h="242569">
                <a:moveTo>
                  <a:pt x="591819" y="192024"/>
                </a:moveTo>
                <a:lnTo>
                  <a:pt x="364235" y="192024"/>
                </a:lnTo>
                <a:lnTo>
                  <a:pt x="400811" y="190500"/>
                </a:lnTo>
                <a:lnTo>
                  <a:pt x="437387" y="187451"/>
                </a:lnTo>
                <a:lnTo>
                  <a:pt x="475487" y="182880"/>
                </a:lnTo>
                <a:lnTo>
                  <a:pt x="515111" y="176784"/>
                </a:lnTo>
                <a:lnTo>
                  <a:pt x="557783" y="170688"/>
                </a:lnTo>
                <a:lnTo>
                  <a:pt x="600455" y="161544"/>
                </a:lnTo>
                <a:lnTo>
                  <a:pt x="646175" y="152400"/>
                </a:lnTo>
                <a:lnTo>
                  <a:pt x="691895" y="141732"/>
                </a:lnTo>
                <a:lnTo>
                  <a:pt x="789431" y="117348"/>
                </a:lnTo>
                <a:lnTo>
                  <a:pt x="838199" y="103632"/>
                </a:lnTo>
                <a:lnTo>
                  <a:pt x="940307" y="76200"/>
                </a:lnTo>
                <a:lnTo>
                  <a:pt x="1203960" y="0"/>
                </a:lnTo>
                <a:lnTo>
                  <a:pt x="1211580" y="25908"/>
                </a:lnTo>
                <a:lnTo>
                  <a:pt x="1104900" y="57912"/>
                </a:lnTo>
                <a:lnTo>
                  <a:pt x="947927" y="103632"/>
                </a:lnTo>
                <a:lnTo>
                  <a:pt x="795527" y="144780"/>
                </a:lnTo>
                <a:lnTo>
                  <a:pt x="699516" y="169164"/>
                </a:lnTo>
                <a:lnTo>
                  <a:pt x="652271" y="179832"/>
                </a:lnTo>
                <a:lnTo>
                  <a:pt x="591819" y="192024"/>
                </a:lnTo>
                <a:close/>
              </a:path>
              <a:path w="1211579" h="242569">
                <a:moveTo>
                  <a:pt x="117348" y="242315"/>
                </a:moveTo>
                <a:lnTo>
                  <a:pt x="0" y="140208"/>
                </a:lnTo>
                <a:lnTo>
                  <a:pt x="152400" y="106680"/>
                </a:lnTo>
                <a:lnTo>
                  <a:pt x="139403" y="156972"/>
                </a:lnTo>
                <a:lnTo>
                  <a:pt x="124967" y="156972"/>
                </a:lnTo>
                <a:lnTo>
                  <a:pt x="117348" y="184403"/>
                </a:lnTo>
                <a:lnTo>
                  <a:pt x="131349" y="188137"/>
                </a:lnTo>
                <a:lnTo>
                  <a:pt x="117348" y="242315"/>
                </a:lnTo>
                <a:close/>
              </a:path>
              <a:path w="1211579" h="242569">
                <a:moveTo>
                  <a:pt x="131349" y="188137"/>
                </a:moveTo>
                <a:lnTo>
                  <a:pt x="117348" y="184403"/>
                </a:lnTo>
                <a:lnTo>
                  <a:pt x="124967" y="156972"/>
                </a:lnTo>
                <a:lnTo>
                  <a:pt x="138410" y="160812"/>
                </a:lnTo>
                <a:lnTo>
                  <a:pt x="131349" y="188137"/>
                </a:lnTo>
                <a:close/>
              </a:path>
              <a:path w="1211579" h="242569">
                <a:moveTo>
                  <a:pt x="138410" y="160812"/>
                </a:moveTo>
                <a:lnTo>
                  <a:pt x="124967" y="156972"/>
                </a:lnTo>
                <a:lnTo>
                  <a:pt x="139403" y="156972"/>
                </a:lnTo>
                <a:lnTo>
                  <a:pt x="138410" y="160812"/>
                </a:lnTo>
                <a:close/>
              </a:path>
              <a:path w="1211579" h="242569">
                <a:moveTo>
                  <a:pt x="365759" y="219456"/>
                </a:moveTo>
                <a:lnTo>
                  <a:pt x="329183" y="219456"/>
                </a:lnTo>
                <a:lnTo>
                  <a:pt x="260604" y="213360"/>
                </a:lnTo>
                <a:lnTo>
                  <a:pt x="228600" y="208788"/>
                </a:lnTo>
                <a:lnTo>
                  <a:pt x="167639" y="196596"/>
                </a:lnTo>
                <a:lnTo>
                  <a:pt x="140207" y="190500"/>
                </a:lnTo>
                <a:lnTo>
                  <a:pt x="131349" y="188137"/>
                </a:lnTo>
                <a:lnTo>
                  <a:pt x="138410" y="160812"/>
                </a:lnTo>
                <a:lnTo>
                  <a:pt x="146304" y="163068"/>
                </a:lnTo>
                <a:lnTo>
                  <a:pt x="173735" y="169164"/>
                </a:lnTo>
                <a:lnTo>
                  <a:pt x="233171" y="181356"/>
                </a:lnTo>
                <a:lnTo>
                  <a:pt x="295655" y="188976"/>
                </a:lnTo>
                <a:lnTo>
                  <a:pt x="364235" y="192024"/>
                </a:lnTo>
                <a:lnTo>
                  <a:pt x="591819" y="192024"/>
                </a:lnTo>
                <a:lnTo>
                  <a:pt x="562355" y="198120"/>
                </a:lnTo>
                <a:lnTo>
                  <a:pt x="519683" y="204215"/>
                </a:lnTo>
                <a:lnTo>
                  <a:pt x="440435" y="216408"/>
                </a:lnTo>
                <a:lnTo>
                  <a:pt x="365759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6666" y="1524897"/>
            <a:ext cx="3126441" cy="190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8543" y="1764255"/>
            <a:ext cx="2553596" cy="1664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471" y="3429001"/>
            <a:ext cx="8875059" cy="2912969"/>
          </a:xfrm>
          <a:custGeom>
            <a:avLst/>
            <a:gdLst/>
            <a:ahLst/>
            <a:cxnLst/>
            <a:rect l="l" t="t" r="r" b="b"/>
            <a:pathLst>
              <a:path w="10058400" h="3301365">
                <a:moveTo>
                  <a:pt x="0" y="3300984"/>
                </a:moveTo>
                <a:lnTo>
                  <a:pt x="10058400" y="3300984"/>
                </a:lnTo>
                <a:lnTo>
                  <a:pt x="10058400" y="0"/>
                </a:lnTo>
                <a:lnTo>
                  <a:pt x="0" y="0"/>
                </a:lnTo>
                <a:lnTo>
                  <a:pt x="0" y="3300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4471" y="6341633"/>
            <a:ext cx="8875059" cy="415738"/>
          </a:xfrm>
          <a:custGeom>
            <a:avLst/>
            <a:gdLst/>
            <a:ahLst/>
            <a:cxnLst/>
            <a:rect l="l" t="t" r="r" b="b"/>
            <a:pathLst>
              <a:path w="10058400" h="471170">
                <a:moveTo>
                  <a:pt x="0" y="0"/>
                </a:moveTo>
                <a:lnTo>
                  <a:pt x="10058400" y="0"/>
                </a:lnTo>
                <a:lnTo>
                  <a:pt x="10058400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752" y="6463593"/>
            <a:ext cx="354217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  <a:tabLst>
                <a:tab pos="2104017" algn="l"/>
                <a:tab pos="2266511" algn="l"/>
              </a:tabLst>
            </a:pPr>
            <a:r>
              <a:rPr sz="1147" dirty="0">
                <a:solidFill>
                  <a:srgbClr val="FFFFFF"/>
                </a:solidFill>
                <a:latin typeface="Arial" panose="020B0604020202020204" pitchFamily="34" charset="0"/>
                <a:cs typeface="Times New Roman"/>
              </a:rPr>
              <a:t>Object-Oriented Programming	</a:t>
            </a:r>
            <a:endParaRPr sz="1147" dirty="0">
              <a:solidFill>
                <a:prstClr val="black"/>
              </a:solidFill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471" y="6337599"/>
            <a:ext cx="8875059" cy="11206"/>
          </a:xfrm>
          <a:custGeom>
            <a:avLst/>
            <a:gdLst/>
            <a:ahLst/>
            <a:cxnLst/>
            <a:rect l="l" t="t" r="r" b="b"/>
            <a:pathLst>
              <a:path w="10058400" h="12700">
                <a:moveTo>
                  <a:pt x="0" y="12191"/>
                </a:moveTo>
                <a:lnTo>
                  <a:pt x="10058400" y="12191"/>
                </a:lnTo>
                <a:lnTo>
                  <a:pt x="100584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7090" y="3429000"/>
            <a:ext cx="4506446" cy="79562"/>
          </a:xfrm>
          <a:custGeom>
            <a:avLst/>
            <a:gdLst/>
            <a:ahLst/>
            <a:cxnLst/>
            <a:rect l="l" t="t" r="r" b="b"/>
            <a:pathLst>
              <a:path w="5107305" h="90170">
                <a:moveTo>
                  <a:pt x="0" y="0"/>
                </a:moveTo>
                <a:lnTo>
                  <a:pt x="5106924" y="0"/>
                </a:lnTo>
                <a:lnTo>
                  <a:pt x="5106924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1711" y="3428999"/>
            <a:ext cx="4517091" cy="83484"/>
          </a:xfrm>
          <a:custGeom>
            <a:avLst/>
            <a:gdLst/>
            <a:ahLst/>
            <a:cxnLst/>
            <a:rect l="l" t="t" r="r" b="b"/>
            <a:pathLst>
              <a:path w="5119370" h="94614">
                <a:moveTo>
                  <a:pt x="5119116" y="94488"/>
                </a:moveTo>
                <a:lnTo>
                  <a:pt x="0" y="94488"/>
                </a:lnTo>
                <a:lnTo>
                  <a:pt x="0" y="0"/>
                </a:lnTo>
                <a:lnTo>
                  <a:pt x="10667" y="0"/>
                </a:lnTo>
                <a:lnTo>
                  <a:pt x="10667" y="83820"/>
                </a:lnTo>
                <a:lnTo>
                  <a:pt x="6095" y="83820"/>
                </a:lnTo>
                <a:lnTo>
                  <a:pt x="10667" y="89916"/>
                </a:lnTo>
                <a:lnTo>
                  <a:pt x="5119116" y="89916"/>
                </a:lnTo>
                <a:lnTo>
                  <a:pt x="5119116" y="94488"/>
                </a:lnTo>
                <a:close/>
              </a:path>
              <a:path w="5119370" h="94614">
                <a:moveTo>
                  <a:pt x="5108448" y="89916"/>
                </a:moveTo>
                <a:lnTo>
                  <a:pt x="5108448" y="0"/>
                </a:lnTo>
                <a:lnTo>
                  <a:pt x="5119116" y="0"/>
                </a:lnTo>
                <a:lnTo>
                  <a:pt x="5119116" y="83820"/>
                </a:lnTo>
                <a:lnTo>
                  <a:pt x="5113019" y="83820"/>
                </a:lnTo>
                <a:lnTo>
                  <a:pt x="5108448" y="89916"/>
                </a:lnTo>
                <a:close/>
              </a:path>
              <a:path w="5119370" h="94614">
                <a:moveTo>
                  <a:pt x="10667" y="89916"/>
                </a:moveTo>
                <a:lnTo>
                  <a:pt x="6095" y="83820"/>
                </a:lnTo>
                <a:lnTo>
                  <a:pt x="10667" y="83820"/>
                </a:lnTo>
                <a:lnTo>
                  <a:pt x="10667" y="89916"/>
                </a:lnTo>
                <a:close/>
              </a:path>
              <a:path w="5119370" h="94614">
                <a:moveTo>
                  <a:pt x="5108448" y="89916"/>
                </a:moveTo>
                <a:lnTo>
                  <a:pt x="10667" y="89916"/>
                </a:lnTo>
                <a:lnTo>
                  <a:pt x="10667" y="83820"/>
                </a:lnTo>
                <a:lnTo>
                  <a:pt x="5108448" y="83820"/>
                </a:lnTo>
                <a:lnTo>
                  <a:pt x="5108448" y="89916"/>
                </a:lnTo>
                <a:close/>
              </a:path>
              <a:path w="5119370" h="94614">
                <a:moveTo>
                  <a:pt x="5119116" y="89916"/>
                </a:moveTo>
                <a:lnTo>
                  <a:pt x="5108448" y="89916"/>
                </a:lnTo>
                <a:lnTo>
                  <a:pt x="5113019" y="83820"/>
                </a:lnTo>
                <a:lnTo>
                  <a:pt x="5119116" y="83820"/>
                </a:lnTo>
                <a:lnTo>
                  <a:pt x="5119116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944" y="3700247"/>
            <a:ext cx="7883899" cy="209418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344599" marR="371495" indent="-333393" defTabSz="806867">
              <a:lnSpc>
                <a:spcPts val="2427"/>
              </a:lnSpc>
              <a:spcBef>
                <a:spcPts val="666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11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11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elements may be attributes, methods, blocks or  nested classes</a:t>
            </a:r>
          </a:p>
          <a:p>
            <a:pPr marL="344599" marR="97495" indent="-333393" defTabSz="806867">
              <a:lnSpc>
                <a:spcPts val="2427"/>
              </a:lnSpc>
              <a:spcBef>
                <a:spcPts val="600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11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11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elements are shared between all instances of that  class, </a:t>
            </a:r>
            <a:r>
              <a:rPr sz="2515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they can be accessed without instantiation</a:t>
            </a:r>
            <a:endParaRPr sz="2515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  <a:p>
            <a:pPr marL="344599" marR="4483" indent="-333393" defTabSz="806867">
              <a:lnSpc>
                <a:spcPts val="2427"/>
              </a:lnSpc>
              <a:spcBef>
                <a:spcPts val="600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51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for an object oriented approach, avoid using statics unless  you have a very good reason for it</a:t>
            </a:r>
          </a:p>
        </p:txBody>
      </p:sp>
      <p:sp>
        <p:nvSpPr>
          <p:cNvPr id="22" name="object 22"/>
          <p:cNvSpPr/>
          <p:nvPr/>
        </p:nvSpPr>
        <p:spPr>
          <a:xfrm>
            <a:off x="5749962" y="3429000"/>
            <a:ext cx="2755301" cy="27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4529" y="3429000"/>
            <a:ext cx="722219" cy="87406"/>
          </a:xfrm>
          <a:custGeom>
            <a:avLst/>
            <a:gdLst/>
            <a:ahLst/>
            <a:cxnLst/>
            <a:rect l="l" t="t" r="r" b="b"/>
            <a:pathLst>
              <a:path w="818515" h="99060">
                <a:moveTo>
                  <a:pt x="39623" y="77724"/>
                </a:moveTo>
                <a:lnTo>
                  <a:pt x="28955" y="77724"/>
                </a:lnTo>
                <a:lnTo>
                  <a:pt x="15239" y="73152"/>
                </a:lnTo>
                <a:lnTo>
                  <a:pt x="6095" y="64008"/>
                </a:lnTo>
                <a:lnTo>
                  <a:pt x="4571" y="60960"/>
                </a:lnTo>
                <a:lnTo>
                  <a:pt x="1523" y="51816"/>
                </a:lnTo>
                <a:lnTo>
                  <a:pt x="1523" y="47244"/>
                </a:lnTo>
                <a:lnTo>
                  <a:pt x="0" y="41148"/>
                </a:lnTo>
                <a:lnTo>
                  <a:pt x="4571" y="27432"/>
                </a:lnTo>
                <a:lnTo>
                  <a:pt x="7619" y="22860"/>
                </a:lnTo>
                <a:lnTo>
                  <a:pt x="12191" y="19811"/>
                </a:lnTo>
                <a:lnTo>
                  <a:pt x="15239" y="15240"/>
                </a:lnTo>
                <a:lnTo>
                  <a:pt x="21335" y="12192"/>
                </a:lnTo>
                <a:lnTo>
                  <a:pt x="27431" y="10668"/>
                </a:lnTo>
                <a:lnTo>
                  <a:pt x="35051" y="7620"/>
                </a:lnTo>
                <a:lnTo>
                  <a:pt x="42671" y="6096"/>
                </a:lnTo>
                <a:lnTo>
                  <a:pt x="51815" y="4572"/>
                </a:lnTo>
                <a:lnTo>
                  <a:pt x="65531" y="3048"/>
                </a:lnTo>
                <a:lnTo>
                  <a:pt x="65531" y="0"/>
                </a:lnTo>
                <a:lnTo>
                  <a:pt x="92201" y="0"/>
                </a:lnTo>
                <a:lnTo>
                  <a:pt x="94487" y="22860"/>
                </a:lnTo>
                <a:lnTo>
                  <a:pt x="68579" y="22860"/>
                </a:lnTo>
                <a:lnTo>
                  <a:pt x="51815" y="24384"/>
                </a:lnTo>
                <a:lnTo>
                  <a:pt x="47244" y="24384"/>
                </a:lnTo>
                <a:lnTo>
                  <a:pt x="44195" y="25908"/>
                </a:lnTo>
                <a:lnTo>
                  <a:pt x="41147" y="25908"/>
                </a:lnTo>
                <a:lnTo>
                  <a:pt x="35051" y="28956"/>
                </a:lnTo>
                <a:lnTo>
                  <a:pt x="32003" y="32003"/>
                </a:lnTo>
                <a:lnTo>
                  <a:pt x="30479" y="35052"/>
                </a:lnTo>
                <a:lnTo>
                  <a:pt x="28955" y="36576"/>
                </a:lnTo>
                <a:lnTo>
                  <a:pt x="28955" y="47244"/>
                </a:lnTo>
                <a:lnTo>
                  <a:pt x="30479" y="50292"/>
                </a:lnTo>
                <a:lnTo>
                  <a:pt x="33527" y="53340"/>
                </a:lnTo>
                <a:lnTo>
                  <a:pt x="36575" y="54864"/>
                </a:lnTo>
                <a:lnTo>
                  <a:pt x="41147" y="56388"/>
                </a:lnTo>
                <a:lnTo>
                  <a:pt x="74675" y="56388"/>
                </a:lnTo>
                <a:lnTo>
                  <a:pt x="73151" y="59436"/>
                </a:lnTo>
                <a:lnTo>
                  <a:pt x="70103" y="60960"/>
                </a:lnTo>
                <a:lnTo>
                  <a:pt x="68579" y="64008"/>
                </a:lnTo>
                <a:lnTo>
                  <a:pt x="65531" y="65532"/>
                </a:lnTo>
                <a:lnTo>
                  <a:pt x="60960" y="70103"/>
                </a:lnTo>
                <a:lnTo>
                  <a:pt x="54863" y="73152"/>
                </a:lnTo>
                <a:lnTo>
                  <a:pt x="50291" y="74676"/>
                </a:lnTo>
                <a:lnTo>
                  <a:pt x="47244" y="76200"/>
                </a:lnTo>
                <a:lnTo>
                  <a:pt x="42671" y="76200"/>
                </a:lnTo>
                <a:lnTo>
                  <a:pt x="39623" y="77724"/>
                </a:lnTo>
                <a:close/>
              </a:path>
              <a:path w="818515" h="99060">
                <a:moveTo>
                  <a:pt x="76199" y="70103"/>
                </a:moveTo>
                <a:lnTo>
                  <a:pt x="74675" y="56388"/>
                </a:lnTo>
                <a:lnTo>
                  <a:pt x="41147" y="56388"/>
                </a:lnTo>
                <a:lnTo>
                  <a:pt x="45719" y="54864"/>
                </a:lnTo>
                <a:lnTo>
                  <a:pt x="50291" y="54864"/>
                </a:lnTo>
                <a:lnTo>
                  <a:pt x="53339" y="53340"/>
                </a:lnTo>
                <a:lnTo>
                  <a:pt x="57911" y="50292"/>
                </a:lnTo>
                <a:lnTo>
                  <a:pt x="65531" y="42672"/>
                </a:lnTo>
                <a:lnTo>
                  <a:pt x="70103" y="36576"/>
                </a:lnTo>
                <a:lnTo>
                  <a:pt x="68579" y="22860"/>
                </a:lnTo>
                <a:lnTo>
                  <a:pt x="94487" y="22860"/>
                </a:lnTo>
                <a:lnTo>
                  <a:pt x="99060" y="68580"/>
                </a:lnTo>
                <a:lnTo>
                  <a:pt x="76199" y="70103"/>
                </a:lnTo>
                <a:close/>
              </a:path>
              <a:path w="818515" h="99060">
                <a:moveTo>
                  <a:pt x="195071" y="57911"/>
                </a:moveTo>
                <a:lnTo>
                  <a:pt x="188910" y="0"/>
                </a:lnTo>
                <a:lnTo>
                  <a:pt x="215226" y="0"/>
                </a:lnTo>
                <a:lnTo>
                  <a:pt x="220979" y="56388"/>
                </a:lnTo>
                <a:lnTo>
                  <a:pt x="195071" y="57911"/>
                </a:lnTo>
                <a:close/>
              </a:path>
              <a:path w="818515" h="99060">
                <a:moveTo>
                  <a:pt x="128015" y="65532"/>
                </a:moveTo>
                <a:lnTo>
                  <a:pt x="121731" y="0"/>
                </a:lnTo>
                <a:lnTo>
                  <a:pt x="148656" y="0"/>
                </a:lnTo>
                <a:lnTo>
                  <a:pt x="155447" y="62484"/>
                </a:lnTo>
                <a:lnTo>
                  <a:pt x="128015" y="65532"/>
                </a:lnTo>
                <a:close/>
              </a:path>
              <a:path w="818515" h="99060">
                <a:moveTo>
                  <a:pt x="257555" y="99060"/>
                </a:moveTo>
                <a:lnTo>
                  <a:pt x="246887" y="99060"/>
                </a:lnTo>
                <a:lnTo>
                  <a:pt x="245363" y="76200"/>
                </a:lnTo>
                <a:lnTo>
                  <a:pt x="259079" y="76200"/>
                </a:lnTo>
                <a:lnTo>
                  <a:pt x="262127" y="74676"/>
                </a:lnTo>
                <a:lnTo>
                  <a:pt x="265175" y="74676"/>
                </a:lnTo>
                <a:lnTo>
                  <a:pt x="266699" y="73152"/>
                </a:lnTo>
                <a:lnTo>
                  <a:pt x="269747" y="71628"/>
                </a:lnTo>
                <a:lnTo>
                  <a:pt x="275844" y="65532"/>
                </a:lnTo>
                <a:lnTo>
                  <a:pt x="283463" y="50292"/>
                </a:lnTo>
                <a:lnTo>
                  <a:pt x="256880" y="0"/>
                </a:lnTo>
                <a:lnTo>
                  <a:pt x="285787" y="0"/>
                </a:lnTo>
                <a:lnTo>
                  <a:pt x="286511" y="1524"/>
                </a:lnTo>
                <a:lnTo>
                  <a:pt x="295655" y="19811"/>
                </a:lnTo>
                <a:lnTo>
                  <a:pt x="320881" y="19811"/>
                </a:lnTo>
                <a:lnTo>
                  <a:pt x="316991" y="33528"/>
                </a:lnTo>
                <a:lnTo>
                  <a:pt x="303275" y="68580"/>
                </a:lnTo>
                <a:lnTo>
                  <a:pt x="300227" y="74676"/>
                </a:lnTo>
                <a:lnTo>
                  <a:pt x="295655" y="79248"/>
                </a:lnTo>
                <a:lnTo>
                  <a:pt x="291083" y="85344"/>
                </a:lnTo>
                <a:lnTo>
                  <a:pt x="286511" y="89916"/>
                </a:lnTo>
                <a:lnTo>
                  <a:pt x="274319" y="96011"/>
                </a:lnTo>
                <a:lnTo>
                  <a:pt x="266699" y="97536"/>
                </a:lnTo>
                <a:lnTo>
                  <a:pt x="259079" y="97536"/>
                </a:lnTo>
                <a:lnTo>
                  <a:pt x="257555" y="99060"/>
                </a:lnTo>
                <a:close/>
              </a:path>
              <a:path w="818515" h="99060">
                <a:moveTo>
                  <a:pt x="320881" y="19811"/>
                </a:moveTo>
                <a:lnTo>
                  <a:pt x="295655" y="19811"/>
                </a:lnTo>
                <a:lnTo>
                  <a:pt x="300228" y="0"/>
                </a:lnTo>
                <a:lnTo>
                  <a:pt x="326499" y="0"/>
                </a:lnTo>
                <a:lnTo>
                  <a:pt x="320881" y="19811"/>
                </a:lnTo>
                <a:close/>
              </a:path>
              <a:path w="818515" h="99060">
                <a:moveTo>
                  <a:pt x="539495" y="25908"/>
                </a:moveTo>
                <a:lnTo>
                  <a:pt x="524255" y="25908"/>
                </a:lnTo>
                <a:lnTo>
                  <a:pt x="516635" y="24384"/>
                </a:lnTo>
                <a:lnTo>
                  <a:pt x="510539" y="22860"/>
                </a:lnTo>
                <a:lnTo>
                  <a:pt x="504444" y="19811"/>
                </a:lnTo>
                <a:lnTo>
                  <a:pt x="490727" y="6096"/>
                </a:lnTo>
                <a:lnTo>
                  <a:pt x="488289" y="0"/>
                </a:lnTo>
                <a:lnTo>
                  <a:pt x="522731" y="0"/>
                </a:lnTo>
                <a:lnTo>
                  <a:pt x="524255" y="1524"/>
                </a:lnTo>
                <a:lnTo>
                  <a:pt x="530351" y="3048"/>
                </a:lnTo>
                <a:lnTo>
                  <a:pt x="579881" y="3048"/>
                </a:lnTo>
                <a:lnTo>
                  <a:pt x="577595" y="6096"/>
                </a:lnTo>
                <a:lnTo>
                  <a:pt x="574547" y="10668"/>
                </a:lnTo>
                <a:lnTo>
                  <a:pt x="562355" y="19811"/>
                </a:lnTo>
                <a:lnTo>
                  <a:pt x="556260" y="22860"/>
                </a:lnTo>
                <a:lnTo>
                  <a:pt x="548639" y="24384"/>
                </a:lnTo>
                <a:lnTo>
                  <a:pt x="539495" y="25908"/>
                </a:lnTo>
                <a:close/>
              </a:path>
              <a:path w="818515" h="99060">
                <a:moveTo>
                  <a:pt x="579881" y="3048"/>
                </a:moveTo>
                <a:lnTo>
                  <a:pt x="537971" y="3048"/>
                </a:lnTo>
                <a:lnTo>
                  <a:pt x="542544" y="1524"/>
                </a:lnTo>
                <a:lnTo>
                  <a:pt x="547115" y="1524"/>
                </a:lnTo>
                <a:lnTo>
                  <a:pt x="548639" y="0"/>
                </a:lnTo>
                <a:lnTo>
                  <a:pt x="582167" y="0"/>
                </a:lnTo>
                <a:lnTo>
                  <a:pt x="579881" y="3048"/>
                </a:lnTo>
                <a:close/>
              </a:path>
              <a:path w="818515" h="99060">
                <a:moveTo>
                  <a:pt x="658367" y="13716"/>
                </a:moveTo>
                <a:lnTo>
                  <a:pt x="627887" y="13716"/>
                </a:lnTo>
                <a:lnTo>
                  <a:pt x="621791" y="12192"/>
                </a:lnTo>
                <a:lnTo>
                  <a:pt x="614171" y="10668"/>
                </a:lnTo>
                <a:lnTo>
                  <a:pt x="613083" y="0"/>
                </a:lnTo>
                <a:lnTo>
                  <a:pt x="693419" y="0"/>
                </a:lnTo>
                <a:lnTo>
                  <a:pt x="687323" y="4572"/>
                </a:lnTo>
                <a:lnTo>
                  <a:pt x="679703" y="7620"/>
                </a:lnTo>
                <a:lnTo>
                  <a:pt x="673607" y="10668"/>
                </a:lnTo>
                <a:lnTo>
                  <a:pt x="658367" y="13716"/>
                </a:lnTo>
                <a:close/>
              </a:path>
              <a:path w="818515" h="99060">
                <a:moveTo>
                  <a:pt x="811529" y="24384"/>
                </a:moveTo>
                <a:lnTo>
                  <a:pt x="769619" y="24384"/>
                </a:lnTo>
                <a:lnTo>
                  <a:pt x="777239" y="22860"/>
                </a:lnTo>
                <a:lnTo>
                  <a:pt x="783335" y="21336"/>
                </a:lnTo>
                <a:lnTo>
                  <a:pt x="786383" y="15240"/>
                </a:lnTo>
                <a:lnTo>
                  <a:pt x="789431" y="10668"/>
                </a:lnTo>
                <a:lnTo>
                  <a:pt x="790955" y="3048"/>
                </a:lnTo>
                <a:lnTo>
                  <a:pt x="790955" y="0"/>
                </a:lnTo>
                <a:lnTo>
                  <a:pt x="818387" y="0"/>
                </a:lnTo>
                <a:lnTo>
                  <a:pt x="818387" y="7620"/>
                </a:lnTo>
                <a:lnTo>
                  <a:pt x="815339" y="13716"/>
                </a:lnTo>
                <a:lnTo>
                  <a:pt x="813815" y="19811"/>
                </a:lnTo>
                <a:lnTo>
                  <a:pt x="811529" y="24384"/>
                </a:lnTo>
                <a:close/>
              </a:path>
              <a:path w="818515" h="99060">
                <a:moveTo>
                  <a:pt x="771144" y="45720"/>
                </a:moveTo>
                <a:lnTo>
                  <a:pt x="746760" y="45720"/>
                </a:lnTo>
                <a:lnTo>
                  <a:pt x="742187" y="44196"/>
                </a:lnTo>
                <a:lnTo>
                  <a:pt x="739139" y="42672"/>
                </a:lnTo>
                <a:lnTo>
                  <a:pt x="736091" y="18288"/>
                </a:lnTo>
                <a:lnTo>
                  <a:pt x="737615" y="19811"/>
                </a:lnTo>
                <a:lnTo>
                  <a:pt x="740663" y="21336"/>
                </a:lnTo>
                <a:lnTo>
                  <a:pt x="743711" y="21336"/>
                </a:lnTo>
                <a:lnTo>
                  <a:pt x="746760" y="22860"/>
                </a:lnTo>
                <a:lnTo>
                  <a:pt x="751331" y="22860"/>
                </a:lnTo>
                <a:lnTo>
                  <a:pt x="754379" y="24384"/>
                </a:lnTo>
                <a:lnTo>
                  <a:pt x="811529" y="24384"/>
                </a:lnTo>
                <a:lnTo>
                  <a:pt x="810767" y="25908"/>
                </a:lnTo>
                <a:lnTo>
                  <a:pt x="807719" y="30480"/>
                </a:lnTo>
                <a:lnTo>
                  <a:pt x="803147" y="35052"/>
                </a:lnTo>
                <a:lnTo>
                  <a:pt x="790955" y="41148"/>
                </a:lnTo>
                <a:lnTo>
                  <a:pt x="778763" y="44196"/>
                </a:lnTo>
                <a:lnTo>
                  <a:pt x="771144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9849" y="106231"/>
            <a:ext cx="8863293" cy="6644528"/>
          </a:xfrm>
          <a:custGeom>
            <a:avLst/>
            <a:gdLst/>
            <a:ahLst/>
            <a:cxnLst/>
            <a:rect l="l" t="t" r="r" b="b"/>
            <a:pathLst>
              <a:path w="10045065" h="7530465">
                <a:moveTo>
                  <a:pt x="10044683" y="0"/>
                </a:moveTo>
                <a:lnTo>
                  <a:pt x="0" y="0"/>
                </a:lnTo>
                <a:lnTo>
                  <a:pt x="0" y="7530084"/>
                </a:lnTo>
                <a:lnTo>
                  <a:pt x="10044683" y="7530084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673" y="220143"/>
            <a:ext cx="2706781" cy="4287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dirty="0">
                <a:latin typeface="Arial" panose="020B0604020202020204" pitchFamily="34" charset="0"/>
              </a:rPr>
              <a:t>Static Elements II</a:t>
            </a:r>
          </a:p>
        </p:txBody>
      </p:sp>
      <p:sp>
        <p:nvSpPr>
          <p:cNvPr id="3" name="object 3"/>
          <p:cNvSpPr/>
          <p:nvPr/>
        </p:nvSpPr>
        <p:spPr>
          <a:xfrm>
            <a:off x="134471" y="3429001"/>
            <a:ext cx="8875059" cy="2912969"/>
          </a:xfrm>
          <a:custGeom>
            <a:avLst/>
            <a:gdLst/>
            <a:ahLst/>
            <a:cxnLst/>
            <a:rect l="l" t="t" r="r" b="b"/>
            <a:pathLst>
              <a:path w="10058400" h="3301365">
                <a:moveTo>
                  <a:pt x="0" y="3300984"/>
                </a:moveTo>
                <a:lnTo>
                  <a:pt x="10058400" y="3300984"/>
                </a:lnTo>
                <a:lnTo>
                  <a:pt x="10058400" y="0"/>
                </a:lnTo>
                <a:lnTo>
                  <a:pt x="0" y="0"/>
                </a:lnTo>
                <a:lnTo>
                  <a:pt x="0" y="3300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471" y="6341633"/>
            <a:ext cx="8875059" cy="415738"/>
          </a:xfrm>
          <a:custGeom>
            <a:avLst/>
            <a:gdLst/>
            <a:ahLst/>
            <a:cxnLst/>
            <a:rect l="l" t="t" r="r" b="b"/>
            <a:pathLst>
              <a:path w="10058400" h="471170">
                <a:moveTo>
                  <a:pt x="0" y="0"/>
                </a:moveTo>
                <a:lnTo>
                  <a:pt x="10058400" y="0"/>
                </a:lnTo>
                <a:lnTo>
                  <a:pt x="10058400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52" y="6463593"/>
            <a:ext cx="354217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  <a:tabLst>
                <a:tab pos="2104017" algn="l"/>
                <a:tab pos="2266511" algn="l"/>
              </a:tabLst>
            </a:pPr>
            <a:r>
              <a:rPr sz="1147" dirty="0">
                <a:solidFill>
                  <a:srgbClr val="FFFFFF"/>
                </a:solidFill>
                <a:latin typeface="Arial" panose="020B0604020202020204" pitchFamily="34" charset="0"/>
                <a:cs typeface="Times New Roman"/>
              </a:rPr>
              <a:t>Object-Oriented Programming	</a:t>
            </a:r>
            <a:endParaRPr sz="1147" dirty="0">
              <a:solidFill>
                <a:prstClr val="black"/>
              </a:solidFill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471" y="6337599"/>
            <a:ext cx="8875059" cy="11206"/>
          </a:xfrm>
          <a:custGeom>
            <a:avLst/>
            <a:gdLst/>
            <a:ahLst/>
            <a:cxnLst/>
            <a:rect l="l" t="t" r="r" b="b"/>
            <a:pathLst>
              <a:path w="10058400" h="12700">
                <a:moveTo>
                  <a:pt x="0" y="12191"/>
                </a:moveTo>
                <a:lnTo>
                  <a:pt x="10058400" y="12191"/>
                </a:lnTo>
                <a:lnTo>
                  <a:pt x="100584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118" y="1066266"/>
            <a:ext cx="7218269" cy="52728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4599" marR="87971" indent="-333393" defTabSz="806867">
              <a:lnSpc>
                <a:spcPct val="101000"/>
              </a:lnSpc>
              <a:spcBef>
                <a:spcPts val="84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methods can access </a:t>
            </a: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data and can  change the value of it</a:t>
            </a:r>
          </a:p>
          <a:p>
            <a:pPr marL="344599" marR="778290" indent="-333393" defTabSz="806867">
              <a:lnSpc>
                <a:spcPct val="101000"/>
              </a:lnSpc>
              <a:spcBef>
                <a:spcPts val="657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methods cannot use non-static data  member</a:t>
            </a:r>
            <a:r>
              <a:rPr lang="en-GB"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or call non-static methods directly</a:t>
            </a:r>
          </a:p>
          <a:p>
            <a:pPr marL="344599" marR="12887" indent="-333393" defTabSz="806867">
              <a:lnSpc>
                <a:spcPct val="101000"/>
              </a:lnSpc>
              <a:spcBef>
                <a:spcPts val="644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a </a:t>
            </a: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code block can be used to initialize the  </a:t>
            </a: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data members (since constructors cannot  do the job)</a:t>
            </a:r>
          </a:p>
          <a:p>
            <a:pPr marL="344599" marR="4483" indent="-333393" algn="just" defTabSz="806867">
              <a:lnSpc>
                <a:spcPct val="101000"/>
              </a:lnSpc>
              <a:spcBef>
                <a:spcPts val="657"/>
              </a:spcBef>
              <a:buFontTx/>
              <a:buChar char="•"/>
              <a:tabLst>
                <a:tab pos="345160" algn="l"/>
              </a:tabLst>
            </a:pP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a </a:t>
            </a: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code block is executed before the main  method at the time of classloading, at which</a:t>
            </a:r>
            <a:r>
              <a:rPr lang="en-GB"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time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all </a:t>
            </a:r>
            <a:r>
              <a:rPr sz="2338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2338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</a:t>
            </a:r>
            <a:r>
              <a:rPr sz="269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attributes are allocated their memory</a:t>
            </a:r>
          </a:p>
        </p:txBody>
      </p:sp>
      <p:sp>
        <p:nvSpPr>
          <p:cNvPr id="9" name="object 9"/>
          <p:cNvSpPr/>
          <p:nvPr/>
        </p:nvSpPr>
        <p:spPr>
          <a:xfrm>
            <a:off x="139849" y="106231"/>
            <a:ext cx="8863293" cy="6644528"/>
          </a:xfrm>
          <a:custGeom>
            <a:avLst/>
            <a:gdLst/>
            <a:ahLst/>
            <a:cxnLst/>
            <a:rect l="l" t="t" r="r" b="b"/>
            <a:pathLst>
              <a:path w="10045065" h="7530465">
                <a:moveTo>
                  <a:pt x="10044683" y="0"/>
                </a:moveTo>
                <a:lnTo>
                  <a:pt x="0" y="0"/>
                </a:lnTo>
                <a:lnTo>
                  <a:pt x="0" y="7530084"/>
                </a:lnTo>
                <a:lnTo>
                  <a:pt x="10044683" y="7530084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87422" y="3376458"/>
            <a:ext cx="8875059" cy="2912969"/>
          </a:xfrm>
          <a:custGeom>
            <a:avLst/>
            <a:gdLst/>
            <a:ahLst/>
            <a:cxnLst/>
            <a:rect l="l" t="t" r="r" b="b"/>
            <a:pathLst>
              <a:path w="10058400" h="3301365">
                <a:moveTo>
                  <a:pt x="0" y="3300984"/>
                </a:moveTo>
                <a:lnTo>
                  <a:pt x="10058400" y="3300984"/>
                </a:lnTo>
                <a:lnTo>
                  <a:pt x="10058400" y="0"/>
                </a:lnTo>
                <a:lnTo>
                  <a:pt x="0" y="0"/>
                </a:lnTo>
                <a:lnTo>
                  <a:pt x="0" y="3300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58735DC7-A069-4D9D-A008-4C8CD288D95F}"/>
              </a:ext>
            </a:extLst>
          </p:cNvPr>
          <p:cNvSpPr/>
          <p:nvPr/>
        </p:nvSpPr>
        <p:spPr>
          <a:xfrm>
            <a:off x="215109" y="4402239"/>
            <a:ext cx="4066210" cy="1773237"/>
          </a:xfrm>
          <a:custGeom>
            <a:avLst/>
            <a:gdLst/>
            <a:ahLst/>
            <a:cxnLst/>
            <a:rect l="l" t="t" r="r" b="b"/>
            <a:pathLst>
              <a:path w="5107305" h="1560829">
                <a:moveTo>
                  <a:pt x="0" y="0"/>
                </a:moveTo>
                <a:lnTo>
                  <a:pt x="5106924" y="0"/>
                </a:lnTo>
                <a:lnTo>
                  <a:pt x="5106924" y="1560576"/>
                </a:lnTo>
                <a:lnTo>
                  <a:pt x="0" y="156057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163" y="220143"/>
            <a:ext cx="2896721" cy="4287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dirty="0">
                <a:latin typeface="Arial" panose="020B0604020202020204" pitchFamily="34" charset="0"/>
              </a:rPr>
              <a:t>Staying in C-World</a:t>
            </a:r>
          </a:p>
        </p:txBody>
      </p:sp>
      <p:sp>
        <p:nvSpPr>
          <p:cNvPr id="3" name="object 3"/>
          <p:cNvSpPr/>
          <p:nvPr/>
        </p:nvSpPr>
        <p:spPr>
          <a:xfrm>
            <a:off x="4433496" y="981286"/>
            <a:ext cx="4437529" cy="2496110"/>
          </a:xfrm>
          <a:custGeom>
            <a:avLst/>
            <a:gdLst/>
            <a:ahLst/>
            <a:cxnLst/>
            <a:rect l="l" t="t" r="r" b="b"/>
            <a:pathLst>
              <a:path w="5029200" h="2828925">
                <a:moveTo>
                  <a:pt x="0" y="0"/>
                </a:moveTo>
                <a:lnTo>
                  <a:pt x="5029200" y="0"/>
                </a:lnTo>
                <a:lnTo>
                  <a:pt x="5029200" y="2828544"/>
                </a:lnTo>
                <a:lnTo>
                  <a:pt x="0" y="282854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9462" y="929191"/>
            <a:ext cx="4447054" cy="2500032"/>
          </a:xfrm>
          <a:custGeom>
            <a:avLst/>
            <a:gdLst/>
            <a:ahLst/>
            <a:cxnLst/>
            <a:rect l="l" t="t" r="r" b="b"/>
            <a:pathLst>
              <a:path w="5039995" h="2833370">
                <a:moveTo>
                  <a:pt x="10667" y="2833115"/>
                </a:moveTo>
                <a:lnTo>
                  <a:pt x="0" y="2833115"/>
                </a:lnTo>
                <a:lnTo>
                  <a:pt x="0" y="0"/>
                </a:lnTo>
                <a:lnTo>
                  <a:pt x="5039867" y="0"/>
                </a:lnTo>
                <a:lnTo>
                  <a:pt x="5039867" y="4572"/>
                </a:lnTo>
                <a:lnTo>
                  <a:pt x="10667" y="4572"/>
                </a:lnTo>
                <a:lnTo>
                  <a:pt x="4571" y="10668"/>
                </a:lnTo>
                <a:lnTo>
                  <a:pt x="10667" y="10668"/>
                </a:lnTo>
                <a:lnTo>
                  <a:pt x="10667" y="2833115"/>
                </a:lnTo>
                <a:close/>
              </a:path>
              <a:path w="5039995" h="2833370">
                <a:moveTo>
                  <a:pt x="10667" y="10668"/>
                </a:moveTo>
                <a:lnTo>
                  <a:pt x="4571" y="10668"/>
                </a:lnTo>
                <a:lnTo>
                  <a:pt x="10667" y="4572"/>
                </a:lnTo>
                <a:lnTo>
                  <a:pt x="10667" y="10668"/>
                </a:lnTo>
                <a:close/>
              </a:path>
              <a:path w="5039995" h="2833370">
                <a:moveTo>
                  <a:pt x="5029199" y="10668"/>
                </a:moveTo>
                <a:lnTo>
                  <a:pt x="10667" y="10668"/>
                </a:lnTo>
                <a:lnTo>
                  <a:pt x="10667" y="4572"/>
                </a:lnTo>
                <a:lnTo>
                  <a:pt x="5029199" y="4572"/>
                </a:lnTo>
                <a:lnTo>
                  <a:pt x="5029199" y="10668"/>
                </a:lnTo>
                <a:close/>
              </a:path>
              <a:path w="5039995" h="2833370">
                <a:moveTo>
                  <a:pt x="5039867" y="2833115"/>
                </a:moveTo>
                <a:lnTo>
                  <a:pt x="5029199" y="2833115"/>
                </a:lnTo>
                <a:lnTo>
                  <a:pt x="5029199" y="4572"/>
                </a:lnTo>
                <a:lnTo>
                  <a:pt x="5033771" y="10668"/>
                </a:lnTo>
                <a:lnTo>
                  <a:pt x="5039867" y="10668"/>
                </a:lnTo>
                <a:lnTo>
                  <a:pt x="5039867" y="2833115"/>
                </a:lnTo>
                <a:close/>
              </a:path>
              <a:path w="5039995" h="2833370">
                <a:moveTo>
                  <a:pt x="5039867" y="10668"/>
                </a:moveTo>
                <a:lnTo>
                  <a:pt x="5033771" y="10668"/>
                </a:lnTo>
                <a:lnTo>
                  <a:pt x="5029199" y="4572"/>
                </a:lnTo>
                <a:lnTo>
                  <a:pt x="5039867" y="4572"/>
                </a:lnTo>
                <a:lnTo>
                  <a:pt x="5039867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1038" y="956982"/>
            <a:ext cx="2279726" cy="626597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// DO NOT WRITE   CODE    </a:t>
            </a:r>
            <a:r>
              <a:rPr lang="en-GB"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// </a:t>
            </a:r>
            <a:r>
              <a:rPr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OF</a:t>
            </a:r>
            <a:r>
              <a:rPr lang="en-GB"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THIS</a:t>
            </a:r>
            <a:r>
              <a:rPr lang="en-GB"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STYLE, MOVE        </a:t>
            </a:r>
            <a:r>
              <a:rPr lang="en-GB"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// </a:t>
            </a:r>
            <a:r>
              <a:rPr sz="1324" dirty="0">
                <a:solidFill>
                  <a:srgbClr val="00AF50"/>
                </a:solidFill>
                <a:latin typeface="Consolas" panose="020B0609020204030204" pitchFamily="49" charset="0"/>
                <a:cs typeface="Times New Roman"/>
              </a:rPr>
              <a:t>OUT OF C-WORLD PLEASE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11039" y="1785321"/>
            <a:ext cx="1455084" cy="6304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1717" marR="4483" indent="-191070" defTabSz="806867">
              <a:lnSpc>
                <a:spcPct val="102699"/>
              </a:lnSpc>
              <a:spcBef>
                <a:spcPts val="75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class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CWorld {  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 int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x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;  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 int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y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;</a:t>
            </a:r>
          </a:p>
        </p:txBody>
      </p:sp>
      <p:sp>
        <p:nvSpPr>
          <p:cNvPr id="7" name="object 7"/>
          <p:cNvSpPr/>
          <p:nvPr/>
        </p:nvSpPr>
        <p:spPr>
          <a:xfrm>
            <a:off x="6532582" y="822959"/>
            <a:ext cx="2476947" cy="214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471" y="6341633"/>
            <a:ext cx="8875059" cy="415738"/>
          </a:xfrm>
          <a:custGeom>
            <a:avLst/>
            <a:gdLst/>
            <a:ahLst/>
            <a:cxnLst/>
            <a:rect l="l" t="t" r="r" b="b"/>
            <a:pathLst>
              <a:path w="10058400" h="471170">
                <a:moveTo>
                  <a:pt x="0" y="0"/>
                </a:moveTo>
                <a:lnTo>
                  <a:pt x="10058400" y="0"/>
                </a:lnTo>
                <a:lnTo>
                  <a:pt x="10058400" y="470916"/>
                </a:lnTo>
                <a:lnTo>
                  <a:pt x="0" y="470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752" y="6463593"/>
            <a:ext cx="354217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  <a:tabLst>
                <a:tab pos="2104017" algn="l"/>
                <a:tab pos="2266511" algn="l"/>
              </a:tabLst>
            </a:pPr>
            <a:r>
              <a:rPr sz="1147" dirty="0">
                <a:solidFill>
                  <a:srgbClr val="FFFFFF"/>
                </a:solidFill>
                <a:latin typeface="Arial" panose="020B0604020202020204" pitchFamily="34" charset="0"/>
                <a:cs typeface="Times New Roman"/>
              </a:rPr>
              <a:t>Object-Oriented Programming	</a:t>
            </a:r>
            <a:endParaRPr sz="1147" dirty="0">
              <a:solidFill>
                <a:prstClr val="black"/>
              </a:solidFill>
              <a:latin typeface="Arial" panose="020B0604020202020204" pitchFamily="34" charset="0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4471" y="6337599"/>
            <a:ext cx="8875059" cy="11206"/>
          </a:xfrm>
          <a:custGeom>
            <a:avLst/>
            <a:gdLst/>
            <a:ahLst/>
            <a:cxnLst/>
            <a:rect l="l" t="t" r="r" b="b"/>
            <a:pathLst>
              <a:path w="10058400" h="12700">
                <a:moveTo>
                  <a:pt x="0" y="12191"/>
                </a:moveTo>
                <a:lnTo>
                  <a:pt x="10058400" y="12191"/>
                </a:lnTo>
                <a:lnTo>
                  <a:pt x="100584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092" y="1153315"/>
            <a:ext cx="3780865" cy="299143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4599" marR="4483" indent="-333393" defTabSz="806867">
              <a:lnSpc>
                <a:spcPct val="100299"/>
              </a:lnSpc>
              <a:spcBef>
                <a:spcPts val="84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you can pretend you’re  not in Java and have  nothing to do with objects</a:t>
            </a:r>
          </a:p>
          <a:p>
            <a:pPr marL="344599" marR="139521" indent="-333393" defTabSz="806867">
              <a:lnSpc>
                <a:spcPct val="100899"/>
              </a:lnSpc>
              <a:spcBef>
                <a:spcPts val="821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to do that use the </a:t>
            </a:r>
            <a:r>
              <a:rPr sz="1765" b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static</a:t>
            </a: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 keyword in front of your  methods </a:t>
            </a:r>
            <a:r>
              <a:rPr sz="1765" strike="sngStrike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functions</a:t>
            </a: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 and  attributes </a:t>
            </a:r>
            <a:r>
              <a:rPr sz="1765" strike="sngStrike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variables</a:t>
            </a:r>
            <a:endParaRPr sz="1765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  <a:p>
            <a:pPr marL="344599" marR="301454" indent="-333393" defTabSz="806867">
              <a:lnSpc>
                <a:spcPct val="100299"/>
              </a:lnSpc>
              <a:spcBef>
                <a:spcPts val="604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if you do this, you  demonstrate very nicely  that you’ve </a:t>
            </a:r>
            <a:r>
              <a:rPr sz="1765" i="1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completely  missed the point of </a:t>
            </a:r>
            <a:r>
              <a:rPr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Java  and object-orientation</a:t>
            </a:r>
            <a:endParaRPr lang="en-GB" sz="1765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  <a:p>
            <a:pPr marL="344599" marR="301454" indent="-333393" defTabSz="806867">
              <a:lnSpc>
                <a:spcPct val="100299"/>
              </a:lnSpc>
              <a:spcBef>
                <a:spcPts val="604"/>
              </a:spcBef>
              <a:buFontTx/>
              <a:buChar char="•"/>
              <a:tabLst>
                <a:tab pos="344599" algn="l"/>
                <a:tab pos="345160" algn="l"/>
              </a:tabLst>
            </a:pPr>
            <a:r>
              <a:rPr lang="en-GB" sz="1765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do bad things like:</a:t>
            </a:r>
            <a:endParaRPr sz="1765" dirty="0">
              <a:solidFill>
                <a:prstClr val="black"/>
              </a:solidFill>
              <a:latin typeface="Calibri" panose="020F0502020204030204" pitchFamily="34" charset="0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3496" y="3429000"/>
            <a:ext cx="4437529" cy="2821641"/>
          </a:xfrm>
          <a:custGeom>
            <a:avLst/>
            <a:gdLst/>
            <a:ahLst/>
            <a:cxnLst/>
            <a:rect l="l" t="t" r="r" b="b"/>
            <a:pathLst>
              <a:path w="5029200" h="3197859">
                <a:moveTo>
                  <a:pt x="0" y="0"/>
                </a:moveTo>
                <a:lnTo>
                  <a:pt x="5029200" y="0"/>
                </a:lnTo>
                <a:lnTo>
                  <a:pt x="5029200" y="3197352"/>
                </a:lnTo>
                <a:lnTo>
                  <a:pt x="0" y="319735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9462" y="3429000"/>
            <a:ext cx="4447054" cy="2826684"/>
          </a:xfrm>
          <a:custGeom>
            <a:avLst/>
            <a:gdLst/>
            <a:ahLst/>
            <a:cxnLst/>
            <a:rect l="l" t="t" r="r" b="b"/>
            <a:pathLst>
              <a:path w="5039995" h="3203575">
                <a:moveTo>
                  <a:pt x="5039867" y="3203448"/>
                </a:moveTo>
                <a:lnTo>
                  <a:pt x="0" y="3203448"/>
                </a:lnTo>
                <a:lnTo>
                  <a:pt x="0" y="0"/>
                </a:lnTo>
                <a:lnTo>
                  <a:pt x="10667" y="0"/>
                </a:lnTo>
                <a:lnTo>
                  <a:pt x="10667" y="3192780"/>
                </a:lnTo>
                <a:lnTo>
                  <a:pt x="4571" y="3192780"/>
                </a:lnTo>
                <a:lnTo>
                  <a:pt x="10667" y="3197352"/>
                </a:lnTo>
                <a:lnTo>
                  <a:pt x="5039867" y="3197352"/>
                </a:lnTo>
                <a:lnTo>
                  <a:pt x="5039867" y="3203448"/>
                </a:lnTo>
                <a:close/>
              </a:path>
              <a:path w="5039995" h="3203575">
                <a:moveTo>
                  <a:pt x="5029199" y="3197352"/>
                </a:moveTo>
                <a:lnTo>
                  <a:pt x="5029199" y="0"/>
                </a:lnTo>
                <a:lnTo>
                  <a:pt x="5039867" y="0"/>
                </a:lnTo>
                <a:lnTo>
                  <a:pt x="5039867" y="3192780"/>
                </a:lnTo>
                <a:lnTo>
                  <a:pt x="5033771" y="3192780"/>
                </a:lnTo>
                <a:lnTo>
                  <a:pt x="5029199" y="3197352"/>
                </a:lnTo>
                <a:close/>
              </a:path>
              <a:path w="5039995" h="3203575">
                <a:moveTo>
                  <a:pt x="10667" y="3197352"/>
                </a:moveTo>
                <a:lnTo>
                  <a:pt x="4571" y="3192780"/>
                </a:lnTo>
                <a:lnTo>
                  <a:pt x="10667" y="3192780"/>
                </a:lnTo>
                <a:lnTo>
                  <a:pt x="10667" y="3197352"/>
                </a:lnTo>
                <a:close/>
              </a:path>
              <a:path w="5039995" h="3203575">
                <a:moveTo>
                  <a:pt x="5029199" y="3197352"/>
                </a:moveTo>
                <a:lnTo>
                  <a:pt x="10667" y="3197352"/>
                </a:lnTo>
                <a:lnTo>
                  <a:pt x="10667" y="3192780"/>
                </a:lnTo>
                <a:lnTo>
                  <a:pt x="5029199" y="3192780"/>
                </a:lnTo>
                <a:lnTo>
                  <a:pt x="5029199" y="3197352"/>
                </a:lnTo>
                <a:close/>
              </a:path>
              <a:path w="5039995" h="3203575">
                <a:moveTo>
                  <a:pt x="5039867" y="3197352"/>
                </a:moveTo>
                <a:lnTo>
                  <a:pt x="5029199" y="3197352"/>
                </a:lnTo>
                <a:lnTo>
                  <a:pt x="5033771" y="3192780"/>
                </a:lnTo>
                <a:lnTo>
                  <a:pt x="5039867" y="3192780"/>
                </a:lnTo>
                <a:lnTo>
                  <a:pt x="5039867" y="3197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988" y="2613660"/>
            <a:ext cx="3748368" cy="16589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R="1330770" algn="ctr" defTabSz="806867">
              <a:spcBef>
                <a:spcPts val="119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{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x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0;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y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10; }</a:t>
            </a:r>
          </a:p>
          <a:p>
            <a:pPr defTabSz="806867">
              <a:spcBef>
                <a:spcPts val="49"/>
              </a:spcBef>
            </a:pPr>
            <a:endParaRPr sz="1412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11206" defTabSz="806867"/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 int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fib(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int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n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{</a:t>
            </a:r>
          </a:p>
          <a:p>
            <a:pPr marR="2190307" algn="ctr" defTabSz="806867">
              <a:spcBef>
                <a:spcPts val="44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switch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n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{</a:t>
            </a:r>
          </a:p>
          <a:p>
            <a:pPr marL="392786" defTabSz="806867">
              <a:spcBef>
                <a:spcPts val="40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case 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0: 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return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1;</a:t>
            </a:r>
          </a:p>
          <a:p>
            <a:pPr marL="392786" defTabSz="806867">
              <a:spcBef>
                <a:spcPts val="44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case 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1: 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return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1;</a:t>
            </a:r>
          </a:p>
          <a:p>
            <a:pPr marL="392786" defTabSz="806867">
              <a:spcBef>
                <a:spcPts val="44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default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:</a:t>
            </a:r>
          </a:p>
          <a:p>
            <a:pPr marL="583858" defTabSz="806867">
              <a:spcBef>
                <a:spcPts val="40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return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fib (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n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- 1) + fib (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n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- 2);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92937" y="4270337"/>
            <a:ext cx="117101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1324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01989" y="4477421"/>
            <a:ext cx="117101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1324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01988" y="4891592"/>
            <a:ext cx="3940549" cy="1046327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public static void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main (String[]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args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{</a:t>
            </a:r>
          </a:p>
          <a:p>
            <a:pPr marL="392786" marR="291929" indent="-191070" defTabSz="806867">
              <a:lnSpc>
                <a:spcPct val="102699"/>
              </a:lnSpc>
            </a:pP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for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sz="1324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int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x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;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&lt; 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y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;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+ 1 ) {  System.</a:t>
            </a:r>
            <a:r>
              <a:rPr sz="1324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out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.println( fib(</a:t>
            </a:r>
            <a:r>
              <a:rPr sz="1324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);</a:t>
            </a:r>
          </a:p>
          <a:p>
            <a:pPr marL="201717" defTabSz="806867">
              <a:spcBef>
                <a:spcPts val="40"/>
              </a:spcBef>
            </a:pP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  <a:p>
            <a:pPr marL="11206" defTabSz="806867">
              <a:spcBef>
                <a:spcPts val="44"/>
              </a:spcBef>
            </a:pPr>
            <a:r>
              <a:rPr sz="1324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11040" y="5928360"/>
            <a:ext cx="117101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1324" dirty="0">
                <a:solidFill>
                  <a:prstClr val="black"/>
                </a:solidFill>
                <a:latin typeface="Calibri" panose="020F0502020204030204" pitchFamily="34" charset="0"/>
                <a:cs typeface="Times New Roman"/>
              </a:rPr>
              <a:t>}</a:t>
            </a:r>
          </a:p>
        </p:txBody>
      </p:sp>
      <p:sp>
        <p:nvSpPr>
          <p:cNvPr id="21" name="object 21"/>
          <p:cNvSpPr/>
          <p:nvPr/>
        </p:nvSpPr>
        <p:spPr>
          <a:xfrm>
            <a:off x="139849" y="106231"/>
            <a:ext cx="8863293" cy="6644528"/>
          </a:xfrm>
          <a:custGeom>
            <a:avLst/>
            <a:gdLst/>
            <a:ahLst/>
            <a:cxnLst/>
            <a:rect l="l" t="t" r="r" b="b"/>
            <a:pathLst>
              <a:path w="10045065" h="7530465">
                <a:moveTo>
                  <a:pt x="10044683" y="0"/>
                </a:moveTo>
                <a:lnTo>
                  <a:pt x="0" y="0"/>
                </a:lnTo>
                <a:lnTo>
                  <a:pt x="0" y="7530084"/>
                </a:lnTo>
                <a:lnTo>
                  <a:pt x="10044683" y="7530084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618EB5F5-DF10-46FB-A359-72FF1EC03987}"/>
              </a:ext>
            </a:extLst>
          </p:cNvPr>
          <p:cNvSpPr txBox="1"/>
          <p:nvPr/>
        </p:nvSpPr>
        <p:spPr>
          <a:xfrm>
            <a:off x="279950" y="4437511"/>
            <a:ext cx="149150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</a:pP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class </a:t>
            </a:r>
            <a:r>
              <a:rPr lang="en-GB" sz="1147" dirty="0" err="1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UseCWorld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 {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2B232BD-0E20-4A39-88BD-6CB1A7D7D838}"/>
              </a:ext>
            </a:extLst>
          </p:cNvPr>
          <p:cNvSpPr txBox="1"/>
          <p:nvPr/>
        </p:nvSpPr>
        <p:spPr>
          <a:xfrm>
            <a:off x="291156" y="4787147"/>
            <a:ext cx="3845859" cy="1441329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public </a:t>
            </a:r>
            <a:r>
              <a:rPr sz="1059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static</a:t>
            </a:r>
            <a:r>
              <a:rPr lang="en-GB" sz="1941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void 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main (String[] </a:t>
            </a:r>
            <a:r>
              <a:rPr sz="1147" dirty="0" err="1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args</a:t>
            </a: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){</a:t>
            </a:r>
            <a:endParaRPr lang="en-GB" sz="1147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lang="en-GB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	</a:t>
            </a:r>
            <a:r>
              <a:rPr lang="en-GB" sz="1147" dirty="0" err="1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CWorld</a:t>
            </a:r>
            <a:r>
              <a:rPr lang="en-GB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GB" sz="1147" dirty="0" err="1">
                <a:solidFill>
                  <a:srgbClr val="0000CC"/>
                </a:solidFill>
                <a:latin typeface="Consolas" panose="020B0609020204030204" pitchFamily="49" charset="0"/>
                <a:cs typeface="Times New Roman"/>
              </a:rPr>
              <a:t>cw</a:t>
            </a:r>
            <a:r>
              <a:rPr lang="en-GB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GB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</a:t>
            </a:r>
            <a:r>
              <a:rPr lang="en-GB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 </a:t>
            </a:r>
            <a:r>
              <a:rPr lang="en-GB" sz="1588" b="1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null;</a:t>
            </a:r>
          </a:p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lang="en-GB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	</a:t>
            </a:r>
            <a:r>
              <a:rPr lang="nn-NO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for 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lang="nn-NO" sz="1147" dirty="0">
                <a:solidFill>
                  <a:srgbClr val="7E0054"/>
                </a:solidFill>
                <a:latin typeface="Consolas" panose="020B0609020204030204" pitchFamily="49" charset="0"/>
                <a:cs typeface="Times New Roman"/>
              </a:rPr>
              <a:t>int </a:t>
            </a:r>
            <a:r>
              <a:rPr lang="nn-NO"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1; </a:t>
            </a:r>
            <a:r>
              <a:rPr lang="nn-NO"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&lt; 10; </a:t>
            </a:r>
            <a:r>
              <a:rPr lang="nn-NO"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= </a:t>
            </a:r>
            <a:r>
              <a:rPr lang="nn-NO"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 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+ 1 ) {</a:t>
            </a:r>
          </a:p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		System.</a:t>
            </a:r>
            <a:r>
              <a:rPr lang="nn-NO" sz="1147" dirty="0">
                <a:solidFill>
                  <a:srgbClr val="0000BF"/>
                </a:solidFill>
                <a:latin typeface="Consolas" panose="020B0609020204030204" pitchFamily="49" charset="0"/>
                <a:cs typeface="Times New Roman"/>
              </a:rPr>
              <a:t>out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.println( cw.fib(</a:t>
            </a:r>
            <a:r>
              <a:rPr lang="nn-NO" sz="1147" dirty="0">
                <a:solidFill>
                  <a:srgbClr val="693D3D"/>
                </a:solidFill>
                <a:latin typeface="Consolas" panose="020B0609020204030204" pitchFamily="49" charset="0"/>
                <a:cs typeface="Times New Roman"/>
              </a:rPr>
              <a:t>i</a:t>
            </a: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) );</a:t>
            </a:r>
          </a:p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lang="nn-NO"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	</a:t>
            </a:r>
            <a:r>
              <a:rPr sz="1059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  <a:endParaRPr lang="en-GB" sz="1059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326669" marR="4483" indent="-164175" defTabSz="806867">
              <a:lnSpc>
                <a:spcPct val="102099"/>
              </a:lnSpc>
              <a:spcBef>
                <a:spcPts val="35"/>
              </a:spcBef>
            </a:pPr>
            <a:r>
              <a:rPr lang="en-GB" sz="1059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  <a:endParaRPr sz="1059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defTabSz="806867">
              <a:spcBef>
                <a:spcPts val="18"/>
              </a:spcBef>
            </a:pPr>
            <a:r>
              <a:rPr sz="1147" dirty="0">
                <a:solidFill>
                  <a:prstClr val="black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01122" cy="5357850"/>
          </a:xfrm>
        </p:spPr>
        <p:txBody>
          <a:bodyPr>
            <a:normAutofit/>
          </a:bodyPr>
          <a:lstStyle/>
          <a:p>
            <a:r>
              <a:rPr lang="en-GB" sz="2700" dirty="0"/>
              <a:t>every object belongs to a class</a:t>
            </a:r>
          </a:p>
          <a:p>
            <a:r>
              <a:rPr lang="en-GB" sz="2700" dirty="0"/>
              <a:t>classes act like types; for instance, references to an object are given a particular type when we declare it: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pPr>
              <a:buNone/>
            </a:pPr>
            <a:endParaRPr lang="en-GB" sz="2700" dirty="0"/>
          </a:p>
          <a:p>
            <a:pPr>
              <a:buNone/>
            </a:pPr>
            <a:br>
              <a:rPr lang="en-GB" sz="2400" dirty="0"/>
            </a:br>
            <a:endParaRPr lang="en-GB" sz="2400" dirty="0"/>
          </a:p>
          <a:p>
            <a:pPr>
              <a:buNone/>
            </a:pPr>
            <a:r>
              <a:rPr lang="en-GB" sz="2700" dirty="0">
                <a:sym typeface="Wingdings" pitchFamily="2" charset="2"/>
              </a:rPr>
              <a:t> What effects can we achieve by</a:t>
            </a:r>
            <a:br>
              <a:rPr lang="en-GB" sz="2700" dirty="0">
                <a:sym typeface="Wingdings" pitchFamily="2" charset="2"/>
              </a:rPr>
            </a:br>
            <a:r>
              <a:rPr lang="en-GB" sz="2700" dirty="0">
                <a:sym typeface="Wingdings" pitchFamily="2" charset="2"/>
              </a:rPr>
              <a:t> introducing sub-class relationships?</a:t>
            </a:r>
            <a:endParaRPr lang="en-GB" sz="27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7358114" cy="928694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"C3PO"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FFC000"/>
                </a:solidFill>
                <a:latin typeface="Consolas" pitchFamily="49" charset="0"/>
                <a:cs typeface="Arial" pitchFamily="34" charset="0"/>
              </a:rPr>
              <a:t>...</a:t>
            </a:r>
            <a:endParaRPr lang="en-GB" dirty="0">
              <a:solidFill>
                <a:srgbClr val="FFC000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14273173" flipH="1">
            <a:off x="1380603" y="3300850"/>
            <a:ext cx="1065948" cy="644530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2286016" cy="1285884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here we specify the type of object the reference c3po can point to </a:t>
            </a:r>
          </a:p>
        </p:txBody>
      </p:sp>
      <p:sp>
        <p:nvSpPr>
          <p:cNvPr id="7" name="Freeform 6"/>
          <p:cNvSpPr/>
          <p:nvPr/>
        </p:nvSpPr>
        <p:spPr>
          <a:xfrm rot="17213113" flipH="1" flipV="1">
            <a:off x="3842829" y="2923087"/>
            <a:ext cx="1065948" cy="165537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214678" y="3500438"/>
            <a:ext cx="2357454" cy="114300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the constructor called must then relate to the type we specified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929322" y="2857496"/>
            <a:ext cx="3071834" cy="3429024"/>
          </a:xfrm>
          <a:prstGeom prst="rect">
            <a:avLst/>
          </a:prstGeom>
          <a:solidFill>
            <a:srgbClr val="F9F9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Robot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String 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 err="1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numLegs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float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Robot(String </a:t>
            </a:r>
            <a:r>
              <a:rPr lang="en-GB" sz="800" dirty="0" err="1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productName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lang="en-GB" sz="800" dirty="0" err="1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productName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numLegs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2;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2.0f;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}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talk(String </a:t>
            </a:r>
            <a:r>
              <a:rPr lang="en-GB" sz="800" dirty="0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phrase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   if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(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&gt;= 1.0f)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+ </a:t>
            </a:r>
            <a:r>
              <a:rPr lang="en-GB" sz="800" dirty="0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" says "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+ </a:t>
            </a:r>
            <a:r>
              <a:rPr lang="en-GB" sz="800" dirty="0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phrase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-= 1.0f;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} </a:t>
            </a: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else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“ is too weak to talk."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}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}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charge(</a:t>
            </a:r>
            <a:r>
              <a:rPr lang="en-GB" sz="8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float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amount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{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+ </a:t>
            </a:r>
            <a:r>
              <a:rPr lang="en-GB" sz="800" dirty="0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" charges."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rgbClr val="0000C0"/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+= </a:t>
            </a:r>
            <a:r>
              <a:rPr lang="en-GB" sz="800" dirty="0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amount</a:t>
            </a: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}</a:t>
            </a:r>
            <a:endParaRPr lang="en-GB" sz="800" dirty="0"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sz="8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11"/>
          <p:cNvGrpSpPr/>
          <p:nvPr/>
        </p:nvGrpSpPr>
        <p:grpSpPr>
          <a:xfrm>
            <a:off x="8358182" y="2643182"/>
            <a:ext cx="785818" cy="1500198"/>
            <a:chOff x="2928926" y="2285992"/>
            <a:chExt cx="1843100" cy="3357586"/>
          </a:xfrm>
        </p:grpSpPr>
        <p:pic>
          <p:nvPicPr>
            <p:cNvPr id="14" name="Picture 13" descr="31be88ee093f092bba4d3ca4034b9f64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8926" y="2500306"/>
              <a:ext cx="1843100" cy="3071834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286116" y="2500306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86116" y="4643446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86116" y="3143248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570942" y="3500438"/>
              <a:ext cx="228681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071802" y="2285992"/>
              <a:ext cx="1500198" cy="3357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 20"/>
          <p:cNvSpPr/>
          <p:nvPr/>
        </p:nvSpPr>
        <p:spPr>
          <a:xfrm rot="7444889" flipH="1">
            <a:off x="2386411" y="2284895"/>
            <a:ext cx="757397" cy="644530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2571736" y="2357430"/>
            <a:ext cx="4000528" cy="347666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the reference to ‘type’ Robot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RECAP: Sub-classes - inheritance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9" name="Picture 8" descr="sub.jpg"/>
          <p:cNvPicPr>
            <a:picLocks noChangeAspect="1"/>
          </p:cNvPicPr>
          <p:nvPr/>
        </p:nvPicPr>
        <p:blipFill>
          <a:blip r:embed="rId2" cstate="print">
            <a:grayscl/>
            <a:lum contrast="20000"/>
          </a:blip>
          <a:stretch>
            <a:fillRect/>
          </a:stretch>
        </p:blipFill>
        <p:spPr>
          <a:xfrm>
            <a:off x="2500298" y="2214554"/>
            <a:ext cx="4305784" cy="3857652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43702" y="714356"/>
            <a:ext cx="2500298" cy="3214710"/>
          </a:xfrm>
          <a:prstGeom prst="rect">
            <a:avLst/>
          </a:prstGeom>
          <a:solidFill>
            <a:srgbClr val="F9F9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Robot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String name;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numLegs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float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Robot(String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productName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name =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productName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numLegs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= 2;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= 2.0f;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talk(String phrase)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if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(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&gt;= 1.0f)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(name+" says "+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                     phrase);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-= 1.0f;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} 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else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(name +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  “ is too weak to talk.");</a:t>
            </a:r>
            <a:b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</a:b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}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charge(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float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amount)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System.</a:t>
            </a:r>
            <a:r>
              <a:rPr lang="en-GB" sz="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.println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(name+" charges.");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powerLevel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 += amount;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Arial" pitchFamily="34" charset="0"/>
              </a:rPr>
              <a:t>} }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Fighting Code 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5143536" cy="5357850"/>
          </a:xfrm>
        </p:spPr>
        <p:txBody>
          <a:bodyPr>
            <a:noAutofit/>
          </a:bodyPr>
          <a:lstStyle/>
          <a:p>
            <a:r>
              <a:rPr lang="en-GB" sz="2200" u="sng" dirty="0"/>
              <a:t>Problem:</a:t>
            </a:r>
            <a:r>
              <a:rPr lang="en-GB" sz="2200" dirty="0"/>
              <a:t> you have written a class (e.g. 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Robot</a:t>
            </a:r>
            <a:r>
              <a:rPr lang="en-GB" sz="2200" dirty="0"/>
              <a:t>), which almost does what you want, but requires some extensions</a:t>
            </a:r>
          </a:p>
          <a:p>
            <a:r>
              <a:rPr lang="en-GB" sz="2200" u="sng" dirty="0"/>
              <a:t>Idea:</a:t>
            </a:r>
            <a:r>
              <a:rPr lang="en-GB" sz="2200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extend</a:t>
            </a:r>
            <a:r>
              <a:rPr lang="en-GB" sz="2200" dirty="0"/>
              <a:t> features from the existing class by creating a </a:t>
            </a:r>
            <a:r>
              <a:rPr lang="en-GB" sz="2200" b="1" dirty="0"/>
              <a:t>child class </a:t>
            </a:r>
            <a:r>
              <a:rPr lang="en-GB" sz="2200" dirty="0"/>
              <a:t>that automatically receives all features of the parent class (e.g. 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name</a:t>
            </a:r>
            <a:r>
              <a:rPr lang="en-GB" sz="2200" dirty="0"/>
              <a:t>, 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talk()</a:t>
            </a:r>
            <a:r>
              <a:rPr lang="en-GB" sz="2200" dirty="0"/>
              <a:t>,…) without writing code again </a:t>
            </a:r>
          </a:p>
          <a:p>
            <a:r>
              <a:rPr lang="en-GB" sz="2200" u="sng" dirty="0"/>
              <a:t>Implementation:</a:t>
            </a:r>
            <a:r>
              <a:rPr lang="en-GB" sz="2200" dirty="0"/>
              <a:t> you define a new class (e.g. </a:t>
            </a:r>
            <a:r>
              <a:rPr lang="en-GB" sz="20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TranslationRobot</a:t>
            </a:r>
            <a:r>
              <a:rPr lang="en-GB" sz="2200" dirty="0"/>
              <a:t>) inheriting </a:t>
            </a:r>
            <a:r>
              <a:rPr lang="en-GB" sz="2200" b="1" dirty="0"/>
              <a:t>all</a:t>
            </a:r>
            <a:r>
              <a:rPr lang="en-GB" sz="2200" dirty="0"/>
              <a:t> features from the existing parent class, but add or adapt features so that the new class does exactly what you want</a:t>
            </a:r>
          </a:p>
          <a:p>
            <a:r>
              <a:rPr lang="en-GB" sz="2200" u="sng" dirty="0"/>
              <a:t>Result:</a:t>
            </a:r>
            <a:r>
              <a:rPr lang="en-GB" sz="2200" dirty="0"/>
              <a:t> leads to </a:t>
            </a:r>
            <a:r>
              <a:rPr lang="en-GB" sz="2200" b="1" dirty="0"/>
              <a:t>DRY</a:t>
            </a:r>
            <a:r>
              <a:rPr lang="en-GB" sz="2200" dirty="0"/>
              <a:t> (do-not-repeat-yourself) code where each feature </a:t>
            </a:r>
            <a:br>
              <a:rPr lang="en-GB" sz="2200" dirty="0"/>
            </a:br>
            <a:r>
              <a:rPr lang="en-GB" sz="2200" dirty="0"/>
              <a:t>has a </a:t>
            </a:r>
            <a:r>
              <a:rPr lang="en-GB" sz="2200" b="1" dirty="0"/>
              <a:t>single code source</a:t>
            </a:r>
            <a:endParaRPr lang="en-GB" sz="2200" dirty="0"/>
          </a:p>
        </p:txBody>
      </p:sp>
      <p:grpSp>
        <p:nvGrpSpPr>
          <p:cNvPr id="4" name="Group 11"/>
          <p:cNvGrpSpPr/>
          <p:nvPr/>
        </p:nvGrpSpPr>
        <p:grpSpPr>
          <a:xfrm>
            <a:off x="8308204" y="857232"/>
            <a:ext cx="835796" cy="1285884"/>
            <a:chOff x="2928926" y="2285992"/>
            <a:chExt cx="1843100" cy="3357586"/>
          </a:xfrm>
        </p:grpSpPr>
        <p:pic>
          <p:nvPicPr>
            <p:cNvPr id="6" name="Picture 5" descr="31be88ee093f092bba4d3ca4034b9f64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8926" y="2500306"/>
              <a:ext cx="1843100" cy="307183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86116" y="2500306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86116" y="4643446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86116" y="3143248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570942" y="3500438"/>
              <a:ext cx="228681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071802" y="2285992"/>
              <a:ext cx="1500198" cy="3357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94297" y="4143380"/>
            <a:ext cx="3749703" cy="2571768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3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  <a:t>// class has everything that Robot has implicitly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String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substitute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 </a:t>
            </a:r>
            <a:r>
              <a:rPr lang="en-GB" sz="1000" dirty="0">
                <a:solidFill>
                  <a:srgbClr val="3F7F5F"/>
                </a:solidFill>
                <a:latin typeface="Consolas" pitchFamily="49" charset="0"/>
                <a:cs typeface="Arial" pitchFamily="34" charset="0"/>
              </a:rPr>
              <a:t>//and more features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(String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substitute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this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substitute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substitute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translate(String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phrase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this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.talk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phrase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.replaceAll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"a"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substitute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 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lang="en-GB" sz="1000" dirty="0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@Override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charge(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float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amount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 </a:t>
            </a:r>
            <a:r>
              <a:rPr lang="en-GB" sz="1000" dirty="0">
                <a:solidFill>
                  <a:srgbClr val="3F7F5F"/>
                </a:solidFill>
                <a:latin typeface="Consolas" pitchFamily="49" charset="0"/>
                <a:cs typeface="Arial" pitchFamily="34" charset="0"/>
              </a:rPr>
              <a:t>//overriding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name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 charges double."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+ 2 *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amount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rot="4065050" flipH="1" flipV="1">
            <a:off x="6344042" y="3210934"/>
            <a:ext cx="1065948" cy="165537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429256" y="2857496"/>
            <a:ext cx="1143008" cy="114300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‘extends’ signals inheritance from Robot class</a:t>
            </a:r>
          </a:p>
        </p:txBody>
      </p:sp>
      <p:sp>
        <p:nvSpPr>
          <p:cNvPr id="22" name="Freeform 21"/>
          <p:cNvSpPr/>
          <p:nvPr/>
        </p:nvSpPr>
        <p:spPr>
          <a:xfrm rot="3004305" flipH="1" flipV="1">
            <a:off x="4348100" y="5441613"/>
            <a:ext cx="805383" cy="165537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786182" y="6143644"/>
            <a:ext cx="1571636" cy="5714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parent method is replaced here</a:t>
            </a:r>
          </a:p>
        </p:txBody>
      </p:sp>
      <p:sp>
        <p:nvSpPr>
          <p:cNvPr id="24" name="Freeform 23"/>
          <p:cNvSpPr/>
          <p:nvPr/>
        </p:nvSpPr>
        <p:spPr>
          <a:xfrm rot="8982260" flipV="1">
            <a:off x="5888027" y="2142133"/>
            <a:ext cx="724684" cy="598913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357818" y="1000108"/>
            <a:ext cx="1143008" cy="142876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parent class Robot provides all its features to the child class</a:t>
            </a:r>
          </a:p>
        </p:txBody>
      </p:sp>
      <p:sp>
        <p:nvSpPr>
          <p:cNvPr id="26" name="Freeform 25"/>
          <p:cNvSpPr/>
          <p:nvPr/>
        </p:nvSpPr>
        <p:spPr>
          <a:xfrm rot="7456502" flipH="1">
            <a:off x="7666614" y="4821403"/>
            <a:ext cx="1005014" cy="759321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8286776" y="4714884"/>
            <a:ext cx="714380" cy="78581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added </a:t>
            </a:r>
            <a:b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method</a:t>
            </a:r>
            <a:b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1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Polymorphism</a:t>
            </a:r>
            <a:br>
              <a:rPr lang="en-GB" sz="4400" dirty="0">
                <a:latin typeface="Copperplate Gothic Light" pitchFamily="34" charset="0"/>
              </a:rPr>
            </a:br>
            <a:r>
              <a:rPr lang="en-GB" sz="2400" dirty="0">
                <a:latin typeface="Copperplate Gothic Light" pitchFamily="34" charset="0"/>
              </a:rPr>
              <a:t>( ... a first meeting with a powerful chimera ... 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0000" contrast="30000"/>
          </a:blip>
          <a:srcRect/>
          <a:stretch>
            <a:fillRect/>
          </a:stretch>
        </p:blipFill>
        <p:spPr bwMode="auto">
          <a:xfrm>
            <a:off x="2714612" y="2357430"/>
            <a:ext cx="3786214" cy="3600461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(one reference, ‘many shapes’)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4786346" cy="5500726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every reference belongs to a class </a:t>
            </a:r>
            <a:br>
              <a:rPr lang="en-GB" sz="2600" dirty="0"/>
            </a:br>
            <a:r>
              <a:rPr lang="en-GB" sz="2600" dirty="0"/>
              <a:t>(the one that the reference was defined as)</a:t>
            </a:r>
          </a:p>
          <a:p>
            <a:r>
              <a:rPr lang="en-GB" sz="2600" dirty="0"/>
              <a:t>however, a reference can be </a:t>
            </a:r>
            <a:br>
              <a:rPr lang="en-GB" sz="2600" dirty="0"/>
            </a:br>
            <a:r>
              <a:rPr lang="en-GB" sz="2600" dirty="0"/>
              <a:t>made to</a:t>
            </a:r>
            <a:r>
              <a:rPr lang="en-GB" sz="2600" i="1" dirty="0"/>
              <a:t> </a:t>
            </a:r>
            <a:r>
              <a:rPr lang="en-GB" sz="2600" b="1" dirty="0"/>
              <a:t>any object of a </a:t>
            </a:r>
            <a:br>
              <a:rPr lang="en-GB" sz="2600" b="1" dirty="0"/>
            </a:br>
            <a:r>
              <a:rPr lang="en-GB" sz="2600" b="1" dirty="0"/>
              <a:t>sub-class</a:t>
            </a:r>
            <a:r>
              <a:rPr lang="en-GB" sz="2600" i="1" dirty="0"/>
              <a:t> </a:t>
            </a:r>
            <a:r>
              <a:rPr lang="en-GB" sz="2600" dirty="0"/>
              <a:t>of the reference’s class</a:t>
            </a:r>
          </a:p>
          <a:p>
            <a:r>
              <a:rPr lang="en-GB" sz="2600" dirty="0"/>
              <a:t>this does not change the </a:t>
            </a:r>
            <a:r>
              <a:rPr lang="en-GB" sz="2600" b="1" dirty="0"/>
              <a:t>reference’s class</a:t>
            </a:r>
          </a:p>
          <a:p>
            <a:r>
              <a:rPr lang="en-GB" sz="2600" dirty="0"/>
              <a:t>the principle that arises from the fact that one reference can refer to (potentially) various different classes is called </a:t>
            </a:r>
            <a:r>
              <a:rPr lang="en-GB" sz="2600" b="1" dirty="0"/>
              <a:t>polymorphism</a:t>
            </a:r>
            <a:r>
              <a:rPr lang="en-GB" sz="2600" dirty="0"/>
              <a:t> </a:t>
            </a:r>
          </a:p>
          <a:p>
            <a:r>
              <a:rPr lang="en-GB" sz="2600" dirty="0"/>
              <a:t>in essence, it lets you use an object of a sub-class as if it was </a:t>
            </a:r>
            <a:br>
              <a:rPr lang="en-GB" sz="2600" dirty="0"/>
            </a:br>
            <a:r>
              <a:rPr lang="en-GB" sz="2600" dirty="0"/>
              <a:t>an object of some super class</a:t>
            </a:r>
          </a:p>
          <a:p>
            <a:endParaRPr lang="en-GB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143504" y="1928802"/>
            <a:ext cx="3714776" cy="1357322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c4po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"e"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rgbClr val="FFC000"/>
                </a:solidFill>
                <a:latin typeface="Consolas" pitchFamily="49" charset="0"/>
                <a:cs typeface="Arial" pitchFamily="34" charset="0"/>
              </a:rPr>
              <a:t>...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c5po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"e"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olidFill>
                  <a:srgbClr val="FFC000"/>
                </a:solidFill>
                <a:latin typeface="Consolas" pitchFamily="49" charset="0"/>
                <a:cs typeface="Arial" pitchFamily="34" charset="0"/>
              </a:rPr>
              <a:t>...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  <a:t>// BOGUS: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  <a:t> c6po = new Robot("e");</a:t>
            </a:r>
            <a:b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rot="3859554" flipH="1">
            <a:off x="5605975" y="1422027"/>
            <a:ext cx="796367" cy="533807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5194878" flipH="1" flipV="1">
            <a:off x="6392279" y="1445275"/>
            <a:ext cx="796367" cy="962123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286380" y="857232"/>
            <a:ext cx="3500462" cy="928694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simple case: reference class and object referenced are of the same type</a:t>
            </a:r>
          </a:p>
        </p:txBody>
      </p:sp>
      <p:sp>
        <p:nvSpPr>
          <p:cNvPr id="9" name="Freeform 8"/>
          <p:cNvSpPr/>
          <p:nvPr/>
        </p:nvSpPr>
        <p:spPr>
          <a:xfrm rot="12160471" flipH="1">
            <a:off x="8361445" y="2708946"/>
            <a:ext cx="513825" cy="86103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715140" y="3500438"/>
            <a:ext cx="2143140" cy="214314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legal and interesting case: object referenced is of a subclass of the reference class itself </a:t>
            </a:r>
          </a:p>
        </p:txBody>
      </p:sp>
      <p:sp>
        <p:nvSpPr>
          <p:cNvPr id="11" name="Freeform 10"/>
          <p:cNvSpPr/>
          <p:nvPr/>
        </p:nvSpPr>
        <p:spPr>
          <a:xfrm rot="7536963">
            <a:off x="5180337" y="3258063"/>
            <a:ext cx="1292575" cy="128193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000628" y="4143380"/>
            <a:ext cx="1785950" cy="214314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illegal: the reference class cannot be a subclass of the object referenced, why?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23F-029D-42EB-B67D-E5C4A78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picture containing sitting, photo, cat, orange&#10;&#10;Description automatically generated">
            <a:extLst>
              <a:ext uri="{FF2B5EF4-FFF2-40B4-BE49-F238E27FC236}">
                <a16:creationId xmlns:a16="http://schemas.microsoft.com/office/drawing/2014/main" id="{231ACD5F-7150-4A3E-8797-A1B0E9CFB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16632"/>
            <a:ext cx="4212167" cy="6048672"/>
          </a:xfrm>
        </p:spPr>
      </p:pic>
    </p:spTree>
    <p:extLst>
      <p:ext uri="{BB962C8B-B14F-4D97-AF65-F5344CB8AC3E}">
        <p14:creationId xmlns:p14="http://schemas.microsoft.com/office/powerpoint/2010/main" val="113108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B34E-D757-7FEA-306E-C023950E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Mammal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D314-4417-A068-5B98-44D225D7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Let’s look at the classic </a:t>
            </a:r>
            <a:r>
              <a:rPr lang="en-GB"/>
              <a:t>mammals example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75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4F21EE459804898C26619F73BFFBD" ma:contentTypeVersion="13" ma:contentTypeDescription="Create a new document." ma:contentTypeScope="" ma:versionID="ae6fb701593f9570054b369790346b6b">
  <xsd:schema xmlns:xsd="http://www.w3.org/2001/XMLSchema" xmlns:xs="http://www.w3.org/2001/XMLSchema" xmlns:p="http://schemas.microsoft.com/office/2006/metadata/properties" xmlns:ns3="ea475f6a-d5b8-4bf9-8b37-4787615644ac" xmlns:ns4="a513e81c-aa9f-4134-a2a7-faa122d73f4f" targetNamespace="http://schemas.microsoft.com/office/2006/metadata/properties" ma:root="true" ma:fieldsID="c084105febd7f1995f2664e2429eebec" ns3:_="" ns4:_="">
    <xsd:import namespace="ea475f6a-d5b8-4bf9-8b37-4787615644ac"/>
    <xsd:import namespace="a513e81c-aa9f-4134-a2a7-faa122d73f4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75f6a-d5b8-4bf9-8b37-4787615644ac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3e81c-aa9f-4134-a2a7-faa122d73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5CDDF6-B861-4AD0-A523-F45A079FAE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56404-7842-416F-83EC-8DFC2C073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475f6a-d5b8-4bf9-8b37-4787615644ac"/>
    <ds:schemaRef ds:uri="a513e81c-aa9f-4134-a2a7-faa122d73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717CE8-9C45-478E-9436-6618E620118B}">
  <ds:schemaRefs>
    <ds:schemaRef ds:uri="http://schemas.microsoft.com/office/2006/metadata/properties"/>
    <ds:schemaRef ds:uri="http://purl.org/dc/elements/1.1/"/>
    <ds:schemaRef ds:uri="a513e81c-aa9f-4134-a2a7-faa122d73f4f"/>
    <ds:schemaRef ds:uri="http://schemas.microsoft.com/office/2006/documentManagement/types"/>
    <ds:schemaRef ds:uri="http://purl.org/dc/terms/"/>
    <ds:schemaRef ds:uri="ea475f6a-d5b8-4bf9-8b37-4787615644a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2368</Words>
  <Application>Microsoft Office PowerPoint</Application>
  <PresentationFormat>On-screen Show (4:3)</PresentationFormat>
  <Paragraphs>315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Copperplate Gothic Light</vt:lpstr>
      <vt:lpstr>Times New Roman</vt:lpstr>
      <vt:lpstr>Office Theme</vt:lpstr>
      <vt:lpstr>1_Office Theme</vt:lpstr>
      <vt:lpstr>2_Office Theme</vt:lpstr>
      <vt:lpstr>PowerPoint Presentation</vt:lpstr>
      <vt:lpstr>Recap: References</vt:lpstr>
      <vt:lpstr>Classes and Reference Types</vt:lpstr>
      <vt:lpstr>RECAP: Sub-classes - inheritance</vt:lpstr>
      <vt:lpstr>Fighting Code Duplication</vt:lpstr>
      <vt:lpstr>Polymorphism ( ... a first meeting with a powerful chimera ... )</vt:lpstr>
      <vt:lpstr>Polymorphism (one reference, ‘many shapes’)</vt:lpstr>
      <vt:lpstr>PowerPoint Presentation</vt:lpstr>
      <vt:lpstr>Mammal Magic</vt:lpstr>
      <vt:lpstr>Arrays in Focus: Creating, Initialising and Iterating</vt:lpstr>
      <vt:lpstr>Abstract classes</vt:lpstr>
      <vt:lpstr>Abstract Classes, Abstract Methods</vt:lpstr>
      <vt:lpstr>Fighting code duplication with inheritance</vt:lpstr>
      <vt:lpstr>Polymorphism in action – single dynamic dispatch</vt:lpstr>
      <vt:lpstr>Interfaces</vt:lpstr>
      <vt:lpstr>Interfaces</vt:lpstr>
      <vt:lpstr>Interface Example</vt:lpstr>
      <vt:lpstr>Deadly Diamond of Death</vt:lpstr>
      <vt:lpstr>Deadly Diamond of Death (DDD)</vt:lpstr>
      <vt:lpstr>Associating Classes to Multiple Concepts</vt:lpstr>
      <vt:lpstr>Static Elements (aka CLASS ELEMENTS) ( resist them )</vt:lpstr>
      <vt:lpstr>Static Elements I</vt:lpstr>
      <vt:lpstr>Static Elements II</vt:lpstr>
      <vt:lpstr>Staying in C-World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Sion Hannuna</cp:lastModifiedBy>
  <cp:revision>288</cp:revision>
  <dcterms:created xsi:type="dcterms:W3CDTF">2016-05-24T12:38:36Z</dcterms:created>
  <dcterms:modified xsi:type="dcterms:W3CDTF">2023-02-05T13:28:56Z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0x010100B574F21EE459804898C26619F73BFFBD</vt:lpwstr>
  </property>
</Properties>
</file>