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8" r:id="rId5"/>
    <p:sldId id="576" r:id="rId6"/>
    <p:sldId id="455" r:id="rId7"/>
    <p:sldId id="574" r:id="rId8"/>
    <p:sldId id="497" r:id="rId9"/>
    <p:sldId id="513" r:id="rId10"/>
    <p:sldId id="514" r:id="rId11"/>
    <p:sldId id="512" r:id="rId12"/>
    <p:sldId id="505" r:id="rId13"/>
    <p:sldId id="575" r:id="rId14"/>
    <p:sldId id="506" r:id="rId15"/>
    <p:sldId id="573"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002"/>
    <a:srgbClr val="1600B8"/>
    <a:srgbClr val="808AA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3DE57B-17B8-47AE-BC9E-34F84B93228B}" v="2" dt="2024-02-19T19:21:58.815"/>
    <p1510:client id="{BD4323F2-9F0A-1FE9-F8C0-2E49109C9198}" v="29" dt="2024-02-19T19:19:07.308"/>
    <p1510:client id="{EEF37B3C-32F1-405C-8799-ACF94A2061F7}" v="1" dt="2024-02-19T10:16:47.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75077" autoAdjust="0"/>
  </p:normalViewPr>
  <p:slideViewPr>
    <p:cSldViewPr>
      <p:cViewPr varScale="1">
        <p:scale>
          <a:sx n="77" d="100"/>
          <a:sy n="77" d="100"/>
        </p:scale>
        <p:origin x="1902" y="8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Hannuna" userId="dd2ed894-7bfc-4ec4-9dc0-91d4709b4272" providerId="ADAL" clId="{EEF37B3C-32F1-405C-8799-ACF94A2061F7}"/>
    <pc:docChg chg="addSld modSld">
      <pc:chgData name="Sion Hannuna" userId="dd2ed894-7bfc-4ec4-9dc0-91d4709b4272" providerId="ADAL" clId="{EEF37B3C-32F1-405C-8799-ACF94A2061F7}" dt="2024-02-19T10:16:47.357" v="0"/>
      <pc:docMkLst>
        <pc:docMk/>
      </pc:docMkLst>
      <pc:sldChg chg="add">
        <pc:chgData name="Sion Hannuna" userId="dd2ed894-7bfc-4ec4-9dc0-91d4709b4272" providerId="ADAL" clId="{EEF37B3C-32F1-405C-8799-ACF94A2061F7}" dt="2024-02-19T10:16:47.357" v="0"/>
        <pc:sldMkLst>
          <pc:docMk/>
          <pc:sldMk cId="1210106601" sldId="576"/>
        </pc:sldMkLst>
      </pc:sldChg>
    </pc:docChg>
  </pc:docChgLst>
  <pc:docChgLst>
    <pc:chgData name="Sion Hannuna" userId="S::sh1670@bristol.ac.uk::dd2ed894-7bfc-4ec4-9dc0-91d4709b4272" providerId="AD" clId="Web-{BD4323F2-9F0A-1FE9-F8C0-2E49109C9198}"/>
    <pc:docChg chg="modSld">
      <pc:chgData name="Sion Hannuna" userId="S::sh1670@bristol.ac.uk::dd2ed894-7bfc-4ec4-9dc0-91d4709b4272" providerId="AD" clId="Web-{BD4323F2-9F0A-1FE9-F8C0-2E49109C9198}" dt="2024-02-19T19:19:05.104" v="18" actId="20577"/>
      <pc:docMkLst>
        <pc:docMk/>
      </pc:docMkLst>
      <pc:sldChg chg="modSp">
        <pc:chgData name="Sion Hannuna" userId="S::sh1670@bristol.ac.uk::dd2ed894-7bfc-4ec4-9dc0-91d4709b4272" providerId="AD" clId="Web-{BD4323F2-9F0A-1FE9-F8C0-2E49109C9198}" dt="2024-02-19T19:19:05.104" v="18" actId="20577"/>
        <pc:sldMkLst>
          <pc:docMk/>
          <pc:sldMk cId="0" sldId="258"/>
        </pc:sldMkLst>
        <pc:spChg chg="mod">
          <ac:chgData name="Sion Hannuna" userId="S::sh1670@bristol.ac.uk::dd2ed894-7bfc-4ec4-9dc0-91d4709b4272" providerId="AD" clId="Web-{BD4323F2-9F0A-1FE9-F8C0-2E49109C9198}" dt="2024-02-19T19:19:05.104" v="18" actId="20577"/>
          <ac:spMkLst>
            <pc:docMk/>
            <pc:sldMk cId="0" sldId="258"/>
            <ac:spMk id="13" creationId="{00000000-0000-0000-0000-000000000000}"/>
          </ac:spMkLst>
        </pc:spChg>
      </pc:sldChg>
    </pc:docChg>
  </pc:docChgLst>
  <pc:docChgLst>
    <pc:chgData name="Sion Hannuna" userId="dd2ed894-7bfc-4ec4-9dc0-91d4709b4272" providerId="ADAL" clId="{B33DE57B-17B8-47AE-BC9E-34F84B93228B}"/>
    <pc:docChg chg="undo redo custSel modSld">
      <pc:chgData name="Sion Hannuna" userId="dd2ed894-7bfc-4ec4-9dc0-91d4709b4272" providerId="ADAL" clId="{B33DE57B-17B8-47AE-BC9E-34F84B93228B}" dt="2024-02-19T19:22:19.108" v="29" actId="1076"/>
      <pc:docMkLst>
        <pc:docMk/>
      </pc:docMkLst>
      <pc:sldChg chg="modSp mod">
        <pc:chgData name="Sion Hannuna" userId="dd2ed894-7bfc-4ec4-9dc0-91d4709b4272" providerId="ADAL" clId="{B33DE57B-17B8-47AE-BC9E-34F84B93228B}" dt="2024-02-19T19:22:19.108" v="29" actId="1076"/>
        <pc:sldMkLst>
          <pc:docMk/>
          <pc:sldMk cId="0" sldId="258"/>
        </pc:sldMkLst>
        <pc:spChg chg="mod">
          <ac:chgData name="Sion Hannuna" userId="dd2ed894-7bfc-4ec4-9dc0-91d4709b4272" providerId="ADAL" clId="{B33DE57B-17B8-47AE-BC9E-34F84B93228B}" dt="2024-02-19T19:22:04.464" v="26"/>
          <ac:spMkLst>
            <pc:docMk/>
            <pc:sldMk cId="0" sldId="258"/>
            <ac:spMk id="10" creationId="{00000000-0000-0000-0000-000000000000}"/>
          </ac:spMkLst>
        </pc:spChg>
        <pc:spChg chg="mod">
          <ac:chgData name="Sion Hannuna" userId="dd2ed894-7bfc-4ec4-9dc0-91d4709b4272" providerId="ADAL" clId="{B33DE57B-17B8-47AE-BC9E-34F84B93228B}" dt="2024-02-19T19:22:19.108" v="29" actId="1076"/>
          <ac:spMkLst>
            <pc:docMk/>
            <pc:sldMk cId="0" sldId="258"/>
            <ac:spMk id="13" creationId="{00000000-0000-0000-0000-000000000000}"/>
          </ac:spMkLst>
        </pc:spChg>
      </pc:sldChg>
    </pc:docChg>
  </pc:docChgLst>
  <pc:docChgLst>
    <pc:chgData name="Sion Hannuna" userId="dd2ed894-7bfc-4ec4-9dc0-91d4709b4272" providerId="ADAL" clId="{9F223295-8BD6-4D49-BC3B-38B9E81BE929}"/>
    <pc:docChg chg="delSld">
      <pc:chgData name="Sion Hannuna" userId="dd2ed894-7bfc-4ec4-9dc0-91d4709b4272" providerId="ADAL" clId="{9F223295-8BD6-4D49-BC3B-38B9E81BE929}" dt="2021-03-07T19:42:46.421" v="1" actId="47"/>
      <pc:docMkLst>
        <pc:docMk/>
      </pc:docMkLst>
      <pc:sldChg chg="del">
        <pc:chgData name="Sion Hannuna" userId="dd2ed894-7bfc-4ec4-9dc0-91d4709b4272" providerId="ADAL" clId="{9F223295-8BD6-4D49-BC3B-38B9E81BE929}" dt="2021-03-07T19:42:46.421" v="1" actId="47"/>
        <pc:sldMkLst>
          <pc:docMk/>
          <pc:sldMk cId="0" sldId="458"/>
        </pc:sldMkLst>
      </pc:sldChg>
      <pc:sldChg chg="del">
        <pc:chgData name="Sion Hannuna" userId="dd2ed894-7bfc-4ec4-9dc0-91d4709b4272" providerId="ADAL" clId="{9F223295-8BD6-4D49-BC3B-38B9E81BE929}" dt="2021-03-07T19:42:46.421" v="1" actId="47"/>
        <pc:sldMkLst>
          <pc:docMk/>
          <pc:sldMk cId="0" sldId="459"/>
        </pc:sldMkLst>
      </pc:sldChg>
      <pc:sldChg chg="del">
        <pc:chgData name="Sion Hannuna" userId="dd2ed894-7bfc-4ec4-9dc0-91d4709b4272" providerId="ADAL" clId="{9F223295-8BD6-4D49-BC3B-38B9E81BE929}" dt="2021-03-07T19:42:46.421" v="1" actId="47"/>
        <pc:sldMkLst>
          <pc:docMk/>
          <pc:sldMk cId="0" sldId="460"/>
        </pc:sldMkLst>
      </pc:sldChg>
      <pc:sldChg chg="del">
        <pc:chgData name="Sion Hannuna" userId="dd2ed894-7bfc-4ec4-9dc0-91d4709b4272" providerId="ADAL" clId="{9F223295-8BD6-4D49-BC3B-38B9E81BE929}" dt="2021-03-07T19:42:46.421" v="1" actId="47"/>
        <pc:sldMkLst>
          <pc:docMk/>
          <pc:sldMk cId="0" sldId="461"/>
        </pc:sldMkLst>
      </pc:sldChg>
      <pc:sldChg chg="del">
        <pc:chgData name="Sion Hannuna" userId="dd2ed894-7bfc-4ec4-9dc0-91d4709b4272" providerId="ADAL" clId="{9F223295-8BD6-4D49-BC3B-38B9E81BE929}" dt="2021-03-07T19:42:46.421" v="1" actId="47"/>
        <pc:sldMkLst>
          <pc:docMk/>
          <pc:sldMk cId="0" sldId="462"/>
        </pc:sldMkLst>
      </pc:sldChg>
      <pc:sldChg chg="del">
        <pc:chgData name="Sion Hannuna" userId="dd2ed894-7bfc-4ec4-9dc0-91d4709b4272" providerId="ADAL" clId="{9F223295-8BD6-4D49-BC3B-38B9E81BE929}" dt="2021-03-07T19:42:46.421" v="1" actId="47"/>
        <pc:sldMkLst>
          <pc:docMk/>
          <pc:sldMk cId="0" sldId="463"/>
        </pc:sldMkLst>
      </pc:sldChg>
      <pc:sldChg chg="del">
        <pc:chgData name="Sion Hannuna" userId="dd2ed894-7bfc-4ec4-9dc0-91d4709b4272" providerId="ADAL" clId="{9F223295-8BD6-4D49-BC3B-38B9E81BE929}" dt="2021-03-07T19:42:46.421" v="1" actId="47"/>
        <pc:sldMkLst>
          <pc:docMk/>
          <pc:sldMk cId="0" sldId="464"/>
        </pc:sldMkLst>
      </pc:sldChg>
      <pc:sldChg chg="del">
        <pc:chgData name="Sion Hannuna" userId="dd2ed894-7bfc-4ec4-9dc0-91d4709b4272" providerId="ADAL" clId="{9F223295-8BD6-4D49-BC3B-38B9E81BE929}" dt="2021-03-07T19:42:46.421" v="1" actId="47"/>
        <pc:sldMkLst>
          <pc:docMk/>
          <pc:sldMk cId="0" sldId="465"/>
        </pc:sldMkLst>
      </pc:sldChg>
      <pc:sldChg chg="del">
        <pc:chgData name="Sion Hannuna" userId="dd2ed894-7bfc-4ec4-9dc0-91d4709b4272" providerId="ADAL" clId="{9F223295-8BD6-4D49-BC3B-38B9E81BE929}" dt="2021-03-07T19:42:46.421" v="1" actId="47"/>
        <pc:sldMkLst>
          <pc:docMk/>
          <pc:sldMk cId="0" sldId="466"/>
        </pc:sldMkLst>
      </pc:sldChg>
      <pc:sldChg chg="del">
        <pc:chgData name="Sion Hannuna" userId="dd2ed894-7bfc-4ec4-9dc0-91d4709b4272" providerId="ADAL" clId="{9F223295-8BD6-4D49-BC3B-38B9E81BE929}" dt="2021-03-07T19:42:46.421" v="1" actId="47"/>
        <pc:sldMkLst>
          <pc:docMk/>
          <pc:sldMk cId="0" sldId="467"/>
        </pc:sldMkLst>
      </pc:sldChg>
      <pc:sldChg chg="del">
        <pc:chgData name="Sion Hannuna" userId="dd2ed894-7bfc-4ec4-9dc0-91d4709b4272" providerId="ADAL" clId="{9F223295-8BD6-4D49-BC3B-38B9E81BE929}" dt="2021-03-07T19:42:46.421" v="1" actId="47"/>
        <pc:sldMkLst>
          <pc:docMk/>
          <pc:sldMk cId="0" sldId="468"/>
        </pc:sldMkLst>
      </pc:sldChg>
      <pc:sldChg chg="del">
        <pc:chgData name="Sion Hannuna" userId="dd2ed894-7bfc-4ec4-9dc0-91d4709b4272" providerId="ADAL" clId="{9F223295-8BD6-4D49-BC3B-38B9E81BE929}" dt="2021-03-07T19:42:46.421" v="1" actId="47"/>
        <pc:sldMkLst>
          <pc:docMk/>
          <pc:sldMk cId="0" sldId="481"/>
        </pc:sldMkLst>
      </pc:sldChg>
      <pc:sldChg chg="del">
        <pc:chgData name="Sion Hannuna" userId="dd2ed894-7bfc-4ec4-9dc0-91d4709b4272" providerId="ADAL" clId="{9F223295-8BD6-4D49-BC3B-38B9E81BE929}" dt="2021-03-07T19:42:46.421" v="1" actId="47"/>
        <pc:sldMkLst>
          <pc:docMk/>
          <pc:sldMk cId="0" sldId="487"/>
        </pc:sldMkLst>
      </pc:sldChg>
      <pc:sldChg chg="del">
        <pc:chgData name="Sion Hannuna" userId="dd2ed894-7bfc-4ec4-9dc0-91d4709b4272" providerId="ADAL" clId="{9F223295-8BD6-4D49-BC3B-38B9E81BE929}" dt="2021-03-07T19:42:46.421" v="1" actId="47"/>
        <pc:sldMkLst>
          <pc:docMk/>
          <pc:sldMk cId="0" sldId="488"/>
        </pc:sldMkLst>
      </pc:sldChg>
      <pc:sldChg chg="del">
        <pc:chgData name="Sion Hannuna" userId="dd2ed894-7bfc-4ec4-9dc0-91d4709b4272" providerId="ADAL" clId="{9F223295-8BD6-4D49-BC3B-38B9E81BE929}" dt="2021-03-07T19:42:46.421" v="1" actId="47"/>
        <pc:sldMkLst>
          <pc:docMk/>
          <pc:sldMk cId="0" sldId="489"/>
        </pc:sldMkLst>
      </pc:sldChg>
      <pc:sldChg chg="del">
        <pc:chgData name="Sion Hannuna" userId="dd2ed894-7bfc-4ec4-9dc0-91d4709b4272" providerId="ADAL" clId="{9F223295-8BD6-4D49-BC3B-38B9E81BE929}" dt="2021-03-07T19:42:46.421" v="1" actId="47"/>
        <pc:sldMkLst>
          <pc:docMk/>
          <pc:sldMk cId="0" sldId="490"/>
        </pc:sldMkLst>
      </pc:sldChg>
      <pc:sldChg chg="del">
        <pc:chgData name="Sion Hannuna" userId="dd2ed894-7bfc-4ec4-9dc0-91d4709b4272" providerId="ADAL" clId="{9F223295-8BD6-4D49-BC3B-38B9E81BE929}" dt="2021-03-07T19:42:46.421" v="1" actId="47"/>
        <pc:sldMkLst>
          <pc:docMk/>
          <pc:sldMk cId="0" sldId="491"/>
        </pc:sldMkLst>
      </pc:sldChg>
      <pc:sldChg chg="del">
        <pc:chgData name="Sion Hannuna" userId="dd2ed894-7bfc-4ec4-9dc0-91d4709b4272" providerId="ADAL" clId="{9F223295-8BD6-4D49-BC3B-38B9E81BE929}" dt="2021-03-07T19:42:35.494" v="0" actId="47"/>
        <pc:sldMkLst>
          <pc:docMk/>
          <pc:sldMk cId="0" sldId="500"/>
        </pc:sldMkLst>
      </pc:sldChg>
      <pc:sldChg chg="del">
        <pc:chgData name="Sion Hannuna" userId="dd2ed894-7bfc-4ec4-9dc0-91d4709b4272" providerId="ADAL" clId="{9F223295-8BD6-4D49-BC3B-38B9E81BE929}" dt="2021-03-07T19:42:35.494" v="0" actId="47"/>
        <pc:sldMkLst>
          <pc:docMk/>
          <pc:sldMk cId="0" sldId="501"/>
        </pc:sldMkLst>
      </pc:sldChg>
      <pc:sldChg chg="del">
        <pc:chgData name="Sion Hannuna" userId="dd2ed894-7bfc-4ec4-9dc0-91d4709b4272" providerId="ADAL" clId="{9F223295-8BD6-4D49-BC3B-38B9E81BE929}" dt="2021-03-07T19:42:46.421" v="1" actId="47"/>
        <pc:sldMkLst>
          <pc:docMk/>
          <pc:sldMk cId="0" sldId="511"/>
        </pc:sldMkLst>
      </pc:sldChg>
      <pc:sldChg chg="del">
        <pc:chgData name="Sion Hannuna" userId="dd2ed894-7bfc-4ec4-9dc0-91d4709b4272" providerId="ADAL" clId="{9F223295-8BD6-4D49-BC3B-38B9E81BE929}" dt="2021-03-07T19:42:46.421" v="1" actId="47"/>
        <pc:sldMkLst>
          <pc:docMk/>
          <pc:sldMk cId="2079235523" sldId="515"/>
        </pc:sldMkLst>
      </pc:sldChg>
      <pc:sldChg chg="del">
        <pc:chgData name="Sion Hannuna" userId="dd2ed894-7bfc-4ec4-9dc0-91d4709b4272" providerId="ADAL" clId="{9F223295-8BD6-4D49-BC3B-38B9E81BE929}" dt="2021-03-07T19:42:46.421" v="1" actId="47"/>
        <pc:sldMkLst>
          <pc:docMk/>
          <pc:sldMk cId="0" sldId="550"/>
        </pc:sldMkLst>
      </pc:sldChg>
    </pc:docChg>
  </pc:docChgLst>
  <pc:docChgLst>
    <pc:chgData name="Sion Hannuna" userId="dd2ed894-7bfc-4ec4-9dc0-91d4709b4272" providerId="ADAL" clId="{429D8E9C-14DE-4B8E-8475-B2C5969A9554}"/>
    <pc:docChg chg="modSld">
      <pc:chgData name="Sion Hannuna" userId="dd2ed894-7bfc-4ec4-9dc0-91d4709b4272" providerId="ADAL" clId="{429D8E9C-14DE-4B8E-8475-B2C5969A9554}" dt="2024-02-18T09:04:42.573" v="99" actId="12"/>
      <pc:docMkLst>
        <pc:docMk/>
      </pc:docMkLst>
      <pc:sldChg chg="modSp mod">
        <pc:chgData name="Sion Hannuna" userId="dd2ed894-7bfc-4ec4-9dc0-91d4709b4272" providerId="ADAL" clId="{429D8E9C-14DE-4B8E-8475-B2C5969A9554}" dt="2024-02-18T09:00:12.347" v="22" actId="20577"/>
        <pc:sldMkLst>
          <pc:docMk/>
          <pc:sldMk cId="0" sldId="258"/>
        </pc:sldMkLst>
        <pc:spChg chg="mod">
          <ac:chgData name="Sion Hannuna" userId="dd2ed894-7bfc-4ec4-9dc0-91d4709b4272" providerId="ADAL" clId="{429D8E9C-14DE-4B8E-8475-B2C5969A9554}" dt="2024-02-18T09:00:12.347" v="22" actId="20577"/>
          <ac:spMkLst>
            <pc:docMk/>
            <pc:sldMk cId="0" sldId="258"/>
            <ac:spMk id="12" creationId="{00000000-0000-0000-0000-000000000000}"/>
          </ac:spMkLst>
        </pc:spChg>
      </pc:sldChg>
      <pc:sldChg chg="modNotesTx">
        <pc:chgData name="Sion Hannuna" userId="dd2ed894-7bfc-4ec4-9dc0-91d4709b4272" providerId="ADAL" clId="{429D8E9C-14DE-4B8E-8475-B2C5969A9554}" dt="2024-02-18T09:04:42.573" v="99" actId="12"/>
        <pc:sldMkLst>
          <pc:docMk/>
          <pc:sldMk cId="1133151549" sldId="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COMS10009, Dept of Computer Science</a:t>
            </a:r>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t>2019-2020</a:t>
            </a:r>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de-DE"/>
              <a:t>University of Bristol, UK</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D98B92-7550-4CE3-B47D-60CEE7A9D32A}" type="slidenum">
              <a:rPr lang="de-DE" smtClean="0"/>
              <a:pPr/>
              <a:t>‹#›</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COMS10009, Dept of Computer Science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t>2019-2020</a:t>
            </a:r>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University of Bristol, UK</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FA244-90B0-4B39-A1B3-D8C10A78D841}" type="slidenum">
              <a:rPr lang="en-GB" smtClean="0"/>
              <a:pPr/>
              <a:t>‹#›</a:t>
            </a:fld>
            <a:endParaRPr lang="en-GB"/>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Behavioral_design_pattern"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en.wikipedia.org/wiki/Algorithm" TargetMode="External"/><Relationship Id="rId4" Type="http://schemas.openxmlformats.org/officeDocument/2006/relationships/hyperlink" Target="https://en.wikipedia.org/wiki/Design_pattern_(computer_scienc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Fundamental_theorem_of_software_engineering#cite_note-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Layer of indirection – getter and setters virtual memory, strategy pattern</a:t>
            </a:r>
          </a:p>
          <a:p>
            <a:endParaRPr lang="en-GB" dirty="0"/>
          </a:p>
          <a:p>
            <a:r>
              <a:rPr lang="en-GB" dirty="0"/>
              <a:t>Wiki: </a:t>
            </a:r>
            <a:r>
              <a:rPr lang="en-GB" b="0" i="0" dirty="0">
                <a:solidFill>
                  <a:srgbClr val="202122"/>
                </a:solidFill>
                <a:effectLst/>
                <a:latin typeface="Arial" panose="020B0604020202020204" pitchFamily="34" charset="0"/>
              </a:rPr>
              <a:t>the </a:t>
            </a:r>
            <a:r>
              <a:rPr lang="en-GB" b="1" i="0" dirty="0">
                <a:solidFill>
                  <a:srgbClr val="202122"/>
                </a:solidFill>
                <a:effectLst/>
                <a:latin typeface="Arial" panose="020B0604020202020204" pitchFamily="34" charset="0"/>
              </a:rPr>
              <a:t>strategy pattern</a:t>
            </a:r>
            <a:r>
              <a:rPr lang="en-GB" b="0" i="0" dirty="0">
                <a:solidFill>
                  <a:srgbClr val="202122"/>
                </a:solidFill>
                <a:effectLst/>
                <a:latin typeface="Arial" panose="020B0604020202020204" pitchFamily="34" charset="0"/>
              </a:rPr>
              <a:t> (also known as the </a:t>
            </a:r>
            <a:r>
              <a:rPr lang="en-GB" b="1" i="0" dirty="0">
                <a:solidFill>
                  <a:srgbClr val="202122"/>
                </a:solidFill>
                <a:effectLst/>
                <a:latin typeface="Arial" panose="020B0604020202020204" pitchFamily="34" charset="0"/>
              </a:rPr>
              <a:t>policy pattern</a:t>
            </a:r>
            <a:r>
              <a:rPr lang="en-GB" b="0" i="0" dirty="0">
                <a:solidFill>
                  <a:srgbClr val="202122"/>
                </a:solidFill>
                <a:effectLst/>
                <a:latin typeface="Arial" panose="020B0604020202020204" pitchFamily="34" charset="0"/>
              </a:rPr>
              <a:t>) is a </a:t>
            </a:r>
            <a:r>
              <a:rPr lang="en-GB" b="0" i="0" u="none" strike="noStrike" dirty="0" err="1">
                <a:solidFill>
                  <a:srgbClr val="0645AD"/>
                </a:solidFill>
                <a:effectLst/>
                <a:latin typeface="Arial" panose="020B0604020202020204" pitchFamily="34" charset="0"/>
                <a:hlinkClick r:id="rId3" tooltip="Behavioral design pattern"/>
              </a:rPr>
              <a:t>behavioral</a:t>
            </a:r>
            <a:r>
              <a:rPr lang="en-GB" b="0" i="0" dirty="0">
                <a:solidFill>
                  <a:srgbClr val="202122"/>
                </a:solidFill>
                <a:effectLst/>
                <a:latin typeface="Arial" panose="020B0604020202020204" pitchFamily="34" charset="0"/>
              </a:rPr>
              <a:t> </a:t>
            </a:r>
            <a:r>
              <a:rPr lang="en-GB" b="0" i="0" u="none" strike="noStrike" dirty="0">
                <a:solidFill>
                  <a:srgbClr val="0645AD"/>
                </a:solidFill>
                <a:effectLst/>
                <a:latin typeface="Arial" panose="020B0604020202020204" pitchFamily="34" charset="0"/>
                <a:hlinkClick r:id="rId4" tooltip="Design pattern (computer science)"/>
              </a:rPr>
              <a:t>software design pattern</a:t>
            </a:r>
            <a:r>
              <a:rPr lang="en-GB" b="0" i="0" dirty="0">
                <a:solidFill>
                  <a:srgbClr val="202122"/>
                </a:solidFill>
                <a:effectLst/>
                <a:latin typeface="Arial" panose="020B0604020202020204" pitchFamily="34" charset="0"/>
              </a:rPr>
              <a:t> that enables selecting an </a:t>
            </a:r>
            <a:r>
              <a:rPr lang="en-GB" b="0" i="0" u="none" strike="noStrike" dirty="0">
                <a:solidFill>
                  <a:srgbClr val="0645AD"/>
                </a:solidFill>
                <a:effectLst/>
                <a:latin typeface="Arial" panose="020B0604020202020204" pitchFamily="34" charset="0"/>
                <a:hlinkClick r:id="rId5" tooltip="Algorithm"/>
              </a:rPr>
              <a:t>algorithm</a:t>
            </a:r>
            <a:r>
              <a:rPr lang="en-GB" b="0" i="0" dirty="0">
                <a:solidFill>
                  <a:srgbClr val="202122"/>
                </a:solidFill>
                <a:effectLst/>
                <a:latin typeface="Arial" panose="020B0604020202020204" pitchFamily="34" charset="0"/>
              </a:rPr>
              <a:t> at runtime. Instead of implementing a single algorithm directly, code receives run-time instructions as to which in a family of algorithms to use.</a:t>
            </a:r>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1</a:t>
            </a:fld>
            <a:endParaRPr lang="en-GB"/>
          </a:p>
        </p:txBody>
      </p:sp>
    </p:spTree>
    <p:extLst>
      <p:ext uri="{BB962C8B-B14F-4D97-AF65-F5344CB8AC3E}">
        <p14:creationId xmlns:p14="http://schemas.microsoft.com/office/powerpoint/2010/main" val="193761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Solid arrow with normal head is association: </a:t>
            </a:r>
            <a:r>
              <a:rPr lang="en-GB" dirty="0" err="1"/>
              <a:t>CollectionIterator</a:t>
            </a:r>
            <a:r>
              <a:rPr lang="en-GB" dirty="0"/>
              <a:t> has a direct reference to the Collection</a:t>
            </a:r>
          </a:p>
          <a:p>
            <a:r>
              <a:rPr lang="en-GB" dirty="0"/>
              <a:t>Dashed arrow is dependency Collection is dependent on </a:t>
            </a:r>
            <a:r>
              <a:rPr lang="en-GB" dirty="0" err="1"/>
              <a:t>CollectionIterator</a:t>
            </a:r>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12</a:t>
            </a:fld>
            <a:endParaRPr lang="en-GB"/>
          </a:p>
        </p:txBody>
      </p:sp>
    </p:spTree>
    <p:extLst>
      <p:ext uri="{BB962C8B-B14F-4D97-AF65-F5344CB8AC3E}">
        <p14:creationId xmlns:p14="http://schemas.microsoft.com/office/powerpoint/2010/main" val="68845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4FA244-90B0-4B39-A1B3-D8C10A78D841}" type="slidenum">
              <a:rPr lang="en-GB" smtClean="0"/>
              <a:pPr/>
              <a:t>2</a:t>
            </a:fld>
            <a:endParaRPr lang="en-GB"/>
          </a:p>
        </p:txBody>
      </p:sp>
    </p:spTree>
    <p:extLst>
      <p:ext uri="{BB962C8B-B14F-4D97-AF65-F5344CB8AC3E}">
        <p14:creationId xmlns:p14="http://schemas.microsoft.com/office/powerpoint/2010/main" val="234978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3</a:t>
            </a:fld>
            <a:endParaRPr lang="en-GB"/>
          </a:p>
        </p:txBody>
      </p:sp>
    </p:spTree>
    <p:extLst>
      <p:ext uri="{BB962C8B-B14F-4D97-AF65-F5344CB8AC3E}">
        <p14:creationId xmlns:p14="http://schemas.microsoft.com/office/powerpoint/2010/main" val="190902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C0D0E"/>
                </a:solidFill>
                <a:effectLst/>
                <a:latin typeface="-apple-system"/>
              </a:rPr>
              <a:t>By increasing the level of abstraction one can make the problem easier to understand/resolve.</a:t>
            </a:r>
          </a:p>
          <a:p>
            <a:endParaRPr lang="en-GB" b="0" i="0" dirty="0">
              <a:solidFill>
                <a:srgbClr val="0C0D0E"/>
              </a:solidFill>
              <a:effectLst/>
              <a:latin typeface="-apple-system"/>
            </a:endParaRPr>
          </a:p>
          <a:p>
            <a:pPr marL="171450" indent="-171450">
              <a:buFont typeface="Arial" panose="020B0604020202020204" pitchFamily="34" charset="0"/>
              <a:buChar char="•"/>
            </a:pPr>
            <a:r>
              <a:rPr lang="en-GB" b="0" i="0" dirty="0">
                <a:solidFill>
                  <a:srgbClr val="0C0D0E"/>
                </a:solidFill>
                <a:effectLst/>
                <a:latin typeface="-apple-system"/>
              </a:rPr>
              <a:t>Virtual memory</a:t>
            </a:r>
          </a:p>
          <a:p>
            <a:pPr marL="171450" indent="-171450">
              <a:buFont typeface="Arial" panose="020B0604020202020204" pitchFamily="34" charset="0"/>
              <a:buChar char="•"/>
            </a:pPr>
            <a:r>
              <a:rPr lang="en-GB" b="0" i="0" dirty="0">
                <a:solidFill>
                  <a:srgbClr val="0C0D0E"/>
                </a:solidFill>
                <a:effectLst/>
                <a:latin typeface="-apple-system"/>
              </a:rPr>
              <a:t>References</a:t>
            </a:r>
          </a:p>
          <a:p>
            <a:pPr marL="171450" indent="-171450">
              <a:buFont typeface="Arial" panose="020B0604020202020204" pitchFamily="34" charset="0"/>
              <a:buChar char="•"/>
            </a:pPr>
            <a:r>
              <a:rPr lang="en-GB" b="0" i="0" dirty="0">
                <a:solidFill>
                  <a:srgbClr val="0C0D0E"/>
                </a:solidFill>
                <a:effectLst/>
                <a:latin typeface="-apple-system"/>
              </a:rPr>
              <a:t>Dynamic dispatch</a:t>
            </a:r>
          </a:p>
          <a:p>
            <a:endParaRPr lang="en-GB" b="0" i="0" dirty="0">
              <a:solidFill>
                <a:srgbClr val="0C0D0E"/>
              </a:solidFill>
              <a:effectLst/>
              <a:latin typeface="-apple-system"/>
            </a:endParaRPr>
          </a:p>
          <a:p>
            <a:r>
              <a:rPr lang="en-GB" b="0" i="0" dirty="0">
                <a:solidFill>
                  <a:srgbClr val="202122"/>
                </a:solidFill>
                <a:effectLst/>
                <a:latin typeface="Arial" panose="020B0604020202020204" pitchFamily="34" charset="0"/>
              </a:rPr>
              <a:t>…except for the problem of too many levels of indirection," referring to the fact that too many abstractions may create intrinsic complexity issues of their own. For example, the use of protocol layering in </a:t>
            </a:r>
            <a:r>
              <a:rPr lang="en-GB" b="0" i="0" u="none" strike="noStrike" dirty="0">
                <a:solidFill>
                  <a:srgbClr val="3366CC"/>
                </a:solidFill>
                <a:effectLst/>
                <a:latin typeface="Arial" panose="020B0604020202020204" pitchFamily="34" charset="0"/>
                <a:hlinkClick r:id="rId3" tooltip="Computer network"/>
              </a:rPr>
              <a:t>computer networks</a:t>
            </a:r>
            <a:r>
              <a:rPr lang="en-GB" b="0" i="0" dirty="0">
                <a:solidFill>
                  <a:srgbClr val="202122"/>
                </a:solidFill>
                <a:effectLst/>
                <a:latin typeface="Arial" panose="020B0604020202020204" pitchFamily="34" charset="0"/>
              </a:rPr>
              <a:t>, which today is ubiquitous, has been criticized in ways that are typical of more general disadvantages of abstraction.</a:t>
            </a:r>
            <a:r>
              <a:rPr lang="en-GB" b="0" i="0" u="none" strike="noStrike" baseline="30000" dirty="0">
                <a:solidFill>
                  <a:srgbClr val="3366CC"/>
                </a:solidFill>
                <a:effectLst/>
                <a:latin typeface="Arial" panose="020B0604020202020204" pitchFamily="34" charset="0"/>
                <a:hlinkClick r:id="rId4"/>
              </a:rPr>
              <a:t>[3]</a:t>
            </a:r>
            <a:r>
              <a:rPr lang="en-GB" b="0" i="0" dirty="0">
                <a:solidFill>
                  <a:srgbClr val="202122"/>
                </a:solidFill>
                <a:effectLst/>
                <a:latin typeface="Arial" panose="020B0604020202020204" pitchFamily="34" charset="0"/>
              </a:rPr>
              <a:t> </a:t>
            </a:r>
            <a:endParaRPr lang="en-GB" b="0" i="0" dirty="0">
              <a:solidFill>
                <a:srgbClr val="0C0D0E"/>
              </a:solidFill>
              <a:effectLst/>
              <a:latin typeface="-apple-system"/>
            </a:endParaRPr>
          </a:p>
          <a:p>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4</a:t>
            </a:fld>
            <a:endParaRPr lang="en-GB"/>
          </a:p>
        </p:txBody>
      </p:sp>
    </p:spTree>
    <p:extLst>
      <p:ext uri="{BB962C8B-B14F-4D97-AF65-F5344CB8AC3E}">
        <p14:creationId xmlns:p14="http://schemas.microsoft.com/office/powerpoint/2010/main" val="157243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6</a:t>
            </a:fld>
            <a:endParaRPr lang="en-GB"/>
          </a:p>
        </p:txBody>
      </p:sp>
    </p:spTree>
    <p:extLst>
      <p:ext uri="{BB962C8B-B14F-4D97-AF65-F5344CB8AC3E}">
        <p14:creationId xmlns:p14="http://schemas.microsoft.com/office/powerpoint/2010/main" val="363463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7</a:t>
            </a:fld>
            <a:endParaRPr lang="en-GB"/>
          </a:p>
        </p:txBody>
      </p:sp>
    </p:spTree>
    <p:extLst>
      <p:ext uri="{BB962C8B-B14F-4D97-AF65-F5344CB8AC3E}">
        <p14:creationId xmlns:p14="http://schemas.microsoft.com/office/powerpoint/2010/main" val="186962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8</a:t>
            </a:fld>
            <a:endParaRPr lang="en-GB"/>
          </a:p>
        </p:txBody>
      </p:sp>
    </p:spTree>
    <p:extLst>
      <p:ext uri="{BB962C8B-B14F-4D97-AF65-F5344CB8AC3E}">
        <p14:creationId xmlns:p14="http://schemas.microsoft.com/office/powerpoint/2010/main" val="74821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4FA244-90B0-4B39-A1B3-D8C10A78D841}" type="slidenum">
              <a:rPr lang="en-GB" smtClean="0"/>
              <a:pPr/>
              <a:t>10</a:t>
            </a:fld>
            <a:endParaRPr lang="en-GB"/>
          </a:p>
        </p:txBody>
      </p:sp>
    </p:spTree>
    <p:extLst>
      <p:ext uri="{BB962C8B-B14F-4D97-AF65-F5344CB8AC3E}">
        <p14:creationId xmlns:p14="http://schemas.microsoft.com/office/powerpoint/2010/main" val="408255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COMS10009, Dept of Computer Science</a:t>
            </a:r>
          </a:p>
        </p:txBody>
      </p:sp>
      <p:sp>
        <p:nvSpPr>
          <p:cNvPr id="5" name="Date Placeholder 4"/>
          <p:cNvSpPr>
            <a:spLocks noGrp="1"/>
          </p:cNvSpPr>
          <p:nvPr>
            <p:ph type="dt" idx="1"/>
          </p:nvPr>
        </p:nvSpPr>
        <p:spPr/>
        <p:txBody>
          <a:bodyPr/>
          <a:lstStyle/>
          <a:p>
            <a:r>
              <a:rPr lang="en-US"/>
              <a:t>2019-2020</a:t>
            </a:r>
            <a:endParaRPr lang="en-GB"/>
          </a:p>
        </p:txBody>
      </p:sp>
      <p:sp>
        <p:nvSpPr>
          <p:cNvPr id="6" name="Footer Placeholder 5"/>
          <p:cNvSpPr>
            <a:spLocks noGrp="1"/>
          </p:cNvSpPr>
          <p:nvPr>
            <p:ph type="ftr" sz="quarter" idx="4"/>
          </p:nvPr>
        </p:nvSpPr>
        <p:spPr/>
        <p:txBody>
          <a:bodyPr/>
          <a:lstStyle/>
          <a:p>
            <a:r>
              <a:rPr lang="en-GB"/>
              <a:t>University of Bristol, UK</a:t>
            </a:r>
          </a:p>
        </p:txBody>
      </p:sp>
      <p:sp>
        <p:nvSpPr>
          <p:cNvPr id="7" name="Slide Number Placeholder 6"/>
          <p:cNvSpPr>
            <a:spLocks noGrp="1"/>
          </p:cNvSpPr>
          <p:nvPr>
            <p:ph type="sldNum" sz="quarter" idx="5"/>
          </p:nvPr>
        </p:nvSpPr>
        <p:spPr/>
        <p:txBody>
          <a:bodyPr/>
          <a:lstStyle/>
          <a:p>
            <a:fld id="{414FA244-90B0-4B39-A1B3-D8C10A78D841}" type="slidenum">
              <a:rPr lang="en-GB" smtClean="0"/>
              <a:pPr/>
              <a:t>11</a:t>
            </a:fld>
            <a:endParaRPr lang="en-GB"/>
          </a:p>
        </p:txBody>
      </p:sp>
    </p:spTree>
    <p:extLst>
      <p:ext uri="{BB962C8B-B14F-4D97-AF65-F5344CB8AC3E}">
        <p14:creationId xmlns:p14="http://schemas.microsoft.com/office/powerpoint/2010/main" val="2776701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a:p>
        </p:txBody>
      </p:sp>
      <p:sp>
        <p:nvSpPr>
          <p:cNvPr id="5" name="Footer Placeholder 4"/>
          <p:cNvSpPr>
            <a:spLocks noGrp="1"/>
          </p:cNvSpPr>
          <p:nvPr>
            <p:ph type="ftr" sz="quarter" idx="11"/>
          </p:nvPr>
        </p:nvSpPr>
        <p:spPr/>
        <p:txBody>
          <a:bodyPr/>
          <a:lstStyle/>
          <a:p>
            <a:r>
              <a:rPr lang="de-DE" dirty="0"/>
              <a:t>Dept of Computer Science</a:t>
            </a:r>
          </a:p>
        </p:txBody>
      </p:sp>
      <p:sp>
        <p:nvSpPr>
          <p:cNvPr id="6" name="Slide Number Placeholder 5"/>
          <p:cNvSpPr>
            <a:spLocks noGrp="1"/>
          </p:cNvSpPr>
          <p:nvPr>
            <p:ph type="sldNum" sz="quarter" idx="12"/>
          </p:nvPr>
        </p:nvSpPr>
        <p:spPr/>
        <p:txBody>
          <a:bodyPr/>
          <a:lstStyle/>
          <a:p>
            <a:fld id="{6A8335DD-D431-4C9C-AAA2-86E392B9ACDE}"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0" y="0"/>
            <a:ext cx="9144000" cy="7143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userDrawn="1"/>
        </p:nvSpPr>
        <p:spPr>
          <a:xfrm>
            <a:off x="0" y="6429396"/>
            <a:ext cx="9144000" cy="4286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214282" y="0"/>
            <a:ext cx="8515352" cy="714356"/>
          </a:xfrm>
        </p:spPr>
        <p:txBody>
          <a:bodyPr>
            <a:normAutofit/>
          </a:bodyPr>
          <a:lstStyle>
            <a:lvl1pPr algn="ctr">
              <a:defRPr sz="2800" b="0">
                <a:solidFill>
                  <a:schemeClr val="bg1"/>
                </a:solidFill>
                <a:latin typeface="Arial" pitchFamily="34" charset="0"/>
                <a:cs typeface="Arial" pitchFamily="34" charset="0"/>
              </a:defRPr>
            </a:lvl1pPr>
          </a:lstStyle>
          <a:p>
            <a:r>
              <a:rPr lang="en-US" dirty="0"/>
              <a:t>Click to edit Master title style</a:t>
            </a:r>
            <a:endParaRPr lang="de-DE" dirty="0"/>
          </a:p>
        </p:txBody>
      </p:sp>
      <p:sp>
        <p:nvSpPr>
          <p:cNvPr id="3" name="Content Placeholder 2"/>
          <p:cNvSpPr>
            <a:spLocks noGrp="1"/>
          </p:cNvSpPr>
          <p:nvPr>
            <p:ph idx="1"/>
          </p:nvPr>
        </p:nvSpPr>
        <p:spPr>
          <a:xfrm>
            <a:off x="0" y="121442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9" name="Rectangle 7"/>
          <p:cNvSpPr>
            <a:spLocks noChangeArrowheads="1"/>
          </p:cNvSpPr>
          <p:nvPr userDrawn="1"/>
        </p:nvSpPr>
        <p:spPr bwMode="auto">
          <a:xfrm>
            <a:off x="0" y="6500834"/>
            <a:ext cx="9144000" cy="276999"/>
          </a:xfrm>
          <a:prstGeom prst="rect">
            <a:avLst/>
          </a:prstGeom>
          <a:noFill/>
          <a:ln w="9525">
            <a:noFill/>
            <a:miter lim="800000"/>
            <a:headEnd/>
            <a:tailEnd/>
          </a:ln>
          <a:effectLst/>
        </p:spPr>
        <p:txBody>
          <a:bodyPr wrap="square">
            <a:spAutoFit/>
          </a:bodyPr>
          <a:lstStyle/>
          <a:p>
            <a:pPr>
              <a:spcBef>
                <a:spcPct val="20000"/>
              </a:spcBef>
              <a:defRPr/>
            </a:pPr>
            <a:r>
              <a:rPr lang="de-DE" sz="1200" kern="1200" dirty="0">
                <a:solidFill>
                  <a:schemeClr val="bg1"/>
                </a:solidFill>
                <a:latin typeface="Arial" pitchFamily="34" charset="0"/>
                <a:ea typeface="+mn-ea"/>
                <a:cs typeface="Arial" pitchFamily="34" charset="0"/>
              </a:rPr>
              <a:t>   Object</a:t>
            </a:r>
            <a:r>
              <a:rPr lang="de-DE" sz="1200" kern="1200" baseline="0" dirty="0">
                <a:solidFill>
                  <a:schemeClr val="bg1"/>
                </a:solidFill>
                <a:latin typeface="Arial" pitchFamily="34" charset="0"/>
                <a:ea typeface="+mn-ea"/>
                <a:cs typeface="Arial" pitchFamily="34" charset="0"/>
              </a:rPr>
              <a:t>-O</a:t>
            </a:r>
            <a:r>
              <a:rPr lang="de-DE" sz="1200" kern="1200" dirty="0">
                <a:solidFill>
                  <a:schemeClr val="bg1"/>
                </a:solidFill>
                <a:latin typeface="Arial" pitchFamily="34" charset="0"/>
                <a:ea typeface="+mn-ea"/>
                <a:cs typeface="Arial" pitchFamily="34" charset="0"/>
              </a:rPr>
              <a:t>riented Programming</a:t>
            </a:r>
            <a:endParaRPr lang="en-GB" sz="1400" dirty="0">
              <a:solidFill>
                <a:schemeClr val="bg1"/>
              </a:solidFill>
              <a:latin typeface="Arial" pitchFamily="34" charset="0"/>
              <a:cs typeface="Arial" pitchFamily="34" charset="0"/>
            </a:endParaRPr>
          </a:p>
        </p:txBody>
      </p:sp>
      <p:cxnSp>
        <p:nvCxnSpPr>
          <p:cNvPr id="11" name="Straight Connector 10"/>
          <p:cNvCxnSpPr/>
          <p:nvPr userDrawn="1"/>
        </p:nvCxnSpPr>
        <p:spPr>
          <a:xfrm>
            <a:off x="0" y="6429396"/>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08FF-A759-4807-86D7-507761392FB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49A662-8713-42CA-87BA-BE35C109C3AE}"/>
              </a:ext>
            </a:extLst>
          </p:cNvPr>
          <p:cNvSpPr>
            <a:spLocks noGrp="1"/>
          </p:cNvSpPr>
          <p:nvPr>
            <p:ph type="dt" sz="half" idx="10"/>
          </p:nvPr>
        </p:nvSpPr>
        <p:spPr/>
        <p:txBody>
          <a:bodyPr/>
          <a:lstStyle/>
          <a:p>
            <a:fld id="{01571D41-55FA-4856-84D9-544796AF7CCB}" type="datetimeFigureOut">
              <a:rPr lang="de-DE" smtClean="0"/>
              <a:pPr/>
              <a:t>19.02.2024</a:t>
            </a:fld>
            <a:endParaRPr lang="de-DE"/>
          </a:p>
        </p:txBody>
      </p:sp>
      <p:sp>
        <p:nvSpPr>
          <p:cNvPr id="4" name="Footer Placeholder 3">
            <a:extLst>
              <a:ext uri="{FF2B5EF4-FFF2-40B4-BE49-F238E27FC236}">
                <a16:creationId xmlns:a16="http://schemas.microsoft.com/office/drawing/2014/main" id="{F549F050-D7AC-4BE0-94DF-3F70A1B58FC8}"/>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2ECA4F3C-E4DD-406B-AB01-DCFB1EBB8A0A}"/>
              </a:ext>
            </a:extLst>
          </p:cNvPr>
          <p:cNvSpPr>
            <a:spLocks noGrp="1"/>
          </p:cNvSpPr>
          <p:nvPr>
            <p:ph type="sldNum" sz="quarter" idx="12"/>
          </p:nvPr>
        </p:nvSpPr>
        <p:spPr/>
        <p:txBody>
          <a:bodyPr/>
          <a:lstStyle/>
          <a:p>
            <a:fld id="{6A8335DD-D431-4C9C-AAA2-86E392B9ACDE}" type="slidenum">
              <a:rPr lang="de-DE" smtClean="0"/>
              <a:pPr/>
              <a:t>‹#›</a:t>
            </a:fld>
            <a:endParaRPr lang="de-DE"/>
          </a:p>
        </p:txBody>
      </p:sp>
    </p:spTree>
    <p:extLst>
      <p:ext uri="{BB962C8B-B14F-4D97-AF65-F5344CB8AC3E}">
        <p14:creationId xmlns:p14="http://schemas.microsoft.com/office/powerpoint/2010/main" val="2149045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71D41-55FA-4856-84D9-544796AF7CCB}" type="datetimeFigureOut">
              <a:rPr lang="de-DE" smtClean="0"/>
              <a:pPr/>
              <a:t>19.02.2024</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335DD-D431-4C9C-AAA2-86E392B9ACDE}"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Box 5"/>
          <p:cNvSpPr txBox="1"/>
          <p:nvPr/>
        </p:nvSpPr>
        <p:spPr>
          <a:xfrm>
            <a:off x="714348" y="214290"/>
            <a:ext cx="3929090" cy="646331"/>
          </a:xfrm>
          <a:prstGeom prst="rect">
            <a:avLst/>
          </a:prstGeom>
          <a:noFill/>
        </p:spPr>
        <p:txBody>
          <a:bodyPr wrap="square" rtlCol="0">
            <a:spAutoFit/>
          </a:bodyPr>
          <a:lstStyle/>
          <a:p>
            <a:r>
              <a:rPr lang="de-DE" dirty="0">
                <a:solidFill>
                  <a:schemeClr val="bg1"/>
                </a:solidFill>
                <a:latin typeface="Arial" pitchFamily="34" charset="0"/>
                <a:cs typeface="Arial" pitchFamily="34" charset="0"/>
              </a:rPr>
              <a:t>Department of Computer Science    University of Bristol</a:t>
            </a:r>
          </a:p>
        </p:txBody>
      </p:sp>
      <p:cxnSp>
        <p:nvCxnSpPr>
          <p:cNvPr id="9" name="Straight Connector 8"/>
          <p:cNvCxnSpPr/>
          <p:nvPr/>
        </p:nvCxnSpPr>
        <p:spPr>
          <a:xfrm>
            <a:off x="785786" y="1071546"/>
            <a:ext cx="7500990"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0"/>
            <a:ext cx="500034" cy="6858000"/>
          </a:xfrm>
          <a:prstGeom prst="rect">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0" y="2636912"/>
            <a:ext cx="9144000" cy="321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tangle 11"/>
          <p:cNvSpPr/>
          <p:nvPr/>
        </p:nvSpPr>
        <p:spPr>
          <a:xfrm>
            <a:off x="4716016" y="2780928"/>
            <a:ext cx="4177604" cy="1908215"/>
          </a:xfrm>
          <a:prstGeom prst="rect">
            <a:avLst/>
          </a:prstGeom>
        </p:spPr>
        <p:txBody>
          <a:bodyPr wrap="square">
            <a:spAutoFit/>
          </a:bodyPr>
          <a:lstStyle/>
          <a:p>
            <a:pPr algn="ctr"/>
            <a:endParaRPr lang="de-DE" dirty="0">
              <a:latin typeface="Arial" pitchFamily="34" charset="0"/>
              <a:cs typeface="Arial" pitchFamily="34" charset="0"/>
            </a:endParaRPr>
          </a:p>
          <a:p>
            <a:pPr algn="ctr"/>
            <a:endParaRPr lang="de-DE" sz="1200" dirty="0">
              <a:latin typeface="Arial" pitchFamily="34" charset="0"/>
              <a:cs typeface="Arial" pitchFamily="34" charset="0"/>
            </a:endParaRPr>
          </a:p>
          <a:p>
            <a:pPr algn="ctr"/>
            <a:r>
              <a:rPr lang="de-DE" sz="4400" dirty="0">
                <a:latin typeface="Arial" pitchFamily="34" charset="0"/>
                <a:cs typeface="Arial" pitchFamily="34" charset="0"/>
              </a:rPr>
              <a:t>Iterator Design Pattern</a:t>
            </a:r>
            <a:endParaRPr lang="de-DE" sz="3600" dirty="0">
              <a:latin typeface="Arial" pitchFamily="34" charset="0"/>
              <a:cs typeface="Arial" pitchFamily="34" charset="0"/>
            </a:endParaRPr>
          </a:p>
        </p:txBody>
      </p:sp>
      <p:sp>
        <p:nvSpPr>
          <p:cNvPr id="10" name="TextBox 9"/>
          <p:cNvSpPr txBox="1"/>
          <p:nvPr/>
        </p:nvSpPr>
        <p:spPr>
          <a:xfrm>
            <a:off x="2359010" y="4972951"/>
            <a:ext cx="6534610" cy="923330"/>
          </a:xfrm>
          <a:prstGeom prst="rect">
            <a:avLst/>
          </a:prstGeom>
          <a:noFill/>
        </p:spPr>
        <p:txBody>
          <a:bodyPr wrap="square" rtlCol="0">
            <a:spAutoFit/>
          </a:bodyPr>
          <a:lstStyle/>
          <a:p>
            <a:pPr algn="r"/>
            <a:r>
              <a:rPr lang="de-DE" dirty="0">
                <a:latin typeface="Arial" pitchFamily="34" charset="0"/>
                <a:cs typeface="Arial" pitchFamily="34" charset="0"/>
              </a:rPr>
              <a:t> Simon Lock  |  simon.lock@bristol.ac.uk</a:t>
            </a:r>
            <a:r>
              <a:rPr lang="de-DE" dirty="0">
                <a:solidFill>
                  <a:schemeClr val="bg1"/>
                </a:solidFill>
                <a:latin typeface="Arial" pitchFamily="34" charset="0"/>
                <a:cs typeface="Arial" pitchFamily="34" charset="0"/>
              </a:rPr>
              <a:t>.</a:t>
            </a:r>
            <a:br>
              <a:rPr lang="de-DE" dirty="0">
                <a:latin typeface="Arial" pitchFamily="34" charset="0"/>
                <a:cs typeface="Arial" pitchFamily="34" charset="0"/>
              </a:rPr>
            </a:br>
            <a:r>
              <a:rPr lang="de-DE" dirty="0">
                <a:latin typeface="Arial" pitchFamily="34" charset="0"/>
                <a:cs typeface="Arial" pitchFamily="34" charset="0"/>
              </a:rPr>
              <a:t>Sion Hanunna  |  sh1670@bristol.ac.uk</a:t>
            </a:r>
            <a:br>
              <a:rPr lang="de-DE" dirty="0">
                <a:solidFill>
                  <a:schemeClr val="bg1"/>
                </a:solidFill>
                <a:latin typeface="Arial" pitchFamily="34" charset="0"/>
                <a:cs typeface="Arial" pitchFamily="34" charset="0"/>
              </a:rPr>
            </a:br>
            <a:endParaRPr lang="de-DE" dirty="0">
              <a:solidFill>
                <a:schemeClr val="bg1"/>
              </a:solidFill>
              <a:latin typeface="Arial" pitchFamily="34" charset="0"/>
              <a:cs typeface="Arial" pitchFamily="34" charset="0"/>
            </a:endParaRPr>
          </a:p>
        </p:txBody>
      </p:sp>
      <p:pic>
        <p:nvPicPr>
          <p:cNvPr id="7170" name="Picture 2" descr="hand, finder, street art, sculpture, object, art"/>
          <p:cNvPicPr>
            <a:picLocks noChangeAspect="1" noChangeArrowheads="1"/>
          </p:cNvPicPr>
          <p:nvPr/>
        </p:nvPicPr>
        <p:blipFill>
          <a:blip r:embed="rId3" cstate="print">
            <a:lum contrast="40000"/>
          </a:blip>
          <a:srcRect/>
          <a:stretch>
            <a:fillRect/>
          </a:stretch>
        </p:blipFill>
        <p:spPr bwMode="auto">
          <a:xfrm>
            <a:off x="0" y="2643173"/>
            <a:ext cx="4286248" cy="3214720"/>
          </a:xfrm>
          <a:prstGeom prst="rect">
            <a:avLst/>
          </a:prstGeom>
          <a:noFill/>
        </p:spPr>
      </p:pic>
      <p:cxnSp>
        <p:nvCxnSpPr>
          <p:cNvPr id="14" name="Straight Connector 13"/>
          <p:cNvCxnSpPr/>
          <p:nvPr/>
        </p:nvCxnSpPr>
        <p:spPr>
          <a:xfrm rot="5400000">
            <a:off x="2678893" y="4250537"/>
            <a:ext cx="321471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142845" y="3714752"/>
            <a:ext cx="386269" cy="500066"/>
          </a:xfrm>
          <a:prstGeom prst="rect">
            <a:avLst/>
          </a:prstGeom>
          <a:noFill/>
          <a:ln w="9525">
            <a:noFill/>
            <a:miter lim="800000"/>
            <a:headEnd/>
            <a:tailEnd/>
          </a:ln>
          <a:effectLst/>
        </p:spPr>
      </p:pic>
      <p:sp>
        <p:nvSpPr>
          <p:cNvPr id="13" name="TextBox 12"/>
          <p:cNvSpPr txBox="1"/>
          <p:nvPr/>
        </p:nvSpPr>
        <p:spPr>
          <a:xfrm>
            <a:off x="714348" y="1284059"/>
            <a:ext cx="8089808" cy="4632037"/>
          </a:xfrm>
          <a:prstGeom prst="rect">
            <a:avLst/>
          </a:prstGeom>
          <a:noFill/>
        </p:spPr>
        <p:txBody>
          <a:bodyPr wrap="square" lIns="91440" tIns="45720" rIns="91440" bIns="45720" rtlCol="0" anchor="t">
            <a:spAutoFit/>
          </a:bodyPr>
          <a:lstStyle/>
          <a:p>
            <a:r>
              <a:rPr lang="de-DE" sz="2400" dirty="0">
                <a:solidFill>
                  <a:schemeClr val="bg1"/>
                </a:solidFill>
                <a:latin typeface="Arial"/>
                <a:cs typeface="Arial"/>
              </a:rPr>
              <a:t>COMSM0086 – </a:t>
            </a:r>
            <a:r>
              <a:rPr lang="de-DE" sz="2400" dirty="0" err="1">
                <a:solidFill>
                  <a:schemeClr val="bg1"/>
                </a:solidFill>
                <a:latin typeface="Arial"/>
                <a:cs typeface="Arial"/>
              </a:rPr>
              <a:t>Object-Oriented</a:t>
            </a:r>
            <a:r>
              <a:rPr lang="de-DE" sz="2400" dirty="0">
                <a:solidFill>
                  <a:schemeClr val="bg1"/>
                </a:solidFill>
                <a:latin typeface="Arial"/>
                <a:cs typeface="Arial"/>
              </a:rPr>
              <a:t> </a:t>
            </a:r>
            <a:r>
              <a:rPr lang="de-DE" sz="2400" dirty="0" err="1">
                <a:solidFill>
                  <a:schemeClr val="bg1"/>
                </a:solidFill>
                <a:latin typeface="Arial"/>
                <a:cs typeface="Arial"/>
              </a:rPr>
              <a:t>Programming</a:t>
            </a:r>
            <a:r>
              <a:rPr lang="de-DE" sz="2400" dirty="0">
                <a:solidFill>
                  <a:schemeClr val="bg1"/>
                </a:solidFill>
                <a:latin typeface="Arial"/>
                <a:cs typeface="Arial"/>
              </a:rPr>
              <a:t> </a:t>
            </a:r>
            <a:r>
              <a:rPr lang="de-DE" sz="2400" dirty="0" err="1">
                <a:solidFill>
                  <a:schemeClr val="bg1"/>
                </a:solidFill>
                <a:latin typeface="Arial"/>
                <a:cs typeface="Arial"/>
              </a:rPr>
              <a:t>with</a:t>
            </a:r>
            <a:r>
              <a:rPr lang="de-DE" sz="2400" dirty="0">
                <a:solidFill>
                  <a:schemeClr val="bg1"/>
                </a:solidFill>
                <a:latin typeface="Arial"/>
                <a:cs typeface="Arial"/>
              </a:rPr>
              <a:t> Java</a:t>
            </a:r>
            <a:br>
              <a:rPr lang="de-DE" sz="400" dirty="0">
                <a:latin typeface="Arial" pitchFamily="34" charset="0"/>
                <a:cs typeface="Arial" pitchFamily="34" charset="0"/>
              </a:rPr>
            </a:br>
            <a:endParaRPr lang="de-DE" sz="1500"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endParaRPr lang="de-DE" dirty="0">
              <a:solidFill>
                <a:schemeClr val="bg1">
                  <a:lumMod val="75000"/>
                </a:schemeClr>
              </a:solidFill>
              <a:latin typeface="Arial" pitchFamily="34" charset="0"/>
              <a:cs typeface="Arial" pitchFamily="34" charset="0"/>
            </a:endParaRPr>
          </a:p>
          <a:p>
            <a:br>
              <a:rPr lang="de-DE" dirty="0">
                <a:solidFill>
                  <a:schemeClr val="bg1">
                    <a:lumMod val="75000"/>
                  </a:schemeClr>
                </a:solidFill>
                <a:latin typeface="Arial" pitchFamily="34" charset="0"/>
                <a:cs typeface="Arial" pitchFamily="34" charset="0"/>
              </a:rPr>
            </a:br>
            <a:endParaRPr lang="de-DE" sz="400" dirty="0">
              <a:solidFill>
                <a:schemeClr val="bg1">
                  <a:lumMod val="75000"/>
                </a:schemeClr>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2EAB-0B0E-4849-8B82-B2FF55362F29}"/>
              </a:ext>
            </a:extLst>
          </p:cNvPr>
          <p:cNvSpPr>
            <a:spLocks noGrp="1"/>
          </p:cNvSpPr>
          <p:nvPr>
            <p:ph type="title"/>
          </p:nvPr>
        </p:nvSpPr>
        <p:spPr/>
        <p:txBody>
          <a:bodyPr/>
          <a:lstStyle/>
          <a:p>
            <a:r>
              <a:rPr lang="en-GB" dirty="0"/>
              <a:t>This thing …</a:t>
            </a:r>
          </a:p>
        </p:txBody>
      </p:sp>
      <p:sp>
        <p:nvSpPr>
          <p:cNvPr id="3" name="Content Placeholder 2">
            <a:extLst>
              <a:ext uri="{FF2B5EF4-FFF2-40B4-BE49-F238E27FC236}">
                <a16:creationId xmlns:a16="http://schemas.microsoft.com/office/drawing/2014/main" id="{C680EFB5-990E-4602-9813-5496DEA5BE39}"/>
              </a:ext>
            </a:extLst>
          </p:cNvPr>
          <p:cNvSpPr>
            <a:spLocks noGrp="1"/>
          </p:cNvSpPr>
          <p:nvPr>
            <p:ph idx="1"/>
          </p:nvPr>
        </p:nvSpPr>
        <p:spPr>
          <a:xfrm>
            <a:off x="755576" y="1700808"/>
            <a:ext cx="8229600" cy="4525963"/>
          </a:xfrm>
        </p:spPr>
        <p:txBody>
          <a:bodyPr/>
          <a:lstStyle/>
          <a:p>
            <a:pPr marL="0" indent="0">
              <a:buNone/>
            </a:pPr>
            <a:r>
              <a:rPr lang="en-GB" dirty="0">
                <a:latin typeface="Courier New" panose="02070309020205020404" pitchFamily="49" charset="0"/>
                <a:cs typeface="Courier New" panose="02070309020205020404" pitchFamily="49" charset="0"/>
              </a:rPr>
              <a:t>for(String s : strings){</a:t>
            </a:r>
          </a:p>
          <a:p>
            <a:pPr marL="457200" lvl="1" indent="0">
              <a:buNone/>
            </a:pPr>
            <a:r>
              <a:rPr lang="en-GB" dirty="0" err="1">
                <a:latin typeface="Courier New" panose="02070309020205020404" pitchFamily="49" charset="0"/>
                <a:cs typeface="Courier New" panose="02070309020205020404" pitchFamily="49" charset="0"/>
              </a:rPr>
              <a:t>System.out.println</a:t>
            </a:r>
            <a:r>
              <a:rPr lang="en-GB">
                <a:latin typeface="Courier New" panose="02070309020205020404" pitchFamily="49" charset="0"/>
                <a:cs typeface="Courier New" panose="02070309020205020404" pitchFamily="49" charset="0"/>
              </a:rPr>
              <a:t> (s);</a:t>
            </a: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5769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p:cNvGrpSpPr/>
          <p:nvPr/>
        </p:nvGrpSpPr>
        <p:grpSpPr>
          <a:xfrm>
            <a:off x="0" y="0"/>
            <a:ext cx="4211960" cy="6858000"/>
            <a:chOff x="0" y="0"/>
            <a:chExt cx="4211960" cy="6858000"/>
          </a:xfrm>
        </p:grpSpPr>
        <p:sp>
          <p:nvSpPr>
            <p:cNvPr id="18" name="Text Box 2"/>
            <p:cNvSpPr txBox="1">
              <a:spLocks noChangeArrowheads="1"/>
            </p:cNvSpPr>
            <p:nvPr/>
          </p:nvSpPr>
          <p:spPr bwMode="auto">
            <a:xfrm>
              <a:off x="0" y="0"/>
              <a:ext cx="2843808" cy="6155531"/>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lumMod val="95000"/>
                      <a:lumOff val="5000"/>
                    </a:schemeClr>
                  </a:solidFill>
                  <a:effectLst/>
                  <a:latin typeface="Consolas" pitchFamily="49" charset="0"/>
                  <a:cs typeface="Arial" pitchFamily="34" charset="0"/>
                </a:rPr>
                <a:t>class</a:t>
              </a:r>
              <a:r>
                <a:rPr kumimoji="0" lang="en-GB" sz="1000" b="0" i="0" u="none" strike="noStrike" cap="none" normalizeH="0" baseline="0" dirty="0">
                  <a:ln>
                    <a:noFill/>
                  </a:ln>
                  <a:solidFill>
                    <a:schemeClr val="tx1">
                      <a:lumMod val="95000"/>
                      <a:lumOff val="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tx1">
                      <a:lumMod val="95000"/>
                      <a:lumOff val="5000"/>
                    </a:schemeClr>
                  </a:solidFill>
                  <a:effectLst/>
                  <a:latin typeface="Consolas" pitchFamily="49" charset="0"/>
                  <a:cs typeface="Arial" pitchFamily="34" charset="0"/>
                </a:rPr>
                <a:t>ArraySet</a:t>
              </a:r>
              <a:r>
                <a:rPr kumimoji="0" lang="en-GB" sz="1000" b="0" i="0" u="none" strike="noStrike" cap="none" normalizeH="0" baseline="0" dirty="0">
                  <a:ln>
                    <a:noFill/>
                  </a:ln>
                  <a:solidFill>
                    <a:schemeClr val="tx1">
                      <a:lumMod val="95000"/>
                      <a:lumOff val="5000"/>
                    </a:schemeClr>
                  </a:solidFill>
                  <a:effectLst/>
                  <a:latin typeface="Consolas" pitchFamily="49" charset="0"/>
                  <a:cs typeface="Arial" pitchFamily="34" charset="0"/>
                </a:rPr>
                <a:t>&lt;X&gt; </a:t>
              </a:r>
              <a:r>
                <a:rPr kumimoji="0" lang="en-GB" sz="1000" b="1" i="0" u="none" strike="noStrike" cap="none" normalizeH="0" baseline="0" dirty="0">
                  <a:ln>
                    <a:noFill/>
                  </a:ln>
                  <a:solidFill>
                    <a:schemeClr val="tx1">
                      <a:lumMod val="95000"/>
                      <a:lumOff val="5000"/>
                    </a:schemeClr>
                  </a:solidFill>
                  <a:effectLst/>
                  <a:latin typeface="Consolas" pitchFamily="49" charset="0"/>
                  <a:cs typeface="Arial" pitchFamily="34" charset="0"/>
                </a:rPr>
                <a:t>implements</a:t>
              </a:r>
              <a:r>
                <a:rPr kumimoji="0" lang="en-GB" sz="1000" b="0" i="0" u="none" strike="noStrike" cap="none" normalizeH="0" baseline="0" dirty="0">
                  <a:ln>
                    <a:noFill/>
                  </a:ln>
                  <a:solidFill>
                    <a:schemeClr val="tx1">
                      <a:lumMod val="95000"/>
                      <a:lumOff val="5000"/>
                    </a:schemeClr>
                  </a:solidFill>
                  <a:effectLst/>
                  <a:latin typeface="Consolas" pitchFamily="49" charset="0"/>
                  <a:cs typeface="Arial" pitchFamily="34" charset="0"/>
                </a:rPr>
                <a:t> Set&lt;X&gt;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protected</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X[] values;</a:t>
              </a:r>
            </a:p>
            <a:p>
              <a:pPr lvl="0" fontAlgn="base">
                <a:spcBef>
                  <a:spcPct val="0"/>
                </a:spcBef>
                <a:spcAft>
                  <a:spcPct val="0"/>
                </a:spcAf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lang="en-GB" sz="1000" b="1" dirty="0">
                  <a:solidFill>
                    <a:schemeClr val="bg1">
                      <a:lumMod val="65000"/>
                    </a:schemeClr>
                  </a:solidFill>
                  <a:latin typeface="Consolas" pitchFamily="49" charset="0"/>
                  <a:cs typeface="Arial" pitchFamily="34" charset="0"/>
                </a:rPr>
                <a:t>protected</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bg1">
                      <a:lumMod val="65000"/>
                    </a:schemeClr>
                  </a:solidFill>
                  <a:effectLst/>
                  <a:latin typeface="Consolas" pitchFamily="49" charset="0"/>
                  <a:cs typeface="Arial" pitchFamily="34" charset="0"/>
                </a:rPr>
                <a:t>int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private</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final</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bg1">
                      <a:lumMod val="65000"/>
                    </a:schemeClr>
                  </a:solidFill>
                  <a:effectLst/>
                  <a:latin typeface="Consolas" pitchFamily="49" charset="0"/>
                  <a:cs typeface="Arial" pitchFamily="34" charset="0"/>
                </a:rPr>
                <a:t>int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N = 100;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bg1">
                    <a:lumMod val="6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ArraySet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values = (X[])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new</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Object[N];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size = 0;</a:t>
              </a:r>
              <a:r>
                <a:rPr lang="en-GB" sz="1000" dirty="0">
                  <a:solidFill>
                    <a:schemeClr val="bg1">
                      <a:lumMod val="65000"/>
                    </a:schemeClr>
                  </a:solidFill>
                  <a:latin typeface="Consolas" pitchFamily="49" charset="0"/>
                  <a:cs typeface="Arial" pitchFamily="34" charset="0"/>
                </a:rPr>
                <a:t> </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bg1">
                    <a:lumMod val="6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insert(X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x</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p>
            <a:p>
              <a:pPr lvl="0" fontAlgn="base">
                <a:spcBef>
                  <a:spcPct val="0"/>
                </a:spcBef>
                <a:spcAft>
                  <a:spcPct val="0"/>
                </a:spcAf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b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b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values[size] =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size = size + 1;</a:t>
              </a:r>
              <a:r>
                <a:rPr lang="en-GB" sz="1000" dirty="0">
                  <a:solidFill>
                    <a:schemeClr val="bg1">
                      <a:lumMod val="65000"/>
                    </a:schemeClr>
                  </a:solidFill>
                  <a:latin typeface="Consolas" pitchFamily="49" charset="0"/>
                  <a:cs typeface="Arial" pitchFamily="34" charset="0"/>
                </a:rPr>
                <a:t> </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bg1">
                    <a:lumMod val="6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delete(X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x</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p>
            <a:p>
              <a:pPr lvl="0" fontAlgn="base">
                <a:spcBef>
                  <a:spcPct val="0"/>
                </a:spcBef>
                <a:spcAft>
                  <a:spcPct val="0"/>
                </a:spcAft>
              </a:pPr>
              <a:r>
                <a:rPr lang="en-GB" sz="1000" dirty="0">
                  <a:solidFill>
                    <a:schemeClr val="bg1">
                      <a:lumMod val="65000"/>
                    </a:schemeClr>
                  </a:solidFill>
                  <a:latin typeface="Consolas" pitchFamily="49" charset="0"/>
                  <a:cs typeface="Arial" pitchFamily="34" charset="0"/>
                </a:rPr>
                <a:t>    </a:t>
              </a:r>
              <a:r>
                <a:rPr lang="en-GB" sz="1000" b="1" dirty="0">
                  <a:solidFill>
                    <a:schemeClr val="bg1">
                      <a:lumMod val="65000"/>
                    </a:schemeClr>
                  </a:solidFill>
                  <a:latin typeface="Consolas" pitchFamily="49" charset="0"/>
                  <a:cs typeface="Arial" pitchFamily="34" charset="0"/>
                </a:rPr>
                <a:t>assert</a:t>
              </a:r>
              <a:r>
                <a:rPr lang="en-GB" sz="1000" dirty="0">
                  <a:solidFill>
                    <a:schemeClr val="bg1">
                      <a:lumMod val="65000"/>
                    </a:schemeClr>
                  </a:solidFill>
                  <a:latin typeface="Consolas" pitchFamily="49" charset="0"/>
                  <a:cs typeface="Arial" pitchFamily="34" charset="0"/>
                </a:rPr>
                <a:t>(contains(x));</a:t>
              </a:r>
              <a:endParaRPr kumimoji="0" lang="en-GB" sz="1000" b="0" i="0" u="none" strike="noStrike" cap="none" normalizeH="0" baseline="0" dirty="0">
                <a:ln>
                  <a:noFill/>
                </a:ln>
                <a:solidFill>
                  <a:schemeClr val="bg1">
                    <a:lumMod val="6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for</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bg1">
                      <a:lumMod val="65000"/>
                    </a:schemeClr>
                  </a:solidFill>
                  <a:effectLst/>
                  <a:latin typeface="Consolas" pitchFamily="49" charset="0"/>
                  <a:cs typeface="Arial" pitchFamily="34" charset="0"/>
                </a:rPr>
                <a:t>int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i</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=0;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i</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&lt; size;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i</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 i+1)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if</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(values[</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i</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].equals(x))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values[</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i</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 values[size-1];</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size = size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break</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bg1">
                    <a:lumMod val="6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bg1">
                      <a:lumMod val="65000"/>
                    </a:schemeClr>
                  </a:solidFill>
                  <a:effectLst/>
                  <a:latin typeface="Consolas" pitchFamily="49" charset="0"/>
                  <a:cs typeface="Arial" pitchFamily="34" charset="0"/>
                </a:rPr>
                <a:t>boolean</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contains(X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x</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bg1">
                      <a:lumMod val="65000"/>
                    </a:schemeClr>
                  </a:solidFill>
                  <a:effectLst/>
                  <a:latin typeface="Consolas" pitchFamily="49" charset="0"/>
                  <a:cs typeface="Arial" pitchFamily="34" charset="0"/>
                </a:rPr>
                <a:t>boolean</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contains =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false</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for</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(X value : values)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if</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value.equals</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(x))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contains =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true</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break</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return</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contains;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bg1">
                    <a:lumMod val="6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bg1">
                      <a:lumMod val="65000"/>
                    </a:schemeClr>
                  </a:solidFill>
                  <a:effectLst/>
                  <a:latin typeface="Consolas" pitchFamily="49" charset="0"/>
                  <a:cs typeface="Arial" pitchFamily="34" charset="0"/>
                </a:rPr>
                <a:t>int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size()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return</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size;</a:t>
              </a:r>
              <a:r>
                <a:rPr lang="en-GB" sz="1000" dirty="0">
                  <a:solidFill>
                    <a:schemeClr val="bg1">
                      <a:lumMod val="65000"/>
                    </a:schemeClr>
                  </a:solidFill>
                  <a:latin typeface="Consolas" pitchFamily="49" charset="0"/>
                  <a:cs typeface="Arial" pitchFamily="34" charset="0"/>
                </a:rPr>
                <a:t> </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bg1">
                    <a:lumMod val="6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empty()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size = 0;</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endParaRPr kumimoji="0" lang="en-US" sz="1800" b="0" i="0" u="none" strike="noStrike" cap="none" normalizeH="0" baseline="0" dirty="0">
                <a:ln>
                  <a:noFill/>
                </a:ln>
                <a:solidFill>
                  <a:schemeClr val="bg1">
                    <a:lumMod val="65000"/>
                  </a:schemeClr>
                </a:solidFill>
                <a:effectLst/>
                <a:latin typeface="Arial" pitchFamily="34" charset="0"/>
                <a:cs typeface="Arial" pitchFamily="34" charset="0"/>
              </a:endParaRPr>
            </a:p>
          </p:txBody>
        </p:sp>
        <p:sp>
          <p:nvSpPr>
            <p:cNvPr id="19" name="Text Box 2"/>
            <p:cNvSpPr txBox="1">
              <a:spLocks noChangeArrowheads="1"/>
            </p:cNvSpPr>
            <p:nvPr/>
          </p:nvSpPr>
          <p:spPr bwMode="auto">
            <a:xfrm>
              <a:off x="1763688" y="5688449"/>
              <a:ext cx="2448272" cy="1169551"/>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interface</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Set&lt;X&gt;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  public</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a:t>
              </a: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insert(X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  public</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a:t>
              </a: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delete(X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  public</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a:t>
              </a: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empty();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  public</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tx1">
                      <a:lumMod val="65000"/>
                      <a:lumOff val="35000"/>
                    </a:schemeClr>
                  </a:solidFill>
                  <a:effectLst/>
                  <a:latin typeface="Consolas" pitchFamily="49" charset="0"/>
                  <a:cs typeface="Arial" pitchFamily="34" charset="0"/>
                </a:rPr>
                <a:t>boolean</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contains(X </a:t>
              </a:r>
              <a:r>
                <a:rPr kumimoji="0" lang="en-GB" sz="1000" b="0" i="0" u="none" strike="noStrike" cap="none" normalizeH="0" baseline="0" dirty="0" err="1">
                  <a:ln>
                    <a:noFill/>
                  </a:ln>
                  <a:solidFill>
                    <a:schemeClr val="tx1">
                      <a:lumMod val="65000"/>
                      <a:lumOff val="35000"/>
                    </a:schemeClr>
                  </a:solidFill>
                  <a:effectLst/>
                  <a:latin typeface="Consolas" pitchFamily="49" charset="0"/>
                  <a:cs typeface="Arial" pitchFamily="34" charset="0"/>
                </a:rPr>
                <a:t>x</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tx1">
                      <a:lumMod val="65000"/>
                      <a:lumOff val="35000"/>
                    </a:schemeClr>
                  </a:solidFill>
                  <a:effectLst/>
                  <a:latin typeface="Consolas" pitchFamily="49" charset="0"/>
                  <a:cs typeface="Arial" pitchFamily="34" charset="0"/>
                </a:rPr>
                <a:t>  public</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tx1">
                      <a:lumMod val="65000"/>
                      <a:lumOff val="35000"/>
                    </a:schemeClr>
                  </a:solidFill>
                  <a:effectLst/>
                  <a:latin typeface="Consolas" pitchFamily="49" charset="0"/>
                  <a:cs typeface="Arial" pitchFamily="34" charset="0"/>
                </a:rPr>
                <a:t>int</a:t>
              </a:r>
              <a:r>
                <a:rPr kumimoji="0" lang="en-GB" sz="1000" b="0" i="0" u="none" strike="noStrike" cap="none" normalizeH="0" baseline="0" dirty="0">
                  <a:ln>
                    <a:noFill/>
                  </a:ln>
                  <a:solidFill>
                    <a:schemeClr val="tx1">
                      <a:lumMod val="65000"/>
                      <a:lumOff val="35000"/>
                    </a:schemeClr>
                  </a:solidFill>
                  <a:effectLst/>
                  <a:latin typeface="Consolas" pitchFamily="49" charset="0"/>
                  <a:cs typeface="Arial" pitchFamily="34" charset="0"/>
                </a:rPr>
                <a:t> size();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endParaRPr kumimoji="0" lang="en-US" sz="1000" b="0" i="0" u="none" strike="noStrike" cap="none" normalizeH="0" baseline="0" dirty="0">
                <a:ln>
                  <a:noFill/>
                </a:ln>
                <a:solidFill>
                  <a:schemeClr val="bg1">
                    <a:lumMod val="65000"/>
                  </a:schemeClr>
                </a:solidFill>
                <a:effectLst/>
                <a:latin typeface="Arial" pitchFamily="34" charset="0"/>
                <a:cs typeface="Arial" pitchFamily="34" charset="0"/>
              </a:endParaRPr>
            </a:p>
          </p:txBody>
        </p:sp>
      </p:grpSp>
      <p:grpSp>
        <p:nvGrpSpPr>
          <p:cNvPr id="26" name="Group 25"/>
          <p:cNvGrpSpPr/>
          <p:nvPr/>
        </p:nvGrpSpPr>
        <p:grpSpPr>
          <a:xfrm>
            <a:off x="323528" y="5013176"/>
            <a:ext cx="3888432" cy="1844824"/>
            <a:chOff x="323528" y="5013176"/>
            <a:chExt cx="3888432" cy="1844824"/>
          </a:xfrm>
        </p:grpSpPr>
        <p:sp>
          <p:nvSpPr>
            <p:cNvPr id="3" name="Text Box 2"/>
            <p:cNvSpPr txBox="1">
              <a:spLocks noChangeArrowheads="1"/>
            </p:cNvSpPr>
            <p:nvPr/>
          </p:nvSpPr>
          <p:spPr bwMode="auto">
            <a:xfrm>
              <a:off x="1763688" y="5013176"/>
              <a:ext cx="2448272" cy="720080"/>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interface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&lt;E&gt;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boolean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hasNext</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E next();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lvl="0" fontAlgn="base">
                <a:spcBef>
                  <a:spcPct val="0"/>
                </a:spcBef>
                <a:spcAft>
                  <a:spcPts val="1000"/>
                </a:spcAft>
              </a:pPr>
              <a:r>
                <a:rPr lang="en-GB" sz="1000" dirty="0">
                  <a:solidFill>
                    <a:srgbClr val="FFFF00"/>
                  </a:solidFill>
                  <a:latin typeface="Consolas" pitchFamily="49" charset="0"/>
                  <a:cs typeface="Arial" pitchFamily="34" charset="0"/>
                </a:rPr>
                <a:t>...</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lang="en-GB" sz="1000" dirty="0">
                  <a:solidFill>
                    <a:srgbClr val="00B050"/>
                  </a:solidFill>
                  <a:latin typeface="Consolas" pitchFamily="49" charset="0"/>
                  <a:cs typeface="Arial" pitchFamily="34" charset="0"/>
                </a:rPr>
                <a:t> // shipped with Java</a:t>
              </a: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sp>
          <p:nvSpPr>
            <p:cNvPr id="40" name="Freeform 39"/>
            <p:cNvSpPr/>
            <p:nvPr/>
          </p:nvSpPr>
          <p:spPr>
            <a:xfrm rot="10541818">
              <a:off x="1631416" y="5159217"/>
              <a:ext cx="244951" cy="911723"/>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Rounded Rectangle 38"/>
            <p:cNvSpPr/>
            <p:nvPr/>
          </p:nvSpPr>
          <p:spPr>
            <a:xfrm>
              <a:off x="323528" y="5949280"/>
              <a:ext cx="1368152" cy="908720"/>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an Iterator provides all methods needed to step through all elements of a collection</a:t>
              </a:r>
            </a:p>
          </p:txBody>
        </p:sp>
      </p:grpSp>
      <p:sp>
        <p:nvSpPr>
          <p:cNvPr id="2" name="Title 1"/>
          <p:cNvSpPr>
            <a:spLocks noGrp="1"/>
          </p:cNvSpPr>
          <p:nvPr>
            <p:ph type="title"/>
          </p:nvPr>
        </p:nvSpPr>
        <p:spPr>
          <a:xfrm>
            <a:off x="214282" y="0"/>
            <a:ext cx="8929718" cy="714356"/>
          </a:xfrm>
        </p:spPr>
        <p:txBody>
          <a:bodyPr>
            <a:normAutofit/>
          </a:bodyPr>
          <a:lstStyle/>
          <a:p>
            <a:r>
              <a:rPr lang="en-GB" dirty="0"/>
              <a:t>                   The Concept of </a:t>
            </a:r>
            <a:r>
              <a:rPr lang="en-GB" dirty="0" err="1"/>
              <a:t>Iterators</a:t>
            </a:r>
            <a:r>
              <a:rPr lang="en-GB" dirty="0"/>
              <a:t> </a:t>
            </a:r>
          </a:p>
        </p:txBody>
      </p:sp>
      <p:sp>
        <p:nvSpPr>
          <p:cNvPr id="30" name="Content Placeholder 2"/>
          <p:cNvSpPr>
            <a:spLocks noGrp="1"/>
          </p:cNvSpPr>
          <p:nvPr>
            <p:ph idx="1"/>
          </p:nvPr>
        </p:nvSpPr>
        <p:spPr>
          <a:xfrm>
            <a:off x="2987824" y="836712"/>
            <a:ext cx="6048672" cy="3528392"/>
          </a:xfrm>
        </p:spPr>
        <p:txBody>
          <a:bodyPr>
            <a:normAutofit fontScale="92500" lnSpcReduction="20000"/>
          </a:bodyPr>
          <a:lstStyle/>
          <a:p>
            <a:r>
              <a:rPr lang="en-GB" sz="2400" dirty="0"/>
              <a:t>various object structures hold elements: e.g. sets, arrays, lists, trees (e.g. </a:t>
            </a:r>
            <a:r>
              <a:rPr lang="en-GB" sz="2100" b="1" dirty="0" err="1">
                <a:solidFill>
                  <a:srgbClr val="000000"/>
                </a:solidFill>
                <a:latin typeface="Consolas" pitchFamily="49" charset="0"/>
                <a:cs typeface="Arial" pitchFamily="34" charset="0"/>
                <a:sym typeface="Wingdings" pitchFamily="2" charset="2"/>
              </a:rPr>
              <a:t>ArraySet</a:t>
            </a:r>
            <a:r>
              <a:rPr lang="en-GB" sz="2400" dirty="0"/>
              <a:t> on left)</a:t>
            </a:r>
          </a:p>
          <a:p>
            <a:r>
              <a:rPr lang="en-GB" sz="2400" dirty="0"/>
              <a:t>we often want to be able to iterate over </a:t>
            </a:r>
            <a:r>
              <a:rPr lang="en-GB" sz="2400" b="1" dirty="0"/>
              <a:t>all</a:t>
            </a:r>
            <a:r>
              <a:rPr lang="en-GB" sz="2400" dirty="0"/>
              <a:t> the elements </a:t>
            </a:r>
            <a:r>
              <a:rPr lang="en-GB" sz="2400" b="1" dirty="0"/>
              <a:t>independent</a:t>
            </a:r>
            <a:r>
              <a:rPr lang="en-GB" sz="2400" dirty="0"/>
              <a:t> of the structure</a:t>
            </a:r>
          </a:p>
          <a:p>
            <a:r>
              <a:rPr lang="en-GB" sz="2400" dirty="0"/>
              <a:t>Java has an </a:t>
            </a:r>
            <a:r>
              <a:rPr lang="en-GB" sz="2000" b="1" dirty="0" err="1">
                <a:solidFill>
                  <a:srgbClr val="000000"/>
                </a:solidFill>
                <a:latin typeface="Consolas" pitchFamily="49" charset="0"/>
                <a:cs typeface="Arial" pitchFamily="34" charset="0"/>
                <a:sym typeface="Wingdings" pitchFamily="2" charset="2"/>
              </a:rPr>
              <a:t>Iterator</a:t>
            </a:r>
            <a:r>
              <a:rPr lang="en-GB" sz="2400" dirty="0"/>
              <a:t> interface to do this </a:t>
            </a:r>
            <a:br>
              <a:rPr lang="en-GB" sz="2400" dirty="0"/>
            </a:br>
            <a:r>
              <a:rPr lang="en-GB" sz="2400" dirty="0"/>
              <a:t>(see the </a:t>
            </a:r>
            <a:r>
              <a:rPr lang="en-GB" sz="2400" dirty="0" err="1"/>
              <a:t>JavaDocs</a:t>
            </a:r>
            <a:r>
              <a:rPr lang="en-GB" sz="2400" dirty="0"/>
              <a:t> for all details)</a:t>
            </a:r>
          </a:p>
          <a:p>
            <a:r>
              <a:rPr lang="en-GB" sz="2400" dirty="0"/>
              <a:t>classes need to implement </a:t>
            </a:r>
            <a:r>
              <a:rPr lang="en-GB" sz="2000" b="1" dirty="0" err="1">
                <a:solidFill>
                  <a:srgbClr val="000000"/>
                </a:solidFill>
                <a:latin typeface="Consolas" pitchFamily="49" charset="0"/>
                <a:cs typeface="Arial" pitchFamily="34" charset="0"/>
                <a:sym typeface="Wingdings" pitchFamily="2" charset="2"/>
              </a:rPr>
              <a:t>Iterable</a:t>
            </a:r>
            <a:r>
              <a:rPr lang="en-GB" sz="2400" dirty="0">
                <a:sym typeface="Wingdings" pitchFamily="2" charset="2"/>
              </a:rPr>
              <a:t> to </a:t>
            </a:r>
            <a:br>
              <a:rPr lang="en-GB" sz="2400" dirty="0">
                <a:sym typeface="Wingdings" pitchFamily="2" charset="2"/>
              </a:rPr>
            </a:br>
            <a:r>
              <a:rPr lang="en-GB" sz="2400" dirty="0">
                <a:sym typeface="Wingdings" pitchFamily="2" charset="2"/>
              </a:rPr>
              <a:t>be iterated over using the </a:t>
            </a:r>
            <a:r>
              <a:rPr lang="en-GB" sz="2000" b="1" dirty="0">
                <a:solidFill>
                  <a:srgbClr val="000000"/>
                </a:solidFill>
                <a:latin typeface="Consolas" pitchFamily="49" charset="0"/>
                <a:cs typeface="Arial" pitchFamily="34" charset="0"/>
                <a:sym typeface="Wingdings" pitchFamily="2" charset="2"/>
              </a:rPr>
              <a:t>:</a:t>
            </a:r>
            <a:r>
              <a:rPr lang="en-GB" sz="2400" dirty="0">
                <a:sym typeface="Wingdings" pitchFamily="2" charset="2"/>
              </a:rPr>
              <a:t> notation, the interface demands to be able </a:t>
            </a:r>
            <a:br>
              <a:rPr lang="en-GB" sz="2400" dirty="0">
                <a:sym typeface="Wingdings" pitchFamily="2" charset="2"/>
              </a:rPr>
            </a:br>
            <a:r>
              <a:rPr lang="en-GB" sz="2400" dirty="0">
                <a:sym typeface="Wingdings" pitchFamily="2" charset="2"/>
              </a:rPr>
              <a:t>to get hold of an </a:t>
            </a:r>
            <a:r>
              <a:rPr lang="en-GB" sz="2000" b="1" dirty="0">
                <a:solidFill>
                  <a:srgbClr val="000000"/>
                </a:solidFill>
                <a:latin typeface="Consolas" pitchFamily="49" charset="0"/>
                <a:cs typeface="Arial" pitchFamily="34" charset="0"/>
                <a:sym typeface="Wingdings" pitchFamily="2" charset="2"/>
              </a:rPr>
              <a:t>Iterator</a:t>
            </a:r>
            <a:r>
              <a:rPr lang="en-GB" sz="2400" dirty="0">
                <a:sym typeface="Wingdings" pitchFamily="2" charset="2"/>
              </a:rPr>
              <a:t> </a:t>
            </a:r>
            <a:br>
              <a:rPr lang="en-GB" sz="2400" dirty="0">
                <a:sym typeface="Wingdings" pitchFamily="2" charset="2"/>
              </a:rPr>
            </a:br>
            <a:r>
              <a:rPr lang="en-GB" sz="2400" dirty="0">
                <a:sym typeface="Wingdings" pitchFamily="2" charset="2"/>
              </a:rPr>
              <a:t>object to drive it</a:t>
            </a:r>
          </a:p>
          <a:p>
            <a:endParaRPr lang="en-GB" sz="2400" dirty="0">
              <a:sym typeface="Wingdings" pitchFamily="2" charset="2"/>
            </a:endParaRPr>
          </a:p>
          <a:p>
            <a:endParaRPr lang="en-GB" sz="2400" dirty="0"/>
          </a:p>
          <a:p>
            <a:endParaRPr lang="en-GB" sz="2400" dirty="0"/>
          </a:p>
          <a:p>
            <a:endParaRPr lang="en-GB" sz="2400" dirty="0"/>
          </a:p>
        </p:txBody>
      </p:sp>
      <p:grpSp>
        <p:nvGrpSpPr>
          <p:cNvPr id="28" name="Group 27"/>
          <p:cNvGrpSpPr/>
          <p:nvPr/>
        </p:nvGrpSpPr>
        <p:grpSpPr>
          <a:xfrm>
            <a:off x="3707904" y="4303455"/>
            <a:ext cx="3168352" cy="2554545"/>
            <a:chOff x="3707904" y="4303455"/>
            <a:chExt cx="3168352" cy="2554545"/>
          </a:xfrm>
        </p:grpSpPr>
        <p:sp>
          <p:nvSpPr>
            <p:cNvPr id="4099" name="Text Box 3"/>
            <p:cNvSpPr txBox="1">
              <a:spLocks noChangeArrowheads="1"/>
            </p:cNvSpPr>
            <p:nvPr/>
          </p:nvSpPr>
          <p:spPr bwMode="auto">
            <a:xfrm>
              <a:off x="4211960" y="4303455"/>
              <a:ext cx="2664296" cy="2554545"/>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1" i="0" u="none" strike="noStrike" cap="none" normalizeH="0" baseline="0" dirty="0">
                  <a:ln>
                    <a:noFill/>
                  </a:ln>
                  <a:solidFill>
                    <a:schemeClr val="tx1">
                      <a:lumMod val="85000"/>
                      <a:lumOff val="1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1" i="0" u="none" strike="noStrike" cap="none" normalizeH="0" baseline="0" dirty="0">
                  <a:ln>
                    <a:noFill/>
                  </a:ln>
                  <a:solidFill>
                    <a:schemeClr val="tx1">
                      <a:lumMod val="85000"/>
                      <a:lumOff val="15000"/>
                    </a:schemeClr>
                  </a:solidFill>
                  <a:effectLst/>
                  <a:latin typeface="Consolas" pitchFamily="49" charset="0"/>
                  <a:cs typeface="Arial" pitchFamily="34" charset="0"/>
                </a:rPr>
                <a:t>static</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1" i="0" u="none" strike="noStrike" cap="none" normalizeH="0" baseline="0" dirty="0">
                  <a:ln>
                    <a:noFill/>
                  </a:ln>
                  <a:solidFill>
                    <a:schemeClr val="tx1">
                      <a:lumMod val="85000"/>
                      <a:lumOff val="1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main (</a:t>
              </a: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chemeClr val="tx1">
                      <a:lumMod val="85000"/>
                      <a:lumOff val="15000"/>
                    </a:schemeClr>
                  </a:solidFill>
                  <a:latin typeface="Consolas" pitchFamily="49" charset="0"/>
                  <a:cs typeface="Arial" pitchFamily="34" charset="0"/>
                </a:rPr>
                <a:t>    </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String[] </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args</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1" i="0" u="none" strike="noStrike" cap="none" normalizeH="0" baseline="0" dirty="0" err="1">
                  <a:ln>
                    <a:noFill/>
                  </a:ln>
                  <a:solidFill>
                    <a:schemeClr val="tx1">
                      <a:lumMod val="85000"/>
                      <a:lumOff val="15000"/>
                    </a:schemeClr>
                  </a:solidFill>
                  <a:effectLst/>
                  <a:latin typeface="Consolas" pitchFamily="49" charset="0"/>
                  <a:cs typeface="Arial" pitchFamily="34" charset="0"/>
                </a:rPr>
                <a:t>int</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sum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9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IterableArraySet</a:t>
              </a:r>
              <a:r>
                <a:rPr kumimoji="0" lang="en-GB" sz="900" b="0" i="0" u="none" strike="noStrike" cap="none" normalizeH="0" baseline="0" dirty="0">
                  <a:ln>
                    <a:noFill/>
                  </a:ln>
                  <a:solidFill>
                    <a:schemeClr val="tx1">
                      <a:lumMod val="85000"/>
                      <a:lumOff val="15000"/>
                    </a:schemeClr>
                  </a:solidFill>
                  <a:effectLst/>
                  <a:latin typeface="Consolas" pitchFamily="49" charset="0"/>
                  <a:cs typeface="Arial" pitchFamily="34" charset="0"/>
                </a:rPr>
                <a:t>&lt;Integer&gt; set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9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900" b="1" i="0" u="none" strike="noStrike" cap="none" normalizeH="0" baseline="0" dirty="0">
                  <a:ln>
                    <a:noFill/>
                  </a:ln>
                  <a:solidFill>
                    <a:schemeClr val="tx1">
                      <a:lumMod val="85000"/>
                      <a:lumOff val="15000"/>
                    </a:schemeClr>
                  </a:solidFill>
                  <a:effectLst/>
                  <a:latin typeface="Consolas" pitchFamily="49" charset="0"/>
                  <a:cs typeface="Arial" pitchFamily="34" charset="0"/>
                </a:rPr>
                <a:t>new</a:t>
              </a:r>
              <a:r>
                <a:rPr kumimoji="0" lang="en-GB" sz="9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9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IterableArraySet</a:t>
              </a:r>
              <a:r>
                <a:rPr kumimoji="0" lang="en-GB" sz="900" b="0" i="0" u="none" strike="noStrike" cap="none" normalizeH="0" baseline="0" dirty="0">
                  <a:ln>
                    <a:noFill/>
                  </a:ln>
                  <a:solidFill>
                    <a:schemeClr val="tx1">
                      <a:lumMod val="85000"/>
                      <a:lumOff val="15000"/>
                    </a:schemeClr>
                  </a:solidFill>
                  <a:effectLst/>
                  <a:latin typeface="Consolas" pitchFamily="49" charset="0"/>
                  <a:cs typeface="Arial" pitchFamily="34" charset="0"/>
                </a:rPr>
                <a:t>&lt;&gt;();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set.insert</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set.insert</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1" i="0" u="none" strike="noStrike" cap="none" normalizeH="0" baseline="0" dirty="0">
                  <a:ln>
                    <a:noFill/>
                  </a:ln>
                  <a:solidFill>
                    <a:schemeClr val="tx1">
                      <a:lumMod val="85000"/>
                      <a:lumOff val="15000"/>
                    </a:schemeClr>
                  </a:solidFill>
                  <a:effectLst/>
                  <a:latin typeface="Consolas" pitchFamily="49" charset="0"/>
                  <a:cs typeface="Arial" pitchFamily="34" charset="0"/>
                </a:rPr>
                <a:t>for</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(Integer </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 set)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sum += </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i.intValue</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System.</a:t>
              </a:r>
              <a:r>
                <a:rPr kumimoji="0" lang="en-GB" sz="1000" b="1" i="1" u="none" strike="noStrike" cap="none" normalizeH="0" baseline="0" dirty="0" err="1">
                  <a:ln>
                    <a:noFill/>
                  </a:ln>
                  <a:solidFill>
                    <a:schemeClr val="tx1">
                      <a:lumMod val="85000"/>
                      <a:lumOff val="15000"/>
                    </a:schemeClr>
                  </a:solidFill>
                  <a:effectLst/>
                  <a:latin typeface="Consolas" pitchFamily="49" charset="0"/>
                  <a:cs typeface="Arial" pitchFamily="34" charset="0"/>
                </a:rPr>
                <a:t>out</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.println</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System.</a:t>
              </a:r>
              <a:r>
                <a:rPr kumimoji="0" lang="en-GB" sz="1000" b="1" i="1" u="none" strike="noStrike" cap="none" normalizeH="0" baseline="0" dirty="0" err="1">
                  <a:ln>
                    <a:noFill/>
                  </a:ln>
                  <a:solidFill>
                    <a:schemeClr val="tx1">
                      <a:lumMod val="85000"/>
                      <a:lumOff val="15000"/>
                    </a:schemeClr>
                  </a:solidFill>
                  <a:effectLst/>
                  <a:latin typeface="Consolas" pitchFamily="49" charset="0"/>
                  <a:cs typeface="Arial" pitchFamily="34" charset="0"/>
                </a:rPr>
                <a:t>out</a:t>
              </a:r>
              <a:r>
                <a:rPr kumimoji="0" lang="en-GB" sz="1000" b="0" i="0" u="none" strike="noStrike" cap="none" normalizeH="0" baseline="0" dirty="0" err="1">
                  <a:ln>
                    <a:noFill/>
                  </a:ln>
                  <a:solidFill>
                    <a:schemeClr val="tx1">
                      <a:lumMod val="85000"/>
                      <a:lumOff val="15000"/>
                    </a:schemeClr>
                  </a:solidFill>
                  <a:effectLst/>
                  <a:latin typeface="Consolas" pitchFamily="49" charset="0"/>
                  <a:cs typeface="Arial" pitchFamily="34" charset="0"/>
                </a:rPr>
                <a:t>.println</a:t>
              </a:r>
              <a:r>
                <a:rPr kumimoji="0" lang="en-GB" sz="1000" b="0" i="0" u="none" strike="noStrike" cap="none" normalizeH="0" baseline="0" dirty="0">
                  <a:ln>
                    <a:noFill/>
                  </a:ln>
                  <a:solidFill>
                    <a:schemeClr val="tx1">
                      <a:lumMod val="85000"/>
                      <a:lumOff val="15000"/>
                    </a:schemeClr>
                  </a:solidFill>
                  <a:effectLst/>
                  <a:latin typeface="Consolas" pitchFamily="49" charset="0"/>
                  <a:cs typeface="Arial" pitchFamily="34" charset="0"/>
                </a:rPr>
                <a:t>(sum);</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5" name="Freeform 34"/>
            <p:cNvSpPr/>
            <p:nvPr/>
          </p:nvSpPr>
          <p:spPr>
            <a:xfrm rot="16685386" flipH="1">
              <a:off x="4121328" y="5819621"/>
              <a:ext cx="419024" cy="616981"/>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6" name="Rounded Rectangle 35"/>
            <p:cNvSpPr/>
            <p:nvPr/>
          </p:nvSpPr>
          <p:spPr>
            <a:xfrm>
              <a:off x="3707904" y="5373216"/>
              <a:ext cx="720080" cy="936104"/>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simple for-loop to iterate through the set</a:t>
              </a:r>
            </a:p>
          </p:txBody>
        </p:sp>
      </p:grpSp>
      <p:grpSp>
        <p:nvGrpSpPr>
          <p:cNvPr id="27" name="Group 26"/>
          <p:cNvGrpSpPr/>
          <p:nvPr/>
        </p:nvGrpSpPr>
        <p:grpSpPr>
          <a:xfrm>
            <a:off x="5580112" y="3284984"/>
            <a:ext cx="3605482" cy="1880245"/>
            <a:chOff x="5580112" y="3284984"/>
            <a:chExt cx="3605482" cy="1880245"/>
          </a:xfrm>
        </p:grpSpPr>
        <p:sp>
          <p:nvSpPr>
            <p:cNvPr id="4098" name="Text Box 2"/>
            <p:cNvSpPr txBox="1">
              <a:spLocks noChangeArrowheads="1"/>
            </p:cNvSpPr>
            <p:nvPr/>
          </p:nvSpPr>
          <p:spPr bwMode="auto">
            <a:xfrm>
              <a:off x="6623720" y="3687901"/>
              <a:ext cx="2520280" cy="1477328"/>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import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java.lang.Iterable</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import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java.util.Iterator</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IterableArraySet</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extends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ArraySet</a:t>
              </a:r>
              <a:r>
                <a:rPr kumimoji="0" lang="en-GB" sz="1000" b="0" i="0" u="none" strike="noStrike" cap="none" normalizeH="0" baseline="0" dirty="0">
                  <a:ln>
                    <a:noFill/>
                  </a:ln>
                  <a:solidFill>
                    <a:srgbClr val="000000"/>
                  </a:solidFill>
                  <a:effectLst/>
                  <a:latin typeface="Consolas" pitchFamily="49" charset="0"/>
                  <a:cs typeface="Arial" pitchFamily="34" charset="0"/>
                </a:rPr>
                <a:t>&lt;X&gt;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implements</a:t>
              </a:r>
              <a:endParaRPr kumimoji="0" lang="en-GB" sz="1000" b="0" i="0" u="none" strike="noStrike" cap="none" normalizeH="0" baseline="0" dirty="0">
                <a:ln>
                  <a:noFill/>
                </a:ln>
                <a:solidFill>
                  <a:srgbClr val="000000"/>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rgbClr val="000000"/>
                  </a:solidFill>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rgbClr val="000000"/>
                  </a:solidFill>
                  <a:latin typeface="Consolas" pitchFamily="49" charset="0"/>
                  <a:cs typeface="Arial" pitchFamily="34" charset="0"/>
                </a:rPr>
                <a:t>  </a:t>
              </a:r>
              <a:r>
                <a:rPr lang="en-GB" sz="1000" dirty="0">
                  <a:solidFill>
                    <a:srgbClr val="FFFF00"/>
                  </a:solidFill>
                  <a:latin typeface="Consolas" pitchFamily="49" charset="0"/>
                  <a:cs typeface="Arial" pitchFamily="34" charset="0"/>
                </a:rPr>
                <a:t>...</a:t>
              </a:r>
              <a:endParaRPr kumimoji="0" lang="en-GB" sz="1000" b="0" i="0" u="none" strike="noStrike" cap="none" normalizeH="0" baseline="0" dirty="0">
                <a:ln>
                  <a:noFill/>
                </a:ln>
                <a:solidFill>
                  <a:srgbClr val="FFFF00"/>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a:t>
              </a:r>
              <a:r>
                <a:rPr lang="en-GB" sz="1000" dirty="0">
                  <a:latin typeface="Consolas" pitchFamily="49" charset="0"/>
                  <a:cs typeface="Arial" pitchFamily="34" charset="0"/>
                </a:rPr>
                <a:t> </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 name="Freeform 30"/>
            <p:cNvSpPr/>
            <p:nvPr/>
          </p:nvSpPr>
          <p:spPr>
            <a:xfrm rot="21216989" flipH="1">
              <a:off x="6475888" y="4229022"/>
              <a:ext cx="728726" cy="610533"/>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Rounded Rectangle 31"/>
            <p:cNvSpPr/>
            <p:nvPr/>
          </p:nvSpPr>
          <p:spPr>
            <a:xfrm>
              <a:off x="5580112" y="3861048"/>
              <a:ext cx="1080120"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interface to implement</a:t>
              </a:r>
            </a:p>
          </p:txBody>
        </p:sp>
        <p:sp>
          <p:nvSpPr>
            <p:cNvPr id="38" name="Freeform 37"/>
            <p:cNvSpPr/>
            <p:nvPr/>
          </p:nvSpPr>
          <p:spPr>
            <a:xfrm rot="18917600">
              <a:off x="8258555" y="3523962"/>
              <a:ext cx="927039" cy="602164"/>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Rounded Rectangle 36"/>
            <p:cNvSpPr/>
            <p:nvPr/>
          </p:nvSpPr>
          <p:spPr>
            <a:xfrm>
              <a:off x="6876256" y="3284984"/>
              <a:ext cx="2160240"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extending the </a:t>
              </a:r>
              <a:r>
                <a:rPr lang="en-GB" sz="900" b="1" dirty="0" err="1">
                  <a:solidFill>
                    <a:schemeClr val="bg1"/>
                  </a:solidFill>
                  <a:latin typeface="Consolas" pitchFamily="49" charset="0"/>
                  <a:cs typeface="Arial" pitchFamily="34" charset="0"/>
                </a:rPr>
                <a:t>ArraySet</a:t>
              </a:r>
              <a:r>
                <a:rPr lang="en-GB" sz="900" b="1" dirty="0">
                  <a:solidFill>
                    <a:schemeClr val="bg1"/>
                  </a:solidFill>
                  <a:latin typeface="Consolas" pitchFamily="49" charset="0"/>
                  <a:cs typeface="Arial" pitchFamily="34" charset="0"/>
                </a:rPr>
                <a:t> to add functionality to iterate over</a:t>
              </a:r>
            </a:p>
          </p:txBody>
        </p:sp>
      </p:grpSp>
      <p:grpSp>
        <p:nvGrpSpPr>
          <p:cNvPr id="25" name="Group 24"/>
          <p:cNvGrpSpPr/>
          <p:nvPr/>
        </p:nvGrpSpPr>
        <p:grpSpPr>
          <a:xfrm>
            <a:off x="1763688" y="3068960"/>
            <a:ext cx="2448272" cy="1944216"/>
            <a:chOff x="1763688" y="3068960"/>
            <a:chExt cx="2448272" cy="1944216"/>
          </a:xfrm>
        </p:grpSpPr>
        <p:sp>
          <p:nvSpPr>
            <p:cNvPr id="1027" name="Text Box 3"/>
            <p:cNvSpPr txBox="1">
              <a:spLocks noChangeArrowheads="1"/>
            </p:cNvSpPr>
            <p:nvPr/>
          </p:nvSpPr>
          <p:spPr bwMode="auto">
            <a:xfrm>
              <a:off x="1763688" y="4293096"/>
              <a:ext cx="2448272" cy="720080"/>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interface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t>
              </a:r>
              <a:r>
                <a:rPr kumimoji="0" lang="en-GB" sz="1000" b="0" i="0" u="none" strike="noStrike" cap="none" normalizeH="0" baseline="0" dirty="0">
                  <a:ln>
                    <a:noFill/>
                  </a:ln>
                  <a:solidFill>
                    <a:srgbClr val="000000"/>
                  </a:solidFill>
                  <a:effectLst/>
                  <a:latin typeface="Consolas" pitchFamily="49" charset="0"/>
                  <a:cs typeface="Arial" pitchFamily="34" charset="0"/>
                </a:rPr>
                <a:t>&lt;E&gt;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&lt;E&gt;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rgbClr val="FFFF00"/>
                  </a:solidFill>
                  <a:effectLst/>
                  <a:latin typeface="Consolas" pitchFamily="49" charset="0"/>
                  <a:cs typeface="Arial" pitchFamily="34" charset="0"/>
                </a:rPr>
                <a: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B050"/>
                  </a:solidFill>
                  <a:effectLst/>
                  <a:latin typeface="Consolas" pitchFamily="49" charset="0"/>
                  <a:cs typeface="Arial" pitchFamily="34" charset="0"/>
                </a:rPr>
                <a:t>// shipped with Java</a:t>
              </a:r>
              <a:endParaRPr kumimoji="0" lang="en-US" sz="1000" b="0" i="0" u="none" strike="noStrike" cap="none" normalizeH="0" baseline="0" dirty="0">
                <a:ln>
                  <a:noFill/>
                </a:ln>
                <a:solidFill>
                  <a:srgbClr val="00B050"/>
                </a:solidFill>
                <a:effectLst/>
                <a:latin typeface="Arial" pitchFamily="34" charset="0"/>
                <a:cs typeface="Arial" pitchFamily="34" charset="0"/>
              </a:endParaRPr>
            </a:p>
          </p:txBody>
        </p:sp>
        <p:sp>
          <p:nvSpPr>
            <p:cNvPr id="42" name="Freeform 41"/>
            <p:cNvSpPr/>
            <p:nvPr/>
          </p:nvSpPr>
          <p:spPr>
            <a:xfrm rot="15308128">
              <a:off x="2862211" y="3797179"/>
              <a:ext cx="927039" cy="602164"/>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Rounded Rectangle 40"/>
            <p:cNvSpPr/>
            <p:nvPr/>
          </p:nvSpPr>
          <p:spPr>
            <a:xfrm>
              <a:off x="2411760" y="3068960"/>
              <a:ext cx="864096" cy="1080120"/>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err="1">
                  <a:solidFill>
                    <a:schemeClr val="bg1"/>
                  </a:solidFill>
                  <a:latin typeface="Consolas" pitchFamily="49" charset="0"/>
                  <a:cs typeface="Arial" pitchFamily="34" charset="0"/>
                </a:rPr>
                <a:t>Iterable</a:t>
              </a:r>
              <a:r>
                <a:rPr lang="en-GB" sz="900" b="1" dirty="0">
                  <a:solidFill>
                    <a:schemeClr val="bg1"/>
                  </a:solidFill>
                  <a:latin typeface="Consolas" pitchFamily="49" charset="0"/>
                  <a:cs typeface="Arial" pitchFamily="34" charset="0"/>
                </a:rPr>
                <a:t> promises to provide an </a:t>
              </a:r>
              <a:r>
                <a:rPr lang="en-GB" sz="900" b="1" dirty="0" err="1">
                  <a:solidFill>
                    <a:schemeClr val="bg1"/>
                  </a:solidFill>
                  <a:latin typeface="Consolas" pitchFamily="49" charset="0"/>
                  <a:cs typeface="Arial" pitchFamily="34" charset="0"/>
                </a:rPr>
                <a:t>Iterator</a:t>
              </a:r>
              <a:endParaRPr lang="en-GB" sz="900" b="1" dirty="0">
                <a:solidFill>
                  <a:schemeClr val="bg1"/>
                </a:solidFill>
                <a:latin typeface="Consolas" pitchFamily="49" charset="0"/>
                <a:cs typeface="Arial" pitchFamily="34" charset="0"/>
              </a:endParaRPr>
            </a:p>
          </p:txBody>
        </p:sp>
      </p:grpSp>
      <p:grpSp>
        <p:nvGrpSpPr>
          <p:cNvPr id="29" name="Group 28">
            <a:extLst>
              <a:ext uri="{FF2B5EF4-FFF2-40B4-BE49-F238E27FC236}">
                <a16:creationId xmlns:a16="http://schemas.microsoft.com/office/drawing/2014/main" id="{8B1A0884-8C14-4818-B5AD-CB5AF466EA6F}"/>
              </a:ext>
            </a:extLst>
          </p:cNvPr>
          <p:cNvGrpSpPr/>
          <p:nvPr/>
        </p:nvGrpSpPr>
        <p:grpSpPr>
          <a:xfrm>
            <a:off x="5575030" y="3284984"/>
            <a:ext cx="3605482" cy="2880320"/>
            <a:chOff x="5580112" y="3284984"/>
            <a:chExt cx="3605482" cy="2880320"/>
          </a:xfrm>
        </p:grpSpPr>
        <p:sp>
          <p:nvSpPr>
            <p:cNvPr id="43" name="Text Box 2">
              <a:extLst>
                <a:ext uri="{FF2B5EF4-FFF2-40B4-BE49-F238E27FC236}">
                  <a16:creationId xmlns:a16="http://schemas.microsoft.com/office/drawing/2014/main" id="{15A12689-F6E6-423B-9654-B536A71F2D25}"/>
                </a:ext>
              </a:extLst>
            </p:cNvPr>
            <p:cNvSpPr txBox="1">
              <a:spLocks noChangeArrowheads="1"/>
            </p:cNvSpPr>
            <p:nvPr/>
          </p:nvSpPr>
          <p:spPr bwMode="auto">
            <a:xfrm>
              <a:off x="6623720" y="3687901"/>
              <a:ext cx="2520280" cy="2092881"/>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import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java.lang.Iterable</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import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java.util.Iterator</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IterableArraySet</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extends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ArraySet</a:t>
              </a:r>
              <a:r>
                <a:rPr kumimoji="0" lang="en-GB" sz="1000" b="0" i="0" u="none" strike="noStrike" cap="none" normalizeH="0" baseline="0" dirty="0">
                  <a:ln>
                    <a:noFill/>
                  </a:ln>
                  <a:solidFill>
                    <a:srgbClr val="000000"/>
                  </a:solidFill>
                  <a:effectLst/>
                  <a:latin typeface="Consolas" pitchFamily="49" charset="0"/>
                  <a:cs typeface="Arial" pitchFamily="34" charset="0"/>
                </a:rPr>
                <a:t>&lt;X&gt;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implements</a:t>
              </a:r>
              <a:endParaRPr kumimoji="0" lang="en-GB" sz="1000" b="0" i="0" u="none" strike="noStrike" cap="none" normalizeH="0" baseline="0" dirty="0">
                <a:ln>
                  <a:noFill/>
                </a:ln>
                <a:solidFill>
                  <a:srgbClr val="000000"/>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rgbClr val="000000"/>
                  </a:solidFill>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FFFF00"/>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rgbClr val="000000"/>
                  </a:solidFill>
                  <a:latin typeface="Consolas" pitchFamily="49" charset="0"/>
                  <a:cs typeface="Arial" pitchFamily="34" charset="0"/>
                </a:rPr>
                <a:t>        </a:t>
              </a:r>
              <a:r>
                <a:rPr kumimoji="0" lang="en-GB" sz="1000" b="0" i="0" u="none" strike="noStrike" cap="none" normalizeH="0" baseline="0" dirty="0">
                  <a:ln>
                    <a:noFill/>
                  </a:ln>
                  <a:solidFill>
                    <a:srgbClr val="000000"/>
                  </a:solidFill>
                  <a:effectLst/>
                  <a:latin typeface="Consolas" pitchFamily="49" charset="0"/>
                  <a:cs typeface="Arial" pitchFamily="34" charset="0"/>
                </a:rPr>
                <a:t>} }; }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4" name="Freeform 30">
              <a:extLst>
                <a:ext uri="{FF2B5EF4-FFF2-40B4-BE49-F238E27FC236}">
                  <a16:creationId xmlns:a16="http://schemas.microsoft.com/office/drawing/2014/main" id="{13CC6C08-372F-4132-B3BE-3DDA3F2F4691}"/>
                </a:ext>
              </a:extLst>
            </p:cNvPr>
            <p:cNvSpPr/>
            <p:nvPr/>
          </p:nvSpPr>
          <p:spPr>
            <a:xfrm rot="21216989" flipH="1">
              <a:off x="6475888" y="4229022"/>
              <a:ext cx="728726" cy="610533"/>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5" name="Rounded Rectangle 31">
              <a:extLst>
                <a:ext uri="{FF2B5EF4-FFF2-40B4-BE49-F238E27FC236}">
                  <a16:creationId xmlns:a16="http://schemas.microsoft.com/office/drawing/2014/main" id="{F10F5417-E490-4340-8519-F9D22DB8C189}"/>
                </a:ext>
              </a:extLst>
            </p:cNvPr>
            <p:cNvSpPr/>
            <p:nvPr/>
          </p:nvSpPr>
          <p:spPr>
            <a:xfrm>
              <a:off x="5580112" y="3861048"/>
              <a:ext cx="1080120"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interface to implement</a:t>
              </a:r>
            </a:p>
          </p:txBody>
        </p:sp>
        <p:sp>
          <p:nvSpPr>
            <p:cNvPr id="46" name="Freeform 32">
              <a:extLst>
                <a:ext uri="{FF2B5EF4-FFF2-40B4-BE49-F238E27FC236}">
                  <a16:creationId xmlns:a16="http://schemas.microsoft.com/office/drawing/2014/main" id="{8B65218D-59C4-4B5F-909E-82B02444A21D}"/>
                </a:ext>
              </a:extLst>
            </p:cNvPr>
            <p:cNvSpPr/>
            <p:nvPr/>
          </p:nvSpPr>
          <p:spPr>
            <a:xfrm rot="10541818">
              <a:off x="6683033" y="5165512"/>
              <a:ext cx="244951" cy="616981"/>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7" name="Rounded Rectangle 33">
              <a:extLst>
                <a:ext uri="{FF2B5EF4-FFF2-40B4-BE49-F238E27FC236}">
                  <a16:creationId xmlns:a16="http://schemas.microsoft.com/office/drawing/2014/main" id="{A6548D57-AB36-4572-92FA-D499464BF576}"/>
                </a:ext>
              </a:extLst>
            </p:cNvPr>
            <p:cNvSpPr/>
            <p:nvPr/>
          </p:nvSpPr>
          <p:spPr>
            <a:xfrm>
              <a:off x="6228184" y="5373216"/>
              <a:ext cx="864096" cy="79208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err="1">
                  <a:solidFill>
                    <a:schemeClr val="bg1"/>
                  </a:solidFill>
                  <a:latin typeface="Consolas" pitchFamily="49" charset="0"/>
                  <a:cs typeface="Arial" pitchFamily="34" charset="0"/>
                </a:rPr>
                <a:t>Iterator</a:t>
              </a:r>
              <a:r>
                <a:rPr lang="en-GB" sz="900" b="1" dirty="0">
                  <a:solidFill>
                    <a:schemeClr val="bg1"/>
                  </a:solidFill>
                  <a:latin typeface="Consolas" pitchFamily="49" charset="0"/>
                  <a:cs typeface="Arial" pitchFamily="34" charset="0"/>
                </a:rPr>
                <a:t> defined as anonymous </a:t>
              </a:r>
            </a:p>
            <a:p>
              <a:r>
                <a:rPr lang="en-GB" sz="900" b="1" dirty="0">
                  <a:solidFill>
                    <a:schemeClr val="bg1"/>
                  </a:solidFill>
                  <a:latin typeface="Consolas" pitchFamily="49" charset="0"/>
                  <a:cs typeface="Arial" pitchFamily="34" charset="0"/>
                </a:rPr>
                <a:t>class</a:t>
              </a:r>
            </a:p>
          </p:txBody>
        </p:sp>
        <p:sp>
          <p:nvSpPr>
            <p:cNvPr id="48" name="Freeform 37">
              <a:extLst>
                <a:ext uri="{FF2B5EF4-FFF2-40B4-BE49-F238E27FC236}">
                  <a16:creationId xmlns:a16="http://schemas.microsoft.com/office/drawing/2014/main" id="{BDFFBD64-A5B3-46D8-9532-1B357EF7922F}"/>
                </a:ext>
              </a:extLst>
            </p:cNvPr>
            <p:cNvSpPr/>
            <p:nvPr/>
          </p:nvSpPr>
          <p:spPr>
            <a:xfrm rot="18917600">
              <a:off x="8258555" y="3523962"/>
              <a:ext cx="927039" cy="602164"/>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Rounded Rectangle 36">
              <a:extLst>
                <a:ext uri="{FF2B5EF4-FFF2-40B4-BE49-F238E27FC236}">
                  <a16:creationId xmlns:a16="http://schemas.microsoft.com/office/drawing/2014/main" id="{82BACAFF-3887-4340-BB74-DF524927AF9D}"/>
                </a:ext>
              </a:extLst>
            </p:cNvPr>
            <p:cNvSpPr/>
            <p:nvPr/>
          </p:nvSpPr>
          <p:spPr>
            <a:xfrm>
              <a:off x="6876256" y="3284984"/>
              <a:ext cx="2160240"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extending the </a:t>
              </a:r>
              <a:r>
                <a:rPr lang="en-GB" sz="900" b="1" dirty="0" err="1">
                  <a:solidFill>
                    <a:schemeClr val="bg1"/>
                  </a:solidFill>
                  <a:latin typeface="Consolas" pitchFamily="49" charset="0"/>
                  <a:cs typeface="Arial" pitchFamily="34" charset="0"/>
                </a:rPr>
                <a:t>ArraySet</a:t>
              </a:r>
              <a:r>
                <a:rPr lang="en-GB" sz="900" b="1" dirty="0">
                  <a:solidFill>
                    <a:schemeClr val="bg1"/>
                  </a:solidFill>
                  <a:latin typeface="Consolas" pitchFamily="49" charset="0"/>
                  <a:cs typeface="Arial" pitchFamily="34" charset="0"/>
                </a:rPr>
                <a:t> to add functionality to iterate over</a:t>
              </a:r>
            </a:p>
          </p:txBody>
        </p:sp>
      </p:grpSp>
      <p:grpSp>
        <p:nvGrpSpPr>
          <p:cNvPr id="50" name="Group 49">
            <a:extLst>
              <a:ext uri="{FF2B5EF4-FFF2-40B4-BE49-F238E27FC236}">
                <a16:creationId xmlns:a16="http://schemas.microsoft.com/office/drawing/2014/main" id="{7A2E79F9-ECE2-4E40-9CD8-F38D3CDC0219}"/>
              </a:ext>
            </a:extLst>
          </p:cNvPr>
          <p:cNvGrpSpPr/>
          <p:nvPr/>
        </p:nvGrpSpPr>
        <p:grpSpPr>
          <a:xfrm>
            <a:off x="5560962" y="3284984"/>
            <a:ext cx="3605482" cy="3573016"/>
            <a:chOff x="5580112" y="3284984"/>
            <a:chExt cx="3605482" cy="3573016"/>
          </a:xfrm>
        </p:grpSpPr>
        <p:sp>
          <p:nvSpPr>
            <p:cNvPr id="51" name="Text Box 2">
              <a:extLst>
                <a:ext uri="{FF2B5EF4-FFF2-40B4-BE49-F238E27FC236}">
                  <a16:creationId xmlns:a16="http://schemas.microsoft.com/office/drawing/2014/main" id="{811A78AB-90F9-4F1A-84CD-0D947968F360}"/>
                </a:ext>
              </a:extLst>
            </p:cNvPr>
            <p:cNvSpPr txBox="1">
              <a:spLocks noChangeArrowheads="1"/>
            </p:cNvSpPr>
            <p:nvPr/>
          </p:nvSpPr>
          <p:spPr bwMode="auto">
            <a:xfrm>
              <a:off x="6623720" y="3687901"/>
              <a:ext cx="2539430" cy="3170099"/>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import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java.lang.Iterable</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import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java.util.Iterator</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IterableArraySet</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extends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ArraySet</a:t>
              </a:r>
              <a:r>
                <a:rPr kumimoji="0" lang="en-GB" sz="1000" b="0" i="0" u="none" strike="noStrike" cap="none" normalizeH="0" baseline="0" dirty="0">
                  <a:ln>
                    <a:noFill/>
                  </a:ln>
                  <a:solidFill>
                    <a:srgbClr val="000000"/>
                  </a:solidFill>
                  <a:effectLst/>
                  <a:latin typeface="Consolas" pitchFamily="49" charset="0"/>
                  <a:cs typeface="Arial" pitchFamily="34" charset="0"/>
                </a:rPr>
                <a:t>&lt;X&gt;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implements</a:t>
              </a:r>
              <a:endParaRPr kumimoji="0" lang="en-GB" sz="1000" b="0" i="0" u="none" strike="noStrike" cap="none" normalizeH="0" baseline="0" dirty="0">
                <a:ln>
                  <a:noFill/>
                </a:ln>
                <a:solidFill>
                  <a:srgbClr val="000000"/>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rgbClr val="000000"/>
                  </a:solidFill>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private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int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index</a:t>
              </a:r>
              <a:r>
                <a:rPr kumimoji="0" lang="en-GB" sz="1000" b="0" i="0" u="none" strike="noStrike" cap="none" normalizeH="0" baseline="0" dirty="0">
                  <a:ln>
                    <a:noFill/>
                  </a:ln>
                  <a:solidFill>
                    <a:srgbClr val="000000"/>
                  </a:solidFill>
                  <a:effectLst/>
                  <a:latin typeface="Consolas" pitchFamily="49" charset="0"/>
                  <a:cs typeface="Arial" pitchFamily="34" charset="0"/>
                </a:rPr>
                <a:t> = 0;</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X next ()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X </a:t>
              </a:r>
              <a:r>
                <a:rPr kumimoji="0" lang="en-GB" sz="1000" b="0" i="0" u="none" strike="noStrike" cap="none" normalizeH="0" baseline="0" dirty="0" err="1">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0000C0"/>
                  </a:solidFill>
                  <a:effectLst/>
                  <a:latin typeface="Consolas" pitchFamily="49" charset="0"/>
                  <a:cs typeface="Arial" pitchFamily="34" charset="0"/>
                </a:rPr>
                <a:t>index</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index</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0000C0"/>
                  </a:solidFill>
                  <a:effectLst/>
                  <a:latin typeface="Consolas" pitchFamily="49" charset="0"/>
                  <a:cs typeface="Arial" pitchFamily="34" charset="0"/>
                </a:rPr>
                <a:t>index</a:t>
              </a:r>
              <a:r>
                <a:rPr kumimoji="0" lang="en-GB" sz="1000" b="0" i="0" u="none" strike="noStrike" cap="none" normalizeH="0" baseline="0" dirty="0">
                  <a:ln>
                    <a:noFill/>
                  </a:ln>
                  <a:solidFill>
                    <a:srgbClr val="000000"/>
                  </a:solidFill>
                  <a:effectLst/>
                  <a:latin typeface="Consolas" pitchFamily="49" charset="0"/>
                  <a:cs typeface="Arial" pitchFamily="34" charset="0"/>
                </a:rPr>
                <a:t> + 1;</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boolean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hasNext</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index</a:t>
              </a:r>
              <a:r>
                <a:rPr kumimoji="0" lang="en-GB" sz="1000" b="0" i="0" u="none" strike="noStrike" cap="none" normalizeH="0" baseline="0" dirty="0">
                  <a:ln>
                    <a:noFill/>
                  </a:ln>
                  <a:solidFill>
                    <a:srgbClr val="000000"/>
                  </a:solidFill>
                  <a:effectLst/>
                  <a:latin typeface="Consolas" pitchFamily="49" charset="0"/>
                  <a:cs typeface="Arial" pitchFamily="34" charset="0"/>
                </a:rPr>
                <a:t> &lt;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2" name="Freeform 30">
              <a:extLst>
                <a:ext uri="{FF2B5EF4-FFF2-40B4-BE49-F238E27FC236}">
                  <a16:creationId xmlns:a16="http://schemas.microsoft.com/office/drawing/2014/main" id="{22558196-249A-481E-BCA1-AE26CD38D4B8}"/>
                </a:ext>
              </a:extLst>
            </p:cNvPr>
            <p:cNvSpPr/>
            <p:nvPr/>
          </p:nvSpPr>
          <p:spPr>
            <a:xfrm rot="21216989" flipH="1">
              <a:off x="6475888" y="4229022"/>
              <a:ext cx="728726" cy="610533"/>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Rounded Rectangle 31">
              <a:extLst>
                <a:ext uri="{FF2B5EF4-FFF2-40B4-BE49-F238E27FC236}">
                  <a16:creationId xmlns:a16="http://schemas.microsoft.com/office/drawing/2014/main" id="{7164007F-302B-4C4B-9807-C27A0B053827}"/>
                </a:ext>
              </a:extLst>
            </p:cNvPr>
            <p:cNvSpPr/>
            <p:nvPr/>
          </p:nvSpPr>
          <p:spPr>
            <a:xfrm>
              <a:off x="5580112" y="3861048"/>
              <a:ext cx="1080120"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interface to implement</a:t>
              </a:r>
            </a:p>
          </p:txBody>
        </p:sp>
        <p:sp>
          <p:nvSpPr>
            <p:cNvPr id="54" name="Freeform 32">
              <a:extLst>
                <a:ext uri="{FF2B5EF4-FFF2-40B4-BE49-F238E27FC236}">
                  <a16:creationId xmlns:a16="http://schemas.microsoft.com/office/drawing/2014/main" id="{F8702766-F458-45FC-9F11-8FF572BF2BDA}"/>
                </a:ext>
              </a:extLst>
            </p:cNvPr>
            <p:cNvSpPr/>
            <p:nvPr/>
          </p:nvSpPr>
          <p:spPr>
            <a:xfrm rot="10541818">
              <a:off x="6683033" y="5165512"/>
              <a:ext cx="244951" cy="616981"/>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Rounded Rectangle 33">
              <a:extLst>
                <a:ext uri="{FF2B5EF4-FFF2-40B4-BE49-F238E27FC236}">
                  <a16:creationId xmlns:a16="http://schemas.microsoft.com/office/drawing/2014/main" id="{14692004-0499-4287-AD6A-F3686D0C0BB8}"/>
                </a:ext>
              </a:extLst>
            </p:cNvPr>
            <p:cNvSpPr/>
            <p:nvPr/>
          </p:nvSpPr>
          <p:spPr>
            <a:xfrm>
              <a:off x="6228184" y="5373216"/>
              <a:ext cx="864096" cy="79208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err="1">
                  <a:solidFill>
                    <a:schemeClr val="bg1"/>
                  </a:solidFill>
                  <a:latin typeface="Consolas" pitchFamily="49" charset="0"/>
                  <a:cs typeface="Arial" pitchFamily="34" charset="0"/>
                </a:rPr>
                <a:t>Iterator</a:t>
              </a:r>
              <a:r>
                <a:rPr lang="en-GB" sz="900" b="1" dirty="0">
                  <a:solidFill>
                    <a:schemeClr val="bg1"/>
                  </a:solidFill>
                  <a:latin typeface="Consolas" pitchFamily="49" charset="0"/>
                  <a:cs typeface="Arial" pitchFamily="34" charset="0"/>
                </a:rPr>
                <a:t> defined as anonymous </a:t>
              </a:r>
            </a:p>
            <a:p>
              <a:r>
                <a:rPr lang="en-GB" sz="900" b="1" dirty="0">
                  <a:solidFill>
                    <a:schemeClr val="bg1"/>
                  </a:solidFill>
                  <a:latin typeface="Consolas" pitchFamily="49" charset="0"/>
                  <a:cs typeface="Arial" pitchFamily="34" charset="0"/>
                </a:rPr>
                <a:t>class</a:t>
              </a:r>
            </a:p>
          </p:txBody>
        </p:sp>
        <p:sp>
          <p:nvSpPr>
            <p:cNvPr id="56" name="Freeform 37">
              <a:extLst>
                <a:ext uri="{FF2B5EF4-FFF2-40B4-BE49-F238E27FC236}">
                  <a16:creationId xmlns:a16="http://schemas.microsoft.com/office/drawing/2014/main" id="{3FB906E2-6B2B-4490-A534-23335BFE9492}"/>
                </a:ext>
              </a:extLst>
            </p:cNvPr>
            <p:cNvSpPr/>
            <p:nvPr/>
          </p:nvSpPr>
          <p:spPr>
            <a:xfrm rot="18917600">
              <a:off x="8258555" y="3523962"/>
              <a:ext cx="927039" cy="602164"/>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7" name="Rounded Rectangle 36">
              <a:extLst>
                <a:ext uri="{FF2B5EF4-FFF2-40B4-BE49-F238E27FC236}">
                  <a16:creationId xmlns:a16="http://schemas.microsoft.com/office/drawing/2014/main" id="{4C08411E-21AA-4B2C-83BF-4B3138262C03}"/>
                </a:ext>
              </a:extLst>
            </p:cNvPr>
            <p:cNvSpPr/>
            <p:nvPr/>
          </p:nvSpPr>
          <p:spPr>
            <a:xfrm>
              <a:off x="6876256" y="3284984"/>
              <a:ext cx="2160240"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extending the </a:t>
              </a:r>
              <a:r>
                <a:rPr lang="en-GB" sz="900" b="1" dirty="0" err="1">
                  <a:solidFill>
                    <a:schemeClr val="bg1"/>
                  </a:solidFill>
                  <a:latin typeface="Consolas" pitchFamily="49" charset="0"/>
                  <a:cs typeface="Arial" pitchFamily="34" charset="0"/>
                </a:rPr>
                <a:t>ArraySet</a:t>
              </a:r>
              <a:r>
                <a:rPr lang="en-GB" sz="900" b="1" dirty="0">
                  <a:solidFill>
                    <a:schemeClr val="bg1"/>
                  </a:solidFill>
                  <a:latin typeface="Consolas" pitchFamily="49" charset="0"/>
                  <a:cs typeface="Arial" pitchFamily="34" charset="0"/>
                </a:rPr>
                <a:t> to add functionality to iterate over</a:t>
              </a:r>
            </a:p>
          </p:txBody>
        </p:sp>
      </p:grpSp>
      <p:sp>
        <p:nvSpPr>
          <p:cNvPr id="58" name="Rounded Rectangle 35">
            <a:extLst>
              <a:ext uri="{FF2B5EF4-FFF2-40B4-BE49-F238E27FC236}">
                <a16:creationId xmlns:a16="http://schemas.microsoft.com/office/drawing/2014/main" id="{A0E4203E-7904-4AD4-9D14-B4C1650C8EFD}"/>
              </a:ext>
            </a:extLst>
          </p:cNvPr>
          <p:cNvSpPr/>
          <p:nvPr/>
        </p:nvSpPr>
        <p:spPr>
          <a:xfrm>
            <a:off x="2083545" y="1268760"/>
            <a:ext cx="864096" cy="714356"/>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bg1"/>
                </a:solidFill>
                <a:latin typeface="Consolas" pitchFamily="49" charset="0"/>
                <a:cs typeface="Arial" pitchFamily="34" charset="0"/>
              </a:rPr>
              <a:t>Can we make our </a:t>
            </a:r>
            <a:r>
              <a:rPr lang="en-GB" sz="900" b="1" dirty="0" err="1">
                <a:solidFill>
                  <a:schemeClr val="bg1"/>
                </a:solidFill>
                <a:latin typeface="Consolas" pitchFamily="49" charset="0"/>
                <a:cs typeface="Arial" pitchFamily="34" charset="0"/>
              </a:rPr>
              <a:t>ArraySet</a:t>
            </a:r>
            <a:br>
              <a:rPr lang="en-GB" sz="900" b="1" dirty="0">
                <a:solidFill>
                  <a:schemeClr val="bg1"/>
                </a:solidFill>
                <a:latin typeface="Consolas" pitchFamily="49" charset="0"/>
                <a:cs typeface="Arial" pitchFamily="34" charset="0"/>
              </a:rPr>
            </a:br>
            <a:r>
              <a:rPr lang="en-GB" sz="900" b="1" dirty="0" err="1">
                <a:solidFill>
                  <a:schemeClr val="bg1"/>
                </a:solidFill>
                <a:latin typeface="Consolas" pitchFamily="49" charset="0"/>
                <a:cs typeface="Arial" pitchFamily="34" charset="0"/>
              </a:rPr>
              <a:t>iterable</a:t>
            </a:r>
            <a:r>
              <a:rPr lang="en-GB" sz="900" b="1" dirty="0">
                <a:solidFill>
                  <a:schemeClr val="bg1"/>
                </a:solidFill>
                <a:latin typeface="Consolas" pitchFamily="49"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build="p"/>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pPr algn="l"/>
            <a:r>
              <a:rPr lang="en-GB" dirty="0"/>
              <a:t>    The </a:t>
            </a:r>
            <a:r>
              <a:rPr lang="en-GB" b="1" dirty="0" err="1">
                <a:solidFill>
                  <a:srgbClr val="FFFF00"/>
                </a:solidFill>
              </a:rPr>
              <a:t>Iterator</a:t>
            </a:r>
            <a:r>
              <a:rPr lang="en-GB" dirty="0"/>
              <a:t> Pattern </a:t>
            </a:r>
            <a:r>
              <a:rPr lang="en-GB" i="1" dirty="0"/>
              <a:t>in Detail</a:t>
            </a:r>
          </a:p>
        </p:txBody>
      </p:sp>
      <p:sp>
        <p:nvSpPr>
          <p:cNvPr id="55" name="Text Box 3"/>
          <p:cNvSpPr txBox="1">
            <a:spLocks noChangeArrowheads="1"/>
          </p:cNvSpPr>
          <p:nvPr/>
        </p:nvSpPr>
        <p:spPr bwMode="auto">
          <a:xfrm>
            <a:off x="6732240" y="5013176"/>
            <a:ext cx="2195736" cy="1692771"/>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1" i="0" u="none" strike="noStrike" cap="none" normalizeH="0" baseline="0" dirty="0">
                <a:ln>
                  <a:noFill/>
                </a:ln>
                <a:solidFill>
                  <a:schemeClr val="tx1">
                    <a:lumMod val="85000"/>
                    <a:lumOff val="15000"/>
                  </a:schemeClr>
                </a:solidFill>
                <a:effectLst/>
                <a:latin typeface="Consolas" pitchFamily="49" charset="0"/>
                <a:cs typeface="Arial" pitchFamily="34" charset="0"/>
              </a:rPr>
              <a:t>class</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IteratorWorld</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IterableArraySet</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&lt;Integer&gt; set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1" i="0" u="none" strike="noStrike" cap="none" normalizeH="0" baseline="0" dirty="0">
                <a:ln>
                  <a:noFill/>
                </a:ln>
                <a:solidFill>
                  <a:schemeClr val="tx1">
                    <a:lumMod val="85000"/>
                    <a:lumOff val="15000"/>
                  </a:schemeClr>
                </a:solidFill>
                <a:effectLst/>
                <a:latin typeface="Consolas" pitchFamily="49" charset="0"/>
                <a:cs typeface="Arial" pitchFamily="34" charset="0"/>
              </a:rPr>
              <a:t>new</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IterableArraySet</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&lt;&gt;();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set.insert</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set.insert</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sum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1" i="0" u="none" strike="noStrike" cap="none" normalizeH="0" baseline="0" dirty="0">
                <a:ln>
                  <a:noFill/>
                </a:ln>
                <a:solidFill>
                  <a:schemeClr val="tx1">
                    <a:lumMod val="85000"/>
                    <a:lumOff val="15000"/>
                  </a:schemeClr>
                </a:solidFill>
                <a:effectLst/>
                <a:latin typeface="Consolas" pitchFamily="49" charset="0"/>
                <a:cs typeface="Arial" pitchFamily="34" charset="0"/>
              </a:rPr>
              <a:t>for</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(Integer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 set)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sum +=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i.intValue</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System.</a:t>
            </a:r>
            <a:r>
              <a:rPr kumimoji="0" lang="en-GB" sz="800" b="1" i="1" u="none" strike="noStrike" cap="none" normalizeH="0" baseline="0" dirty="0" err="1">
                <a:ln>
                  <a:noFill/>
                </a:ln>
                <a:solidFill>
                  <a:schemeClr val="tx1">
                    <a:lumMod val="85000"/>
                    <a:lumOff val="15000"/>
                  </a:schemeClr>
                </a:solidFill>
                <a:effectLst/>
                <a:latin typeface="Consolas" pitchFamily="49" charset="0"/>
                <a:cs typeface="Arial" pitchFamily="34" charset="0"/>
              </a:rPr>
              <a:t>out</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.println</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i</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System.</a:t>
            </a:r>
            <a:r>
              <a:rPr kumimoji="0" lang="en-GB" sz="800" b="1" i="1" u="none" strike="noStrike" cap="none" normalizeH="0" baseline="0" dirty="0" err="1">
                <a:ln>
                  <a:noFill/>
                </a:ln>
                <a:solidFill>
                  <a:schemeClr val="tx1">
                    <a:lumMod val="85000"/>
                    <a:lumOff val="15000"/>
                  </a:schemeClr>
                </a:solidFill>
                <a:effectLst/>
                <a:latin typeface="Consolas" pitchFamily="49" charset="0"/>
                <a:cs typeface="Arial" pitchFamily="34" charset="0"/>
              </a:rPr>
              <a:t>out</a:t>
            </a:r>
            <a:r>
              <a:rPr kumimoji="0" lang="en-GB" sz="800" b="0" i="0" u="none" strike="noStrike" cap="none" normalizeH="0" baseline="0" dirty="0" err="1">
                <a:ln>
                  <a:noFill/>
                </a:ln>
                <a:solidFill>
                  <a:schemeClr val="tx1">
                    <a:lumMod val="85000"/>
                    <a:lumOff val="15000"/>
                  </a:schemeClr>
                </a:solidFill>
                <a:effectLst/>
                <a:latin typeface="Consolas" pitchFamily="49" charset="0"/>
                <a:cs typeface="Arial" pitchFamily="34" charset="0"/>
              </a:rPr>
              <a:t>.println</a:t>
            </a: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(sum);</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800" b="0" i="0" u="none" strike="noStrike" cap="none" normalizeH="0" baseline="0" dirty="0">
                <a:ln>
                  <a:noFill/>
                </a:ln>
                <a:solidFill>
                  <a:schemeClr val="tx1">
                    <a:lumMod val="85000"/>
                    <a:lumOff val="15000"/>
                  </a:schemeClr>
                </a:solidFill>
                <a:effectLst/>
                <a:latin typeface="Consolas" pitchFamily="49" charset="0"/>
                <a:cs typeface="Arial" pitchFamily="34" charset="0"/>
              </a:rPr>
              <a:t>} }</a:t>
            </a:r>
            <a:endParaRPr kumimoji="0" lang="en-US" sz="800" b="0" i="0" u="none" strike="noStrike" cap="none" normalizeH="0" baseline="0" dirty="0">
              <a:ln>
                <a:noFill/>
              </a:ln>
              <a:solidFill>
                <a:schemeClr val="tx1">
                  <a:lumMod val="85000"/>
                  <a:lumOff val="15000"/>
                </a:schemeClr>
              </a:solidFill>
              <a:effectLst/>
              <a:latin typeface="Arial" pitchFamily="34" charset="0"/>
              <a:cs typeface="Arial" pitchFamily="34" charset="0"/>
            </a:endParaRPr>
          </a:p>
        </p:txBody>
      </p:sp>
      <p:sp>
        <p:nvSpPr>
          <p:cNvPr id="58" name="Rounded Rectangle 57"/>
          <p:cNvSpPr/>
          <p:nvPr/>
        </p:nvSpPr>
        <p:spPr>
          <a:xfrm>
            <a:off x="2987824" y="5301208"/>
            <a:ext cx="3600400" cy="1296144"/>
          </a:xfrm>
          <a:prstGeom prst="roundRect">
            <a:avLst/>
          </a:prstGeom>
          <a:solidFill>
            <a:srgbClr val="1600B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Consolas" pitchFamily="49" charset="0"/>
                <a:cs typeface="Arial" pitchFamily="34" charset="0"/>
              </a:rPr>
              <a:t>The </a:t>
            </a:r>
            <a:r>
              <a:rPr lang="en-GB" sz="1200" b="1" dirty="0" err="1">
                <a:solidFill>
                  <a:schemeClr val="bg1"/>
                </a:solidFill>
                <a:latin typeface="Consolas" pitchFamily="49" charset="0"/>
                <a:cs typeface="Arial" pitchFamily="34" charset="0"/>
              </a:rPr>
              <a:t>Iterator</a:t>
            </a:r>
            <a:r>
              <a:rPr lang="en-GB" sz="1200" b="1" dirty="0">
                <a:solidFill>
                  <a:schemeClr val="bg1"/>
                </a:solidFill>
                <a:latin typeface="Consolas" pitchFamily="49" charset="0"/>
                <a:cs typeface="Arial" pitchFamily="34" charset="0"/>
              </a:rPr>
              <a:t> pattern is used to provide a standard interface for traversing a collection of items in an aggregate object without the need to understand its underlying structure. [</a:t>
            </a:r>
            <a:r>
              <a:rPr lang="en-GB" sz="1200" b="1" dirty="0" err="1">
                <a:solidFill>
                  <a:schemeClr val="bg1"/>
                </a:solidFill>
                <a:latin typeface="Consolas" pitchFamily="49" charset="0"/>
                <a:cs typeface="Arial" pitchFamily="34" charset="0"/>
              </a:rPr>
              <a:t>GoF</a:t>
            </a:r>
            <a:r>
              <a:rPr lang="en-GB" sz="1200" b="1" dirty="0">
                <a:solidFill>
                  <a:schemeClr val="bg1"/>
                </a:solidFill>
                <a:latin typeface="Consolas" pitchFamily="49" charset="0"/>
                <a:cs typeface="Arial" pitchFamily="34" charset="0"/>
              </a:rPr>
              <a:t>]</a:t>
            </a:r>
          </a:p>
        </p:txBody>
      </p:sp>
      <p:grpSp>
        <p:nvGrpSpPr>
          <p:cNvPr id="26" name="Group 25">
            <a:extLst>
              <a:ext uri="{FF2B5EF4-FFF2-40B4-BE49-F238E27FC236}">
                <a16:creationId xmlns:a16="http://schemas.microsoft.com/office/drawing/2014/main" id="{3374BC5D-69C5-4C66-8D7B-19765BC9ECD2}"/>
              </a:ext>
            </a:extLst>
          </p:cNvPr>
          <p:cNvGrpSpPr/>
          <p:nvPr/>
        </p:nvGrpSpPr>
        <p:grpSpPr>
          <a:xfrm>
            <a:off x="6084167" y="836712"/>
            <a:ext cx="2520281" cy="2232248"/>
            <a:chOff x="6084167" y="836712"/>
            <a:chExt cx="2520281" cy="2232248"/>
          </a:xfrm>
        </p:grpSpPr>
        <p:sp>
          <p:nvSpPr>
            <p:cNvPr id="30" name="Text Box 2"/>
            <p:cNvSpPr txBox="1">
              <a:spLocks noChangeArrowheads="1"/>
            </p:cNvSpPr>
            <p:nvPr/>
          </p:nvSpPr>
          <p:spPr bwMode="auto">
            <a:xfrm>
              <a:off x="6156176" y="836712"/>
              <a:ext cx="2448272" cy="720080"/>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interface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boolean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hasNext</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X next();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lvl="0" fontAlgn="base">
                <a:spcBef>
                  <a:spcPct val="0"/>
                </a:spcBef>
                <a:spcAft>
                  <a:spcPts val="1000"/>
                </a:spcAft>
              </a:pPr>
              <a:r>
                <a:rPr kumimoji="0" lang="en-GB" sz="1000" b="0" i="0" u="none" strike="noStrike" cap="none" normalizeH="0" baseline="0" dirty="0">
                  <a:ln>
                    <a:noFill/>
                  </a:ln>
                  <a:solidFill>
                    <a:srgbClr val="000000"/>
                  </a:solidFill>
                  <a:effectLst/>
                  <a:latin typeface="Consolas" pitchFamily="49" charset="0"/>
                  <a:cs typeface="Arial" pitchFamily="34" charset="0"/>
                </a:rPr>
                <a:t>}</a:t>
              </a:r>
              <a:r>
                <a:rPr lang="en-GB" sz="1000" dirty="0">
                  <a:solidFill>
                    <a:srgbClr val="00B050"/>
                  </a:solidFill>
                  <a:latin typeface="Consolas" pitchFamily="49" charset="0"/>
                  <a:cs typeface="Arial" pitchFamily="34" charset="0"/>
                </a:rPr>
                <a:t> // shipped with Java</a:t>
              </a: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cxnSp>
          <p:nvCxnSpPr>
            <p:cNvPr id="45" name="Straight Connector 44"/>
            <p:cNvCxnSpPr>
              <a:stCxn id="30" idx="2"/>
              <a:endCxn id="17" idx="0"/>
            </p:cNvCxnSpPr>
            <p:nvPr/>
          </p:nvCxnSpPr>
          <p:spPr>
            <a:xfrm flipH="1">
              <a:off x="7128283" y="1556792"/>
              <a:ext cx="252029" cy="50405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84167" y="2564904"/>
              <a:ext cx="2088232"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rPr>
                <a:t>+ X </a:t>
              </a:r>
              <a:r>
                <a:rPr lang="en-GB" sz="1300" b="1" i="1" dirty="0">
                  <a:solidFill>
                    <a:schemeClr val="tx1"/>
                  </a:solidFill>
                </a:rPr>
                <a:t>next</a:t>
              </a:r>
              <a:r>
                <a:rPr lang="en-GB" sz="1300" dirty="0">
                  <a:solidFill>
                    <a:schemeClr val="tx1"/>
                  </a:solidFill>
                </a:rPr>
                <a:t>()</a:t>
              </a:r>
            </a:p>
            <a:p>
              <a:pPr algn="ctr"/>
              <a:r>
                <a:rPr lang="en-GB" sz="1300" dirty="0">
                  <a:solidFill>
                    <a:schemeClr val="tx1"/>
                  </a:solidFill>
                </a:rPr>
                <a:t>+ </a:t>
              </a:r>
              <a:r>
                <a:rPr lang="en-GB" sz="1300" dirty="0" err="1">
                  <a:solidFill>
                    <a:schemeClr val="tx1"/>
                  </a:solidFill>
                </a:rPr>
                <a:t>boolean</a:t>
              </a:r>
              <a:r>
                <a:rPr lang="en-GB" sz="1300" dirty="0">
                  <a:solidFill>
                    <a:schemeClr val="tx1"/>
                  </a:solidFill>
                </a:rPr>
                <a:t> </a:t>
              </a:r>
              <a:r>
                <a:rPr lang="en-GB" sz="1300" b="1" i="1" dirty="0" err="1">
                  <a:solidFill>
                    <a:schemeClr val="tx1"/>
                  </a:solidFill>
                </a:rPr>
                <a:t>hasNext</a:t>
              </a:r>
              <a:r>
                <a:rPr lang="en-GB" sz="1300" dirty="0">
                  <a:solidFill>
                    <a:schemeClr val="tx1"/>
                  </a:solidFill>
                </a:rPr>
                <a:t>()</a:t>
              </a:r>
            </a:p>
          </p:txBody>
        </p:sp>
        <p:sp>
          <p:nvSpPr>
            <p:cNvPr id="17" name="Rectangle 16"/>
            <p:cNvSpPr/>
            <p:nvPr/>
          </p:nvSpPr>
          <p:spPr>
            <a:xfrm>
              <a:off x="6084167" y="2060848"/>
              <a:ext cx="2088232" cy="3571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b="1" i="1" dirty="0">
                  <a:solidFill>
                    <a:schemeClr val="tx1"/>
                  </a:solidFill>
                </a:rPr>
                <a:t>&lt;interface&gt; </a:t>
              </a:r>
              <a:r>
                <a:rPr lang="en-GB" sz="1300" b="1" i="1" dirty="0" err="1">
                  <a:solidFill>
                    <a:schemeClr val="tx1"/>
                  </a:solidFill>
                </a:rPr>
                <a:t>Iterator</a:t>
              </a:r>
              <a:r>
                <a:rPr lang="en-GB" sz="1300" b="1" i="1" dirty="0">
                  <a:solidFill>
                    <a:schemeClr val="tx1"/>
                  </a:solidFill>
                </a:rPr>
                <a:t> &lt;X&gt;</a:t>
              </a:r>
            </a:p>
          </p:txBody>
        </p:sp>
        <p:sp>
          <p:nvSpPr>
            <p:cNvPr id="18" name="Rectangle 17"/>
            <p:cNvSpPr/>
            <p:nvPr/>
          </p:nvSpPr>
          <p:spPr>
            <a:xfrm>
              <a:off x="6084167" y="2418038"/>
              <a:ext cx="2088232" cy="146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solidFill>
                  <a:schemeClr val="tx1"/>
                </a:solidFill>
              </a:endParaRPr>
            </a:p>
          </p:txBody>
        </p:sp>
      </p:grpSp>
      <p:cxnSp>
        <p:nvCxnSpPr>
          <p:cNvPr id="13" name="Straight Connector 12"/>
          <p:cNvCxnSpPr>
            <a:cxnSpLocks/>
            <a:endCxn id="9" idx="0"/>
          </p:cNvCxnSpPr>
          <p:nvPr/>
        </p:nvCxnSpPr>
        <p:spPr>
          <a:xfrm>
            <a:off x="4138811" y="3309937"/>
            <a:ext cx="37144" cy="5539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9" idx="3"/>
            <a:endCxn id="14" idx="0"/>
          </p:cNvCxnSpPr>
          <p:nvPr/>
        </p:nvCxnSpPr>
        <p:spPr>
          <a:xfrm>
            <a:off x="7091140" y="3307087"/>
            <a:ext cx="37143" cy="5568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60473D8-469C-4A7E-B859-F02539899502}"/>
              </a:ext>
            </a:extLst>
          </p:cNvPr>
          <p:cNvGrpSpPr/>
          <p:nvPr/>
        </p:nvGrpSpPr>
        <p:grpSpPr>
          <a:xfrm>
            <a:off x="1331640" y="836712"/>
            <a:ext cx="3888432" cy="2232248"/>
            <a:chOff x="1331640" y="836712"/>
            <a:chExt cx="3888432" cy="2232248"/>
          </a:xfrm>
        </p:grpSpPr>
        <p:sp>
          <p:nvSpPr>
            <p:cNvPr id="31" name="Text Box 3"/>
            <p:cNvSpPr txBox="1">
              <a:spLocks noChangeArrowheads="1"/>
            </p:cNvSpPr>
            <p:nvPr/>
          </p:nvSpPr>
          <p:spPr bwMode="auto">
            <a:xfrm>
              <a:off x="1331640" y="836712"/>
              <a:ext cx="2448272" cy="720080"/>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interface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lvl="0" fontAlgn="base">
                <a:spcBef>
                  <a:spcPct val="0"/>
                </a:spcBef>
                <a:spcAft>
                  <a:spcPts val="1000"/>
                </a:spcAf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lang="en-GB" sz="1000" dirty="0">
                  <a:solidFill>
                    <a:srgbClr val="00B050"/>
                  </a:solidFill>
                  <a:latin typeface="Consolas" pitchFamily="49" charset="0"/>
                  <a:cs typeface="Arial" pitchFamily="34" charset="0"/>
                </a:rPr>
                <a:t>// shipped with Java</a:t>
              </a: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cxnSp>
          <p:nvCxnSpPr>
            <p:cNvPr id="42" name="Straight Connector 41"/>
            <p:cNvCxnSpPr>
              <a:stCxn id="31" idx="2"/>
              <a:endCxn id="5" idx="1"/>
            </p:cNvCxnSpPr>
            <p:nvPr/>
          </p:nvCxnSpPr>
          <p:spPr>
            <a:xfrm>
              <a:off x="2555776" y="1556792"/>
              <a:ext cx="576064" cy="6106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131840" y="1988840"/>
              <a:ext cx="2088232" cy="3571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b="1" i="1" dirty="0">
                  <a:solidFill>
                    <a:schemeClr val="tx1"/>
                  </a:solidFill>
                </a:rPr>
                <a:t>&lt;interface&gt; </a:t>
              </a:r>
              <a:r>
                <a:rPr lang="en-GB" sz="1300" b="1" i="1" dirty="0" err="1">
                  <a:solidFill>
                    <a:schemeClr val="tx1"/>
                  </a:solidFill>
                </a:rPr>
                <a:t>Iterable</a:t>
              </a:r>
              <a:r>
                <a:rPr lang="en-GB" sz="1300" b="1" i="1" dirty="0">
                  <a:solidFill>
                    <a:schemeClr val="tx1"/>
                  </a:solidFill>
                </a:rPr>
                <a:t> &lt;X&gt;</a:t>
              </a:r>
            </a:p>
          </p:txBody>
        </p:sp>
        <p:sp>
          <p:nvSpPr>
            <p:cNvPr id="6" name="Rectangle 5"/>
            <p:cNvSpPr/>
            <p:nvPr/>
          </p:nvSpPr>
          <p:spPr>
            <a:xfrm>
              <a:off x="3131840" y="2346030"/>
              <a:ext cx="2088232" cy="218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solidFill>
                  <a:schemeClr val="tx1"/>
                </a:solidFill>
              </a:endParaRPr>
            </a:p>
          </p:txBody>
        </p:sp>
        <p:sp>
          <p:nvSpPr>
            <p:cNvPr id="22" name="Rectangle 21"/>
            <p:cNvSpPr/>
            <p:nvPr/>
          </p:nvSpPr>
          <p:spPr>
            <a:xfrm>
              <a:off x="3131840" y="2564904"/>
              <a:ext cx="2088232"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rPr>
                <a:t>+ </a:t>
              </a:r>
              <a:r>
                <a:rPr lang="en-GB" sz="1300" dirty="0" err="1">
                  <a:solidFill>
                    <a:schemeClr val="tx1"/>
                  </a:solidFill>
                </a:rPr>
                <a:t>Iterator</a:t>
              </a:r>
              <a:r>
                <a:rPr lang="en-GB" sz="1300" dirty="0">
                  <a:solidFill>
                    <a:schemeClr val="tx1"/>
                  </a:solidFill>
                </a:rPr>
                <a:t>&lt;X&gt; </a:t>
              </a:r>
              <a:r>
                <a:rPr lang="en-GB" sz="1300" b="1" i="1" dirty="0" err="1">
                  <a:solidFill>
                    <a:schemeClr val="tx1"/>
                  </a:solidFill>
                </a:rPr>
                <a:t>iterator</a:t>
              </a:r>
              <a:r>
                <a:rPr lang="en-GB" sz="1300" dirty="0">
                  <a:solidFill>
                    <a:schemeClr val="tx1"/>
                  </a:solidFill>
                </a:rPr>
                <a:t>()</a:t>
              </a:r>
            </a:p>
          </p:txBody>
        </p:sp>
      </p:grpSp>
      <p:grpSp>
        <p:nvGrpSpPr>
          <p:cNvPr id="25" name="Group 24">
            <a:extLst>
              <a:ext uri="{FF2B5EF4-FFF2-40B4-BE49-F238E27FC236}">
                <a16:creationId xmlns:a16="http://schemas.microsoft.com/office/drawing/2014/main" id="{D73B5ACB-7A89-4EC6-BFEC-FF1898EBC0D2}"/>
              </a:ext>
            </a:extLst>
          </p:cNvPr>
          <p:cNvGrpSpPr/>
          <p:nvPr/>
        </p:nvGrpSpPr>
        <p:grpSpPr>
          <a:xfrm>
            <a:off x="4211960" y="836712"/>
            <a:ext cx="1800200" cy="1830586"/>
            <a:chOff x="4211960" y="836712"/>
            <a:chExt cx="1800200" cy="1830586"/>
          </a:xfrm>
        </p:grpSpPr>
        <p:sp>
          <p:nvSpPr>
            <p:cNvPr id="65" name="Freeform 64"/>
            <p:cNvSpPr/>
            <p:nvPr/>
          </p:nvSpPr>
          <p:spPr>
            <a:xfrm rot="19987668">
              <a:off x="4779085" y="1819570"/>
              <a:ext cx="1046639" cy="847728"/>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Rounded Rectangle 65"/>
            <p:cNvSpPr/>
            <p:nvPr/>
          </p:nvSpPr>
          <p:spPr>
            <a:xfrm>
              <a:off x="4211960" y="836712"/>
              <a:ext cx="1800200" cy="1008112"/>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Consolas" pitchFamily="49" charset="0"/>
                  <a:cs typeface="Arial" pitchFamily="34" charset="0"/>
                </a:rPr>
                <a:t>collection becomes ‘</a:t>
              </a:r>
              <a:r>
                <a:rPr lang="en-GB" sz="1200" b="1" dirty="0" err="1">
                  <a:solidFill>
                    <a:schemeClr val="bg1"/>
                  </a:solidFill>
                  <a:latin typeface="Consolas" pitchFamily="49" charset="0"/>
                  <a:cs typeface="Arial" pitchFamily="34" charset="0"/>
                </a:rPr>
                <a:t>Iterable</a:t>
              </a:r>
              <a:r>
                <a:rPr lang="en-GB" sz="1200" b="1" dirty="0">
                  <a:solidFill>
                    <a:schemeClr val="bg1"/>
                  </a:solidFill>
                  <a:latin typeface="Consolas" pitchFamily="49" charset="0"/>
                  <a:cs typeface="Arial" pitchFamily="34" charset="0"/>
                </a:rPr>
                <a:t>’ once an </a:t>
              </a:r>
              <a:r>
                <a:rPr lang="en-GB" sz="1200" b="1" dirty="0" err="1">
                  <a:solidFill>
                    <a:schemeClr val="bg1"/>
                  </a:solidFill>
                  <a:latin typeface="Consolas" pitchFamily="49" charset="0"/>
                  <a:cs typeface="Arial" pitchFamily="34" charset="0"/>
                </a:rPr>
                <a:t>Iterator</a:t>
              </a:r>
              <a:r>
                <a:rPr lang="en-GB" sz="1200" b="1" dirty="0">
                  <a:solidFill>
                    <a:schemeClr val="bg1"/>
                  </a:solidFill>
                  <a:latin typeface="Consolas" pitchFamily="49" charset="0"/>
                  <a:cs typeface="Arial" pitchFamily="34" charset="0"/>
                </a:rPr>
                <a:t> for it can be retrieved</a:t>
              </a:r>
            </a:p>
          </p:txBody>
        </p:sp>
      </p:grpSp>
      <p:grpSp>
        <p:nvGrpSpPr>
          <p:cNvPr id="27" name="Group 26">
            <a:extLst>
              <a:ext uri="{FF2B5EF4-FFF2-40B4-BE49-F238E27FC236}">
                <a16:creationId xmlns:a16="http://schemas.microsoft.com/office/drawing/2014/main" id="{0367FB3C-FADB-4499-B5A1-455C05201B9C}"/>
              </a:ext>
            </a:extLst>
          </p:cNvPr>
          <p:cNvGrpSpPr/>
          <p:nvPr/>
        </p:nvGrpSpPr>
        <p:grpSpPr>
          <a:xfrm>
            <a:off x="4427984" y="2656918"/>
            <a:ext cx="2053967" cy="1132122"/>
            <a:chOff x="4427984" y="2656918"/>
            <a:chExt cx="2053967" cy="1132122"/>
          </a:xfrm>
        </p:grpSpPr>
        <p:sp>
          <p:nvSpPr>
            <p:cNvPr id="68" name="Freeform 67"/>
            <p:cNvSpPr/>
            <p:nvPr/>
          </p:nvSpPr>
          <p:spPr>
            <a:xfrm rot="11459582">
              <a:off x="5435312" y="2656918"/>
              <a:ext cx="1046639" cy="847728"/>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7" name="Rounded Rectangle 66"/>
            <p:cNvSpPr/>
            <p:nvPr/>
          </p:nvSpPr>
          <p:spPr>
            <a:xfrm>
              <a:off x="4427984" y="3140968"/>
              <a:ext cx="2016224" cy="648072"/>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err="1">
                  <a:solidFill>
                    <a:schemeClr val="bg1"/>
                  </a:solidFill>
                  <a:latin typeface="Consolas" pitchFamily="49" charset="0"/>
                  <a:cs typeface="Arial" pitchFamily="34" charset="0"/>
                </a:rPr>
                <a:t>Iterator</a:t>
              </a:r>
              <a:r>
                <a:rPr lang="en-GB" sz="1200" b="1" dirty="0">
                  <a:solidFill>
                    <a:schemeClr val="bg1"/>
                  </a:solidFill>
                  <a:latin typeface="Consolas" pitchFamily="49" charset="0"/>
                  <a:cs typeface="Arial" pitchFamily="34" charset="0"/>
                </a:rPr>
                <a:t> has to know how to step through all elements</a:t>
              </a:r>
            </a:p>
          </p:txBody>
        </p:sp>
      </p:grpSp>
      <p:grpSp>
        <p:nvGrpSpPr>
          <p:cNvPr id="36" name="Group 35">
            <a:extLst>
              <a:ext uri="{FF2B5EF4-FFF2-40B4-BE49-F238E27FC236}">
                <a16:creationId xmlns:a16="http://schemas.microsoft.com/office/drawing/2014/main" id="{728F0755-2EAE-4F8A-A4F8-9726FEAB92C8}"/>
              </a:ext>
            </a:extLst>
          </p:cNvPr>
          <p:cNvGrpSpPr/>
          <p:nvPr/>
        </p:nvGrpSpPr>
        <p:grpSpPr>
          <a:xfrm>
            <a:off x="5724128" y="116632"/>
            <a:ext cx="3312368" cy="432048"/>
            <a:chOff x="5724128" y="116632"/>
            <a:chExt cx="3312368" cy="432048"/>
          </a:xfrm>
        </p:grpSpPr>
        <p:sp>
          <p:nvSpPr>
            <p:cNvPr id="41" name="Rounded Rectangle 40"/>
            <p:cNvSpPr/>
            <p:nvPr/>
          </p:nvSpPr>
          <p:spPr>
            <a:xfrm>
              <a:off x="5724128" y="116632"/>
              <a:ext cx="900608" cy="432048"/>
            </a:xfrm>
            <a:prstGeom prst="roundRect">
              <a:avLst/>
            </a:prstGeom>
            <a:solidFill>
              <a:srgbClr val="1600B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Consolas" pitchFamily="49" charset="0"/>
                  <a:cs typeface="Arial" pitchFamily="34" charset="0"/>
                </a:rPr>
                <a:t>SYNOPSIS</a:t>
              </a:r>
            </a:p>
          </p:txBody>
        </p:sp>
        <p:sp>
          <p:nvSpPr>
            <p:cNvPr id="44" name="Text Box 2"/>
            <p:cNvSpPr txBox="1">
              <a:spLocks noChangeArrowheads="1"/>
            </p:cNvSpPr>
            <p:nvPr/>
          </p:nvSpPr>
          <p:spPr bwMode="auto">
            <a:xfrm>
              <a:off x="6732240" y="116632"/>
              <a:ext cx="648072" cy="432048"/>
            </a:xfrm>
            <a:prstGeom prst="rect">
              <a:avLst/>
            </a:prstGeom>
            <a:solidFill>
              <a:schemeClr val="bg1"/>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effectLst/>
                  <a:latin typeface="Arial" pitchFamily="34" charset="0"/>
                  <a:cs typeface="Arial" pitchFamily="34" charset="0"/>
                </a:rPr>
                <a:t>UML</a:t>
              </a:r>
              <a:endParaRPr kumimoji="0" lang="en-US" sz="1400" b="0" i="0" u="none" strike="noStrike" cap="none" normalizeH="0" baseline="0" dirty="0">
                <a:ln>
                  <a:noFill/>
                </a:ln>
                <a:effectLst/>
                <a:latin typeface="Arial" pitchFamily="34" charset="0"/>
                <a:cs typeface="Arial" pitchFamily="34" charset="0"/>
              </a:endParaRPr>
            </a:p>
          </p:txBody>
        </p:sp>
        <p:sp>
          <p:nvSpPr>
            <p:cNvPr id="46" name="Rounded Rectangle 45"/>
            <p:cNvSpPr/>
            <p:nvPr/>
          </p:nvSpPr>
          <p:spPr>
            <a:xfrm>
              <a:off x="8100392" y="116632"/>
              <a:ext cx="936104"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Consolas" pitchFamily="49" charset="0"/>
                  <a:cs typeface="Arial" pitchFamily="34" charset="0"/>
                </a:rPr>
                <a:t>comments</a:t>
              </a:r>
            </a:p>
          </p:txBody>
        </p:sp>
        <p:sp>
          <p:nvSpPr>
            <p:cNvPr id="43" name="Text Box 2"/>
            <p:cNvSpPr txBox="1">
              <a:spLocks noChangeArrowheads="1"/>
            </p:cNvSpPr>
            <p:nvPr/>
          </p:nvSpPr>
          <p:spPr bwMode="auto">
            <a:xfrm>
              <a:off x="7452320" y="116632"/>
              <a:ext cx="504056" cy="432048"/>
            </a:xfrm>
            <a:prstGeom prst="rect">
              <a:avLst/>
            </a:prstGeom>
            <a:solidFill>
              <a:srgbClr val="F2F2F2"/>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code</a:t>
              </a: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3" name="Group 2">
            <a:extLst>
              <a:ext uri="{FF2B5EF4-FFF2-40B4-BE49-F238E27FC236}">
                <a16:creationId xmlns:a16="http://schemas.microsoft.com/office/drawing/2014/main" id="{FDB2957B-318A-4894-82C8-6BCAEAE58C08}"/>
              </a:ext>
            </a:extLst>
          </p:cNvPr>
          <p:cNvGrpSpPr/>
          <p:nvPr/>
        </p:nvGrpSpPr>
        <p:grpSpPr>
          <a:xfrm>
            <a:off x="268382" y="1668953"/>
            <a:ext cx="1944216" cy="1911117"/>
            <a:chOff x="179512" y="1628800"/>
            <a:chExt cx="1944216" cy="1911117"/>
          </a:xfrm>
        </p:grpSpPr>
        <p:sp>
          <p:nvSpPr>
            <p:cNvPr id="57" name="Text Box 2"/>
            <p:cNvSpPr txBox="1">
              <a:spLocks noChangeArrowheads="1"/>
            </p:cNvSpPr>
            <p:nvPr/>
          </p:nvSpPr>
          <p:spPr bwMode="auto">
            <a:xfrm>
              <a:off x="179512" y="2708920"/>
              <a:ext cx="1584176" cy="830997"/>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lang="en-GB" sz="800" b="1" dirty="0">
                  <a:solidFill>
                    <a:schemeClr val="bg1">
                      <a:lumMod val="65000"/>
                    </a:schemeClr>
                  </a:solidFill>
                  <a:latin typeface="Consolas" pitchFamily="49" charset="0"/>
                  <a:cs typeface="Arial" pitchFamily="34" charset="0"/>
                </a:rPr>
                <a:t>class </a:t>
              </a:r>
              <a:r>
                <a:rPr lang="en-GB" sz="800" b="1" dirty="0" err="1">
                  <a:solidFill>
                    <a:schemeClr val="bg1">
                      <a:lumMod val="65000"/>
                    </a:schemeClr>
                  </a:solidFill>
                  <a:latin typeface="Consolas" pitchFamily="49" charset="0"/>
                  <a:cs typeface="Arial" pitchFamily="34" charset="0"/>
                </a:rPr>
                <a:t>ArraySet</a:t>
              </a:r>
              <a:r>
                <a:rPr lang="en-GB" sz="800" b="1" dirty="0">
                  <a:solidFill>
                    <a:schemeClr val="bg1">
                      <a:lumMod val="65000"/>
                    </a:schemeClr>
                  </a:solidFill>
                  <a:latin typeface="Consolas" pitchFamily="49" charset="0"/>
                  <a:cs typeface="Arial" pitchFamily="34" charset="0"/>
                </a:rPr>
                <a:t>&lt;X&gt; </a:t>
              </a:r>
              <a:br>
                <a:rPr lang="en-GB" sz="800" b="1" dirty="0">
                  <a:solidFill>
                    <a:schemeClr val="bg1">
                      <a:lumMod val="65000"/>
                    </a:schemeClr>
                  </a:solidFill>
                  <a:latin typeface="Consolas" pitchFamily="49" charset="0"/>
                  <a:cs typeface="Arial" pitchFamily="34" charset="0"/>
                </a:rPr>
              </a:br>
              <a:r>
                <a:rPr lang="en-GB" sz="800" b="1" dirty="0">
                  <a:solidFill>
                    <a:schemeClr val="bg1">
                      <a:lumMod val="65000"/>
                    </a:schemeClr>
                  </a:solidFill>
                  <a:latin typeface="Consolas" pitchFamily="49" charset="0"/>
                  <a:cs typeface="Arial" pitchFamily="34" charset="0"/>
                </a:rPr>
                <a:t>  implements Set&lt;X&gt; {</a:t>
              </a:r>
              <a:br>
                <a:rPr lang="en-GB" sz="800" b="1" dirty="0">
                  <a:solidFill>
                    <a:schemeClr val="bg1">
                      <a:lumMod val="65000"/>
                    </a:schemeClr>
                  </a:solidFill>
                  <a:latin typeface="Consolas" pitchFamily="49" charset="0"/>
                  <a:cs typeface="Arial" pitchFamily="34" charset="0"/>
                </a:rPr>
              </a:br>
              <a:r>
                <a:rPr lang="en-GB" sz="800" b="1" dirty="0">
                  <a:solidFill>
                    <a:schemeClr val="bg1">
                      <a:lumMod val="65000"/>
                    </a:schemeClr>
                  </a:solidFill>
                  <a:latin typeface="Consolas" pitchFamily="49" charset="0"/>
                  <a:cs typeface="Arial" pitchFamily="34" charset="0"/>
                </a:rPr>
                <a:t>  protected X[] values;</a:t>
              </a:r>
            </a:p>
            <a:p>
              <a:pPr lvl="0" fontAlgn="base">
                <a:spcBef>
                  <a:spcPct val="0"/>
                </a:spcBef>
                <a:spcAft>
                  <a:spcPct val="0"/>
                </a:spcAft>
              </a:pPr>
              <a:r>
                <a:rPr lang="en-GB" sz="800" b="1" dirty="0">
                  <a:solidFill>
                    <a:schemeClr val="bg1">
                      <a:lumMod val="65000"/>
                    </a:schemeClr>
                  </a:solidFill>
                  <a:latin typeface="Consolas" pitchFamily="49" charset="0"/>
                  <a:cs typeface="Arial" pitchFamily="34" charset="0"/>
                </a:rPr>
                <a:t>  protected </a:t>
              </a:r>
              <a:r>
                <a:rPr lang="en-GB" sz="800" b="1" dirty="0" err="1">
                  <a:solidFill>
                    <a:schemeClr val="bg1">
                      <a:lumMod val="65000"/>
                    </a:schemeClr>
                  </a:solidFill>
                  <a:latin typeface="Consolas" pitchFamily="49" charset="0"/>
                  <a:cs typeface="Arial" pitchFamily="34" charset="0"/>
                </a:rPr>
                <a:t>int</a:t>
              </a:r>
              <a:r>
                <a:rPr lang="en-GB" sz="800" b="1" dirty="0">
                  <a:solidFill>
                    <a:schemeClr val="bg1">
                      <a:lumMod val="65000"/>
                    </a:schemeClr>
                  </a:solidFill>
                  <a:latin typeface="Consolas" pitchFamily="49" charset="0"/>
                  <a:cs typeface="Arial" pitchFamily="34" charset="0"/>
                </a:rPr>
                <a:t> size;</a:t>
              </a:r>
            </a:p>
            <a:p>
              <a:pPr lvl="0" fontAlgn="base">
                <a:spcBef>
                  <a:spcPct val="0"/>
                </a:spcBef>
                <a:spcAft>
                  <a:spcPct val="0"/>
                </a:spcAft>
              </a:pPr>
              <a:r>
                <a:rPr lang="en-GB" sz="800" dirty="0">
                  <a:solidFill>
                    <a:srgbClr val="FFC000"/>
                  </a:solidFill>
                  <a:latin typeface="Consolas" pitchFamily="49" charset="0"/>
                  <a:cs typeface="Arial" pitchFamily="34" charset="0"/>
                </a:rPr>
                <a:t>  ...</a:t>
              </a:r>
              <a:endParaRPr kumimoji="0" lang="en-GB" sz="800" b="0" i="0" u="none" strike="noStrike" cap="none" normalizeH="0" baseline="0" dirty="0">
                <a:ln>
                  <a:noFill/>
                </a:ln>
                <a:solidFill>
                  <a:srgbClr val="FFC000"/>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bg1">
                      <a:lumMod val="65000"/>
                    </a:schemeClr>
                  </a:solidFill>
                  <a:effectLst/>
                  <a:latin typeface="Consolas" pitchFamily="49" charset="0"/>
                  <a:cs typeface="Arial" pitchFamily="34" charset="0"/>
                </a:rPr>
                <a:t>}</a:t>
              </a:r>
              <a:endParaRPr kumimoji="0" lang="en-US" sz="800" b="0" i="0" u="none" strike="noStrike" cap="none" normalizeH="0" baseline="0" dirty="0">
                <a:ln>
                  <a:noFill/>
                </a:ln>
                <a:solidFill>
                  <a:schemeClr val="bg1">
                    <a:lumMod val="65000"/>
                  </a:schemeClr>
                </a:solidFill>
                <a:effectLst/>
                <a:latin typeface="Arial" pitchFamily="34" charset="0"/>
                <a:cs typeface="Arial" pitchFamily="34" charset="0"/>
              </a:endParaRPr>
            </a:p>
          </p:txBody>
        </p:sp>
        <p:sp>
          <p:nvSpPr>
            <p:cNvPr id="63" name="Text Box 2"/>
            <p:cNvSpPr txBox="1">
              <a:spLocks noChangeArrowheads="1"/>
            </p:cNvSpPr>
            <p:nvPr/>
          </p:nvSpPr>
          <p:spPr bwMode="auto">
            <a:xfrm>
              <a:off x="179512" y="1628800"/>
              <a:ext cx="1944216" cy="984885"/>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800" dirty="0">
                  <a:solidFill>
                    <a:schemeClr val="bg1">
                      <a:lumMod val="65000"/>
                    </a:schemeClr>
                  </a:solidFill>
                  <a:latin typeface="Consolas" pitchFamily="49" charset="0"/>
                  <a:cs typeface="Arial" pitchFamily="34" charset="0"/>
                </a:rPr>
                <a:t>interface Set&lt;X&gt; {</a:t>
              </a:r>
            </a:p>
            <a:p>
              <a:pPr marL="0" marR="0" lvl="0" indent="0" algn="l" defTabSz="914400" rtl="0" eaLnBrk="1" fontAlgn="base" latinLnBrk="0" hangingPunct="1">
                <a:lnSpc>
                  <a:spcPct val="100000"/>
                </a:lnSpc>
                <a:spcBef>
                  <a:spcPct val="0"/>
                </a:spcBef>
                <a:spcAft>
                  <a:spcPct val="0"/>
                </a:spcAft>
                <a:buClrTx/>
                <a:buSzTx/>
                <a:buFontTx/>
                <a:buNone/>
                <a:tabLst/>
              </a:pPr>
              <a:r>
                <a:rPr lang="en-GB" sz="800" dirty="0">
                  <a:solidFill>
                    <a:schemeClr val="bg1">
                      <a:lumMod val="65000"/>
                    </a:schemeClr>
                  </a:solidFill>
                  <a:latin typeface="Consolas" pitchFamily="49" charset="0"/>
                  <a:cs typeface="Arial" pitchFamily="34" charset="0"/>
                </a:rPr>
                <a:t>  public void insert(X </a:t>
              </a:r>
              <a:r>
                <a:rPr lang="en-GB" sz="800" dirty="0" err="1">
                  <a:solidFill>
                    <a:schemeClr val="bg1">
                      <a:lumMod val="65000"/>
                    </a:schemeClr>
                  </a:solidFill>
                  <a:latin typeface="Consolas" pitchFamily="49" charset="0"/>
                  <a:cs typeface="Arial" pitchFamily="34" charset="0"/>
                </a:rPr>
                <a:t>x</a:t>
              </a:r>
              <a:r>
                <a:rPr lang="en-GB" sz="800" dirty="0">
                  <a:solidFill>
                    <a:schemeClr val="bg1">
                      <a:lumMod val="65000"/>
                    </a:schemeClr>
                  </a:solidFill>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GB" sz="800" dirty="0">
                  <a:solidFill>
                    <a:schemeClr val="bg1">
                      <a:lumMod val="65000"/>
                    </a:schemeClr>
                  </a:solidFill>
                  <a:latin typeface="Consolas" pitchFamily="49" charset="0"/>
                  <a:cs typeface="Arial" pitchFamily="34" charset="0"/>
                </a:rPr>
                <a:t>  public void delete(X </a:t>
              </a:r>
              <a:r>
                <a:rPr lang="en-GB" sz="800" dirty="0" err="1">
                  <a:solidFill>
                    <a:schemeClr val="bg1">
                      <a:lumMod val="65000"/>
                    </a:schemeClr>
                  </a:solidFill>
                  <a:latin typeface="Consolas" pitchFamily="49" charset="0"/>
                  <a:cs typeface="Arial" pitchFamily="34" charset="0"/>
                </a:rPr>
                <a:t>x</a:t>
              </a:r>
              <a:r>
                <a:rPr lang="en-GB" sz="800" dirty="0">
                  <a:solidFill>
                    <a:schemeClr val="bg1">
                      <a:lumMod val="65000"/>
                    </a:schemeClr>
                  </a:solidFill>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GB" sz="800" dirty="0">
                  <a:solidFill>
                    <a:schemeClr val="bg1">
                      <a:lumMod val="65000"/>
                    </a:schemeClr>
                  </a:solidFill>
                  <a:latin typeface="Consolas" pitchFamily="49" charset="0"/>
                  <a:cs typeface="Arial" pitchFamily="34" charset="0"/>
                </a:rPr>
                <a:t>  public void empty();</a:t>
              </a:r>
            </a:p>
            <a:p>
              <a:pPr marL="0" marR="0" lvl="0" indent="0" algn="l" defTabSz="914400" rtl="0" eaLnBrk="1" fontAlgn="base" latinLnBrk="0" hangingPunct="1">
                <a:lnSpc>
                  <a:spcPct val="100000"/>
                </a:lnSpc>
                <a:spcBef>
                  <a:spcPct val="0"/>
                </a:spcBef>
                <a:spcAft>
                  <a:spcPct val="0"/>
                </a:spcAft>
                <a:buClrTx/>
                <a:buSzTx/>
                <a:buFontTx/>
                <a:buNone/>
                <a:tabLst/>
              </a:pPr>
              <a:r>
                <a:rPr lang="en-GB" sz="800" dirty="0">
                  <a:solidFill>
                    <a:schemeClr val="bg1">
                      <a:lumMod val="65000"/>
                    </a:schemeClr>
                  </a:solidFill>
                  <a:latin typeface="Consolas" pitchFamily="49" charset="0"/>
                  <a:cs typeface="Arial" pitchFamily="34" charset="0"/>
                </a:rPr>
                <a:t>  public </a:t>
              </a:r>
              <a:r>
                <a:rPr lang="en-GB" sz="800" dirty="0" err="1">
                  <a:solidFill>
                    <a:schemeClr val="bg1">
                      <a:lumMod val="65000"/>
                    </a:schemeClr>
                  </a:solidFill>
                  <a:latin typeface="Consolas" pitchFamily="49" charset="0"/>
                  <a:cs typeface="Arial" pitchFamily="34" charset="0"/>
                </a:rPr>
                <a:t>boolean</a:t>
              </a:r>
              <a:r>
                <a:rPr lang="en-GB" sz="800" dirty="0">
                  <a:solidFill>
                    <a:schemeClr val="bg1">
                      <a:lumMod val="65000"/>
                    </a:schemeClr>
                  </a:solidFill>
                  <a:latin typeface="Consolas" pitchFamily="49" charset="0"/>
                  <a:cs typeface="Arial" pitchFamily="34" charset="0"/>
                </a:rPr>
                <a:t> contains(X </a:t>
              </a:r>
              <a:r>
                <a:rPr lang="en-GB" sz="800" dirty="0" err="1">
                  <a:solidFill>
                    <a:schemeClr val="bg1">
                      <a:lumMod val="65000"/>
                    </a:schemeClr>
                  </a:solidFill>
                  <a:latin typeface="Consolas" pitchFamily="49" charset="0"/>
                  <a:cs typeface="Arial" pitchFamily="34" charset="0"/>
                </a:rPr>
                <a:t>x</a:t>
              </a:r>
              <a:r>
                <a:rPr lang="en-GB" sz="800" dirty="0">
                  <a:solidFill>
                    <a:schemeClr val="bg1">
                      <a:lumMod val="65000"/>
                    </a:schemeClr>
                  </a:solidFill>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GB" sz="800" dirty="0">
                  <a:solidFill>
                    <a:schemeClr val="bg1">
                      <a:lumMod val="65000"/>
                    </a:schemeClr>
                  </a:solidFill>
                  <a:latin typeface="Consolas" pitchFamily="49" charset="0"/>
                  <a:cs typeface="Arial" pitchFamily="34" charset="0"/>
                </a:rPr>
                <a:t>  public </a:t>
              </a:r>
              <a:r>
                <a:rPr lang="en-GB" sz="800" dirty="0" err="1">
                  <a:solidFill>
                    <a:schemeClr val="bg1">
                      <a:lumMod val="65000"/>
                    </a:schemeClr>
                  </a:solidFill>
                  <a:latin typeface="Consolas" pitchFamily="49" charset="0"/>
                  <a:cs typeface="Arial" pitchFamily="34" charset="0"/>
                </a:rPr>
                <a:t>int</a:t>
              </a:r>
              <a:r>
                <a:rPr lang="en-GB" sz="800" dirty="0">
                  <a:solidFill>
                    <a:schemeClr val="bg1">
                      <a:lumMod val="65000"/>
                    </a:schemeClr>
                  </a:solidFill>
                  <a:latin typeface="Consolas" pitchFamily="49" charset="0"/>
                  <a:cs typeface="Arial" pitchFamily="34" charset="0"/>
                </a:rPr>
                <a:t> size();</a:t>
              </a:r>
            </a:p>
            <a:p>
              <a:pPr marL="0" marR="0" lvl="0" indent="0" algn="l" defTabSz="914400" rtl="0" eaLnBrk="1" fontAlgn="base" latinLnBrk="0" hangingPunct="1">
                <a:lnSpc>
                  <a:spcPct val="100000"/>
                </a:lnSpc>
                <a:spcBef>
                  <a:spcPct val="0"/>
                </a:spcBef>
                <a:spcAft>
                  <a:spcPts val="1000"/>
                </a:spcAft>
                <a:buClrTx/>
                <a:buSzTx/>
                <a:buFontTx/>
                <a:buNone/>
                <a:tabLst/>
              </a:pPr>
              <a:r>
                <a:rPr lang="en-GB" sz="800" dirty="0">
                  <a:solidFill>
                    <a:schemeClr val="bg1">
                      <a:lumMod val="65000"/>
                    </a:schemeClr>
                  </a:solidFill>
                  <a:latin typeface="Consolas" pitchFamily="49" charset="0"/>
                  <a:cs typeface="Arial" pitchFamily="34" charset="0"/>
                </a:rPr>
                <a:t>}</a:t>
              </a:r>
              <a:endParaRPr lang="en-US" sz="800" dirty="0">
                <a:solidFill>
                  <a:schemeClr val="bg1">
                    <a:lumMod val="65000"/>
                  </a:schemeClr>
                </a:solidFill>
                <a:latin typeface="Consolas" pitchFamily="49" charset="0"/>
                <a:cs typeface="Arial" pitchFamily="34" charset="0"/>
              </a:endParaRPr>
            </a:p>
          </p:txBody>
        </p:sp>
      </p:grpSp>
      <p:grpSp>
        <p:nvGrpSpPr>
          <p:cNvPr id="29" name="Group 28">
            <a:extLst>
              <a:ext uri="{FF2B5EF4-FFF2-40B4-BE49-F238E27FC236}">
                <a16:creationId xmlns:a16="http://schemas.microsoft.com/office/drawing/2014/main" id="{162D45F7-7469-42EA-B7B5-DBD5112D36DC}"/>
              </a:ext>
            </a:extLst>
          </p:cNvPr>
          <p:cNvGrpSpPr/>
          <p:nvPr/>
        </p:nvGrpSpPr>
        <p:grpSpPr>
          <a:xfrm>
            <a:off x="323528" y="3861048"/>
            <a:ext cx="4896543" cy="1477328"/>
            <a:chOff x="323528" y="3861048"/>
            <a:chExt cx="4896543" cy="1477328"/>
          </a:xfrm>
        </p:grpSpPr>
        <p:sp>
          <p:nvSpPr>
            <p:cNvPr id="32" name="Text Box 2"/>
            <p:cNvSpPr txBox="1">
              <a:spLocks noChangeArrowheads="1"/>
            </p:cNvSpPr>
            <p:nvPr/>
          </p:nvSpPr>
          <p:spPr bwMode="auto">
            <a:xfrm>
              <a:off x="323528" y="3861048"/>
              <a:ext cx="2520280" cy="1477328"/>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0070C0"/>
                  </a:solidFill>
                  <a:effectLst/>
                  <a:latin typeface="Consolas" pitchFamily="49" charset="0"/>
                  <a:cs typeface="Arial" pitchFamily="34" charset="0"/>
                </a:rPr>
                <a:t>IterableArraySet</a:t>
              </a:r>
              <a:r>
                <a:rPr kumimoji="0" lang="en-GB" sz="1000" b="1" i="0" u="none" strike="noStrike" cap="none" normalizeH="0" baseline="0" dirty="0">
                  <a:ln>
                    <a:noFill/>
                  </a:ln>
                  <a:solidFill>
                    <a:srgbClr val="0070C0"/>
                  </a:solidFill>
                  <a:effectLst/>
                  <a:latin typeface="Consolas" pitchFamily="49" charset="0"/>
                  <a:cs typeface="Arial" pitchFamily="34" charset="0"/>
                </a:rPr>
                <a:t>&lt;X&gt;</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extends</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ArraySet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&lt;X&gt;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implements</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rgbClr val="000000"/>
                  </a:solidFill>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effectLst/>
                  <a:latin typeface="Consolas" pitchFamily="49" charset="0"/>
                  <a:cs typeface="Arial" pitchFamily="34" charset="0"/>
                </a:rPr>
                <a:t>Iterator&lt;X&gt;() {</a:t>
              </a:r>
              <a:br>
                <a:rPr kumimoji="0" lang="en-GB" sz="1000" b="1" i="0" u="none" strike="noStrike" cap="none" normalizeH="0" baseline="0" dirty="0">
                  <a:ln>
                    <a:noFill/>
                  </a:ln>
                  <a:effectLst/>
                  <a:latin typeface="Consolas" pitchFamily="49" charset="0"/>
                  <a:cs typeface="Arial" pitchFamily="34" charset="0"/>
                </a:rPr>
              </a:br>
              <a:r>
                <a:rPr kumimoji="0" lang="en-GB" sz="1000" b="1" i="0" u="none" strike="noStrike" cap="none" normalizeH="0" baseline="0" dirty="0">
                  <a:ln>
                    <a:noFill/>
                  </a:ln>
                  <a:effectLst/>
                  <a:latin typeface="Consolas" pitchFamily="49" charset="0"/>
                  <a:cs typeface="Arial" pitchFamily="34" charset="0"/>
                </a:rPr>
                <a:t>    </a:t>
              </a:r>
              <a:r>
                <a:rPr kumimoji="0" lang="en-GB" sz="1000" b="1" i="0" u="none" strike="noStrike" cap="none" normalizeH="0" baseline="0" dirty="0">
                  <a:ln>
                    <a:noFill/>
                  </a:ln>
                  <a:solidFill>
                    <a:srgbClr val="FFFF00"/>
                  </a:solidFill>
                  <a:effectLst/>
                  <a:latin typeface="Consolas" pitchFamily="49" charset="0"/>
                  <a:cs typeface="Arial" pitchFamily="34" charset="0"/>
                </a:rPr>
                <a:t>...</a:t>
              </a:r>
              <a:r>
                <a:rPr kumimoji="0" lang="en-GB" sz="1000" b="1" i="0" u="none" strike="noStrike" cap="none" normalizeH="0" baseline="0" dirty="0">
                  <a:ln>
                    <a:noFill/>
                  </a:ln>
                  <a:effectLst/>
                  <a:latin typeface="Consolas" pitchFamily="49" charset="0"/>
                  <a:cs typeface="Arial" pitchFamily="34" charset="0"/>
                </a:rPr>
                <a:t>};</a:t>
              </a:r>
              <a:br>
                <a:rPr kumimoji="0" lang="en-GB" sz="1000" b="1" i="0" u="none" strike="noStrike" cap="none" normalizeH="0" baseline="0" dirty="0">
                  <a:ln>
                    <a:noFill/>
                  </a:ln>
                  <a:solidFill>
                    <a:srgbClr val="FF0000"/>
                  </a:solidFill>
                  <a:effectLst/>
                  <a:latin typeface="Consolas" pitchFamily="49" charset="0"/>
                  <a:cs typeface="Arial" pitchFamily="34" charset="0"/>
                </a:rPr>
              </a:br>
              <a:r>
                <a:rPr kumimoji="0" lang="en-GB" sz="1000" b="0" i="0" u="none" strike="noStrike" cap="none" normalizeH="0" baseline="0" dirty="0">
                  <a:ln>
                    <a:noFill/>
                  </a:ln>
                  <a:solidFill>
                    <a:srgbClr val="000000"/>
                  </a:solidFill>
                  <a:effectLst/>
                  <a:latin typeface="Consolas" pitchFamily="49" charset="0"/>
                  <a:cs typeface="Arial" pitchFamily="34" charset="0"/>
                </a:rPr>
                <a:t>}</a:t>
              </a:r>
              <a:r>
                <a:rPr lang="en-GB" sz="1000" dirty="0">
                  <a:latin typeface="Consolas" pitchFamily="49" charset="0"/>
                  <a:cs typeface="Arial" pitchFamily="34" charset="0"/>
                </a:rPr>
                <a:t> </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5" name="Straight Connector 34"/>
            <p:cNvCxnSpPr>
              <a:endCxn id="9" idx="1"/>
            </p:cNvCxnSpPr>
            <p:nvPr/>
          </p:nvCxnSpPr>
          <p:spPr>
            <a:xfrm flipV="1">
              <a:off x="2843808" y="4042493"/>
              <a:ext cx="288031" cy="345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31839" y="3863898"/>
              <a:ext cx="2088232" cy="35718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b="1" dirty="0">
                  <a:solidFill>
                    <a:schemeClr val="tx1"/>
                  </a:solidFill>
                </a:rPr>
                <a:t>Collection &lt;X&gt;</a:t>
              </a:r>
            </a:p>
          </p:txBody>
        </p:sp>
        <p:sp>
          <p:nvSpPr>
            <p:cNvPr id="10" name="Rectangle 9"/>
            <p:cNvSpPr/>
            <p:nvPr/>
          </p:nvSpPr>
          <p:spPr>
            <a:xfrm>
              <a:off x="3131839" y="4221088"/>
              <a:ext cx="2088232" cy="218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solidFill>
                  <a:schemeClr val="tx1"/>
                </a:solidFill>
              </a:endParaRPr>
            </a:p>
          </p:txBody>
        </p:sp>
        <p:sp>
          <p:nvSpPr>
            <p:cNvPr id="11" name="Rectangle 10"/>
            <p:cNvSpPr/>
            <p:nvPr/>
          </p:nvSpPr>
          <p:spPr>
            <a:xfrm>
              <a:off x="3131839" y="4439962"/>
              <a:ext cx="2088232" cy="218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solidFill>
                  <a:schemeClr val="tx1"/>
                </a:solidFill>
              </a:endParaRPr>
            </a:p>
          </p:txBody>
        </p:sp>
      </p:grpSp>
      <p:grpSp>
        <p:nvGrpSpPr>
          <p:cNvPr id="34" name="Group 33">
            <a:extLst>
              <a:ext uri="{FF2B5EF4-FFF2-40B4-BE49-F238E27FC236}">
                <a16:creationId xmlns:a16="http://schemas.microsoft.com/office/drawing/2014/main" id="{7C704DB3-4D39-47D3-9023-71B45DC2A6F2}"/>
              </a:ext>
            </a:extLst>
          </p:cNvPr>
          <p:cNvGrpSpPr/>
          <p:nvPr/>
        </p:nvGrpSpPr>
        <p:grpSpPr>
          <a:xfrm>
            <a:off x="257500" y="3068960"/>
            <a:ext cx="7914900" cy="3455125"/>
            <a:chOff x="257500" y="3068960"/>
            <a:chExt cx="7914900" cy="3455125"/>
          </a:xfrm>
        </p:grpSpPr>
        <p:sp>
          <p:nvSpPr>
            <p:cNvPr id="19" name="Isosceles Triangle 18"/>
            <p:cNvSpPr/>
            <p:nvPr/>
          </p:nvSpPr>
          <p:spPr>
            <a:xfrm>
              <a:off x="6948264" y="3068960"/>
              <a:ext cx="285752" cy="23812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p:cNvCxnSpPr/>
            <p:nvPr/>
          </p:nvCxnSpPr>
          <p:spPr>
            <a:xfrm flipV="1">
              <a:off x="6228184" y="4653136"/>
              <a:ext cx="36004" cy="4291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84167" y="3863898"/>
              <a:ext cx="2088232" cy="35718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b="1" dirty="0" err="1">
                  <a:solidFill>
                    <a:schemeClr val="tx1"/>
                  </a:solidFill>
                </a:rPr>
                <a:t>CollectionIterator</a:t>
              </a:r>
              <a:r>
                <a:rPr lang="en-GB" sz="1300" b="1" dirty="0">
                  <a:solidFill>
                    <a:schemeClr val="tx1"/>
                  </a:solidFill>
                </a:rPr>
                <a:t> &lt;X&gt;</a:t>
              </a:r>
            </a:p>
          </p:txBody>
        </p:sp>
        <p:sp>
          <p:nvSpPr>
            <p:cNvPr id="15" name="Rectangle 14"/>
            <p:cNvSpPr/>
            <p:nvPr/>
          </p:nvSpPr>
          <p:spPr>
            <a:xfrm>
              <a:off x="6084167" y="4221088"/>
              <a:ext cx="2088232" cy="218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solidFill>
                  <a:schemeClr val="tx1"/>
                </a:solidFill>
              </a:endParaRPr>
            </a:p>
          </p:txBody>
        </p:sp>
        <p:cxnSp>
          <p:nvCxnSpPr>
            <p:cNvPr id="21" name="Straight Arrow Connector 20"/>
            <p:cNvCxnSpPr>
              <a:stCxn id="11" idx="3"/>
              <a:endCxn id="23" idx="1"/>
            </p:cNvCxnSpPr>
            <p:nvPr/>
          </p:nvCxnSpPr>
          <p:spPr>
            <a:xfrm flipV="1">
              <a:off x="5220071" y="4546549"/>
              <a:ext cx="864097" cy="2850"/>
            </a:xfrm>
            <a:prstGeom prst="straightConnector1">
              <a:avLst/>
            </a:prstGeom>
            <a:ln w="508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084168" y="4437112"/>
              <a:ext cx="2088232" cy="2188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solidFill>
                  <a:schemeClr val="tx1"/>
                </a:solidFill>
              </a:endParaRPr>
            </a:p>
          </p:txBody>
        </p:sp>
        <p:cxnSp>
          <p:nvCxnSpPr>
            <p:cNvPr id="24" name="Straight Arrow Connector 23"/>
            <p:cNvCxnSpPr>
              <a:stCxn id="14" idx="1"/>
              <a:endCxn id="9" idx="3"/>
            </p:cNvCxnSpPr>
            <p:nvPr/>
          </p:nvCxnSpPr>
          <p:spPr>
            <a:xfrm flipH="1">
              <a:off x="5220071" y="4042493"/>
              <a:ext cx="864096"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 Box 2">
              <a:extLst>
                <a:ext uri="{FF2B5EF4-FFF2-40B4-BE49-F238E27FC236}">
                  <a16:creationId xmlns:a16="http://schemas.microsoft.com/office/drawing/2014/main" id="{221F79E3-E070-4227-A522-A678E702597B}"/>
                </a:ext>
              </a:extLst>
            </p:cNvPr>
            <p:cNvSpPr txBox="1">
              <a:spLocks noChangeArrowheads="1"/>
            </p:cNvSpPr>
            <p:nvPr/>
          </p:nvSpPr>
          <p:spPr bwMode="auto">
            <a:xfrm>
              <a:off x="257500" y="3815651"/>
              <a:ext cx="2622309" cy="2708434"/>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0070C0"/>
                  </a:solidFill>
                  <a:effectLst/>
                  <a:latin typeface="Consolas" pitchFamily="49" charset="0"/>
                  <a:cs typeface="Arial" pitchFamily="34" charset="0"/>
                </a:rPr>
                <a:t>IterableArraySet</a:t>
              </a:r>
              <a:r>
                <a:rPr kumimoji="0" lang="en-GB" sz="1000" b="1" i="0" u="none" strike="noStrike" cap="none" normalizeH="0" baseline="0" dirty="0">
                  <a:ln>
                    <a:noFill/>
                  </a:ln>
                  <a:solidFill>
                    <a:srgbClr val="0070C0"/>
                  </a:solidFill>
                  <a:effectLst/>
                  <a:latin typeface="Consolas" pitchFamily="49" charset="0"/>
                  <a:cs typeface="Arial" pitchFamily="34" charset="0"/>
                </a:rPr>
                <a:t>&lt;X&gt;</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extends</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65000"/>
                    </a:schemeClr>
                  </a:solidFill>
                  <a:effectLst/>
                  <a:latin typeface="Consolas" pitchFamily="49" charset="0"/>
                  <a:cs typeface="Arial" pitchFamily="34" charset="0"/>
                </a:rPr>
                <a:t>ArraySet</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&lt;X&gt;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65000"/>
                    </a:schemeClr>
                  </a:solidFill>
                  <a:effectLst/>
                  <a:latin typeface="Consolas" pitchFamily="49" charset="0"/>
                  <a:cs typeface="Arial" pitchFamily="34" charset="0"/>
                </a:rPr>
                <a:t>implements</a:t>
              </a:r>
              <a:r>
                <a:rPr kumimoji="0" lang="en-GB" sz="1000" b="0" i="0" u="none" strike="noStrike" cap="none" normalizeH="0" baseline="0" dirty="0">
                  <a:ln>
                    <a:noFill/>
                  </a:ln>
                  <a:solidFill>
                    <a:schemeClr val="bg1">
                      <a:lumMod val="6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GB" sz="1000" dirty="0">
                  <a:solidFill>
                    <a:srgbClr val="000000"/>
                  </a:solidFill>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Iterable</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r>
                <a:rPr kumimoji="0" lang="en-GB" sz="1000" b="0" i="0" u="none" strike="noStrike" cap="none" normalizeH="0" baseline="0" dirty="0" err="1">
                  <a:ln>
                    <a:noFill/>
                  </a:ln>
                  <a:solidFill>
                    <a:srgbClr val="000000"/>
                  </a:solidFill>
                  <a:effectLst/>
                  <a:latin typeface="Consolas" pitchFamily="49" charset="0"/>
                  <a:cs typeface="Arial" pitchFamily="34" charset="0"/>
                </a:rPr>
                <a:t>iterator</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FF0000"/>
                  </a:solidFill>
                  <a:effectLst/>
                  <a:latin typeface="Consolas" pitchFamily="49" charset="0"/>
                  <a:cs typeface="Arial" pitchFamily="34" charset="0"/>
                </a:rPr>
                <a:t>Iterator</a:t>
              </a:r>
              <a:r>
                <a:rPr kumimoji="0" lang="en-GB" sz="1000" b="1" i="0" u="none" strike="noStrike" cap="none" normalizeH="0" baseline="0" dirty="0">
                  <a:ln>
                    <a:noFill/>
                  </a:ln>
                  <a:solidFill>
                    <a:srgbClr val="FF0000"/>
                  </a:solidFill>
                  <a:effectLst/>
                  <a:latin typeface="Consolas" pitchFamily="49" charset="0"/>
                  <a:cs typeface="Arial" pitchFamily="34" charset="0"/>
                </a:rPr>
                <a:t>&lt;X&gt;()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private </a:t>
              </a:r>
              <a:r>
                <a:rPr kumimoji="0" lang="en-GB" sz="1000" b="1" i="0" u="none" strike="noStrike" cap="none" normalizeH="0" baseline="0" dirty="0" err="1">
                  <a:ln>
                    <a:noFill/>
                  </a:ln>
                  <a:solidFill>
                    <a:srgbClr val="FF0000"/>
                  </a:solidFill>
                  <a:effectLst/>
                  <a:latin typeface="Consolas" pitchFamily="49" charset="0"/>
                  <a:cs typeface="Arial" pitchFamily="34" charset="0"/>
                </a:rPr>
                <a:t>int</a:t>
              </a:r>
              <a:r>
                <a:rPr kumimoji="0" lang="en-GB" sz="1000" b="1" i="0" u="none" strike="noStrike" cap="none" normalizeH="0" baseline="0" dirty="0">
                  <a:ln>
                    <a:noFill/>
                  </a:ln>
                  <a:solidFill>
                    <a:srgbClr val="FF0000"/>
                  </a:solidFill>
                  <a:effectLst/>
                  <a:latin typeface="Consolas" pitchFamily="49" charset="0"/>
                  <a:cs typeface="Arial" pitchFamily="34" charset="0"/>
                </a:rPr>
                <a:t> index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public X next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X </a:t>
              </a:r>
              <a:r>
                <a:rPr kumimoji="0" lang="en-GB" sz="1000" b="1" i="0" u="none" strike="noStrike" cap="none" normalizeH="0" baseline="0" dirty="0" err="1">
                  <a:ln>
                    <a:noFill/>
                  </a:ln>
                  <a:solidFill>
                    <a:srgbClr val="FF0000"/>
                  </a:solidFill>
                  <a:effectLst/>
                  <a:latin typeface="Consolas" pitchFamily="49" charset="0"/>
                  <a:cs typeface="Arial" pitchFamily="34" charset="0"/>
                </a:rPr>
                <a:t>x</a:t>
              </a:r>
              <a:r>
                <a:rPr kumimoji="0" lang="en-GB" sz="1000" b="1" i="0" u="none" strike="noStrike" cap="none" normalizeH="0" baseline="0" dirty="0">
                  <a:ln>
                    <a:noFill/>
                  </a:ln>
                  <a:solidFill>
                    <a:srgbClr val="FF0000"/>
                  </a:solidFill>
                  <a:effectLst/>
                  <a:latin typeface="Consolas" pitchFamily="49" charset="0"/>
                  <a:cs typeface="Arial" pitchFamily="34" charset="0"/>
                </a:rPr>
                <a:t> = values[index];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index = index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return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public </a:t>
              </a:r>
              <a:r>
                <a:rPr kumimoji="0" lang="en-GB" sz="1000" b="1" i="0" u="none" strike="noStrike" cap="none" normalizeH="0" baseline="0" dirty="0" err="1">
                  <a:ln>
                    <a:noFill/>
                  </a:ln>
                  <a:solidFill>
                    <a:srgbClr val="FF0000"/>
                  </a:solidFill>
                  <a:effectLst/>
                  <a:latin typeface="Consolas" pitchFamily="49" charset="0"/>
                  <a:cs typeface="Arial" pitchFamily="34" charset="0"/>
                </a:rPr>
                <a:t>boolean</a:t>
              </a:r>
              <a:r>
                <a:rPr kumimoji="0" lang="en-GB" sz="1000" b="1" i="0" u="none" strike="noStrike" cap="none" normalizeH="0" baseline="0" dirty="0">
                  <a:ln>
                    <a:noFill/>
                  </a:ln>
                  <a:solidFill>
                    <a:srgbClr val="FF0000"/>
                  </a:solidFill>
                  <a:effectLst/>
                  <a:latin typeface="Consolas" pitchFamily="49" charset="0"/>
                  <a:cs typeface="Arial" pitchFamily="34" charset="0"/>
                </a:rPr>
                <a:t> </a:t>
              </a:r>
              <a:r>
                <a:rPr kumimoji="0" lang="en-GB" sz="1000" b="1" i="0" u="none" strike="noStrike" cap="none" normalizeH="0" baseline="0" dirty="0" err="1">
                  <a:ln>
                    <a:noFill/>
                  </a:ln>
                  <a:solidFill>
                    <a:srgbClr val="FF0000"/>
                  </a:solidFill>
                  <a:effectLst/>
                  <a:latin typeface="Consolas" pitchFamily="49" charset="0"/>
                  <a:cs typeface="Arial" pitchFamily="34" charset="0"/>
                </a:rPr>
                <a:t>hasNext</a:t>
              </a:r>
              <a:r>
                <a:rPr kumimoji="0" lang="en-GB" sz="1000" b="1" i="0" u="none" strike="noStrike" cap="none" normalizeH="0" baseline="0" dirty="0">
                  <a:ln>
                    <a:noFill/>
                  </a:ln>
                  <a:solidFill>
                    <a:srgbClr val="FF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return (index &lt; 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FF0000"/>
                  </a:solidFill>
                  <a:effectLst/>
                  <a:latin typeface="Consolas" pitchFamily="49" charset="0"/>
                  <a:cs typeface="Arial" pitchFamily="34" charset="0"/>
                </a:rPr>
                <a:t>  } };</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3" name="Straight Connector 32"/>
            <p:cNvCxnSpPr>
              <a:cxnSpLocks/>
            </p:cNvCxnSpPr>
            <p:nvPr/>
          </p:nvCxnSpPr>
          <p:spPr>
            <a:xfrm>
              <a:off x="2483768" y="5085184"/>
              <a:ext cx="374441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9" name="Isosceles Triangle 68">
            <a:extLst>
              <a:ext uri="{FF2B5EF4-FFF2-40B4-BE49-F238E27FC236}">
                <a16:creationId xmlns:a16="http://schemas.microsoft.com/office/drawing/2014/main" id="{6D898C4B-43A0-4710-B8CE-69FDAC9099B2}"/>
              </a:ext>
            </a:extLst>
          </p:cNvPr>
          <p:cNvSpPr/>
          <p:nvPr/>
        </p:nvSpPr>
        <p:spPr>
          <a:xfrm>
            <a:off x="3995935" y="3097172"/>
            <a:ext cx="285752" cy="23812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2EAB-0B0E-4849-8B82-B2FF55362F29}"/>
              </a:ext>
            </a:extLst>
          </p:cNvPr>
          <p:cNvSpPr>
            <a:spLocks noGrp="1"/>
          </p:cNvSpPr>
          <p:nvPr>
            <p:ph type="title"/>
          </p:nvPr>
        </p:nvSpPr>
        <p:spPr/>
        <p:txBody>
          <a:bodyPr/>
          <a:lstStyle/>
          <a:p>
            <a:r>
              <a:rPr lang="en-GB" dirty="0"/>
              <a:t>This thing …</a:t>
            </a:r>
          </a:p>
        </p:txBody>
      </p:sp>
      <p:sp>
        <p:nvSpPr>
          <p:cNvPr id="3" name="Content Placeholder 2">
            <a:extLst>
              <a:ext uri="{FF2B5EF4-FFF2-40B4-BE49-F238E27FC236}">
                <a16:creationId xmlns:a16="http://schemas.microsoft.com/office/drawing/2014/main" id="{C680EFB5-990E-4602-9813-5496DEA5BE39}"/>
              </a:ext>
            </a:extLst>
          </p:cNvPr>
          <p:cNvSpPr>
            <a:spLocks noGrp="1"/>
          </p:cNvSpPr>
          <p:nvPr>
            <p:ph idx="1"/>
          </p:nvPr>
        </p:nvSpPr>
        <p:spPr>
          <a:xfrm>
            <a:off x="755576" y="1700808"/>
            <a:ext cx="8229600" cy="4525963"/>
          </a:xfrm>
        </p:spPr>
        <p:txBody>
          <a:bodyPr/>
          <a:lstStyle/>
          <a:p>
            <a:pPr marL="0" indent="0">
              <a:buNone/>
            </a:pPr>
            <a:r>
              <a:rPr lang="en-GB" dirty="0">
                <a:latin typeface="Courier New" panose="02070309020205020404" pitchFamily="49" charset="0"/>
                <a:cs typeface="Courier New" panose="02070309020205020404" pitchFamily="49" charset="0"/>
              </a:rPr>
              <a:t>for(String s : strings){</a:t>
            </a:r>
          </a:p>
          <a:p>
            <a:pPr marL="457200" lvl="1" indent="0">
              <a:buNone/>
            </a:pPr>
            <a:r>
              <a:rPr lang="en-GB" dirty="0" err="1">
                <a:latin typeface="Courier New" panose="02070309020205020404" pitchFamily="49" charset="0"/>
                <a:cs typeface="Courier New" panose="02070309020205020404" pitchFamily="49" charset="0"/>
              </a:rPr>
              <a:t>System.out.println</a:t>
            </a:r>
            <a:r>
              <a:rPr lang="en-GB" dirty="0">
                <a:latin typeface="Courier New" panose="02070309020205020404" pitchFamily="49" charset="0"/>
                <a:cs typeface="Courier New" panose="02070309020205020404" pitchFamily="49" charset="0"/>
              </a:rPr>
              <a:t> (s);</a:t>
            </a:r>
          </a:p>
          <a:p>
            <a:pPr marL="0" indent="0">
              <a:buNone/>
            </a:pP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1010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971600" y="1556792"/>
            <a:ext cx="8395543" cy="4143404"/>
          </a:xfrm>
          <a:prstGeom prst="rect">
            <a:avLst/>
          </a:prstGeom>
          <a:noFill/>
          <a:ln w="9525">
            <a:noFill/>
            <a:miter lim="800000"/>
            <a:headEnd/>
            <a:tailEnd/>
          </a:ln>
          <a:effectLst/>
        </p:spPr>
      </p:pic>
      <p:sp>
        <p:nvSpPr>
          <p:cNvPr id="6" name="Rectangle 5"/>
          <p:cNvSpPr/>
          <p:nvPr/>
        </p:nvSpPr>
        <p:spPr>
          <a:xfrm>
            <a:off x="3995936" y="1196752"/>
            <a:ext cx="5292080"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4283968" y="1628800"/>
            <a:ext cx="3744416" cy="3922250"/>
          </a:xfrm>
        </p:spPr>
        <p:txBody>
          <a:bodyPr>
            <a:normAutofit/>
          </a:bodyPr>
          <a:lstStyle/>
          <a:p>
            <a:pPr>
              <a:buNone/>
            </a:pPr>
            <a:r>
              <a:rPr lang="en-GB" sz="2400" dirty="0">
                <a:latin typeface="Times New Roman" pitchFamily="18" charset="0"/>
                <a:cs typeface="Times New Roman" pitchFamily="18" charset="0"/>
              </a:rPr>
              <a:t>“…simplicity and elegance are unpopular because they require hard work and discipline to be achieved, and education to be appreciated...”</a:t>
            </a: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p:txBody>
      </p:sp>
      <p:sp>
        <p:nvSpPr>
          <p:cNvPr id="1026" name="AutoShape 2" descr="https://openprojectblog.files.wordpress.com/2012/12/eric-s-raymond-2.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9" name="Rectangle 8"/>
          <p:cNvSpPr/>
          <p:nvPr/>
        </p:nvSpPr>
        <p:spPr>
          <a:xfrm>
            <a:off x="4139952" y="5301208"/>
            <a:ext cx="529208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6BE754-F030-4298-8A74-B25752F841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556791"/>
            <a:ext cx="2160240" cy="32403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94E9427-EC6C-482D-AC63-C3B94AB0BD9D}"/>
              </a:ext>
            </a:extLst>
          </p:cNvPr>
          <p:cNvSpPr>
            <a:spLocks noGrp="1"/>
          </p:cNvSpPr>
          <p:nvPr>
            <p:ph idx="1"/>
          </p:nvPr>
        </p:nvSpPr>
        <p:spPr>
          <a:xfrm>
            <a:off x="4283968" y="1628800"/>
            <a:ext cx="4104456" cy="3922250"/>
          </a:xfrm>
        </p:spPr>
        <p:txBody>
          <a:bodyPr>
            <a:normAutofit/>
          </a:bodyPr>
          <a:lstStyle/>
          <a:p>
            <a:pPr>
              <a:buNone/>
            </a:pPr>
            <a:r>
              <a:rPr lang="en-GB" sz="2400" dirty="0">
                <a:latin typeface="Times New Roman" pitchFamily="18" charset="0"/>
                <a:cs typeface="Times New Roman" pitchFamily="18" charset="0"/>
              </a:rPr>
              <a:t>“All problems in computer science can be solved by another level of indirection”</a:t>
            </a: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r>
              <a:rPr lang="en-GB" sz="2400" dirty="0">
                <a:latin typeface="Times New Roman" pitchFamily="18" charset="0"/>
                <a:cs typeface="Times New Roman" pitchFamily="18" charset="0"/>
              </a:rPr>
              <a:t> --- </a:t>
            </a:r>
            <a:r>
              <a:rPr lang="en-GB" sz="2400" i="1" dirty="0">
                <a:latin typeface="Times New Roman" pitchFamily="18" charset="0"/>
                <a:cs typeface="Times New Roman" pitchFamily="18" charset="0"/>
              </a:rPr>
              <a:t>Butler Lampson </a:t>
            </a: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a:p>
            <a:pPr>
              <a:buNone/>
            </a:pP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113315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14356"/>
            <a:ext cx="9144000" cy="6143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86" name="AutoShape 2" descr="Best Places to U Pick in Edmonton Farms"/>
          <p:cNvSpPr>
            <a:spLocks noChangeAspect="1" noChangeArrowheads="1"/>
          </p:cNvSpPr>
          <p:nvPr/>
        </p:nvSpPr>
        <p:spPr bwMode="auto">
          <a:xfrm>
            <a:off x="63500" y="-136525"/>
            <a:ext cx="6477000" cy="4295775"/>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323528" y="836712"/>
            <a:ext cx="8515352" cy="642918"/>
          </a:xfrm>
        </p:spPr>
        <p:txBody>
          <a:bodyPr>
            <a:noAutofit/>
          </a:bodyPr>
          <a:lstStyle/>
          <a:p>
            <a:br>
              <a:rPr lang="en-GB" sz="4400" dirty="0">
                <a:latin typeface="Copperplate Gothic Light" pitchFamily="34" charset="0"/>
              </a:rPr>
            </a:br>
            <a:r>
              <a:rPr lang="en-GB" sz="4400" dirty="0">
                <a:latin typeface="Copperplate Gothic Light" pitchFamily="34" charset="0"/>
              </a:rPr>
              <a:t>Interfaces </a:t>
            </a:r>
            <a:br>
              <a:rPr lang="en-GB" sz="4400" dirty="0">
                <a:latin typeface="Copperplate Gothic Light" pitchFamily="34" charset="0"/>
              </a:rPr>
            </a:br>
            <a:r>
              <a:rPr lang="en-GB" sz="4400" dirty="0">
                <a:latin typeface="Copperplate Gothic Light" pitchFamily="34" charset="0"/>
              </a:rPr>
              <a:t>vs. </a:t>
            </a:r>
            <a:br>
              <a:rPr lang="en-GB" sz="4400" dirty="0">
                <a:latin typeface="Copperplate Gothic Light" pitchFamily="34" charset="0"/>
              </a:rPr>
            </a:br>
            <a:r>
              <a:rPr lang="en-GB" sz="4400" dirty="0">
                <a:latin typeface="Copperplate Gothic Light" pitchFamily="34" charset="0"/>
              </a:rPr>
              <a:t>Concrete Implementations</a:t>
            </a:r>
            <a:endParaRPr lang="en-GB" dirty="0">
              <a:latin typeface="Copperplate Gothic Light" pitchFamily="34" charset="0"/>
            </a:endParaRPr>
          </a:p>
        </p:txBody>
      </p:sp>
      <p:pic>
        <p:nvPicPr>
          <p:cNvPr id="6" name="Picture 5" descr="maxresdefault.jpg"/>
          <p:cNvPicPr>
            <a:picLocks noChangeAspect="1"/>
          </p:cNvPicPr>
          <p:nvPr/>
        </p:nvPicPr>
        <p:blipFill>
          <a:blip r:embed="rId2" cstate="print">
            <a:grayscl/>
            <a:lum contrast="30000"/>
          </a:blip>
          <a:stretch>
            <a:fillRect/>
          </a:stretch>
        </p:blipFill>
        <p:spPr>
          <a:xfrm>
            <a:off x="1475656" y="3068960"/>
            <a:ext cx="2822628" cy="2500876"/>
          </a:xfrm>
          <a:prstGeom prst="hexagon">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cement.jpg"/>
          <p:cNvPicPr>
            <a:picLocks noChangeAspect="1"/>
          </p:cNvPicPr>
          <p:nvPr/>
        </p:nvPicPr>
        <p:blipFill>
          <a:blip r:embed="rId3" cstate="print">
            <a:grayscl/>
            <a:lum bright="-10000" contrast="20000"/>
          </a:blip>
          <a:stretch>
            <a:fillRect/>
          </a:stretch>
        </p:blipFill>
        <p:spPr>
          <a:xfrm>
            <a:off x="5004048" y="3068960"/>
            <a:ext cx="2808312" cy="2512047"/>
          </a:xfrm>
          <a:prstGeom prst="hexagon">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C6E907-BDF1-4C1E-8DEF-CB7525FE1FBC}"/>
              </a:ext>
            </a:extLst>
          </p:cNvPr>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E309059-EDFC-4C89-8955-4C826E32F501}"/>
              </a:ext>
            </a:extLst>
          </p:cNvPr>
          <p:cNvSpPr>
            <a:spLocks noGrp="1"/>
          </p:cNvSpPr>
          <p:nvPr>
            <p:ph type="title"/>
          </p:nvPr>
        </p:nvSpPr>
        <p:spPr/>
        <p:txBody>
          <a:bodyPr/>
          <a:lstStyle/>
          <a:p>
            <a:r>
              <a:rPr lang="en-GB" dirty="0"/>
              <a:t>Interfaces vs. Implementations                  </a:t>
            </a:r>
            <a:r>
              <a:rPr lang="en-GB" dirty="0">
                <a:solidFill>
                  <a:schemeClr val="tx1"/>
                </a:solidFill>
              </a:rPr>
              <a:t>          . </a:t>
            </a:r>
          </a:p>
        </p:txBody>
      </p:sp>
      <p:sp>
        <p:nvSpPr>
          <p:cNvPr id="3" name="Content Placeholder 2">
            <a:extLst>
              <a:ext uri="{FF2B5EF4-FFF2-40B4-BE49-F238E27FC236}">
                <a16:creationId xmlns:a16="http://schemas.microsoft.com/office/drawing/2014/main" id="{84ABB32E-F401-4F58-9BB0-7EB346A716B3}"/>
              </a:ext>
            </a:extLst>
          </p:cNvPr>
          <p:cNvSpPr>
            <a:spLocks noGrp="1"/>
          </p:cNvSpPr>
          <p:nvPr>
            <p:ph idx="1"/>
          </p:nvPr>
        </p:nvSpPr>
        <p:spPr>
          <a:xfrm>
            <a:off x="214282" y="835538"/>
            <a:ext cx="8229600" cy="4404782"/>
          </a:xfrm>
        </p:spPr>
        <p:txBody>
          <a:bodyPr>
            <a:normAutofit/>
          </a:bodyPr>
          <a:lstStyle/>
          <a:p>
            <a:pPr lvl="0">
              <a:defRPr/>
            </a:pPr>
            <a:r>
              <a:rPr lang="en-GB" sz="2400" dirty="0"/>
              <a:t>the role of an </a:t>
            </a:r>
            <a:r>
              <a:rPr lang="en-GB" sz="2200" b="1" dirty="0">
                <a:solidFill>
                  <a:srgbClr val="000000"/>
                </a:solidFill>
                <a:latin typeface="Consolas" pitchFamily="49" charset="0"/>
                <a:cs typeface="Arial" pitchFamily="34" charset="0"/>
                <a:sym typeface="Wingdings" pitchFamily="2" charset="2"/>
              </a:rPr>
              <a:t>interface</a:t>
            </a:r>
            <a:r>
              <a:rPr lang="en-GB" sz="2400" dirty="0"/>
              <a:t> (e.g. a </a:t>
            </a:r>
            <a:r>
              <a:rPr lang="en-GB" sz="2200" b="1" dirty="0">
                <a:solidFill>
                  <a:srgbClr val="000000"/>
                </a:solidFill>
                <a:latin typeface="Consolas" pitchFamily="49" charset="0"/>
                <a:cs typeface="Arial" pitchFamily="34" charset="0"/>
                <a:sym typeface="Wingdings" pitchFamily="2" charset="2"/>
              </a:rPr>
              <a:t>Set</a:t>
            </a:r>
            <a:r>
              <a:rPr lang="en-GB" sz="2400" dirty="0"/>
              <a:t>) </a:t>
            </a:r>
            <a:br>
              <a:rPr lang="en-GB" sz="2400" dirty="0"/>
            </a:br>
            <a:r>
              <a:rPr lang="en-GB" sz="2400" dirty="0"/>
              <a:t>is to provide a contract</a:t>
            </a:r>
          </a:p>
          <a:p>
            <a:pPr lvl="0">
              <a:defRPr/>
            </a:pPr>
            <a:r>
              <a:rPr lang="en-GB" sz="2400" dirty="0"/>
              <a:t>any particular concrete implementation </a:t>
            </a:r>
            <a:br>
              <a:rPr lang="en-GB" sz="2400" dirty="0"/>
            </a:br>
            <a:r>
              <a:rPr lang="en-GB" sz="2400" dirty="0"/>
              <a:t>(e.g. </a:t>
            </a:r>
            <a:r>
              <a:rPr lang="en-GB" sz="2200" b="1" dirty="0" err="1">
                <a:solidFill>
                  <a:srgbClr val="000000"/>
                </a:solidFill>
                <a:latin typeface="Consolas" pitchFamily="49" charset="0"/>
                <a:cs typeface="Arial" pitchFamily="34" charset="0"/>
                <a:sym typeface="Wingdings" pitchFamily="2" charset="2"/>
              </a:rPr>
              <a:t>ArraySet</a:t>
            </a:r>
            <a:r>
              <a:rPr lang="en-GB" sz="2400" dirty="0"/>
              <a:t>) has to </a:t>
            </a:r>
            <a:r>
              <a:rPr lang="en-GB" sz="2400" dirty="0" err="1"/>
              <a:t>fullfill</a:t>
            </a:r>
            <a:r>
              <a:rPr lang="en-GB" sz="2400" dirty="0"/>
              <a:t> it</a:t>
            </a:r>
          </a:p>
          <a:p>
            <a:pPr lvl="0"/>
            <a:r>
              <a:rPr lang="en-GB" sz="2400" dirty="0"/>
              <a:t>an </a:t>
            </a:r>
            <a:r>
              <a:rPr lang="en-GB" sz="2200" b="1" dirty="0">
                <a:solidFill>
                  <a:srgbClr val="000000"/>
                </a:solidFill>
                <a:latin typeface="Consolas" pitchFamily="49" charset="0"/>
                <a:cs typeface="Arial" pitchFamily="34" charset="0"/>
                <a:sym typeface="Wingdings" pitchFamily="2" charset="2"/>
              </a:rPr>
              <a:t>interface</a:t>
            </a:r>
            <a:r>
              <a:rPr lang="en-GB" sz="2400" dirty="0"/>
              <a:t> does not force a particular </a:t>
            </a:r>
            <a:br>
              <a:rPr lang="en-GB" sz="2400" dirty="0"/>
            </a:br>
            <a:r>
              <a:rPr lang="en-GB" sz="2400" dirty="0"/>
              <a:t>way of realising this contract</a:t>
            </a:r>
            <a:endParaRPr lang="en-GB" sz="2400" b="1" dirty="0"/>
          </a:p>
          <a:p>
            <a:endParaRPr lang="en-GB" sz="2400" dirty="0"/>
          </a:p>
        </p:txBody>
      </p:sp>
      <p:sp>
        <p:nvSpPr>
          <p:cNvPr id="4" name="Text Box 2">
            <a:extLst>
              <a:ext uri="{FF2B5EF4-FFF2-40B4-BE49-F238E27FC236}">
                <a16:creationId xmlns:a16="http://schemas.microsoft.com/office/drawing/2014/main" id="{C7B4A74A-978B-492B-8197-6DEFBBBA3A4C}"/>
              </a:ext>
            </a:extLst>
          </p:cNvPr>
          <p:cNvSpPr txBox="1">
            <a:spLocks noChangeArrowheads="1"/>
          </p:cNvSpPr>
          <p:nvPr/>
        </p:nvSpPr>
        <p:spPr bwMode="auto">
          <a:xfrm>
            <a:off x="214282" y="3429000"/>
            <a:ext cx="2366106" cy="2092881"/>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interface</a:t>
            </a:r>
            <a:r>
              <a:rPr kumimoji="0" lang="en-GB" sz="1000" b="0" i="0" u="none" strike="noStrike" cap="none" normalizeH="0" baseline="0" dirty="0">
                <a:ln>
                  <a:noFill/>
                </a:ln>
                <a:solidFill>
                  <a:srgbClr val="000000"/>
                </a:solidFill>
                <a:effectLst/>
                <a:latin typeface="Consolas" pitchFamily="49" charset="0"/>
                <a:cs typeface="Arial" pitchFamily="34" charset="0"/>
              </a:rPr>
              <a:t> Set&lt;X&gt;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  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insert(X </a:t>
            </a:r>
            <a:r>
              <a:rPr kumimoji="0" lang="en-GB" sz="1000" b="0" i="0" u="none" strike="noStrike" cap="none" normalizeH="0" baseline="0" dirty="0">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  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delete(X </a:t>
            </a:r>
            <a:r>
              <a:rPr kumimoji="0" lang="en-GB" sz="1000" b="0" i="0" u="none" strike="noStrike" cap="none" normalizeH="0" baseline="0" dirty="0">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  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empty();</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  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boolean</a:t>
            </a:r>
            <a:r>
              <a:rPr kumimoji="0" lang="en-GB" sz="1000" b="0" i="0" u="none" strike="noStrike" cap="none" normalizeH="0" baseline="0" dirty="0">
                <a:ln>
                  <a:noFill/>
                </a:ln>
                <a:solidFill>
                  <a:srgbClr val="000000"/>
                </a:solidFill>
                <a:effectLst/>
                <a:latin typeface="Consolas" pitchFamily="49" charset="0"/>
                <a:cs typeface="Arial" pitchFamily="34" charset="0"/>
              </a:rPr>
              <a:t> contains(X </a:t>
            </a:r>
            <a:r>
              <a:rPr kumimoji="0" lang="en-GB" sz="1000" b="0" i="0" u="none" strike="noStrike" cap="none" normalizeH="0" baseline="0" dirty="0">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1" i="0" u="none" strike="noStrike" cap="none" normalizeH="0" baseline="0" dirty="0">
              <a:ln>
                <a:noFill/>
              </a:ln>
              <a:solidFill>
                <a:srgbClr val="7F0055"/>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  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int</a:t>
            </a:r>
            <a:r>
              <a:rPr kumimoji="0" lang="en-GB" sz="1000" b="0" i="0" u="none" strike="noStrike" cap="none" normalizeH="0" baseline="0" dirty="0">
                <a:ln>
                  <a:noFill/>
                </a:ln>
                <a:solidFill>
                  <a:srgbClr val="000000"/>
                </a:solidFill>
                <a:effectLst/>
                <a:latin typeface="Consolas" pitchFamily="49" charset="0"/>
                <a:cs typeface="Arial" pitchFamily="34" charset="0"/>
              </a:rPr>
              <a:t> size();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br>
              <a:rPr kumimoji="0" lang="en-GB" sz="1000" b="0" i="0" u="none" strike="noStrike" cap="none" normalizeH="0" baseline="0" dirty="0">
                <a:ln>
                  <a:noFill/>
                </a:ln>
                <a:solidFill>
                  <a:srgbClr val="000000"/>
                </a:solidFill>
                <a:effectLst/>
                <a:latin typeface="Consolas" pitchFamily="49" charset="0"/>
                <a:cs typeface="Arial" pitchFamily="34" charset="0"/>
              </a:rPr>
            </a:b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sp>
        <p:nvSpPr>
          <p:cNvPr id="5" name="Text Box 2">
            <a:extLst>
              <a:ext uri="{FF2B5EF4-FFF2-40B4-BE49-F238E27FC236}">
                <a16:creationId xmlns:a16="http://schemas.microsoft.com/office/drawing/2014/main" id="{6C82853F-D008-431D-ADAE-9C0C0C2CB2B6}"/>
              </a:ext>
            </a:extLst>
          </p:cNvPr>
          <p:cNvSpPr txBox="1">
            <a:spLocks noChangeArrowheads="1"/>
          </p:cNvSpPr>
          <p:nvPr/>
        </p:nvSpPr>
        <p:spPr bwMode="auto">
          <a:xfrm>
            <a:off x="6244386" y="394692"/>
            <a:ext cx="2915816" cy="6463308"/>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ArraySet</a:t>
            </a:r>
            <a:r>
              <a:rPr kumimoji="0" lang="en-GB" sz="1000" b="0" i="0" u="none" strike="noStrike" cap="none" normalizeH="0" baseline="0" dirty="0">
                <a:ln>
                  <a:noFill/>
                </a:ln>
                <a:solidFill>
                  <a:srgbClr val="000000"/>
                </a:solidFill>
                <a:effectLst/>
                <a:latin typeface="Consolas" pitchFamily="49" charset="0"/>
                <a:cs typeface="Arial" pitchFamily="34" charset="0"/>
              </a:rPr>
              <a:t>&lt;X&gt; </a:t>
            </a:r>
            <a:r>
              <a:rPr kumimoji="0" lang="en-GB" sz="1000" b="1" i="0" u="none" strike="noStrike" cap="none" normalizeH="0" baseline="0" dirty="0">
                <a:ln>
                  <a:noFill/>
                </a:ln>
                <a:solidFill>
                  <a:srgbClr val="7F0055"/>
                </a:solidFill>
                <a:effectLst/>
                <a:latin typeface="Consolas" pitchFamily="49" charset="0"/>
                <a:cs typeface="Arial" pitchFamily="34" charset="0"/>
              </a:rPr>
              <a:t>implements</a:t>
            </a:r>
            <a:r>
              <a:rPr kumimoji="0" lang="en-GB" sz="1000" b="0" i="0" u="none" strike="noStrike" cap="none" normalizeH="0" baseline="0" dirty="0">
                <a:ln>
                  <a:noFill/>
                </a:ln>
                <a:solidFill>
                  <a:srgbClr val="000000"/>
                </a:solidFill>
                <a:effectLst/>
                <a:latin typeface="Consolas" pitchFamily="49" charset="0"/>
                <a:cs typeface="Arial" pitchFamily="34" charset="0"/>
              </a:rPr>
              <a:t> Set&lt;X&gt;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protected</a:t>
            </a:r>
            <a:r>
              <a:rPr kumimoji="0" lang="en-GB" sz="1000" b="0" i="0" u="none" strike="noStrike" cap="none" normalizeH="0" baseline="0" dirty="0">
                <a:ln>
                  <a:noFill/>
                </a:ln>
                <a:solidFill>
                  <a:srgbClr val="000000"/>
                </a:solidFill>
                <a:effectLst/>
                <a:latin typeface="Consolas" pitchFamily="49" charset="0"/>
                <a:cs typeface="Arial" pitchFamily="34" charset="0"/>
              </a:rPr>
              <a:t> X[]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lvl="0" fontAlgn="base">
              <a:spcBef>
                <a:spcPct val="0"/>
              </a:spcBef>
              <a:spcAft>
                <a:spcPct val="0"/>
              </a:spcAf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lang="en-GB" sz="1000" b="1" dirty="0">
                <a:solidFill>
                  <a:srgbClr val="7F0055"/>
                </a:solidFill>
                <a:latin typeface="Consolas" pitchFamily="49" charset="0"/>
                <a:cs typeface="Arial" pitchFamily="34" charset="0"/>
              </a:rPr>
              <a:t>protected</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int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private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final</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int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N</a:t>
            </a:r>
            <a:r>
              <a:rPr kumimoji="0" lang="en-GB" sz="1000" b="0" i="0" u="none" strike="noStrike" cap="none" normalizeH="0" baseline="0" dirty="0">
                <a:ln>
                  <a:noFill/>
                </a:ln>
                <a:solidFill>
                  <a:srgbClr val="000000"/>
                </a:solidFill>
                <a:effectLst/>
                <a:latin typeface="Consolas" pitchFamily="49" charset="0"/>
                <a:cs typeface="Arial" pitchFamily="34" charset="0"/>
              </a:rPr>
              <a:t> = 100;</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ArraySet</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 = (X[])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Object[</a:t>
            </a:r>
            <a:r>
              <a:rPr kumimoji="0" lang="en-GB" sz="1000" b="0" i="0" u="none" strike="noStrike" cap="none" normalizeH="0" baseline="0" dirty="0">
                <a:ln>
                  <a:noFill/>
                </a:ln>
                <a:solidFill>
                  <a:srgbClr val="0000C0"/>
                </a:solidFill>
                <a:effectLst/>
                <a:latin typeface="Consolas" pitchFamily="49" charset="0"/>
                <a:cs typeface="Arial" pitchFamily="34" charset="0"/>
              </a:rPr>
              <a:t>N</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 0;</a:t>
            </a:r>
            <a:r>
              <a:rPr lang="en-GB" sz="1000" dirty="0">
                <a:latin typeface="Consolas" pitchFamily="49" charset="0"/>
                <a:cs typeface="Arial" pitchFamily="34" charset="0"/>
              </a:rPr>
              <a:t> </a:t>
            </a:r>
            <a:r>
              <a:rPr kumimoji="0" lang="en-GB" sz="1000" b="0" i="0" u="none" strike="noStrike" cap="none" normalizeH="0" baseline="0" dirty="0">
                <a:ln>
                  <a:noFill/>
                </a:ln>
                <a:solidFill>
                  <a:srgbClr val="000000"/>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insert(X </a:t>
            </a:r>
            <a:r>
              <a:rPr kumimoji="0" lang="en-GB" sz="1000" b="0" i="0" u="none" strike="noStrike" cap="none" normalizeH="0" baseline="0" dirty="0" err="1">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lvl="0" fontAlgn="base">
              <a:spcBef>
                <a:spcPct val="0"/>
              </a:spcBef>
              <a:spcAft>
                <a:spcPct val="0"/>
              </a:spcAft>
            </a:pPr>
            <a:r>
              <a:rPr lang="en-GB" sz="1000" dirty="0">
                <a:solidFill>
                  <a:srgbClr val="000000"/>
                </a:solidFill>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assert</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&lt;100);</a:t>
            </a:r>
            <a:br>
              <a:rPr kumimoji="0" lang="en-GB" sz="1000" b="0" i="0" u="none" strike="noStrike" cap="none" normalizeH="0" baseline="0" dirty="0">
                <a:ln>
                  <a:noFill/>
                </a:ln>
                <a:solidFill>
                  <a:srgbClr val="000000"/>
                </a:solidFill>
                <a:effectLst/>
                <a:latin typeface="Consolas" pitchFamily="49" charset="0"/>
                <a:cs typeface="Arial" pitchFamily="34" charset="0"/>
              </a:rPr>
            </a:br>
            <a:r>
              <a:rPr lang="en-GB" sz="1000" b="1" dirty="0">
                <a:solidFill>
                  <a:srgbClr val="7F0055"/>
                </a:solidFill>
                <a:latin typeface="Consolas" pitchFamily="49" charset="0"/>
                <a:cs typeface="Arial" pitchFamily="34" charset="0"/>
              </a:rPr>
              <a:t>    assert</a:t>
            </a:r>
            <a:r>
              <a:rPr lang="en-GB" sz="1000" dirty="0">
                <a:solidFill>
                  <a:srgbClr val="000000"/>
                </a:solidFill>
                <a:latin typeface="Consolas" pitchFamily="49" charset="0"/>
                <a:cs typeface="Arial" pitchFamily="34" charset="0"/>
              </a:rPr>
              <a:t>(!contains(</a:t>
            </a:r>
            <a:r>
              <a:rPr lang="en-GB" sz="1000" dirty="0">
                <a:solidFill>
                  <a:srgbClr val="6A3E3E"/>
                </a:solidFill>
                <a:latin typeface="Consolas" pitchFamily="49" charset="0"/>
                <a:cs typeface="Arial" pitchFamily="34" charset="0"/>
              </a:rPr>
              <a:t>x</a:t>
            </a:r>
            <a:r>
              <a:rPr lang="en-GB" sz="1000" dirty="0">
                <a:solidFill>
                  <a:srgbClr val="000000"/>
                </a:solidFill>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+ 1;</a:t>
            </a:r>
            <a:r>
              <a:rPr lang="en-GB" sz="1000" dirty="0">
                <a:latin typeface="Consolas" pitchFamily="49" charset="0"/>
                <a:cs typeface="Arial" pitchFamily="34" charset="0"/>
              </a:rPr>
              <a:t> </a:t>
            </a:r>
            <a:r>
              <a:rPr kumimoji="0" lang="en-GB" sz="1000" b="0" i="0" u="none" strike="noStrike" cap="none" normalizeH="0" baseline="0" dirty="0">
                <a:ln>
                  <a:noFill/>
                </a:ln>
                <a:solidFill>
                  <a:srgbClr val="000000"/>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delete(X </a:t>
            </a:r>
            <a:r>
              <a:rPr kumimoji="0" lang="en-GB" sz="1000" b="0" i="0" u="none" strike="noStrike" cap="none" normalizeH="0" baseline="0" dirty="0" err="1">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 {</a:t>
            </a:r>
          </a:p>
          <a:p>
            <a:pPr lvl="0" fontAlgn="base">
              <a:spcBef>
                <a:spcPct val="0"/>
              </a:spcBef>
              <a:spcAft>
                <a:spcPct val="0"/>
              </a:spcAft>
            </a:pPr>
            <a:r>
              <a:rPr lang="en-GB" sz="1000" dirty="0">
                <a:solidFill>
                  <a:srgbClr val="000000"/>
                </a:solidFill>
                <a:latin typeface="Consolas" pitchFamily="49" charset="0"/>
                <a:cs typeface="Arial" pitchFamily="34" charset="0"/>
              </a:rPr>
              <a:t>    </a:t>
            </a:r>
            <a:r>
              <a:rPr lang="en-GB" sz="1000" b="1" dirty="0">
                <a:solidFill>
                  <a:srgbClr val="7F0055"/>
                </a:solidFill>
                <a:latin typeface="Consolas" pitchFamily="49" charset="0"/>
                <a:cs typeface="Arial" pitchFamily="34" charset="0"/>
              </a:rPr>
              <a:t>assert</a:t>
            </a:r>
            <a:r>
              <a:rPr lang="en-GB" sz="1000" dirty="0">
                <a:solidFill>
                  <a:srgbClr val="000000"/>
                </a:solidFill>
                <a:latin typeface="Consolas" pitchFamily="49" charset="0"/>
                <a:cs typeface="Arial" pitchFamily="34" charset="0"/>
              </a:rPr>
              <a:t>(contains(</a:t>
            </a:r>
            <a:r>
              <a:rPr lang="en-GB" sz="1000" dirty="0">
                <a:solidFill>
                  <a:srgbClr val="6A3E3E"/>
                </a:solidFill>
                <a:latin typeface="Consolas" pitchFamily="49" charset="0"/>
                <a:cs typeface="Arial" pitchFamily="34" charset="0"/>
              </a:rPr>
              <a:t>x</a:t>
            </a:r>
            <a:r>
              <a:rPr lang="en-GB" sz="1000" dirty="0">
                <a:solidFill>
                  <a:srgbClr val="000000"/>
                </a:solidFill>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for</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int</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i</a:t>
            </a:r>
            <a:r>
              <a:rPr kumimoji="0" lang="en-GB" sz="1000" b="0" i="0" u="none" strike="noStrike" cap="none" normalizeH="0" baseline="0" dirty="0">
                <a:ln>
                  <a:noFill/>
                </a:ln>
                <a:solidFill>
                  <a:srgbClr val="000000"/>
                </a:solidFill>
                <a:effectLst/>
                <a:latin typeface="Consolas" pitchFamily="49" charset="0"/>
                <a:cs typeface="Arial" pitchFamily="34" charset="0"/>
              </a:rPr>
              <a:t>=0; </a:t>
            </a:r>
            <a:r>
              <a:rPr kumimoji="0" lang="en-GB" sz="1000" b="0" i="0" u="none" strike="noStrike" cap="none" normalizeH="0" baseline="0" dirty="0" err="1">
                <a:ln>
                  <a:noFill/>
                </a:ln>
                <a:solidFill>
                  <a:srgbClr val="6A3E3E"/>
                </a:solidFill>
                <a:effectLst/>
                <a:latin typeface="Consolas" pitchFamily="49" charset="0"/>
                <a:cs typeface="Arial" pitchFamily="34" charset="0"/>
              </a:rPr>
              <a:t>i</a:t>
            </a:r>
            <a:r>
              <a:rPr kumimoji="0" lang="en-GB" sz="1000" b="0" i="0" u="none" strike="noStrike" cap="none" normalizeH="0" baseline="0" dirty="0">
                <a:ln>
                  <a:noFill/>
                </a:ln>
                <a:solidFill>
                  <a:srgbClr val="000000"/>
                </a:solidFill>
                <a:effectLst/>
                <a:latin typeface="Consolas" pitchFamily="49" charset="0"/>
                <a:cs typeface="Arial" pitchFamily="34" charset="0"/>
              </a:rPr>
              <a:t> &lt;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i</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6A3E3E"/>
                </a:solidFill>
                <a:effectLst/>
                <a:latin typeface="Consolas" pitchFamily="49" charset="0"/>
                <a:cs typeface="Arial" pitchFamily="34" charset="0"/>
              </a:rPr>
              <a:t>i</a:t>
            </a:r>
            <a:r>
              <a:rPr kumimoji="0" lang="en-GB" sz="1000" b="0" i="0" u="none" strike="noStrike" cap="none" normalizeH="0" baseline="0" dirty="0">
                <a:ln>
                  <a:noFill/>
                </a:ln>
                <a:solidFill>
                  <a:srgbClr val="000000"/>
                </a:solidFill>
                <a:effectLst/>
                <a:latin typeface="Consolas" pitchFamily="49" charset="0"/>
                <a:cs typeface="Arial" pitchFamily="34" charset="0"/>
              </a:rPr>
              <a:t>+1)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if</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err="1">
                <a:ln>
                  <a:noFill/>
                </a:ln>
                <a:solidFill>
                  <a:srgbClr val="6A3E3E"/>
                </a:solidFill>
                <a:effectLst/>
                <a:latin typeface="Consolas" pitchFamily="49" charset="0"/>
                <a:cs typeface="Arial" pitchFamily="34" charset="0"/>
              </a:rPr>
              <a:t>i</a:t>
            </a:r>
            <a:r>
              <a:rPr kumimoji="0" lang="en-GB" sz="1000" b="0" i="0" u="none" strike="noStrike" cap="none" normalizeH="0" baseline="0" dirty="0">
                <a:ln>
                  <a:noFill/>
                </a:ln>
                <a:solidFill>
                  <a:srgbClr val="000000"/>
                </a:solidFill>
                <a:effectLst/>
                <a:latin typeface="Consolas" pitchFamily="49" charset="0"/>
                <a:cs typeface="Arial" pitchFamily="34" charset="0"/>
              </a:rPr>
              <a:t>].equals(</a:t>
            </a:r>
            <a:r>
              <a:rPr kumimoji="0" lang="en-GB" sz="1000" b="0" i="0" u="none" strike="noStrike" cap="none" normalizeH="0" baseline="0" dirty="0">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err="1">
                <a:ln>
                  <a:noFill/>
                </a:ln>
                <a:solidFill>
                  <a:srgbClr val="6A3E3E"/>
                </a:solidFill>
                <a:effectLst/>
                <a:latin typeface="Consolas" pitchFamily="49" charset="0"/>
                <a:cs typeface="Arial" pitchFamily="34" charset="0"/>
              </a:rPr>
              <a:t>i</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-1];</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- 1;</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break</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boolean</a:t>
            </a:r>
            <a:r>
              <a:rPr kumimoji="0" lang="en-GB" sz="1000" b="0" i="0" u="none" strike="noStrike" cap="none" normalizeH="0" baseline="0" dirty="0">
                <a:ln>
                  <a:noFill/>
                </a:ln>
                <a:solidFill>
                  <a:srgbClr val="000000"/>
                </a:solidFill>
                <a:effectLst/>
                <a:latin typeface="Consolas" pitchFamily="49" charset="0"/>
                <a:cs typeface="Arial" pitchFamily="34" charset="0"/>
              </a:rPr>
              <a:t> contains(X </a:t>
            </a:r>
            <a:r>
              <a:rPr kumimoji="0" lang="en-GB" sz="1000" b="0" i="0" u="none" strike="noStrike" cap="none" normalizeH="0" baseline="0" dirty="0" err="1">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boolean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A3E3E"/>
                </a:solidFill>
                <a:effectLst/>
                <a:latin typeface="Consolas" pitchFamily="49" charset="0"/>
                <a:cs typeface="Arial" pitchFamily="34" charset="0"/>
              </a:rPr>
              <a:t>contains</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1" i="0" u="none" strike="noStrike" cap="none" normalizeH="0" baseline="0" dirty="0">
                <a:ln>
                  <a:noFill/>
                </a:ln>
                <a:solidFill>
                  <a:srgbClr val="7F0055"/>
                </a:solidFill>
                <a:effectLst/>
                <a:latin typeface="Consolas" pitchFamily="49" charset="0"/>
                <a:cs typeface="Arial" pitchFamily="34" charset="0"/>
              </a:rPr>
              <a:t>false</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for</a:t>
            </a:r>
            <a:r>
              <a:rPr kumimoji="0" lang="en-GB" sz="1000" b="0" i="0" u="none" strike="noStrike" cap="none" normalizeH="0" baseline="0" dirty="0">
                <a:ln>
                  <a:noFill/>
                </a:ln>
                <a:solidFill>
                  <a:srgbClr val="000000"/>
                </a:solidFill>
                <a:effectLst/>
                <a:latin typeface="Consolas" pitchFamily="49" charset="0"/>
                <a:cs typeface="Arial" pitchFamily="34" charset="0"/>
              </a:rPr>
              <a:t> (X </a:t>
            </a:r>
            <a:r>
              <a:rPr kumimoji="0" lang="en-GB" sz="1000" b="0" i="0" u="none" strike="noStrike" cap="none" normalizeH="0" baseline="0" dirty="0">
                <a:ln>
                  <a:noFill/>
                </a:ln>
                <a:solidFill>
                  <a:srgbClr val="6A3E3E"/>
                </a:solidFill>
                <a:effectLst/>
                <a:latin typeface="Consolas" pitchFamily="49" charset="0"/>
                <a:cs typeface="Arial" pitchFamily="34" charset="0"/>
              </a:rPr>
              <a:t>value</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0" i="0" u="none" strike="noStrike" cap="none" normalizeH="0" baseline="0" dirty="0">
                <a:ln>
                  <a:noFill/>
                </a:ln>
                <a:solidFill>
                  <a:srgbClr val="0000C0"/>
                </a:solidFill>
                <a:effectLst/>
                <a:latin typeface="Consolas" pitchFamily="49" charset="0"/>
                <a:cs typeface="Arial" pitchFamily="34" charset="0"/>
              </a:rPr>
              <a:t>values</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if</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value</a:t>
            </a:r>
            <a:r>
              <a:rPr kumimoji="0" lang="en-GB" sz="1000" b="0" i="0" u="none" strike="noStrike" cap="none" normalizeH="0" baseline="0" dirty="0" err="1">
                <a:ln>
                  <a:noFill/>
                </a:ln>
                <a:solidFill>
                  <a:srgbClr val="000000"/>
                </a:solidFill>
                <a:effectLst/>
                <a:latin typeface="Consolas" pitchFamily="49" charset="0"/>
                <a:cs typeface="Arial" pitchFamily="34" charset="0"/>
              </a:rPr>
              <a:t>.equals</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6A3E3E"/>
                </a:solidFill>
                <a:effectLst/>
                <a:latin typeface="Consolas" pitchFamily="49" charset="0"/>
                <a:cs typeface="Arial" pitchFamily="34" charset="0"/>
              </a:rPr>
              <a:t>x</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A3E3E"/>
                </a:solidFill>
                <a:effectLst/>
                <a:latin typeface="Consolas" pitchFamily="49" charset="0"/>
                <a:cs typeface="Arial" pitchFamily="34" charset="0"/>
              </a:rPr>
              <a:t>contains</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1" i="0" u="none" strike="noStrike" cap="none" normalizeH="0" baseline="0" dirty="0">
                <a:ln>
                  <a:noFill/>
                </a:ln>
                <a:solidFill>
                  <a:srgbClr val="7F0055"/>
                </a:solidFill>
                <a:effectLst/>
                <a:latin typeface="Consolas" pitchFamily="49" charset="0"/>
                <a:cs typeface="Arial" pitchFamily="34" charset="0"/>
              </a:rPr>
              <a:t>true</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break</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A3E3E"/>
                </a:solidFill>
                <a:effectLst/>
                <a:latin typeface="Consolas" pitchFamily="49" charset="0"/>
                <a:cs typeface="Arial" pitchFamily="34" charset="0"/>
              </a:rPr>
              <a:t>contains</a:t>
            </a:r>
            <a:r>
              <a:rPr kumimoji="0" lang="en-GB" sz="1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err="1">
                <a:ln>
                  <a:noFill/>
                </a:ln>
                <a:solidFill>
                  <a:srgbClr val="7F0055"/>
                </a:solidFill>
                <a:effectLst/>
                <a:latin typeface="Consolas" pitchFamily="49" charset="0"/>
                <a:cs typeface="Arial" pitchFamily="34" charset="0"/>
              </a:rPr>
              <a:t>int</a:t>
            </a:r>
            <a:r>
              <a:rPr kumimoji="0" lang="en-GB" sz="1000" b="0" i="0" u="none" strike="noStrike" cap="none" normalizeH="0" baseline="0" dirty="0">
                <a:ln>
                  <a:noFill/>
                </a:ln>
                <a:solidFill>
                  <a:srgbClr val="000000"/>
                </a:solidFill>
                <a:effectLst/>
                <a:latin typeface="Consolas" pitchFamily="49" charset="0"/>
                <a:cs typeface="Arial" pitchFamily="34" charset="0"/>
              </a:rPr>
              <a:t> size()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return</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lang="en-GB" sz="1000" dirty="0">
                <a:latin typeface="Consolas" pitchFamily="49" charset="0"/>
                <a:cs typeface="Arial" pitchFamily="34" charset="0"/>
              </a:rPr>
              <a:t> </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4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646464"/>
                </a:solidFill>
                <a:effectLst/>
                <a:latin typeface="Consolas" pitchFamily="49" charset="0"/>
                <a:cs typeface="Arial" pitchFamily="34" charset="0"/>
              </a:rPr>
              <a:t>@Override</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empty()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a:ln>
                  <a:noFill/>
                </a:ln>
                <a:solidFill>
                  <a:srgbClr val="0000C0"/>
                </a:solidFill>
                <a:effectLst/>
                <a:latin typeface="Consolas" pitchFamily="49" charset="0"/>
                <a:cs typeface="Arial" pitchFamily="34" charset="0"/>
              </a:rPr>
              <a:t>size</a:t>
            </a:r>
            <a:r>
              <a:rPr kumimoji="0" lang="en-GB" sz="1000" b="0" i="0" u="none" strike="noStrike" cap="none" normalizeH="0" baseline="0" dirty="0">
                <a:ln>
                  <a:noFill/>
                </a:ln>
                <a:solidFill>
                  <a:srgbClr val="000000"/>
                </a:solidFill>
                <a:effectLst/>
                <a:latin typeface="Consolas" pitchFamily="49" charset="0"/>
                <a:cs typeface="Arial" pitchFamily="34" charset="0"/>
              </a:rPr>
              <a:t> = 0;</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13" name="Group 12">
            <a:extLst>
              <a:ext uri="{FF2B5EF4-FFF2-40B4-BE49-F238E27FC236}">
                <a16:creationId xmlns:a16="http://schemas.microsoft.com/office/drawing/2014/main" id="{7CAA41EA-8D2B-4E6D-A5C2-6ECDEB09E684}"/>
              </a:ext>
            </a:extLst>
          </p:cNvPr>
          <p:cNvGrpSpPr/>
          <p:nvPr/>
        </p:nvGrpSpPr>
        <p:grpSpPr>
          <a:xfrm>
            <a:off x="2283323" y="3429000"/>
            <a:ext cx="4061046" cy="3137284"/>
            <a:chOff x="2371498" y="3352876"/>
            <a:chExt cx="4061046" cy="3137284"/>
          </a:xfrm>
        </p:grpSpPr>
        <p:pic>
          <p:nvPicPr>
            <p:cNvPr id="6" name="Picture 5" descr="maxresdefault.jpg">
              <a:extLst>
                <a:ext uri="{FF2B5EF4-FFF2-40B4-BE49-F238E27FC236}">
                  <a16:creationId xmlns:a16="http://schemas.microsoft.com/office/drawing/2014/main" id="{9E04DA01-7387-4554-AF85-1596479DFA52}"/>
                </a:ext>
              </a:extLst>
            </p:cNvPr>
            <p:cNvPicPr>
              <a:picLocks noChangeAspect="1"/>
            </p:cNvPicPr>
            <p:nvPr/>
          </p:nvPicPr>
          <p:blipFill>
            <a:blip r:embed="rId3" cstate="print">
              <a:grayscl/>
              <a:lum contrast="30000"/>
            </a:blip>
            <a:stretch>
              <a:fillRect/>
            </a:stretch>
          </p:blipFill>
          <p:spPr>
            <a:xfrm>
              <a:off x="2516742" y="3352876"/>
              <a:ext cx="1598492" cy="1416280"/>
            </a:xfrm>
            <a:prstGeom prst="hexagon">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ounded Rectangle 13">
              <a:extLst>
                <a:ext uri="{FF2B5EF4-FFF2-40B4-BE49-F238E27FC236}">
                  <a16:creationId xmlns:a16="http://schemas.microsoft.com/office/drawing/2014/main" id="{E9A250F2-EA72-41EB-8945-C9EE4CA1F404}"/>
                </a:ext>
              </a:extLst>
            </p:cNvPr>
            <p:cNvSpPr/>
            <p:nvPr/>
          </p:nvSpPr>
          <p:spPr>
            <a:xfrm>
              <a:off x="2371498" y="4905984"/>
              <a:ext cx="1872208" cy="1584176"/>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bg1"/>
                  </a:solidFill>
                  <a:latin typeface="Consolas" pitchFamily="49" charset="0"/>
                  <a:cs typeface="Arial" pitchFamily="34" charset="0"/>
                </a:rPr>
                <a:t>interface Set provides a representation-independent contract, which all concrete implementations</a:t>
              </a:r>
              <a:br>
                <a:rPr lang="en-GB" sz="1100" b="1" dirty="0">
                  <a:solidFill>
                    <a:schemeClr val="bg1"/>
                  </a:solidFill>
                  <a:latin typeface="Consolas" pitchFamily="49" charset="0"/>
                  <a:cs typeface="Arial" pitchFamily="34" charset="0"/>
                </a:rPr>
              </a:br>
              <a:r>
                <a:rPr lang="en-GB" sz="1100" b="1" dirty="0">
                  <a:solidFill>
                    <a:schemeClr val="bg1"/>
                  </a:solidFill>
                  <a:latin typeface="Consolas" pitchFamily="49" charset="0"/>
                  <a:cs typeface="Arial" pitchFamily="34" charset="0"/>
                </a:rPr>
                <a:t>have to realise</a:t>
              </a:r>
            </a:p>
          </p:txBody>
        </p:sp>
        <p:pic>
          <p:nvPicPr>
            <p:cNvPr id="8" name="Picture 7" descr="cement.jpg">
              <a:extLst>
                <a:ext uri="{FF2B5EF4-FFF2-40B4-BE49-F238E27FC236}">
                  <a16:creationId xmlns:a16="http://schemas.microsoft.com/office/drawing/2014/main" id="{C9E3C252-7865-4EBB-904A-13772BF94066}"/>
                </a:ext>
              </a:extLst>
            </p:cNvPr>
            <p:cNvPicPr>
              <a:picLocks noChangeAspect="1"/>
            </p:cNvPicPr>
            <p:nvPr/>
          </p:nvPicPr>
          <p:blipFill>
            <a:blip r:embed="rId4" cstate="print">
              <a:grayscl/>
              <a:lum bright="-10000" contrast="20000"/>
            </a:blip>
            <a:stretch>
              <a:fillRect/>
            </a:stretch>
          </p:blipFill>
          <p:spPr>
            <a:xfrm>
              <a:off x="4659821" y="3352876"/>
              <a:ext cx="1600805" cy="1431927"/>
            </a:xfrm>
            <a:prstGeom prst="hexagon">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ounded Rectangle 10">
              <a:extLst>
                <a:ext uri="{FF2B5EF4-FFF2-40B4-BE49-F238E27FC236}">
                  <a16:creationId xmlns:a16="http://schemas.microsoft.com/office/drawing/2014/main" id="{5248A789-0F3D-4A69-98EF-AB5E65863BDC}"/>
                </a:ext>
              </a:extLst>
            </p:cNvPr>
            <p:cNvSpPr/>
            <p:nvPr/>
          </p:nvSpPr>
          <p:spPr>
            <a:xfrm>
              <a:off x="4488328" y="4905984"/>
              <a:ext cx="1944216" cy="1584176"/>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err="1">
                  <a:solidFill>
                    <a:schemeClr val="bg1"/>
                  </a:solidFill>
                  <a:latin typeface="Consolas" pitchFamily="49" charset="0"/>
                  <a:cs typeface="Arial" pitchFamily="34" charset="0"/>
                </a:rPr>
                <a:t>ArraySet</a:t>
              </a:r>
              <a:r>
                <a:rPr lang="en-GB" sz="1100" b="1" dirty="0">
                  <a:solidFill>
                    <a:schemeClr val="bg1"/>
                  </a:solidFill>
                  <a:latin typeface="Consolas" pitchFamily="49" charset="0"/>
                  <a:cs typeface="Arial" pitchFamily="34" charset="0"/>
                </a:rPr>
                <a:t> implements all methods demanded by the interface Set and specifies a particular, concrete representation of all state and behaviour required</a:t>
              </a:r>
            </a:p>
          </p:txBody>
        </p:sp>
        <p:sp>
          <p:nvSpPr>
            <p:cNvPr id="10" name="Left-Right Arrow 17">
              <a:extLst>
                <a:ext uri="{FF2B5EF4-FFF2-40B4-BE49-F238E27FC236}">
                  <a16:creationId xmlns:a16="http://schemas.microsoft.com/office/drawing/2014/main" id="{A6C109C2-A9F5-4306-BCD3-7769285FEF5C}"/>
                </a:ext>
              </a:extLst>
            </p:cNvPr>
            <p:cNvSpPr/>
            <p:nvPr/>
          </p:nvSpPr>
          <p:spPr>
            <a:xfrm>
              <a:off x="3883472" y="3772984"/>
              <a:ext cx="1008112" cy="576064"/>
            </a:xfrm>
            <a:prstGeom prst="lef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12B68748-08AF-4F43-9BF1-ED8D102DC364}"/>
                </a:ext>
              </a:extLst>
            </p:cNvPr>
            <p:cNvSpPr txBox="1"/>
            <p:nvPr/>
          </p:nvSpPr>
          <p:spPr>
            <a:xfrm rot="21007091">
              <a:off x="4842004" y="4370042"/>
              <a:ext cx="1320380" cy="523220"/>
            </a:xfrm>
            <a:prstGeom prst="rect">
              <a:avLst/>
            </a:prstGeom>
            <a:solidFill>
              <a:schemeClr val="bg1"/>
            </a:solidFill>
            <a:ln>
              <a:solidFill>
                <a:schemeClr val="tx1"/>
              </a:solidFill>
            </a:ln>
          </p:spPr>
          <p:txBody>
            <a:bodyPr wrap="square" rtlCol="0">
              <a:spAutoFit/>
            </a:bodyPr>
            <a:lstStyle/>
            <a:p>
              <a:pPr algn="ctr"/>
              <a:r>
                <a:rPr lang="en-GB" sz="2800" b="1" dirty="0"/>
                <a:t>How?</a:t>
              </a:r>
            </a:p>
          </p:txBody>
        </p:sp>
        <p:sp>
          <p:nvSpPr>
            <p:cNvPr id="12" name="TextBox 11">
              <a:extLst>
                <a:ext uri="{FF2B5EF4-FFF2-40B4-BE49-F238E27FC236}">
                  <a16:creationId xmlns:a16="http://schemas.microsoft.com/office/drawing/2014/main" id="{D1AA7FDD-ABB1-4804-A0D7-F5D496BD958B}"/>
                </a:ext>
              </a:extLst>
            </p:cNvPr>
            <p:cNvSpPr txBox="1"/>
            <p:nvPr/>
          </p:nvSpPr>
          <p:spPr>
            <a:xfrm rot="21007091">
              <a:off x="2750564" y="4390410"/>
              <a:ext cx="1320380" cy="523220"/>
            </a:xfrm>
            <a:prstGeom prst="rect">
              <a:avLst/>
            </a:prstGeom>
            <a:solidFill>
              <a:schemeClr val="bg1"/>
            </a:solidFill>
            <a:ln>
              <a:solidFill>
                <a:schemeClr val="tx1"/>
              </a:solidFill>
            </a:ln>
          </p:spPr>
          <p:txBody>
            <a:bodyPr wrap="square" rtlCol="0">
              <a:spAutoFit/>
            </a:bodyPr>
            <a:lstStyle/>
            <a:p>
              <a:pPr algn="ctr"/>
              <a:r>
                <a:rPr lang="en-GB" sz="2800" b="1" dirty="0"/>
                <a:t>What?</a:t>
              </a:r>
            </a:p>
          </p:txBody>
        </p:sp>
      </p:grpSp>
    </p:spTree>
    <p:extLst>
      <p:ext uri="{BB962C8B-B14F-4D97-AF65-F5344CB8AC3E}">
        <p14:creationId xmlns:p14="http://schemas.microsoft.com/office/powerpoint/2010/main" val="9651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14356"/>
            <a:ext cx="9144000" cy="6143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86" name="AutoShape 2" descr="Best Places to U Pick in Edmonton Farms"/>
          <p:cNvSpPr>
            <a:spLocks noChangeAspect="1" noChangeArrowheads="1"/>
          </p:cNvSpPr>
          <p:nvPr/>
        </p:nvSpPr>
        <p:spPr bwMode="auto">
          <a:xfrm>
            <a:off x="63500" y="-136525"/>
            <a:ext cx="6477000" cy="4295775"/>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357158" y="571480"/>
            <a:ext cx="8515352" cy="642918"/>
          </a:xfrm>
        </p:spPr>
        <p:txBody>
          <a:bodyPr>
            <a:noAutofit/>
          </a:bodyPr>
          <a:lstStyle/>
          <a:p>
            <a:r>
              <a:rPr lang="en-GB" sz="4400" dirty="0">
                <a:latin typeface="Copperplate Gothic Light" pitchFamily="34" charset="0"/>
              </a:rPr>
              <a:t>Inner Classes</a:t>
            </a:r>
            <a:endParaRPr lang="en-GB" dirty="0">
              <a:latin typeface="Copperplate Gothic Light" pitchFamily="34" charset="0"/>
            </a:endParaRPr>
          </a:p>
        </p:txBody>
      </p:sp>
      <p:pic>
        <p:nvPicPr>
          <p:cNvPr id="7" name="Picture 6"/>
          <p:cNvPicPr>
            <a:picLocks noChangeAspect="1"/>
          </p:cNvPicPr>
          <p:nvPr/>
        </p:nvPicPr>
        <p:blipFill>
          <a:blip r:embed="rId3">
            <a:graysc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p:blipFill>
        <p:spPr>
          <a:xfrm>
            <a:off x="2475880" y="2065280"/>
            <a:ext cx="4192239" cy="4004510"/>
          </a:xfrm>
          <a:prstGeom prst="hexagon">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3508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892466" y="1484784"/>
            <a:ext cx="3744416" cy="4320480"/>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class</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AnonymousWorld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interface</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HelloWorld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say();</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static</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sayHello</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EnglishGreeting</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implements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HelloWorld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say()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System.</a:t>
            </a:r>
            <a:r>
              <a:rPr kumimoji="0" lang="en-GB" sz="1000" b="1" i="1" u="none" strike="noStrike" cap="none" normalizeH="0" baseline="0" dirty="0" err="1">
                <a:ln>
                  <a:noFill/>
                </a:ln>
                <a:solidFill>
                  <a:srgbClr val="0000C0"/>
                </a:solidFill>
                <a:effectLst/>
                <a:latin typeface="Consolas" pitchFamily="49" charset="0"/>
                <a:cs typeface="Arial" pitchFamily="34" charset="0"/>
              </a:rPr>
              <a:t>out</a:t>
            </a:r>
            <a:r>
              <a:rPr kumimoji="0" lang="en-GB" sz="1000" b="0" i="0" u="none" strike="noStrike" cap="none" normalizeH="0" baseline="0" dirty="0" err="1">
                <a:ln>
                  <a:noFill/>
                </a:ln>
                <a:solidFill>
                  <a:srgbClr val="000000"/>
                </a:solidFill>
                <a:effectLst/>
                <a:latin typeface="Consolas" pitchFamily="49" charset="0"/>
                <a:cs typeface="Arial" pitchFamily="34" charset="0"/>
              </a:rPr>
              <a:t>.println</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2A00FF"/>
                </a:solidFill>
                <a:effectLst/>
                <a:latin typeface="Consolas" pitchFamily="49" charset="0"/>
                <a:cs typeface="Arial" pitchFamily="34" charset="0"/>
              </a:rPr>
              <a:t>"Hello!"</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HelloWorld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sayEnglish</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EnglishGreeting</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HelloWorld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sayGerman</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new</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HelloWorld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say()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System.</a:t>
            </a:r>
            <a:r>
              <a:rPr kumimoji="0" lang="en-GB" sz="1000" b="1" i="1" u="none" strike="noStrike" cap="none" normalizeH="0" baseline="0" dirty="0" err="1">
                <a:ln>
                  <a:noFill/>
                </a:ln>
                <a:solidFill>
                  <a:schemeClr val="bg1">
                    <a:lumMod val="75000"/>
                  </a:schemeClr>
                </a:solidFill>
                <a:effectLst/>
                <a:latin typeface="Consolas" pitchFamily="49" charset="0"/>
                <a:cs typeface="Arial" pitchFamily="34" charset="0"/>
              </a:rPr>
              <a:t>out</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.println</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("Hallo!");</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sayEnglish</a:t>
            </a:r>
            <a:r>
              <a:rPr kumimoji="0" lang="en-GB" sz="1000" b="0" i="0" u="none" strike="noStrike" cap="none" normalizeH="0" baseline="0" dirty="0" err="1">
                <a:ln>
                  <a:noFill/>
                </a:ln>
                <a:solidFill>
                  <a:srgbClr val="000000"/>
                </a:solidFill>
                <a:effectLst/>
                <a:latin typeface="Consolas" pitchFamily="49" charset="0"/>
                <a:cs typeface="Arial" pitchFamily="34" charset="0"/>
              </a:rPr>
              <a:t>.say</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sayGerman.say</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a:ln>
                <a:noFill/>
              </a:ln>
              <a:solidFill>
                <a:schemeClr val="bg1">
                  <a:lumMod val="75000"/>
                </a:schemeClr>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public</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static</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1" i="0" u="none" strike="noStrike" cap="none" normalizeH="0" baseline="0" dirty="0">
                <a:ln>
                  <a:noFill/>
                </a:ln>
                <a:solidFill>
                  <a:schemeClr val="bg1">
                    <a:lumMod val="75000"/>
                  </a:schemeClr>
                </a:solidFill>
                <a:effectLst/>
                <a:latin typeface="Consolas" pitchFamily="49" charset="0"/>
                <a:cs typeface="Arial" pitchFamily="34" charset="0"/>
              </a:rPr>
              <a:t>void</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main(String... </a:t>
            </a:r>
            <a:r>
              <a:rPr kumimoji="0" lang="en-GB" sz="1000" b="0" i="0" u="none" strike="noStrike" cap="none" normalizeH="0" baseline="0" dirty="0" err="1">
                <a:ln>
                  <a:noFill/>
                </a:ln>
                <a:solidFill>
                  <a:schemeClr val="bg1">
                    <a:lumMod val="75000"/>
                  </a:schemeClr>
                </a:solidFill>
                <a:effectLst/>
                <a:latin typeface="Consolas" pitchFamily="49" charset="0"/>
                <a:cs typeface="Arial" pitchFamily="34" charset="0"/>
              </a:rPr>
              <a:t>args</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r>
              <a:rPr kumimoji="0" lang="en-GB" sz="1000" b="0" i="1" u="none" strike="noStrike" cap="none" normalizeH="0" baseline="0" dirty="0" err="1">
                <a:ln>
                  <a:noFill/>
                </a:ln>
                <a:solidFill>
                  <a:schemeClr val="bg1">
                    <a:lumMod val="75000"/>
                  </a:schemeClr>
                </a:solidFill>
                <a:effectLst/>
                <a:latin typeface="Consolas" pitchFamily="49" charset="0"/>
                <a:cs typeface="Arial" pitchFamily="34" charset="0"/>
              </a:rPr>
              <a:t>sayHello</a:t>
            </a: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chemeClr val="bg1">
                    <a:lumMod val="75000"/>
                  </a:schemeClr>
                </a:solidFill>
                <a:effectLst/>
                <a:latin typeface="Consolas" pitchFamily="49" charset="0"/>
                <a:cs typeface="Arial" pitchFamily="34" charset="0"/>
              </a:rPr>
              <a:t>} }</a:t>
            </a:r>
            <a:endParaRPr kumimoji="0" lang="en-US" sz="1800" b="0" i="0" u="none" strike="noStrike" cap="none" normalizeH="0" baseline="0" dirty="0">
              <a:ln>
                <a:noFill/>
              </a:ln>
              <a:solidFill>
                <a:schemeClr val="bg1">
                  <a:lumMod val="75000"/>
                </a:schemeClr>
              </a:solidFill>
              <a:effectLst/>
              <a:latin typeface="Arial" pitchFamily="34" charset="0"/>
              <a:cs typeface="Arial" pitchFamily="34" charset="0"/>
            </a:endParaRPr>
          </a:p>
        </p:txBody>
      </p:sp>
      <p:sp>
        <p:nvSpPr>
          <p:cNvPr id="2" name="Title 1"/>
          <p:cNvSpPr>
            <a:spLocks noGrp="1"/>
          </p:cNvSpPr>
          <p:nvPr>
            <p:ph type="title"/>
          </p:nvPr>
        </p:nvSpPr>
        <p:spPr/>
        <p:txBody>
          <a:bodyPr/>
          <a:lstStyle/>
          <a:p>
            <a:r>
              <a:rPr lang="en-GB" dirty="0"/>
              <a:t>Inner Classes and Anonymous Classes</a:t>
            </a:r>
          </a:p>
        </p:txBody>
      </p:sp>
      <p:sp>
        <p:nvSpPr>
          <p:cNvPr id="3" name="Content Placeholder 2"/>
          <p:cNvSpPr>
            <a:spLocks noGrp="1"/>
          </p:cNvSpPr>
          <p:nvPr>
            <p:ph idx="1"/>
          </p:nvPr>
        </p:nvSpPr>
        <p:spPr>
          <a:xfrm>
            <a:off x="111582" y="908720"/>
            <a:ext cx="4748450" cy="5688632"/>
          </a:xfrm>
        </p:spPr>
        <p:txBody>
          <a:bodyPr>
            <a:normAutofit fontScale="92500" lnSpcReduction="20000"/>
          </a:bodyPr>
          <a:lstStyle/>
          <a:p>
            <a:r>
              <a:rPr lang="en-GB" sz="2600" b="1" dirty="0"/>
              <a:t>inner classes </a:t>
            </a:r>
            <a:r>
              <a:rPr lang="en-GB" sz="2600" dirty="0"/>
              <a:t>(or inner interfaces too) are defined within another class (the outer class)</a:t>
            </a:r>
          </a:p>
          <a:p>
            <a:r>
              <a:rPr lang="en-GB" sz="2600" b="1" dirty="0"/>
              <a:t>anonymous (inner) classes </a:t>
            </a:r>
            <a:r>
              <a:rPr lang="en-GB" sz="2600" dirty="0"/>
              <a:t>are defined and instantiated in a single expression using </a:t>
            </a:r>
            <a:r>
              <a:rPr lang="en-GB" sz="2400" b="1" dirty="0">
                <a:solidFill>
                  <a:srgbClr val="000000"/>
                </a:solidFill>
                <a:latin typeface="Consolas" pitchFamily="49" charset="0"/>
                <a:cs typeface="Arial" pitchFamily="34" charset="0"/>
              </a:rPr>
              <a:t>new</a:t>
            </a:r>
            <a:r>
              <a:rPr lang="en-GB" sz="2600" dirty="0"/>
              <a:t>, where the anonymous class definition itself is actually an expression</a:t>
            </a:r>
          </a:p>
          <a:p>
            <a:r>
              <a:rPr lang="en-GB" sz="2600" dirty="0"/>
              <a:t>it can be included as part of a larger expression, such as a method call</a:t>
            </a:r>
          </a:p>
          <a:p>
            <a:r>
              <a:rPr lang="en-GB" sz="2600" dirty="0"/>
              <a:t>inner classes are often local helper classes, whilst anonymous classes are often use-once classes without an explicit handle to the code that defines it </a:t>
            </a:r>
          </a:p>
        </p:txBody>
      </p:sp>
      <p:grpSp>
        <p:nvGrpSpPr>
          <p:cNvPr id="22" name="Group 21">
            <a:extLst>
              <a:ext uri="{FF2B5EF4-FFF2-40B4-BE49-F238E27FC236}">
                <a16:creationId xmlns:a16="http://schemas.microsoft.com/office/drawing/2014/main" id="{90845AFF-61EC-450F-A314-A62BB9DCAA64}"/>
              </a:ext>
            </a:extLst>
          </p:cNvPr>
          <p:cNvGrpSpPr/>
          <p:nvPr/>
        </p:nvGrpSpPr>
        <p:grpSpPr>
          <a:xfrm>
            <a:off x="4892465" y="1484784"/>
            <a:ext cx="4139953" cy="4392488"/>
            <a:chOff x="5004047" y="1412776"/>
            <a:chExt cx="4139953" cy="4392488"/>
          </a:xfrm>
        </p:grpSpPr>
        <p:sp>
          <p:nvSpPr>
            <p:cNvPr id="21" name="Text Box 2">
              <a:extLst>
                <a:ext uri="{FF2B5EF4-FFF2-40B4-BE49-F238E27FC236}">
                  <a16:creationId xmlns:a16="http://schemas.microsoft.com/office/drawing/2014/main" id="{D776AEDA-10F4-4979-B681-10A9757BD90F}"/>
                </a:ext>
              </a:extLst>
            </p:cNvPr>
            <p:cNvSpPr txBox="1">
              <a:spLocks noChangeArrowheads="1"/>
            </p:cNvSpPr>
            <p:nvPr/>
          </p:nvSpPr>
          <p:spPr bwMode="auto">
            <a:xfrm>
              <a:off x="5004047" y="1412776"/>
              <a:ext cx="3744416" cy="4320480"/>
            </a:xfrm>
            <a:prstGeom prst="rect">
              <a:avLst/>
            </a:prstGeom>
            <a:solidFill>
              <a:srgbClr val="F2F2F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AnonymousWorld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interface</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HelloWorld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say();</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static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sayHello</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class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EnglishGreeting</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implements</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HelloWorld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say()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System.</a:t>
              </a:r>
              <a:r>
                <a:rPr kumimoji="0" lang="en-GB" sz="1000" b="1" i="1" u="none" strike="noStrike" cap="none" normalizeH="0" baseline="0" dirty="0" err="1">
                  <a:ln>
                    <a:noFill/>
                  </a:ln>
                  <a:solidFill>
                    <a:srgbClr val="0000C0"/>
                  </a:solidFill>
                  <a:effectLst/>
                  <a:latin typeface="Consolas" pitchFamily="49" charset="0"/>
                  <a:cs typeface="Arial" pitchFamily="34" charset="0"/>
                </a:rPr>
                <a:t>out</a:t>
              </a:r>
              <a:r>
                <a:rPr kumimoji="0" lang="en-GB" sz="1000" b="0" i="0" u="none" strike="noStrike" cap="none" normalizeH="0" baseline="0" dirty="0" err="1">
                  <a:ln>
                    <a:noFill/>
                  </a:ln>
                  <a:solidFill>
                    <a:srgbClr val="000000"/>
                  </a:solidFill>
                  <a:effectLst/>
                  <a:latin typeface="Consolas" pitchFamily="49" charset="0"/>
                  <a:cs typeface="Arial" pitchFamily="34" charset="0"/>
                </a:rPr>
                <a:t>.println</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2A00FF"/>
                  </a:solidFill>
                  <a:effectLst/>
                  <a:latin typeface="Consolas" pitchFamily="49" charset="0"/>
                  <a:cs typeface="Arial" pitchFamily="34" charset="0"/>
                </a:rPr>
                <a:t>"Hello!"</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HelloWorld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sayEnglish</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EnglishGreeting</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HelloWorld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sayGerman</a:t>
              </a:r>
              <a:r>
                <a:rPr kumimoji="0" lang="en-GB" sz="1000" b="0" i="0" u="none" strike="noStrike" cap="none" normalizeH="0" baseline="0" dirty="0">
                  <a:ln>
                    <a:noFill/>
                  </a:ln>
                  <a:solidFill>
                    <a:srgbClr val="000000"/>
                  </a:solidFill>
                  <a:effectLst/>
                  <a:latin typeface="Consolas" pitchFamily="49" charset="0"/>
                  <a:cs typeface="Arial" pitchFamily="34" charset="0"/>
                </a:rPr>
                <a:t> = </a:t>
              </a:r>
              <a:r>
                <a:rPr kumimoji="0" lang="en-GB" sz="1000" b="1" i="0" u="none" strike="noStrike" cap="none" normalizeH="0" baseline="0" dirty="0">
                  <a:ln>
                    <a:noFill/>
                  </a:ln>
                  <a:solidFill>
                    <a:srgbClr val="7F0055"/>
                  </a:solidFill>
                  <a:effectLst/>
                  <a:latin typeface="Consolas" pitchFamily="49" charset="0"/>
                  <a:cs typeface="Arial" pitchFamily="34" charset="0"/>
                </a:rPr>
                <a:t>new</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HelloWorld</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say()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000000"/>
                  </a:solidFill>
                  <a:effectLst/>
                  <a:latin typeface="Consolas" pitchFamily="49" charset="0"/>
                  <a:cs typeface="Arial" pitchFamily="34" charset="0"/>
                </a:rPr>
                <a:t>System.</a:t>
              </a:r>
              <a:r>
                <a:rPr kumimoji="0" lang="en-GB" sz="1000" b="1" i="1" u="none" strike="noStrike" cap="none" normalizeH="0" baseline="0" dirty="0" err="1">
                  <a:ln>
                    <a:noFill/>
                  </a:ln>
                  <a:solidFill>
                    <a:srgbClr val="0000C0"/>
                  </a:solidFill>
                  <a:effectLst/>
                  <a:latin typeface="Consolas" pitchFamily="49" charset="0"/>
                  <a:cs typeface="Arial" pitchFamily="34" charset="0"/>
                </a:rPr>
                <a:t>out</a:t>
              </a:r>
              <a:r>
                <a:rPr kumimoji="0" lang="en-GB" sz="1000" b="0" i="0" u="none" strike="noStrike" cap="none" normalizeH="0" baseline="0" dirty="0" err="1">
                  <a:ln>
                    <a:noFill/>
                  </a:ln>
                  <a:solidFill>
                    <a:srgbClr val="000000"/>
                  </a:solidFill>
                  <a:effectLst/>
                  <a:latin typeface="Consolas" pitchFamily="49" charset="0"/>
                  <a:cs typeface="Arial" pitchFamily="34" charset="0"/>
                </a:rPr>
                <a:t>.println</a:t>
              </a:r>
              <a:r>
                <a:rPr kumimoji="0" lang="en-GB" sz="1000" b="0" i="0" u="none" strike="noStrike" cap="none" normalizeH="0" baseline="0" dirty="0">
                  <a:ln>
                    <a:noFill/>
                  </a:ln>
                  <a:solidFill>
                    <a:srgbClr val="000000"/>
                  </a:solidFill>
                  <a:effectLst/>
                  <a:latin typeface="Consolas" pitchFamily="49" charset="0"/>
                  <a:cs typeface="Arial" pitchFamily="34" charset="0"/>
                </a:rPr>
                <a:t>(</a:t>
              </a:r>
              <a:r>
                <a:rPr kumimoji="0" lang="en-GB" sz="1000" b="0" i="0" u="none" strike="noStrike" cap="none" normalizeH="0" baseline="0" dirty="0">
                  <a:ln>
                    <a:noFill/>
                  </a:ln>
                  <a:solidFill>
                    <a:srgbClr val="2A00FF"/>
                  </a:solidFill>
                  <a:effectLst/>
                  <a:latin typeface="Consolas" pitchFamily="49" charset="0"/>
                  <a:cs typeface="Arial" pitchFamily="34" charset="0"/>
                </a:rPr>
                <a:t>"Hallo!"</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sayEnglish</a:t>
              </a:r>
              <a:r>
                <a:rPr kumimoji="0" lang="en-GB" sz="1000" b="0" i="0" u="none" strike="noStrike" cap="none" normalizeH="0" baseline="0" dirty="0" err="1">
                  <a:ln>
                    <a:noFill/>
                  </a:ln>
                  <a:solidFill>
                    <a:srgbClr val="000000"/>
                  </a:solidFill>
                  <a:effectLst/>
                  <a:latin typeface="Consolas" pitchFamily="49" charset="0"/>
                  <a:cs typeface="Arial" pitchFamily="34" charset="0"/>
                </a:rPr>
                <a:t>.say</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0" u="none" strike="noStrike" cap="none" normalizeH="0" baseline="0" dirty="0" err="1">
                  <a:ln>
                    <a:noFill/>
                  </a:ln>
                  <a:solidFill>
                    <a:srgbClr val="6A3E3E"/>
                  </a:solidFill>
                  <a:effectLst/>
                  <a:latin typeface="Consolas" pitchFamily="49" charset="0"/>
                  <a:cs typeface="Arial" pitchFamily="34" charset="0"/>
                </a:rPr>
                <a:t>sayGerman</a:t>
              </a:r>
              <a:r>
                <a:rPr kumimoji="0" lang="en-GB" sz="1000" b="0" i="0" u="none" strike="noStrike" cap="none" normalizeH="0" baseline="0" dirty="0" err="1">
                  <a:ln>
                    <a:noFill/>
                  </a:ln>
                  <a:solidFill>
                    <a:srgbClr val="000000"/>
                  </a:solidFill>
                  <a:effectLst/>
                  <a:latin typeface="Consolas" pitchFamily="49" charset="0"/>
                  <a:cs typeface="Arial" pitchFamily="34" charset="0"/>
                </a:rPr>
                <a:t>.say</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public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static</a:t>
              </a: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1" i="0" u="none" strike="noStrike" cap="none" normalizeH="0" baseline="0" dirty="0">
                  <a:ln>
                    <a:noFill/>
                  </a:ln>
                  <a:solidFill>
                    <a:srgbClr val="7F0055"/>
                  </a:solidFill>
                  <a:effectLst/>
                  <a:latin typeface="Consolas" pitchFamily="49" charset="0"/>
                  <a:cs typeface="Arial" pitchFamily="34" charset="0"/>
                </a:rPr>
                <a:t>void</a:t>
              </a:r>
              <a:r>
                <a:rPr kumimoji="0" lang="en-GB" sz="1000" b="0" i="0" u="none" strike="noStrike" cap="none" normalizeH="0" baseline="0" dirty="0">
                  <a:ln>
                    <a:noFill/>
                  </a:ln>
                  <a:solidFill>
                    <a:srgbClr val="000000"/>
                  </a:solidFill>
                  <a:effectLst/>
                  <a:latin typeface="Consolas" pitchFamily="49" charset="0"/>
                  <a:cs typeface="Arial" pitchFamily="34" charset="0"/>
                </a:rPr>
                <a:t> main(String... </a:t>
              </a:r>
              <a:r>
                <a:rPr kumimoji="0" lang="en-GB" sz="1000" b="0" i="0" u="none" strike="noStrike" cap="none" normalizeH="0" baseline="0" dirty="0" err="1">
                  <a:ln>
                    <a:noFill/>
                  </a:ln>
                  <a:solidFill>
                    <a:srgbClr val="6A3E3E"/>
                  </a:solidFill>
                  <a:effectLst/>
                  <a:latin typeface="Consolas" pitchFamily="49" charset="0"/>
                  <a:cs typeface="Arial" pitchFamily="34" charset="0"/>
                </a:rPr>
                <a:t>args</a:t>
              </a: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r>
                <a:rPr kumimoji="0" lang="en-GB" sz="1000" b="0" i="1" u="none" strike="noStrike" cap="none" normalizeH="0" baseline="0" dirty="0" err="1">
                  <a:ln>
                    <a:noFill/>
                  </a:ln>
                  <a:solidFill>
                    <a:srgbClr val="000000"/>
                  </a:solidFill>
                  <a:effectLst/>
                  <a:latin typeface="Consolas" pitchFamily="49" charset="0"/>
                  <a:cs typeface="Arial" pitchFamily="34" charset="0"/>
                </a:rPr>
                <a:t>sayHello</a:t>
              </a:r>
              <a:r>
                <a:rPr kumimoji="0" lang="en-GB" sz="1000" b="0" i="0" u="none" strike="noStrike" cap="none" normalizeH="0" baseline="0" dirty="0">
                  <a:ln>
                    <a:noFill/>
                  </a:ln>
                  <a:solidFill>
                    <a:srgbClr val="000000"/>
                  </a:solidFill>
                  <a:effectLst/>
                  <a:latin typeface="Consolas" pitchFamily="49" charset="0"/>
                  <a:cs typeface="Arial" pitchFamily="34" charset="0"/>
                </a:rPr>
                <a:t>();</a:t>
              </a:r>
              <a:endParaRPr kumimoji="0" lang="en-GB" sz="1000" b="0" i="0" u="none" strike="noStrike" cap="none" normalizeH="0" baseline="0" dirty="0">
                <a:ln>
                  <a:noFill/>
                </a:ln>
                <a:solidFill>
                  <a:schemeClr val="tx1"/>
                </a:solidFill>
                <a:effectLst/>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a:ln>
                    <a:noFill/>
                  </a:ln>
                  <a:solidFill>
                    <a:srgbClr val="000000"/>
                  </a:solidFill>
                  <a:effectLst/>
                  <a:latin typeface="Consolas" pitchFamily="49"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Freeform 9"/>
            <p:cNvSpPr/>
            <p:nvPr/>
          </p:nvSpPr>
          <p:spPr>
            <a:xfrm rot="1787177" flipV="1">
              <a:off x="8164063" y="3907122"/>
              <a:ext cx="584949" cy="411906"/>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ounded Rectangle 10"/>
            <p:cNvSpPr/>
            <p:nvPr/>
          </p:nvSpPr>
          <p:spPr>
            <a:xfrm>
              <a:off x="7740352" y="4005064"/>
              <a:ext cx="1403648" cy="1008112"/>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Consolas" pitchFamily="49" charset="0"/>
                  <a:cs typeface="Arial" pitchFamily="34" charset="0"/>
                </a:rPr>
                <a:t>an anonymous inner class, definition together with instantiation</a:t>
              </a:r>
            </a:p>
          </p:txBody>
        </p:sp>
        <p:sp>
          <p:nvSpPr>
            <p:cNvPr id="16" name="Freeform 15"/>
            <p:cNvSpPr/>
            <p:nvPr/>
          </p:nvSpPr>
          <p:spPr>
            <a:xfrm rot="20130139" flipV="1">
              <a:off x="6575287" y="4611856"/>
              <a:ext cx="584949" cy="411906"/>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ounded Rectangle 14"/>
            <p:cNvSpPr/>
            <p:nvPr/>
          </p:nvSpPr>
          <p:spPr>
            <a:xfrm>
              <a:off x="6732240" y="4725144"/>
              <a:ext cx="936104" cy="360040"/>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lumMod val="75000"/>
                    </a:schemeClr>
                  </a:solidFill>
                  <a:latin typeface="Consolas" pitchFamily="49" charset="0"/>
                  <a:cs typeface="Arial" pitchFamily="34" charset="0"/>
                </a:rPr>
                <a:t>saying ‘Hallo’</a:t>
              </a:r>
            </a:p>
          </p:txBody>
        </p:sp>
        <p:sp>
          <p:nvSpPr>
            <p:cNvPr id="17" name="Freeform 16"/>
            <p:cNvSpPr/>
            <p:nvPr/>
          </p:nvSpPr>
          <p:spPr>
            <a:xfrm rot="18514696" flipV="1">
              <a:off x="6495121" y="4228192"/>
              <a:ext cx="584949" cy="411906"/>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Rounded Rectangle 17"/>
            <p:cNvSpPr/>
            <p:nvPr/>
          </p:nvSpPr>
          <p:spPr>
            <a:xfrm>
              <a:off x="6660232" y="4293096"/>
              <a:ext cx="936104" cy="360040"/>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lumMod val="75000"/>
                    </a:schemeClr>
                  </a:solidFill>
                  <a:latin typeface="Consolas" pitchFamily="49" charset="0"/>
                  <a:cs typeface="Arial" pitchFamily="34" charset="0"/>
                </a:rPr>
                <a:t>saying ‘Hello’</a:t>
              </a:r>
            </a:p>
          </p:txBody>
        </p:sp>
        <p:sp>
          <p:nvSpPr>
            <p:cNvPr id="19" name="Freeform 18"/>
            <p:cNvSpPr/>
            <p:nvPr/>
          </p:nvSpPr>
          <p:spPr>
            <a:xfrm rot="20569291" flipV="1">
              <a:off x="6203956" y="5234387"/>
              <a:ext cx="584949" cy="411906"/>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ounded Rectangle 19"/>
            <p:cNvSpPr/>
            <p:nvPr/>
          </p:nvSpPr>
          <p:spPr>
            <a:xfrm>
              <a:off x="6516216" y="5301208"/>
              <a:ext cx="1872208" cy="504056"/>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lumMod val="75000"/>
                    </a:schemeClr>
                  </a:solidFill>
                  <a:latin typeface="Consolas" pitchFamily="49" charset="0"/>
                  <a:cs typeface="Arial" pitchFamily="34" charset="0"/>
                </a:rPr>
                <a:t>call static method</a:t>
              </a:r>
            </a:p>
          </p:txBody>
        </p:sp>
      </p:grpSp>
      <p:grpSp>
        <p:nvGrpSpPr>
          <p:cNvPr id="23" name="Group 22">
            <a:extLst>
              <a:ext uri="{FF2B5EF4-FFF2-40B4-BE49-F238E27FC236}">
                <a16:creationId xmlns:a16="http://schemas.microsoft.com/office/drawing/2014/main" id="{1EA08BB2-4FEA-4E44-BBA7-9DABEDF6F559}"/>
              </a:ext>
            </a:extLst>
          </p:cNvPr>
          <p:cNvGrpSpPr/>
          <p:nvPr/>
        </p:nvGrpSpPr>
        <p:grpSpPr>
          <a:xfrm>
            <a:off x="6790161" y="1052736"/>
            <a:ext cx="2242257" cy="2592570"/>
            <a:chOff x="6901743" y="980728"/>
            <a:chExt cx="2242257" cy="2592570"/>
          </a:xfrm>
        </p:grpSpPr>
        <p:sp>
          <p:nvSpPr>
            <p:cNvPr id="5" name="Freeform 4"/>
            <p:cNvSpPr/>
            <p:nvPr/>
          </p:nvSpPr>
          <p:spPr>
            <a:xfrm rot="21310332">
              <a:off x="6901743" y="1232861"/>
              <a:ext cx="885190" cy="643001"/>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ounded Rectangle 5"/>
            <p:cNvSpPr/>
            <p:nvPr/>
          </p:nvSpPr>
          <p:spPr>
            <a:xfrm>
              <a:off x="7380312" y="980728"/>
              <a:ext cx="1224136" cy="504056"/>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lumMod val="75000"/>
                    </a:schemeClr>
                  </a:solidFill>
                  <a:latin typeface="Consolas" pitchFamily="49" charset="0"/>
                  <a:cs typeface="Arial" pitchFamily="34" charset="0"/>
                </a:rPr>
                <a:t>an inner interface</a:t>
              </a:r>
            </a:p>
          </p:txBody>
        </p:sp>
        <p:sp>
          <p:nvSpPr>
            <p:cNvPr id="7" name="Freeform 6"/>
            <p:cNvSpPr/>
            <p:nvPr/>
          </p:nvSpPr>
          <p:spPr>
            <a:xfrm rot="17318725" flipV="1">
              <a:off x="7480273" y="2027944"/>
              <a:ext cx="885190" cy="694545"/>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ounded Rectangle 7"/>
            <p:cNvSpPr/>
            <p:nvPr/>
          </p:nvSpPr>
          <p:spPr>
            <a:xfrm>
              <a:off x="7812360" y="2060848"/>
              <a:ext cx="1224136" cy="504056"/>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Consolas" pitchFamily="49" charset="0"/>
                  <a:cs typeface="Arial" pitchFamily="34" charset="0"/>
                </a:rPr>
                <a:t>an inner class</a:t>
              </a:r>
            </a:p>
          </p:txBody>
        </p:sp>
        <p:sp>
          <p:nvSpPr>
            <p:cNvPr id="12" name="Freeform 11"/>
            <p:cNvSpPr/>
            <p:nvPr/>
          </p:nvSpPr>
          <p:spPr>
            <a:xfrm rot="17961133" flipV="1">
              <a:off x="7266700" y="3074871"/>
              <a:ext cx="584949" cy="411906"/>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ounded Rectangle 8"/>
            <p:cNvSpPr/>
            <p:nvPr/>
          </p:nvSpPr>
          <p:spPr>
            <a:xfrm>
              <a:off x="7740352" y="2852936"/>
              <a:ext cx="1403648" cy="576064"/>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Consolas" pitchFamily="49" charset="0"/>
                  <a:cs typeface="Arial" pitchFamily="34" charset="0"/>
                </a:rPr>
                <a:t>instantiation of the inner class</a:t>
              </a:r>
            </a:p>
          </p:txBody>
        </p:sp>
        <p:sp>
          <p:nvSpPr>
            <p:cNvPr id="14" name="Freeform 13"/>
            <p:cNvSpPr/>
            <p:nvPr/>
          </p:nvSpPr>
          <p:spPr>
            <a:xfrm rot="17318725" flipV="1">
              <a:off x="6904209" y="1667904"/>
              <a:ext cx="885190" cy="694545"/>
            </a:xfrm>
            <a:custGeom>
              <a:avLst/>
              <a:gdLst>
                <a:gd name="connsiteX0" fmla="*/ 1848255 w 1848255"/>
                <a:gd name="connsiteY0" fmla="*/ 0 h 449093"/>
                <a:gd name="connsiteX1" fmla="*/ 710119 w 1848255"/>
                <a:gd name="connsiteY1" fmla="*/ 379378 h 449093"/>
                <a:gd name="connsiteX2" fmla="*/ 0 w 1848255"/>
                <a:gd name="connsiteY2" fmla="*/ 418289 h 449093"/>
              </a:gdLst>
              <a:ahLst/>
              <a:cxnLst>
                <a:cxn ang="0">
                  <a:pos x="connsiteX0" y="connsiteY0"/>
                </a:cxn>
                <a:cxn ang="0">
                  <a:pos x="connsiteX1" y="connsiteY1"/>
                </a:cxn>
                <a:cxn ang="0">
                  <a:pos x="connsiteX2" y="connsiteY2"/>
                </a:cxn>
              </a:cxnLst>
              <a:rect l="l" t="t" r="r" b="b"/>
              <a:pathLst>
                <a:path w="1848255" h="449093">
                  <a:moveTo>
                    <a:pt x="1848255" y="0"/>
                  </a:moveTo>
                  <a:cubicBezTo>
                    <a:pt x="1433208" y="154831"/>
                    <a:pt x="1018162" y="309663"/>
                    <a:pt x="710119" y="379378"/>
                  </a:cubicBezTo>
                  <a:cubicBezTo>
                    <a:pt x="402076" y="449093"/>
                    <a:pt x="119974" y="413425"/>
                    <a:pt x="0" y="41828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ounded Rectangle 12"/>
            <p:cNvSpPr/>
            <p:nvPr/>
          </p:nvSpPr>
          <p:spPr>
            <a:xfrm>
              <a:off x="7596336" y="1556792"/>
              <a:ext cx="1224136" cy="432048"/>
            </a:xfrm>
            <a:prstGeom prst="roundRect">
              <a:avLst/>
            </a:prstGeom>
            <a:solidFill>
              <a:srgbClr val="808AA8"/>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lumMod val="75000"/>
                    </a:schemeClr>
                  </a:solidFill>
                  <a:latin typeface="Consolas" pitchFamily="49" charset="0"/>
                  <a:cs typeface="Arial" pitchFamily="34" charset="0"/>
                </a:rPr>
                <a:t>a static method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14356"/>
            <a:ext cx="9144000" cy="61436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86" name="AutoShape 2" descr="Best Places to U Pick in Edmonton Farms"/>
          <p:cNvSpPr>
            <a:spLocks noChangeAspect="1" noChangeArrowheads="1"/>
          </p:cNvSpPr>
          <p:nvPr/>
        </p:nvSpPr>
        <p:spPr bwMode="auto">
          <a:xfrm>
            <a:off x="63500" y="-136525"/>
            <a:ext cx="6477000" cy="4295775"/>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357158" y="571480"/>
            <a:ext cx="8515352" cy="642918"/>
          </a:xfrm>
        </p:spPr>
        <p:txBody>
          <a:bodyPr>
            <a:noAutofit/>
          </a:bodyPr>
          <a:lstStyle/>
          <a:p>
            <a:r>
              <a:rPr lang="en-GB" sz="4400" dirty="0" err="1">
                <a:latin typeface="Copperplate Gothic Light" pitchFamily="34" charset="0"/>
              </a:rPr>
              <a:t>Iterators</a:t>
            </a:r>
            <a:endParaRPr lang="en-GB" dirty="0">
              <a:latin typeface="Copperplate Gothic Light" pitchFamily="34" charset="0"/>
            </a:endParaRPr>
          </a:p>
        </p:txBody>
      </p:sp>
      <p:pic>
        <p:nvPicPr>
          <p:cNvPr id="7" name="Picture 6" descr="step-by-step.jpg"/>
          <p:cNvPicPr>
            <a:picLocks noChangeAspect="1"/>
          </p:cNvPicPr>
          <p:nvPr/>
        </p:nvPicPr>
        <p:blipFill>
          <a:blip r:embed="rId2" cstate="print">
            <a:grayscl/>
            <a:lum bright="-20000" contrast="30000"/>
          </a:blip>
          <a:stretch>
            <a:fillRect/>
          </a:stretch>
        </p:blipFill>
        <p:spPr>
          <a:xfrm>
            <a:off x="2483768" y="2348880"/>
            <a:ext cx="4248472" cy="3705820"/>
          </a:xfrm>
          <a:prstGeom prst="hexagon">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74F21EE459804898C26619F73BFFBD" ma:contentTypeVersion="13" ma:contentTypeDescription="Create a new document." ma:contentTypeScope="" ma:versionID="ae6fb701593f9570054b369790346b6b">
  <xsd:schema xmlns:xsd="http://www.w3.org/2001/XMLSchema" xmlns:xs="http://www.w3.org/2001/XMLSchema" xmlns:p="http://schemas.microsoft.com/office/2006/metadata/properties" xmlns:ns3="ea475f6a-d5b8-4bf9-8b37-4787615644ac" xmlns:ns4="a513e81c-aa9f-4134-a2a7-faa122d73f4f" targetNamespace="http://schemas.microsoft.com/office/2006/metadata/properties" ma:root="true" ma:fieldsID="c084105febd7f1995f2664e2429eebec" ns3:_="" ns4:_="">
    <xsd:import namespace="ea475f6a-d5b8-4bf9-8b37-4787615644ac"/>
    <xsd:import namespace="a513e81c-aa9f-4134-a2a7-faa122d73f4f"/>
    <xsd:element name="properties">
      <xsd:complexType>
        <xsd:sequence>
          <xsd:element name="documentManagement">
            <xsd:complexType>
              <xsd:all>
                <xsd:element ref="ns3:SharedWithDetails" minOccurs="0"/>
                <xsd:element ref="ns3:SharingHintHash" minOccurs="0"/>
                <xsd:element ref="ns3:SharedWithUsers"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475f6a-d5b8-4bf9-8b37-4787615644ac" elementFormDefault="qualified">
    <xsd:import namespace="http://schemas.microsoft.com/office/2006/documentManagement/types"/>
    <xsd:import namespace="http://schemas.microsoft.com/office/infopath/2007/PartnerControls"/>
    <xsd:element name="SharedWithDetails" ma:index="8" nillable="true" ma:displayName="Shared With Details" ma:description="" ma:internalName="SharedWithDetails" ma:readOnly="true">
      <xsd:simpleType>
        <xsd:restriction base="dms:Note">
          <xsd:maxLength value="255"/>
        </xsd:restriction>
      </xsd:simpleType>
    </xsd:element>
    <xsd:element name="SharingHintHash" ma:index="9" nillable="true" ma:displayName="Sharing Hint Hash" ma:description="" ma:hidden="true" ma:internalName="SharingHintHash" ma:readOnly="true">
      <xsd:simpleType>
        <xsd:restriction base="dms:Text"/>
      </xsd:simpleType>
    </xsd:element>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513e81c-aa9f-4134-a2a7-faa122d73f4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94F383-82B9-401A-B9FE-574A51CE29B0}">
  <ds:schemaRefs>
    <ds:schemaRef ds:uri="http://schemas.microsoft.com/office/2006/metadata/properties"/>
    <ds:schemaRef ds:uri="http://schemas.microsoft.com/office/2006/documentManagement/types"/>
    <ds:schemaRef ds:uri="ea475f6a-d5b8-4bf9-8b37-4787615644ac"/>
    <ds:schemaRef ds:uri="http://purl.org/dc/dcmitype/"/>
    <ds:schemaRef ds:uri="http://purl.org/dc/elements/1.1/"/>
    <ds:schemaRef ds:uri="http://schemas.openxmlformats.org/package/2006/metadata/core-properties"/>
    <ds:schemaRef ds:uri="http://purl.org/dc/terms/"/>
    <ds:schemaRef ds:uri="http://schemas.microsoft.com/office/infopath/2007/PartnerControls"/>
    <ds:schemaRef ds:uri="a513e81c-aa9f-4134-a2a7-faa122d73f4f"/>
    <ds:schemaRef ds:uri="http://www.w3.org/XML/1998/namespace"/>
  </ds:schemaRefs>
</ds:datastoreItem>
</file>

<file path=customXml/itemProps2.xml><?xml version="1.0" encoding="utf-8"?>
<ds:datastoreItem xmlns:ds="http://schemas.openxmlformats.org/officeDocument/2006/customXml" ds:itemID="{97DD1A4F-902F-4E33-88FC-9F3230DC0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475f6a-d5b8-4bf9-8b37-4787615644ac"/>
    <ds:schemaRef ds:uri="a513e81c-aa9f-4134-a2a7-faa122d73f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A380E3-6F11-48CA-8C04-241FED3EB4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21818</TotalTime>
  <Words>2362</Words>
  <Application>Microsoft Office PowerPoint</Application>
  <PresentationFormat>On-screen Show (4:3)</PresentationFormat>
  <Paragraphs>426</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Consolas</vt:lpstr>
      <vt:lpstr>Copperplate Gothic Light</vt:lpstr>
      <vt:lpstr>Courier New</vt:lpstr>
      <vt:lpstr>Times New Roman</vt:lpstr>
      <vt:lpstr>Wingdings</vt:lpstr>
      <vt:lpstr>Office Theme</vt:lpstr>
      <vt:lpstr>PowerPoint Presentation</vt:lpstr>
      <vt:lpstr>This thing …</vt:lpstr>
      <vt:lpstr>PowerPoint Presentation</vt:lpstr>
      <vt:lpstr>PowerPoint Presentation</vt:lpstr>
      <vt:lpstr> Interfaces  vs.  Concrete Implementations</vt:lpstr>
      <vt:lpstr>Interfaces vs. Implementations                            . </vt:lpstr>
      <vt:lpstr>Inner Classes</vt:lpstr>
      <vt:lpstr>Inner Classes and Anonymous Classes</vt:lpstr>
      <vt:lpstr>Iterators</vt:lpstr>
      <vt:lpstr>This thing …</vt:lpstr>
      <vt:lpstr>                   The Concept of Iterators </vt:lpstr>
      <vt:lpstr>    The Iterator Pattern in Detail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Sion Hannuna</cp:lastModifiedBy>
  <cp:revision>717</cp:revision>
  <cp:lastPrinted>2020-02-20T15:53:50Z</cp:lastPrinted>
  <dcterms:created xsi:type="dcterms:W3CDTF">2016-05-24T12:38:36Z</dcterms:created>
  <dcterms:modified xsi:type="dcterms:W3CDTF">2024-02-19T19:22:21Z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0x010100B574F21EE459804898C26619F73BFFBD</vt:lpwstr>
  </property>
</Properties>
</file>