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5" r:id="rId8"/>
    <p:sldId id="261" r:id="rId9"/>
    <p:sldId id="263"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154546"/>
            <a:ext cx="8791575" cy="2994808"/>
          </a:xfrm>
        </p:spPr>
        <p:txBody>
          <a:bodyPr>
            <a:noAutofit/>
          </a:bodyPr>
          <a:lstStyle/>
          <a:p>
            <a:pPr algn="ctr"/>
            <a:r>
              <a:rPr lang="en-US" sz="4000" b="1" dirty="0" smtClean="0">
                <a:latin typeface="Times New Roman" panose="02020603050405020304" pitchFamily="18" charset="0"/>
                <a:cs typeface="Times New Roman" panose="02020603050405020304" pitchFamily="18" charset="0"/>
              </a:rPr>
              <a:t>Salary prediction using regression Analysis</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76424" y="4005150"/>
            <a:ext cx="8791575" cy="1655762"/>
          </a:xfrm>
        </p:spPr>
        <p:txBody>
          <a:bodyPr/>
          <a:lstStyle/>
          <a:p>
            <a:pPr algn="ctr"/>
            <a:r>
              <a:rPr lang="en-US" dirty="0">
                <a:solidFill>
                  <a:schemeClr val="bg1">
                    <a:lumMod val="95000"/>
                    <a:lumOff val="5000"/>
                  </a:schemeClr>
                </a:solidFill>
                <a:latin typeface="Times New Roman" panose="02020603050405020304" pitchFamily="18" charset="0"/>
                <a:cs typeface="Times New Roman" panose="02020603050405020304" pitchFamily="18" charset="0"/>
              </a:rPr>
              <a:t>Team Members :</a:t>
            </a:r>
          </a:p>
          <a:p>
            <a:pPr algn="ct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HAMZA MUSTAFA KHAN 15k-2832</a:t>
            </a: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a:p>
            <a:pPr algn="ct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SARIM BALKHI 15k-2828</a:t>
            </a: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US" dirty="0"/>
          </a:p>
        </p:txBody>
      </p:sp>
      <p:sp>
        <p:nvSpPr>
          <p:cNvPr id="4" name="TextBox 3"/>
          <p:cNvSpPr txBox="1"/>
          <p:nvPr/>
        </p:nvSpPr>
        <p:spPr>
          <a:xfrm>
            <a:off x="10667999" y="154546"/>
            <a:ext cx="1303562" cy="523220"/>
          </a:xfrm>
          <a:prstGeom prst="rect">
            <a:avLst/>
          </a:prstGeom>
          <a:noFill/>
        </p:spPr>
        <p:txBody>
          <a:bodyPr wrap="none" rtlCol="0">
            <a:spAutoFit/>
          </a:bodyPr>
          <a:lstStyle/>
          <a:p>
            <a:r>
              <a:rPr lang="en-US" sz="2800" b="1" dirty="0" smtClean="0">
                <a:solidFill>
                  <a:schemeClr val="bg1">
                    <a:lumMod val="95000"/>
                    <a:lumOff val="5000"/>
                  </a:schemeClr>
                </a:solidFill>
                <a:latin typeface="Times New Roman" panose="02020603050405020304" pitchFamily="18" charset="0"/>
                <a:cs typeface="Times New Roman" panose="02020603050405020304" pitchFamily="18" charset="0"/>
              </a:rPr>
              <a:t>CS-481</a:t>
            </a:r>
            <a:endParaRPr lang="en-US"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8928869" y="6156100"/>
            <a:ext cx="3042692" cy="461665"/>
          </a:xfrm>
          <a:prstGeom prst="rect">
            <a:avLst/>
          </a:prstGeom>
          <a:noFill/>
        </p:spPr>
        <p:txBody>
          <a:bodyPr wrap="none" rtlCol="0">
            <a:spAutoFit/>
          </a:bodyPr>
          <a:lstStyle/>
          <a:p>
            <a:r>
              <a:rPr lang="en-US" sz="2400" dirty="0" smtClean="0">
                <a:solidFill>
                  <a:schemeClr val="tx1">
                    <a:lumMod val="85000"/>
                  </a:schemeClr>
                </a:solidFill>
                <a:latin typeface="Times New Roman" panose="02020603050405020304" pitchFamily="18" charset="0"/>
                <a:cs typeface="Times New Roman" panose="02020603050405020304" pitchFamily="18" charset="0"/>
              </a:rPr>
              <a:t>Lecturer: Dr. Atif Tahir</a:t>
            </a:r>
            <a:endParaRPr lang="en-US" sz="2400" dirty="0">
              <a:solidFill>
                <a:schemeClr val="tx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8885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latin typeface="Times New Roman" panose="02020603050405020304" pitchFamily="18" charset="0"/>
                <a:cs typeface="Times New Roman" panose="02020603050405020304" pitchFamily="18" charset="0"/>
              </a:rPr>
              <a:t>Conclusion</a:t>
            </a:r>
            <a:endParaRPr lang="en-US" dirty="0"/>
          </a:p>
        </p:txBody>
      </p:sp>
      <p:sp>
        <p:nvSpPr>
          <p:cNvPr id="3" name="Content Placeholder 2"/>
          <p:cNvSpPr>
            <a:spLocks noGrp="1"/>
          </p:cNvSpPr>
          <p:nvPr>
            <p:ph idx="1"/>
          </p:nvPr>
        </p:nvSpPr>
        <p:spPr/>
        <p:txBody>
          <a:bodyPr/>
          <a:lstStyle/>
          <a:p>
            <a:r>
              <a:rPr lang="en-US" dirty="0" smtClean="0"/>
              <a:t>Job postings of higher positions have higher salaries.</a:t>
            </a:r>
          </a:p>
          <a:p>
            <a:r>
              <a:rPr lang="en-US" dirty="0" smtClean="0"/>
              <a:t>Managerial positions were the outliers.</a:t>
            </a:r>
          </a:p>
          <a:p>
            <a:r>
              <a:rPr lang="en-US" dirty="0" smtClean="0"/>
              <a:t>Salary is proportional to </a:t>
            </a:r>
            <a:r>
              <a:rPr lang="en-US" smtClean="0"/>
              <a:t>Higher position.</a:t>
            </a:r>
            <a:endParaRPr lang="en-US" dirty="0" smtClean="0"/>
          </a:p>
        </p:txBody>
      </p:sp>
    </p:spTree>
    <p:extLst>
      <p:ext uri="{BB962C8B-B14F-4D97-AF65-F5344CB8AC3E}">
        <p14:creationId xmlns:p14="http://schemas.microsoft.com/office/powerpoint/2010/main" val="237096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dirty="0" smtClean="0">
                <a:solidFill>
                  <a:schemeClr val="bg1"/>
                </a:solidFill>
                <a:latin typeface="Times New Roman" panose="02020603050405020304" pitchFamily="18" charset="0"/>
                <a:cs typeface="Times New Roman" panose="02020603050405020304" pitchFamily="18" charset="0"/>
              </a:rPr>
              <a:t>SETTING THE RESEARCH GOAL</a:t>
            </a:r>
            <a:endParaRPr lang="en-US" b="1" u="sng"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2249486"/>
            <a:ext cx="9905999" cy="4360319"/>
          </a:xfrm>
        </p:spPr>
        <p:txBody>
          <a:bodyPr>
            <a:normAutofit fontScale="92500" lnSpcReduction="10000"/>
          </a:bodyPr>
          <a:lstStyle/>
          <a:p>
            <a:r>
              <a:rPr lang="en-US" dirty="0" smtClean="0">
                <a:solidFill>
                  <a:schemeClr val="tx1">
                    <a:lumMod val="95000"/>
                  </a:schemeClr>
                </a:solidFill>
                <a:latin typeface="Times New Roman" panose="02020603050405020304" pitchFamily="18" charset="0"/>
                <a:cs typeface="Times New Roman" panose="02020603050405020304" pitchFamily="18" charset="0"/>
              </a:rPr>
              <a:t>Thousands </a:t>
            </a:r>
            <a:r>
              <a:rPr lang="en-US" dirty="0">
                <a:solidFill>
                  <a:schemeClr val="tx1">
                    <a:lumMod val="95000"/>
                  </a:schemeClr>
                </a:solidFill>
                <a:latin typeface="Times New Roman" panose="02020603050405020304" pitchFamily="18" charset="0"/>
                <a:cs typeface="Times New Roman" panose="02020603050405020304" pitchFamily="18" charset="0"/>
              </a:rPr>
              <a:t>of people </a:t>
            </a:r>
            <a:r>
              <a:rPr lang="en-US" dirty="0" smtClean="0">
                <a:solidFill>
                  <a:schemeClr val="tx1">
                    <a:lumMod val="95000"/>
                  </a:schemeClr>
                </a:solidFill>
                <a:latin typeface="Times New Roman" panose="02020603050405020304" pitchFamily="18" charset="0"/>
                <a:cs typeface="Times New Roman" panose="02020603050405020304" pitchFamily="18" charset="0"/>
              </a:rPr>
              <a:t>apply for different jobs on online job </a:t>
            </a:r>
            <a:r>
              <a:rPr lang="en-US" dirty="0">
                <a:solidFill>
                  <a:schemeClr val="tx1">
                    <a:lumMod val="95000"/>
                  </a:schemeClr>
                </a:solidFill>
                <a:latin typeface="Times New Roman" panose="02020603050405020304" pitchFamily="18" charset="0"/>
                <a:cs typeface="Times New Roman" panose="02020603050405020304" pitchFamily="18" charset="0"/>
              </a:rPr>
              <a:t>websites. </a:t>
            </a:r>
            <a:r>
              <a:rPr lang="en-US" dirty="0" smtClean="0">
                <a:solidFill>
                  <a:schemeClr val="tx1">
                    <a:lumMod val="95000"/>
                  </a:schemeClr>
                </a:solidFill>
                <a:latin typeface="Times New Roman" panose="02020603050405020304" pitchFamily="18" charset="0"/>
                <a:cs typeface="Times New Roman" panose="02020603050405020304" pitchFamily="18" charset="0"/>
              </a:rPr>
              <a:t>These </a:t>
            </a:r>
            <a:r>
              <a:rPr lang="en-US" dirty="0">
                <a:solidFill>
                  <a:schemeClr val="tx1">
                    <a:lumMod val="95000"/>
                  </a:schemeClr>
                </a:solidFill>
                <a:latin typeface="Times New Roman" panose="02020603050405020304" pitchFamily="18" charset="0"/>
                <a:cs typeface="Times New Roman" panose="02020603050405020304" pitchFamily="18" charset="0"/>
              </a:rPr>
              <a:t>sites include Indeed, </a:t>
            </a:r>
            <a:r>
              <a:rPr lang="en-US" dirty="0" err="1">
                <a:solidFill>
                  <a:schemeClr val="tx1">
                    <a:lumMod val="95000"/>
                  </a:schemeClr>
                </a:solidFill>
                <a:latin typeface="Times New Roman" panose="02020603050405020304" pitchFamily="18" charset="0"/>
                <a:cs typeface="Times New Roman" panose="02020603050405020304" pitchFamily="18" charset="0"/>
              </a:rPr>
              <a:t>Rozee</a:t>
            </a:r>
            <a:r>
              <a:rPr lang="en-US" dirty="0">
                <a:solidFill>
                  <a:schemeClr val="tx1">
                    <a:lumMod val="95000"/>
                  </a:schemeClr>
                </a:solidFill>
                <a:latin typeface="Times New Roman" panose="02020603050405020304" pitchFamily="18" charset="0"/>
                <a:cs typeface="Times New Roman" panose="02020603050405020304" pitchFamily="18" charset="0"/>
              </a:rPr>
              <a:t>, etc. Every individual </a:t>
            </a:r>
            <a:r>
              <a:rPr lang="en-US" dirty="0" smtClean="0">
                <a:solidFill>
                  <a:schemeClr val="tx1">
                    <a:lumMod val="95000"/>
                  </a:schemeClr>
                </a:solidFill>
                <a:latin typeface="Times New Roman" panose="02020603050405020304" pitchFamily="18" charset="0"/>
                <a:cs typeface="Times New Roman" panose="02020603050405020304" pitchFamily="18" charset="0"/>
              </a:rPr>
              <a:t>applicant has high salary expectation for his job.</a:t>
            </a:r>
          </a:p>
          <a:p>
            <a:r>
              <a:rPr lang="en-US" dirty="0" smtClean="0">
                <a:solidFill>
                  <a:schemeClr val="tx1">
                    <a:lumMod val="95000"/>
                  </a:schemeClr>
                </a:solidFill>
                <a:latin typeface="Times New Roman" panose="02020603050405020304" pitchFamily="18" charset="0"/>
                <a:cs typeface="Times New Roman" panose="02020603050405020304" pitchFamily="18" charset="0"/>
              </a:rPr>
              <a:t>The motivation behind this idea is that candidates do have a right to know about the salary at the time of the job posting so that they can decide whether to apply for the job or not.</a:t>
            </a:r>
          </a:p>
          <a:p>
            <a:endParaRPr lang="en-US" dirty="0" smtClean="0">
              <a:solidFill>
                <a:schemeClr val="tx1">
                  <a:lumMod val="95000"/>
                </a:schemeClr>
              </a:solidFill>
              <a:latin typeface="Times New Roman" panose="02020603050405020304" pitchFamily="18" charset="0"/>
              <a:cs typeface="Times New Roman" panose="02020603050405020304" pitchFamily="18" charset="0"/>
            </a:endParaRPr>
          </a:p>
          <a:p>
            <a:r>
              <a:rPr lang="en-US" dirty="0" smtClean="0">
                <a:solidFill>
                  <a:schemeClr val="tx1">
                    <a:lumMod val="95000"/>
                  </a:schemeClr>
                </a:solidFill>
                <a:latin typeface="Times New Roman" panose="02020603050405020304" pitchFamily="18" charset="0"/>
                <a:cs typeface="Times New Roman" panose="02020603050405020304" pitchFamily="18" charset="0"/>
              </a:rPr>
              <a:t>The </a:t>
            </a:r>
            <a:r>
              <a:rPr lang="en-US" dirty="0">
                <a:solidFill>
                  <a:schemeClr val="tx1">
                    <a:lumMod val="95000"/>
                  </a:schemeClr>
                </a:solidFill>
                <a:latin typeface="Times New Roman" panose="02020603050405020304" pitchFamily="18" charset="0"/>
                <a:cs typeface="Times New Roman" panose="02020603050405020304" pitchFamily="18" charset="0"/>
              </a:rPr>
              <a:t>main focus of this research is to identify salary for job applicants against different </a:t>
            </a:r>
            <a:r>
              <a:rPr lang="en-US" dirty="0" smtClean="0">
                <a:solidFill>
                  <a:schemeClr val="tx1">
                    <a:lumMod val="95000"/>
                  </a:schemeClr>
                </a:solidFill>
                <a:latin typeface="Times New Roman" panose="02020603050405020304" pitchFamily="18" charset="0"/>
                <a:cs typeface="Times New Roman" panose="02020603050405020304" pitchFamily="18" charset="0"/>
              </a:rPr>
              <a:t>job. </a:t>
            </a:r>
            <a:r>
              <a:rPr lang="en-US" dirty="0">
                <a:solidFill>
                  <a:schemeClr val="tx1">
                    <a:lumMod val="95000"/>
                  </a:schemeClr>
                </a:solidFill>
                <a:latin typeface="Times New Roman" panose="02020603050405020304" pitchFamily="18" charset="0"/>
                <a:cs typeface="Times New Roman" panose="02020603050405020304" pitchFamily="18" charset="0"/>
              </a:rPr>
              <a:t>This project aims to predict the salaries in this scenario using Regression Analysis.</a:t>
            </a:r>
            <a:endParaRPr lang="en-US" dirty="0">
              <a:solidFill>
                <a:schemeClr val="tx1">
                  <a:lumMod val="95000"/>
                </a:schemeClr>
              </a:solidFill>
            </a:endParaRPr>
          </a:p>
        </p:txBody>
      </p:sp>
    </p:spTree>
    <p:extLst>
      <p:ext uri="{BB962C8B-B14F-4D97-AF65-F5344CB8AC3E}">
        <p14:creationId xmlns:p14="http://schemas.microsoft.com/office/powerpoint/2010/main" val="1782746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latin typeface="Times New Roman" panose="02020603050405020304" pitchFamily="18" charset="0"/>
                <a:cs typeface="Times New Roman" panose="02020603050405020304" pitchFamily="18" charset="0"/>
              </a:rPr>
              <a:t>Retrieving Data</a:t>
            </a:r>
            <a:endParaRPr lang="en-US" u="sng"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solidFill>
                  <a:schemeClr val="tx1">
                    <a:lumMod val="95000"/>
                  </a:schemeClr>
                </a:solidFill>
                <a:latin typeface="Times New Roman" panose="02020603050405020304" pitchFamily="18" charset="0"/>
                <a:cs typeface="Times New Roman" panose="02020603050405020304" pitchFamily="18" charset="0"/>
              </a:rPr>
              <a:t>The data is </a:t>
            </a:r>
            <a:r>
              <a:rPr lang="en-US" dirty="0" smtClean="0">
                <a:solidFill>
                  <a:schemeClr val="tx1">
                    <a:lumMod val="95000"/>
                  </a:schemeClr>
                </a:solidFill>
                <a:latin typeface="Times New Roman" panose="02020603050405020304" pitchFamily="18" charset="0"/>
                <a:cs typeface="Times New Roman" panose="02020603050405020304" pitchFamily="18" charset="0"/>
              </a:rPr>
              <a:t>retrieved </a:t>
            </a:r>
            <a:r>
              <a:rPr lang="en-US" dirty="0">
                <a:solidFill>
                  <a:schemeClr val="tx1">
                    <a:lumMod val="95000"/>
                  </a:schemeClr>
                </a:solidFill>
                <a:latin typeface="Times New Roman" panose="02020603050405020304" pitchFamily="18" charset="0"/>
                <a:cs typeface="Times New Roman" panose="02020603050405020304" pitchFamily="18" charset="0"/>
              </a:rPr>
              <a:t>through web scraping from an online job portal namely, Indeed.com. </a:t>
            </a:r>
            <a:endParaRPr lang="en-US" dirty="0" smtClean="0">
              <a:solidFill>
                <a:schemeClr val="tx1">
                  <a:lumMod val="95000"/>
                </a:schemeClr>
              </a:solidFill>
              <a:latin typeface="Times New Roman" panose="02020603050405020304" pitchFamily="18" charset="0"/>
              <a:cs typeface="Times New Roman" panose="02020603050405020304" pitchFamily="18" charset="0"/>
            </a:endParaRPr>
          </a:p>
          <a:p>
            <a:r>
              <a:rPr lang="en-US" dirty="0" smtClean="0">
                <a:solidFill>
                  <a:schemeClr val="tx1">
                    <a:lumMod val="95000"/>
                  </a:schemeClr>
                </a:solidFill>
                <a:latin typeface="Times New Roman" panose="02020603050405020304" pitchFamily="18" charset="0"/>
                <a:cs typeface="Times New Roman" panose="02020603050405020304" pitchFamily="18" charset="0"/>
              </a:rPr>
              <a:t>A </a:t>
            </a:r>
            <a:r>
              <a:rPr lang="en-US" dirty="0">
                <a:solidFill>
                  <a:schemeClr val="tx1">
                    <a:lumMod val="95000"/>
                  </a:schemeClr>
                </a:solidFill>
                <a:latin typeface="Times New Roman" panose="02020603050405020304" pitchFamily="18" charset="0"/>
                <a:cs typeface="Times New Roman" panose="02020603050405020304" pitchFamily="18" charset="0"/>
              </a:rPr>
              <a:t>package called </a:t>
            </a:r>
            <a:r>
              <a:rPr lang="en-US" dirty="0" err="1" smtClean="0">
                <a:solidFill>
                  <a:schemeClr val="tx1">
                    <a:lumMod val="95000"/>
                  </a:schemeClr>
                </a:solidFill>
                <a:latin typeface="Times New Roman" panose="02020603050405020304" pitchFamily="18" charset="0"/>
                <a:cs typeface="Times New Roman" panose="02020603050405020304" pitchFamily="18" charset="0"/>
              </a:rPr>
              <a:t>BeautifulSoup</a:t>
            </a:r>
            <a:r>
              <a:rPr lang="en-US" dirty="0" smtClean="0">
                <a:solidFill>
                  <a:schemeClr val="tx1">
                    <a:lumMod val="95000"/>
                  </a:schemeClr>
                </a:solidFill>
                <a:latin typeface="Times New Roman" panose="02020603050405020304" pitchFamily="18" charset="0"/>
                <a:cs typeface="Times New Roman" panose="02020603050405020304" pitchFamily="18" charset="0"/>
              </a:rPr>
              <a:t>, </a:t>
            </a:r>
            <a:r>
              <a:rPr lang="en-US" dirty="0">
                <a:solidFill>
                  <a:schemeClr val="tx1">
                    <a:lumMod val="95000"/>
                  </a:schemeClr>
                </a:solidFill>
                <a:latin typeface="Times New Roman" panose="02020603050405020304" pitchFamily="18" charset="0"/>
                <a:cs typeface="Times New Roman" panose="02020603050405020304" pitchFamily="18" charset="0"/>
              </a:rPr>
              <a:t>an HTML parser is used to gather the data. </a:t>
            </a:r>
            <a:endParaRPr lang="en-US" dirty="0" smtClean="0">
              <a:solidFill>
                <a:schemeClr val="tx1">
                  <a:lumMod val="95000"/>
                </a:schemeClr>
              </a:solidFill>
              <a:latin typeface="Times New Roman" panose="02020603050405020304" pitchFamily="18" charset="0"/>
              <a:cs typeface="Times New Roman" panose="02020603050405020304" pitchFamily="18" charset="0"/>
            </a:endParaRPr>
          </a:p>
          <a:p>
            <a:r>
              <a:rPr lang="en-US" dirty="0" smtClean="0">
                <a:solidFill>
                  <a:schemeClr val="tx1">
                    <a:lumMod val="95000"/>
                  </a:schemeClr>
                </a:solidFill>
                <a:latin typeface="Times New Roman" panose="02020603050405020304" pitchFamily="18" charset="0"/>
                <a:cs typeface="Times New Roman" panose="02020603050405020304" pitchFamily="18" charset="0"/>
              </a:rPr>
              <a:t>The </a:t>
            </a:r>
            <a:r>
              <a:rPr lang="en-US" dirty="0">
                <a:solidFill>
                  <a:schemeClr val="tx1">
                    <a:lumMod val="95000"/>
                  </a:schemeClr>
                </a:solidFill>
                <a:latin typeface="Times New Roman" panose="02020603050405020304" pitchFamily="18" charset="0"/>
                <a:cs typeface="Times New Roman" panose="02020603050405020304" pitchFamily="18" charset="0"/>
              </a:rPr>
              <a:t>data comprises of job postings with attributes namely, city, job title, company name, location, summary and salary. </a:t>
            </a:r>
            <a:endParaRPr lang="en-US" dirty="0" smtClean="0">
              <a:solidFill>
                <a:schemeClr val="tx1">
                  <a:lumMod val="95000"/>
                </a:schemeClr>
              </a:solidFill>
              <a:latin typeface="Times New Roman" panose="02020603050405020304" pitchFamily="18" charset="0"/>
              <a:cs typeface="Times New Roman" panose="02020603050405020304" pitchFamily="18" charset="0"/>
            </a:endParaRPr>
          </a:p>
          <a:p>
            <a:r>
              <a:rPr lang="en-US" dirty="0" smtClean="0">
                <a:solidFill>
                  <a:schemeClr val="tx1">
                    <a:lumMod val="95000"/>
                  </a:schemeClr>
                </a:solidFill>
                <a:latin typeface="Times New Roman" panose="02020603050405020304" pitchFamily="18" charset="0"/>
                <a:cs typeface="Times New Roman" panose="02020603050405020304" pitchFamily="18" charset="0"/>
              </a:rPr>
              <a:t>This </a:t>
            </a:r>
            <a:r>
              <a:rPr lang="en-US" dirty="0">
                <a:solidFill>
                  <a:schemeClr val="tx1">
                    <a:lumMod val="95000"/>
                  </a:schemeClr>
                </a:solidFill>
                <a:latin typeface="Times New Roman" panose="02020603050405020304" pitchFamily="18" charset="0"/>
                <a:cs typeface="Times New Roman" panose="02020603050405020304" pitchFamily="18" charset="0"/>
              </a:rPr>
              <a:t>data will help in predicting the salary of the job </a:t>
            </a:r>
            <a:r>
              <a:rPr lang="en-US" dirty="0" smtClean="0">
                <a:solidFill>
                  <a:schemeClr val="tx1">
                    <a:lumMod val="95000"/>
                  </a:schemeClr>
                </a:solidFill>
                <a:latin typeface="Times New Roman" panose="02020603050405020304" pitchFamily="18" charset="0"/>
                <a:cs typeface="Times New Roman" panose="02020603050405020304" pitchFamily="18" charset="0"/>
              </a:rPr>
              <a:t>postings.</a:t>
            </a:r>
            <a:endParaRPr lang="en-US" dirty="0" smtClean="0">
              <a:solidFill>
                <a:schemeClr val="tx1">
                  <a:lumMod val="95000"/>
                </a:schemeClr>
              </a:solidFill>
            </a:endParaRPr>
          </a:p>
          <a:p>
            <a:endParaRPr lang="en-US" dirty="0">
              <a:solidFill>
                <a:schemeClr val="tx1">
                  <a:lumMod val="95000"/>
                </a:schemeClr>
              </a:solidFill>
            </a:endParaRPr>
          </a:p>
        </p:txBody>
      </p:sp>
    </p:spTree>
    <p:extLst>
      <p:ext uri="{BB962C8B-B14F-4D97-AF65-F5344CB8AC3E}">
        <p14:creationId xmlns:p14="http://schemas.microsoft.com/office/powerpoint/2010/main" val="1174156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latin typeface="Times New Roman" panose="02020603050405020304" pitchFamily="18" charset="0"/>
                <a:cs typeface="Times New Roman" panose="02020603050405020304" pitchFamily="18" charset="0"/>
              </a:rPr>
              <a:t>Data </a:t>
            </a:r>
            <a:r>
              <a:rPr lang="en-US" b="1" u="sng" dirty="0" smtClean="0">
                <a:solidFill>
                  <a:schemeClr val="bg1"/>
                </a:solidFill>
                <a:latin typeface="Times New Roman" panose="02020603050405020304" pitchFamily="18" charset="0"/>
                <a:cs typeface="Times New Roman" panose="02020603050405020304" pitchFamily="18" charset="0"/>
              </a:rPr>
              <a:t>Preparation</a:t>
            </a:r>
            <a:r>
              <a:rPr lang="en-US" dirty="0">
                <a:solidFill>
                  <a:schemeClr val="bg1"/>
                </a:solidFill>
                <a:latin typeface="Times New Roman" panose="02020603050405020304" pitchFamily="18" charset="0"/>
                <a:cs typeface="Times New Roman" panose="02020603050405020304" pitchFamily="18" charset="0"/>
              </a:rPr>
              <a:t/>
            </a:r>
            <a:br>
              <a:rPr lang="en-US"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390918"/>
            <a:ext cx="9905999" cy="4906851"/>
          </a:xfrm>
        </p:spPr>
        <p:txBody>
          <a:bodyPr>
            <a:noAutofit/>
          </a:bodyPr>
          <a:lstStyle/>
          <a:p>
            <a:r>
              <a:rPr lang="en-US" sz="2200" dirty="0">
                <a:latin typeface="Times New Roman" panose="02020603050405020304" pitchFamily="18" charset="0"/>
                <a:cs typeface="Times New Roman" panose="02020603050405020304" pitchFamily="18" charset="0"/>
              </a:rPr>
              <a:t>Data is loaded into a Pandas </a:t>
            </a:r>
            <a:r>
              <a:rPr lang="en-US" sz="2200" dirty="0" err="1">
                <a:latin typeface="Times New Roman" panose="02020603050405020304" pitchFamily="18" charset="0"/>
                <a:cs typeface="Times New Roman" panose="02020603050405020304" pitchFamily="18" charset="0"/>
              </a:rPr>
              <a:t>dataframe</a:t>
            </a:r>
            <a:r>
              <a:rPr lang="en-US" sz="2200" dirty="0">
                <a:latin typeface="Times New Roman" panose="02020603050405020304" pitchFamily="18" charset="0"/>
                <a:cs typeface="Times New Roman" panose="02020603050405020304" pitchFamily="18" charset="0"/>
              </a:rPr>
              <a:t> and is cleaned.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One </a:t>
            </a:r>
            <a:r>
              <a:rPr lang="en-US" sz="2200" dirty="0">
                <a:latin typeface="Times New Roman" panose="02020603050405020304" pitchFamily="18" charset="0"/>
                <a:cs typeface="Times New Roman" panose="02020603050405020304" pitchFamily="18" charset="0"/>
              </a:rPr>
              <a:t>hot encoding and label encoding is applied so as to convert the data from categorical type to numerical type in order to perform analysis efficiently.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By </a:t>
            </a:r>
            <a:r>
              <a:rPr lang="en-US" sz="2200" dirty="0">
                <a:latin typeface="Times New Roman" panose="02020603050405020304" pitchFamily="18" charset="0"/>
                <a:cs typeface="Times New Roman" panose="02020603050405020304" pitchFamily="18" charset="0"/>
              </a:rPr>
              <a:t>using the existing attributes, another attribute "Higher Position" is created which indicates if the position belongs "Senior", "Head" or "Lead" category.</a:t>
            </a:r>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533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latin typeface="Times New Roman" panose="02020603050405020304" pitchFamily="18" charset="0"/>
                <a:cs typeface="Times New Roman" panose="02020603050405020304" pitchFamily="18" charset="0"/>
              </a:rPr>
              <a:t>Data </a:t>
            </a:r>
            <a:r>
              <a:rPr lang="en-US" b="1" u="sng" dirty="0" smtClean="0">
                <a:solidFill>
                  <a:schemeClr val="bg1"/>
                </a:solidFill>
                <a:latin typeface="Times New Roman" panose="02020603050405020304" pitchFamily="18" charset="0"/>
                <a:cs typeface="Times New Roman" panose="02020603050405020304" pitchFamily="18" charset="0"/>
              </a:rPr>
              <a:t>Exploration</a:t>
            </a:r>
            <a:endParaRPr lang="en-US" u="sng"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141413" y="1835831"/>
            <a:ext cx="9905998" cy="1107996"/>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This data is explored using descriptive analysis like head, shape, etc. Skewness and Kurtosis is determined. Several kinds of plots of salary have been plotted like distplot, </a:t>
            </a:r>
            <a:r>
              <a:rPr lang="en-US" sz="2200" dirty="0" err="1">
                <a:latin typeface="Times New Roman" panose="02020603050405020304" pitchFamily="18" charset="0"/>
                <a:cs typeface="Times New Roman" panose="02020603050405020304" pitchFamily="18" charset="0"/>
              </a:rPr>
              <a:t>probplot</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etc</a:t>
            </a:r>
            <a:r>
              <a:rPr lang="en-US" sz="2200" dirty="0">
                <a:latin typeface="Times New Roman" panose="02020603050405020304" pitchFamily="18" charset="0"/>
                <a:cs typeface="Times New Roman" panose="02020603050405020304" pitchFamily="18" charset="0"/>
              </a:rPr>
              <a:t>. A </a:t>
            </a:r>
            <a:r>
              <a:rPr lang="en-US" sz="2200" dirty="0" smtClean="0">
                <a:latin typeface="Times New Roman" panose="02020603050405020304" pitchFamily="18" charset="0"/>
                <a:cs typeface="Times New Roman" panose="02020603050405020304" pitchFamily="18" charset="0"/>
              </a:rPr>
              <a:t>heat map </a:t>
            </a:r>
            <a:r>
              <a:rPr lang="en-US" sz="2200" dirty="0">
                <a:latin typeface="Times New Roman" panose="02020603050405020304" pitchFamily="18" charset="0"/>
                <a:cs typeface="Times New Roman" panose="02020603050405020304" pitchFamily="18" charset="0"/>
              </a:rPr>
              <a:t>of the data is also generated.</a:t>
            </a:r>
          </a:p>
        </p:txBody>
      </p:sp>
      <p:pic>
        <p:nvPicPr>
          <p:cNvPr id="7" name="Picture 6"/>
          <p:cNvPicPr>
            <a:picLocks noChangeAspect="1"/>
          </p:cNvPicPr>
          <p:nvPr/>
        </p:nvPicPr>
        <p:blipFill>
          <a:blip r:embed="rId2"/>
          <a:stretch>
            <a:fillRect/>
          </a:stretch>
        </p:blipFill>
        <p:spPr>
          <a:xfrm>
            <a:off x="1467984" y="3135415"/>
            <a:ext cx="6288949" cy="3381375"/>
          </a:xfrm>
          <a:prstGeom prst="rect">
            <a:avLst/>
          </a:prstGeom>
        </p:spPr>
      </p:pic>
    </p:spTree>
    <p:extLst>
      <p:ext uri="{BB962C8B-B14F-4D97-AF65-F5344CB8AC3E}">
        <p14:creationId xmlns:p14="http://schemas.microsoft.com/office/powerpoint/2010/main" val="341094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92303" y="447291"/>
            <a:ext cx="4254139" cy="3075188"/>
          </a:xfrm>
          <a:prstGeom prst="rect">
            <a:avLst/>
          </a:prstGeom>
        </p:spPr>
      </p:pic>
      <p:pic>
        <p:nvPicPr>
          <p:cNvPr id="4" name="Picture 3"/>
          <p:cNvPicPr>
            <a:picLocks noChangeAspect="1"/>
          </p:cNvPicPr>
          <p:nvPr/>
        </p:nvPicPr>
        <p:blipFill>
          <a:blip r:embed="rId3"/>
          <a:stretch>
            <a:fillRect/>
          </a:stretch>
        </p:blipFill>
        <p:spPr>
          <a:xfrm>
            <a:off x="6440756" y="429873"/>
            <a:ext cx="4441019" cy="3075187"/>
          </a:xfrm>
          <a:prstGeom prst="rect">
            <a:avLst/>
          </a:prstGeom>
        </p:spPr>
      </p:pic>
      <p:pic>
        <p:nvPicPr>
          <p:cNvPr id="7" name="Picture 6"/>
          <p:cNvPicPr>
            <a:picLocks noChangeAspect="1"/>
          </p:cNvPicPr>
          <p:nvPr/>
        </p:nvPicPr>
        <p:blipFill>
          <a:blip r:embed="rId4"/>
          <a:stretch>
            <a:fillRect/>
          </a:stretch>
        </p:blipFill>
        <p:spPr>
          <a:xfrm>
            <a:off x="792303" y="3848163"/>
            <a:ext cx="4254139" cy="2752933"/>
          </a:xfrm>
          <a:prstGeom prst="rect">
            <a:avLst/>
          </a:prstGeom>
        </p:spPr>
      </p:pic>
      <p:sp>
        <p:nvSpPr>
          <p:cNvPr id="9" name="TextBox 8"/>
          <p:cNvSpPr txBox="1"/>
          <p:nvPr/>
        </p:nvSpPr>
        <p:spPr>
          <a:xfrm>
            <a:off x="5108344" y="2930719"/>
            <a:ext cx="679269"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Box Plot</a:t>
            </a:r>
          </a:p>
        </p:txBody>
      </p:sp>
      <p:sp>
        <p:nvSpPr>
          <p:cNvPr id="10" name="TextBox 9"/>
          <p:cNvSpPr txBox="1"/>
          <p:nvPr/>
        </p:nvSpPr>
        <p:spPr>
          <a:xfrm>
            <a:off x="5134470" y="5972183"/>
            <a:ext cx="1306286"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Probability Plot</a:t>
            </a:r>
            <a:endParaRPr lang="en-US"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1017285" y="2876148"/>
            <a:ext cx="629874" cy="646331"/>
          </a:xfrm>
          <a:prstGeom prst="rect">
            <a:avLst/>
          </a:prstGeom>
          <a:noFill/>
        </p:spPr>
        <p:txBody>
          <a:bodyPr wrap="square" rtlCol="0">
            <a:spAutoFit/>
          </a:bodyPr>
          <a:lstStyle/>
          <a:p>
            <a:r>
              <a:rPr lang="en-US" dirty="0" err="1" smtClean="0">
                <a:latin typeface="Times New Roman" panose="02020603050405020304" pitchFamily="18" charset="0"/>
                <a:cs typeface="Times New Roman" panose="02020603050405020304" pitchFamily="18" charset="0"/>
              </a:rPr>
              <a:t>Dist</a:t>
            </a:r>
            <a:r>
              <a:rPr lang="en-US" dirty="0" smtClean="0">
                <a:latin typeface="Times New Roman" panose="02020603050405020304" pitchFamily="18" charset="0"/>
                <a:cs typeface="Times New Roman" panose="02020603050405020304" pitchFamily="18" charset="0"/>
              </a:rPr>
              <a:t>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Plot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9345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7283" y="1161767"/>
            <a:ext cx="4774477" cy="4709832"/>
          </a:xfrm>
          <a:prstGeom prst="rect">
            <a:avLst/>
          </a:prstGeom>
        </p:spPr>
      </p:pic>
      <p:sp>
        <p:nvSpPr>
          <p:cNvPr id="3" name="TextBox 2"/>
          <p:cNvSpPr txBox="1"/>
          <p:nvPr/>
        </p:nvSpPr>
        <p:spPr>
          <a:xfrm>
            <a:off x="4099855" y="5973321"/>
            <a:ext cx="1423851"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Heat map</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4080" y="1161767"/>
            <a:ext cx="5872480" cy="4695779"/>
          </a:xfrm>
          <a:prstGeom prst="rect">
            <a:avLst/>
          </a:prstGeom>
        </p:spPr>
      </p:pic>
      <p:sp>
        <p:nvSpPr>
          <p:cNvPr id="5" name="TextBox 4"/>
          <p:cNvSpPr txBox="1"/>
          <p:nvPr/>
        </p:nvSpPr>
        <p:spPr>
          <a:xfrm>
            <a:off x="5974080" y="5973321"/>
            <a:ext cx="1423851"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Scatter plot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858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latin typeface="Times New Roman" panose="02020603050405020304" pitchFamily="18" charset="0"/>
                <a:cs typeface="Times New Roman" panose="02020603050405020304" pitchFamily="18" charset="0"/>
              </a:rPr>
              <a:t>Data Modeling:</a:t>
            </a:r>
            <a:r>
              <a:rPr lang="en-US" dirty="0"/>
              <a:t/>
            </a:r>
            <a:br>
              <a:rPr lang="en-US" dirty="0"/>
            </a:br>
            <a:endParaRPr lang="en-US" dirty="0"/>
          </a:p>
        </p:txBody>
      </p:sp>
      <p:sp>
        <p:nvSpPr>
          <p:cNvPr id="3" name="Content Placeholder 2"/>
          <p:cNvSpPr>
            <a:spLocks noGrp="1"/>
          </p:cNvSpPr>
          <p:nvPr>
            <p:ph idx="1"/>
          </p:nvPr>
        </p:nvSpPr>
        <p:spPr>
          <a:xfrm>
            <a:off x="1141412" y="1645920"/>
            <a:ext cx="9905999" cy="4394271"/>
          </a:xfrm>
        </p:spPr>
        <p:txBody>
          <a:bodyPr>
            <a:normAutofit/>
          </a:bodyPr>
          <a:lstStyle/>
          <a:p>
            <a:r>
              <a:rPr lang="en-US" dirty="0" smtClean="0">
                <a:latin typeface="Times New Roman" panose="02020603050405020304" pitchFamily="18" charset="0"/>
                <a:cs typeface="Times New Roman" panose="02020603050405020304" pitchFamily="18" charset="0"/>
              </a:rPr>
              <a:t>Linear Regression has been applied because our target data is continuous and the graph of probability plot indicated that the regression is linear. Hence, the classifier works best in the scenario.</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4342" y="3243303"/>
            <a:ext cx="5028009" cy="313652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805" y="3243304"/>
            <a:ext cx="4575387" cy="3136521"/>
          </a:xfrm>
          <a:prstGeom prst="rect">
            <a:avLst/>
          </a:prstGeom>
        </p:spPr>
      </p:pic>
      <p:sp>
        <p:nvSpPr>
          <p:cNvPr id="7" name="TextBox 6"/>
          <p:cNvSpPr txBox="1"/>
          <p:nvPr/>
        </p:nvSpPr>
        <p:spPr>
          <a:xfrm>
            <a:off x="171946" y="3381390"/>
            <a:ext cx="1141411" cy="923330"/>
          </a:xfrm>
          <a:prstGeom prst="rect">
            <a:avLst/>
          </a:prstGeom>
          <a:noFill/>
        </p:spPr>
        <p:txBody>
          <a:bodyPr wrap="square" rtlCol="0">
            <a:spAutoFit/>
          </a:bodyPr>
          <a:lstStyle/>
          <a:p>
            <a:r>
              <a:rPr lang="en-US" dirty="0" smtClean="0"/>
              <a:t>Cross Validation Score</a:t>
            </a:r>
            <a:endParaRPr lang="en-US" dirty="0"/>
          </a:p>
        </p:txBody>
      </p:sp>
      <p:sp>
        <p:nvSpPr>
          <p:cNvPr id="8" name="TextBox 7"/>
          <p:cNvSpPr txBox="1"/>
          <p:nvPr/>
        </p:nvSpPr>
        <p:spPr>
          <a:xfrm>
            <a:off x="6350285" y="6379825"/>
            <a:ext cx="3263977" cy="369332"/>
          </a:xfrm>
          <a:prstGeom prst="rect">
            <a:avLst/>
          </a:prstGeom>
          <a:noFill/>
        </p:spPr>
        <p:txBody>
          <a:bodyPr wrap="square" rtlCol="0">
            <a:spAutoFit/>
          </a:bodyPr>
          <a:lstStyle/>
          <a:p>
            <a:r>
              <a:rPr lang="en-US" dirty="0" smtClean="0"/>
              <a:t>Regression Line of Job Location</a:t>
            </a:r>
            <a:endParaRPr lang="en-US" dirty="0"/>
          </a:p>
        </p:txBody>
      </p:sp>
    </p:spTree>
    <p:extLst>
      <p:ext uri="{BB962C8B-B14F-4D97-AF65-F5344CB8AC3E}">
        <p14:creationId xmlns:p14="http://schemas.microsoft.com/office/powerpoint/2010/main" val="1490414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latin typeface="Times New Roman" panose="02020603050405020304" pitchFamily="18" charset="0"/>
                <a:cs typeface="Times New Roman" panose="02020603050405020304" pitchFamily="18" charset="0"/>
              </a:rPr>
              <a:t>Automation and Presentation:</a:t>
            </a:r>
            <a:r>
              <a:rPr lang="en-US" dirty="0"/>
              <a:t/>
            </a:r>
            <a:br>
              <a:rPr lang="en-US" dirty="0"/>
            </a:br>
            <a:endParaRPr lang="en-US" dirty="0"/>
          </a:p>
        </p:txBody>
      </p:sp>
      <p:sp>
        <p:nvSpPr>
          <p:cNvPr id="3" name="Content Placeholder 2"/>
          <p:cNvSpPr>
            <a:spLocks noGrp="1"/>
          </p:cNvSpPr>
          <p:nvPr>
            <p:ph idx="1"/>
          </p:nvPr>
        </p:nvSpPr>
        <p:spPr>
          <a:xfrm>
            <a:off x="1141412" y="2249486"/>
            <a:ext cx="5507582" cy="3759427"/>
          </a:xfrm>
        </p:spPr>
        <p:txBody>
          <a:bodyPr>
            <a:normAutofit/>
          </a:bodyPr>
          <a:lstStyle/>
          <a:p>
            <a:r>
              <a:rPr lang="en-US" dirty="0" smtClean="0">
                <a:latin typeface="Times New Roman" panose="02020603050405020304" pitchFamily="18" charset="0"/>
                <a:cs typeface="Times New Roman" panose="02020603050405020304" pitchFamily="18" charset="0"/>
              </a:rPr>
              <a:t>The data is composed of job posting and is presented with their salaries. Here a word cloud has been generated showing the most frequent words. </a:t>
            </a:r>
            <a:r>
              <a:rPr lang="en-US" dirty="0">
                <a:latin typeface="Times New Roman" panose="02020603050405020304" pitchFamily="18" charset="0"/>
                <a:cs typeface="Times New Roman" panose="02020603050405020304" pitchFamily="18" charset="0"/>
              </a:rPr>
              <a:t>Data scientist, software engineer, engineer, scientist, analyst were most recurring</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The Final results are in the form of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predicted salaries.</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109721" y="1648702"/>
            <a:ext cx="3096759" cy="4743284"/>
          </a:xfrm>
          <a:prstGeom prst="rect">
            <a:avLst/>
          </a:prstGeom>
        </p:spPr>
      </p:pic>
    </p:spTree>
    <p:extLst>
      <p:ext uri="{BB962C8B-B14F-4D97-AF65-F5344CB8AC3E}">
        <p14:creationId xmlns:p14="http://schemas.microsoft.com/office/powerpoint/2010/main" val="11380424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Integral</Template>
  <TotalTime>1020</TotalTime>
  <Words>451</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Tw Cen MT</vt:lpstr>
      <vt:lpstr>Circuit</vt:lpstr>
      <vt:lpstr>Salary prediction using regression Analysis</vt:lpstr>
      <vt:lpstr>SETTING THE RESEARCH GOAL</vt:lpstr>
      <vt:lpstr>Retrieving Data</vt:lpstr>
      <vt:lpstr>Data Preparation </vt:lpstr>
      <vt:lpstr>Data Exploration</vt:lpstr>
      <vt:lpstr>PowerPoint Presentation</vt:lpstr>
      <vt:lpstr>PowerPoint Presentation</vt:lpstr>
      <vt:lpstr>Data Modeling: </vt:lpstr>
      <vt:lpstr>Automation and Presentation: </vt:lpstr>
      <vt:lpstr>Conclusion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Friday Personalized Discounts</dc:title>
  <dc:creator>Microsoft</dc:creator>
  <cp:lastModifiedBy>Hamza Mustafa Khan</cp:lastModifiedBy>
  <cp:revision>33</cp:revision>
  <dcterms:created xsi:type="dcterms:W3CDTF">2018-04-29T10:51:14Z</dcterms:created>
  <dcterms:modified xsi:type="dcterms:W3CDTF">2019-05-07T03:37:11Z</dcterms:modified>
</cp:coreProperties>
</file>