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 id="2147483786" r:id="rId2"/>
    <p:sldMasterId id="2147483839" r:id="rId3"/>
  </p:sldMasterIdLst>
  <p:notesMasterIdLst>
    <p:notesMasterId r:id="rId38"/>
  </p:notesMasterIdLst>
  <p:handoutMasterIdLst>
    <p:handoutMasterId r:id="rId39"/>
  </p:handoutMasterIdLst>
  <p:sldIdLst>
    <p:sldId id="256" r:id="rId4"/>
    <p:sldId id="257" r:id="rId5"/>
    <p:sldId id="270" r:id="rId6"/>
    <p:sldId id="301" r:id="rId7"/>
    <p:sldId id="303" r:id="rId8"/>
    <p:sldId id="288" r:id="rId9"/>
    <p:sldId id="294" r:id="rId10"/>
    <p:sldId id="290" r:id="rId11"/>
    <p:sldId id="289" r:id="rId12"/>
    <p:sldId id="258" r:id="rId13"/>
    <p:sldId id="259" r:id="rId14"/>
    <p:sldId id="267" r:id="rId15"/>
    <p:sldId id="286" r:id="rId16"/>
    <p:sldId id="287" r:id="rId17"/>
    <p:sldId id="304" r:id="rId18"/>
    <p:sldId id="302" r:id="rId19"/>
    <p:sldId id="280" r:id="rId20"/>
    <p:sldId id="298" r:id="rId21"/>
    <p:sldId id="276" r:id="rId22"/>
    <p:sldId id="279" r:id="rId23"/>
    <p:sldId id="299" r:id="rId24"/>
    <p:sldId id="275" r:id="rId25"/>
    <p:sldId id="278" r:id="rId26"/>
    <p:sldId id="277" r:id="rId27"/>
    <p:sldId id="300" r:id="rId28"/>
    <p:sldId id="281" r:id="rId29"/>
    <p:sldId id="307" r:id="rId30"/>
    <p:sldId id="260" r:id="rId31"/>
    <p:sldId id="261" r:id="rId32"/>
    <p:sldId id="273" r:id="rId33"/>
    <p:sldId id="305" r:id="rId34"/>
    <p:sldId id="263" r:id="rId35"/>
    <p:sldId id="265" r:id="rId36"/>
    <p:sldId id="266"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D6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BAACB4-BEFD-4787-BD7F-A554DB20EF9C}" v="12" dt="2024-05-10T03:18:10.8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handoutMaster" Target="handoutMasters/handout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mza Salah" userId="8232850de7f5f589" providerId="LiveId" clId="{D130B539-DBDA-435A-90A5-13D2D62C3EDC}"/>
    <pc:docChg chg="custSel modSld">
      <pc:chgData name="Hamza Salah" userId="8232850de7f5f589" providerId="LiveId" clId="{D130B539-DBDA-435A-90A5-13D2D62C3EDC}" dt="2024-03-09T02:16:21.360" v="18" actId="27636"/>
      <pc:docMkLst>
        <pc:docMk/>
      </pc:docMkLst>
      <pc:sldChg chg="modSp mod">
        <pc:chgData name="Hamza Salah" userId="8232850de7f5f589" providerId="LiveId" clId="{D130B539-DBDA-435A-90A5-13D2D62C3EDC}" dt="2024-03-09T02:13:36.128" v="10" actId="20577"/>
        <pc:sldMkLst>
          <pc:docMk/>
          <pc:sldMk cId="212918112" sldId="256"/>
        </pc:sldMkLst>
        <pc:spChg chg="mod">
          <ac:chgData name="Hamza Salah" userId="8232850de7f5f589" providerId="LiveId" clId="{D130B539-DBDA-435A-90A5-13D2D62C3EDC}" dt="2024-03-09T02:13:36.128" v="10" actId="20577"/>
          <ac:spMkLst>
            <pc:docMk/>
            <pc:sldMk cId="212918112" sldId="256"/>
            <ac:spMk id="2" creationId="{915B0551-278B-E8C9-7A96-6EE054F9B061}"/>
          </ac:spMkLst>
        </pc:spChg>
      </pc:sldChg>
      <pc:sldChg chg="modSp mod">
        <pc:chgData name="Hamza Salah" userId="8232850de7f5f589" providerId="LiveId" clId="{D130B539-DBDA-435A-90A5-13D2D62C3EDC}" dt="2024-03-09T02:15:46.498" v="14" actId="20577"/>
        <pc:sldMkLst>
          <pc:docMk/>
          <pc:sldMk cId="207254112" sldId="260"/>
        </pc:sldMkLst>
        <pc:spChg chg="mod">
          <ac:chgData name="Hamza Salah" userId="8232850de7f5f589" providerId="LiveId" clId="{D130B539-DBDA-435A-90A5-13D2D62C3EDC}" dt="2024-03-09T02:15:46.498" v="14" actId="20577"/>
          <ac:spMkLst>
            <pc:docMk/>
            <pc:sldMk cId="207254112" sldId="260"/>
            <ac:spMk id="3" creationId="{1F88EE0A-708B-A5B8-0BE0-33DF573431BD}"/>
          </ac:spMkLst>
        </pc:spChg>
      </pc:sldChg>
      <pc:sldChg chg="modSp mod">
        <pc:chgData name="Hamza Salah" userId="8232850de7f5f589" providerId="LiveId" clId="{D130B539-DBDA-435A-90A5-13D2D62C3EDC}" dt="2024-03-09T02:16:21.360" v="18" actId="27636"/>
        <pc:sldMkLst>
          <pc:docMk/>
          <pc:sldMk cId="2411476255" sldId="261"/>
        </pc:sldMkLst>
        <pc:spChg chg="mod">
          <ac:chgData name="Hamza Salah" userId="8232850de7f5f589" providerId="LiveId" clId="{D130B539-DBDA-435A-90A5-13D2D62C3EDC}" dt="2024-03-09T02:16:21.360" v="18" actId="27636"/>
          <ac:spMkLst>
            <pc:docMk/>
            <pc:sldMk cId="2411476255" sldId="261"/>
            <ac:spMk id="3" creationId="{AAE667A3-79F6-83EE-BEBE-F86F2CDA7F0C}"/>
          </ac:spMkLst>
        </pc:spChg>
      </pc:sldChg>
      <pc:sldChg chg="modSp mod">
        <pc:chgData name="Hamza Salah" userId="8232850de7f5f589" providerId="LiveId" clId="{D130B539-DBDA-435A-90A5-13D2D62C3EDC}" dt="2024-03-09T02:13:26.509" v="3" actId="20577"/>
        <pc:sldMkLst>
          <pc:docMk/>
          <pc:sldMk cId="3436005047" sldId="282"/>
        </pc:sldMkLst>
        <pc:spChg chg="mod">
          <ac:chgData name="Hamza Salah" userId="8232850de7f5f589" providerId="LiveId" clId="{D130B539-DBDA-435A-90A5-13D2D62C3EDC}" dt="2024-03-09T02:13:26.509" v="3" actId="20577"/>
          <ac:spMkLst>
            <pc:docMk/>
            <pc:sldMk cId="3436005047" sldId="282"/>
            <ac:spMk id="3" creationId="{128F7A12-EE00-72CC-0FE6-5453FFB1A1B5}"/>
          </ac:spMkLst>
        </pc:spChg>
      </pc:sldChg>
    </pc:docChg>
  </pc:docChgLst>
  <pc:docChgLst>
    <pc:chgData name="Hamza Salah" userId="8232850de7f5f589" providerId="Windows Live" clId="Web-{313B5E51-7351-4D19-8565-9B772CBF7F1F}"/>
    <pc:docChg chg="delSld modSld sldOrd">
      <pc:chgData name="Hamza Salah" userId="8232850de7f5f589" providerId="Windows Live" clId="Web-{313B5E51-7351-4D19-8565-9B772CBF7F1F}" dt="2024-03-16T22:38:55.243" v="36"/>
      <pc:docMkLst>
        <pc:docMk/>
      </pc:docMkLst>
      <pc:sldChg chg="addSp delSp modSp">
        <pc:chgData name="Hamza Salah" userId="8232850de7f5f589" providerId="Windows Live" clId="Web-{313B5E51-7351-4D19-8565-9B772CBF7F1F}" dt="2024-03-16T22:36:47.267" v="15"/>
        <pc:sldMkLst>
          <pc:docMk/>
          <pc:sldMk cId="212918112" sldId="256"/>
        </pc:sldMkLst>
        <pc:spChg chg="add del mod">
          <ac:chgData name="Hamza Salah" userId="8232850de7f5f589" providerId="Windows Live" clId="Web-{313B5E51-7351-4D19-8565-9B772CBF7F1F}" dt="2024-03-16T22:36:47.267" v="15"/>
          <ac:spMkLst>
            <pc:docMk/>
            <pc:sldMk cId="212918112" sldId="256"/>
            <ac:spMk id="4" creationId="{2466CC55-ACFD-07FB-BC0D-895FC32467F3}"/>
          </ac:spMkLst>
        </pc:spChg>
      </pc:sldChg>
      <pc:sldChg chg="modSp del ord">
        <pc:chgData name="Hamza Salah" userId="8232850de7f5f589" providerId="Windows Live" clId="Web-{313B5E51-7351-4D19-8565-9B772CBF7F1F}" dt="2024-03-16T22:38:55.243" v="36"/>
        <pc:sldMkLst>
          <pc:docMk/>
          <pc:sldMk cId="3436005047" sldId="282"/>
        </pc:sldMkLst>
        <pc:spChg chg="mod">
          <ac:chgData name="Hamza Salah" userId="8232850de7f5f589" providerId="Windows Live" clId="Web-{313B5E51-7351-4D19-8565-9B772CBF7F1F}" dt="2024-03-16T22:38:37.443" v="35" actId="20577"/>
          <ac:spMkLst>
            <pc:docMk/>
            <pc:sldMk cId="3436005047" sldId="282"/>
            <ac:spMk id="3" creationId="{128F7A12-EE00-72CC-0FE6-5453FFB1A1B5}"/>
          </ac:spMkLst>
        </pc:spChg>
      </pc:sldChg>
    </pc:docChg>
  </pc:docChgLst>
  <pc:docChgLst>
    <pc:chgData name="Hamza Salah" userId="8232850de7f5f589" providerId="Windows Live" clId="Web-{2BBAACB4-BEFD-4787-BD7F-A554DB20EF9C}"/>
    <pc:docChg chg="modSld">
      <pc:chgData name="Hamza Salah" userId="8232850de7f5f589" providerId="Windows Live" clId="Web-{2BBAACB4-BEFD-4787-BD7F-A554DB20EF9C}" dt="2024-05-10T03:18:08.285" v="10" actId="20577"/>
      <pc:docMkLst>
        <pc:docMk/>
      </pc:docMkLst>
      <pc:sldChg chg="modSp">
        <pc:chgData name="Hamza Salah" userId="8232850de7f5f589" providerId="Windows Live" clId="Web-{2BBAACB4-BEFD-4787-BD7F-A554DB20EF9C}" dt="2024-05-10T03:18:08.285" v="10" actId="20577"/>
        <pc:sldMkLst>
          <pc:docMk/>
          <pc:sldMk cId="3162455371" sldId="280"/>
        </pc:sldMkLst>
        <pc:spChg chg="mod">
          <ac:chgData name="Hamza Salah" userId="8232850de7f5f589" providerId="Windows Live" clId="Web-{2BBAACB4-BEFD-4787-BD7F-A554DB20EF9C}" dt="2024-05-10T03:18:08.285" v="10" actId="20577"/>
          <ac:spMkLst>
            <pc:docMk/>
            <pc:sldMk cId="3162455371" sldId="280"/>
            <ac:spMk id="3" creationId="{B4342852-CAE1-6E36-BC4B-6B95AF1964D4}"/>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Hamza\Desktop\Manual%20Sort%20Dashboard%20-%20Copy.xlsm"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Hamza\Desktop\Manual%20Sort%20Dashboard.xlsm"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9502818074713566E-2"/>
          <c:y val="0.11076451031160378"/>
          <c:w val="0.91178366039101066"/>
          <c:h val="0.66834519802596493"/>
        </c:manualLayout>
      </c:layout>
      <c:lineChart>
        <c:grouping val="standard"/>
        <c:varyColors val="0"/>
        <c:ser>
          <c:idx val="0"/>
          <c:order val="0"/>
          <c:tx>
            <c:v>Plan</c:v>
          </c:tx>
          <c:spPr>
            <a:ln w="34925" cap="rnd">
              <a:solidFill>
                <a:srgbClr val="FFC000"/>
              </a:solidFill>
              <a:round/>
            </a:ln>
            <a:effectLst>
              <a:outerShdw blurRad="57150" dist="19050" dir="5400000" algn="ctr" rotWithShape="0">
                <a:srgbClr val="000000">
                  <a:alpha val="63000"/>
                </a:srgbClr>
              </a:outerShdw>
            </a:effectLst>
          </c:spPr>
          <c:marker>
            <c:symbol val="none"/>
          </c:marker>
          <c:dLbls>
            <c:dLbl>
              <c:idx val="0"/>
              <c:layout>
                <c:manualLayout>
                  <c:x val="-7.3700533403476043E-2"/>
                  <c:y val="-4.6147213110958579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218-4B9A-BBD1-581AA152EC04}"/>
                </c:ext>
              </c:extLst>
            </c:dLbl>
            <c:spPr>
              <a:solidFill>
                <a:srgbClr val="FFC000"/>
              </a:solidFill>
              <a:ln>
                <a:solidFill>
                  <a:srgbClr val="0D0D0D"/>
                </a:solidFill>
              </a:ln>
              <a:effectLst/>
            </c:spPr>
            <c:txPr>
              <a:bodyPr rot="0" spcFirstLastPara="1" vertOverflow="clip" horzOverflow="clip" vert="horz" wrap="square" lIns="36576" tIns="18288" rIns="36576" bIns="18288" anchor="ctr" anchorCtr="1">
                <a:spAutoFit/>
              </a:bodyPr>
              <a:lstStyle/>
              <a:p>
                <a:pPr>
                  <a:defRPr sz="1400" b="1"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rightArrowCallout">
                    <a:avLst/>
                  </a:prstGeom>
                </c15:spPr>
                <c15:showLeaderLines val="1"/>
                <c15:leaderLines>
                  <c:spPr>
                    <a:ln w="9525">
                      <a:solidFill>
                        <a:schemeClr val="lt1">
                          <a:lumMod val="95000"/>
                          <a:alpha val="54000"/>
                        </a:schemeClr>
                      </a:solidFill>
                    </a:ln>
                    <a:effectLst/>
                  </c:spPr>
                </c15:leaderLines>
              </c:ext>
            </c:extLst>
          </c:dLbls>
          <c:cat>
            <c:numRef>
              <c:f>'AA Rate Formulas'!$J$3:$J$12</c:f>
              <c:numCache>
                <c:formatCode>h:mm;@</c:formatCode>
                <c:ptCount val="10"/>
                <c:pt idx="0">
                  <c:v>0.83333333333333337</c:v>
                </c:pt>
                <c:pt idx="1">
                  <c:v>0.875</c:v>
                </c:pt>
                <c:pt idx="2">
                  <c:v>0.91666666666666696</c:v>
                </c:pt>
                <c:pt idx="3">
                  <c:v>0.95833333333333304</c:v>
                </c:pt>
                <c:pt idx="4">
                  <c:v>1</c:v>
                </c:pt>
                <c:pt idx="5">
                  <c:v>1.0416666666666701</c:v>
                </c:pt>
                <c:pt idx="6">
                  <c:v>1.0833333333333299</c:v>
                </c:pt>
                <c:pt idx="7">
                  <c:v>1.125</c:v>
                </c:pt>
                <c:pt idx="8">
                  <c:v>1.1666666666666701</c:v>
                </c:pt>
                <c:pt idx="9">
                  <c:v>1.2083333333333299</c:v>
                </c:pt>
              </c:numCache>
            </c:numRef>
          </c:cat>
          <c:val>
            <c:numRef>
              <c:f>'AA Rate Formulas'!$K$3:$K$12</c:f>
              <c:numCache>
                <c:formatCode>0</c:formatCode>
                <c:ptCount val="10"/>
                <c:pt idx="0">
                  <c:v>250</c:v>
                </c:pt>
                <c:pt idx="1">
                  <c:v>250</c:v>
                </c:pt>
                <c:pt idx="2">
                  <c:v>250</c:v>
                </c:pt>
                <c:pt idx="3">
                  <c:v>250</c:v>
                </c:pt>
                <c:pt idx="4">
                  <c:v>250</c:v>
                </c:pt>
                <c:pt idx="5">
                  <c:v>250</c:v>
                </c:pt>
                <c:pt idx="6">
                  <c:v>250</c:v>
                </c:pt>
                <c:pt idx="7">
                  <c:v>250</c:v>
                </c:pt>
                <c:pt idx="8">
                  <c:v>250</c:v>
                </c:pt>
                <c:pt idx="9">
                  <c:v>250</c:v>
                </c:pt>
              </c:numCache>
            </c:numRef>
          </c:val>
          <c:smooth val="0"/>
          <c:extLst>
            <c:ext xmlns:c16="http://schemas.microsoft.com/office/drawing/2014/chart" uri="{C3380CC4-5D6E-409C-BE32-E72D297353CC}">
              <c16:uniqueId val="{00000001-4218-4B9A-BBD1-581AA152EC04}"/>
            </c:ext>
          </c:extLst>
        </c:ser>
        <c:ser>
          <c:idx val="1"/>
          <c:order val="1"/>
          <c:tx>
            <c:v>AVG Hourly Rate</c:v>
          </c:tx>
          <c:spPr>
            <a:ln w="34925" cap="rnd">
              <a:solidFill>
                <a:srgbClr val="00B0F0"/>
              </a:solidFill>
              <a:prstDash val="sysDash"/>
              <a:round/>
            </a:ln>
            <a:effectLst>
              <a:glow rad="50800">
                <a:schemeClr val="tx1">
                  <a:lumMod val="50000"/>
                  <a:lumOff val="50000"/>
                  <a:alpha val="58000"/>
                </a:schemeClr>
              </a:glow>
              <a:softEdge rad="0"/>
            </a:effectLst>
          </c:spPr>
          <c:marker>
            <c:symbol val="none"/>
          </c:marker>
          <c:dLbls>
            <c:dLbl>
              <c:idx val="6"/>
              <c:spPr>
                <a:noFill/>
                <a:ln>
                  <a:solidFill>
                    <a:srgbClr val="0D0D0D"/>
                  </a:solidFill>
                </a:ln>
                <a:effectLst/>
              </c:spPr>
              <c:txPr>
                <a:bodyPr rot="0" spcFirstLastPara="1" vertOverflow="ellipsis" vert="horz" wrap="square" lIns="38100" tIns="19050" rIns="38100" bIns="19050" anchor="ctr" anchorCtr="0">
                  <a:spAutoFit/>
                </a:bodyPr>
                <a:lstStyle/>
                <a:p>
                  <a:pPr algn="ctr">
                    <a:defRPr lang="en-US" sz="12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2-4218-4B9A-BBD1-581AA152EC04}"/>
                </c:ext>
              </c:extLst>
            </c:dLbl>
            <c:dLbl>
              <c:idx val="7"/>
              <c:spPr>
                <a:solidFill>
                  <a:sysClr val="window" lastClr="FFFFFF"/>
                </a:solidFill>
                <a:ln>
                  <a:solidFill>
                    <a:srgbClr val="0D0D0D"/>
                  </a:solidFill>
                </a:ln>
                <a:effectLst/>
              </c:spPr>
              <c:txPr>
                <a:bodyPr rot="0" spcFirstLastPara="1" vertOverflow="clip" horzOverflow="clip" vert="horz" wrap="square" lIns="36576" tIns="18288" rIns="36576" bIns="18288" anchor="ctr" anchorCtr="0">
                  <a:spAutoFit/>
                </a:bodyPr>
                <a:lstStyle/>
                <a:p>
                  <a:pPr algn="ctr">
                    <a:defRPr lang="en-US" sz="12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c15:spPr>
                </c:ext>
                <c:ext xmlns:c16="http://schemas.microsoft.com/office/drawing/2014/chart" uri="{C3380CC4-5D6E-409C-BE32-E72D297353CC}">
                  <c16:uniqueId val="{00000003-4218-4B9A-BBD1-581AA152EC04}"/>
                </c:ext>
              </c:extLst>
            </c:dLbl>
            <c:dLbl>
              <c:idx val="8"/>
              <c:spPr>
                <a:noFill/>
                <a:ln>
                  <a:solidFill>
                    <a:srgbClr val="000000"/>
                  </a:solidFill>
                </a:ln>
                <a:effectLst/>
              </c:spPr>
              <c:txPr>
                <a:bodyPr rot="0" spcFirstLastPara="1" vertOverflow="ellipsis" vert="horz" wrap="square" lIns="38100" tIns="19050" rIns="38100" bIns="19050" anchor="ctr" anchorCtr="0">
                  <a:spAutoFit/>
                </a:bodyPr>
                <a:lstStyle/>
                <a:p>
                  <a:pPr algn="ctr">
                    <a:defRPr lang="en-US" sz="12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4-4218-4B9A-BBD1-581AA152EC04}"/>
                </c:ext>
              </c:extLst>
            </c:dLbl>
            <c:spPr>
              <a:solidFill>
                <a:sysClr val="window" lastClr="FFFFFF"/>
              </a:solidFill>
              <a:ln>
                <a:solidFill>
                  <a:srgbClr val="0D0D0D"/>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c15:spPr>
                <c15:showLeaderLines val="1"/>
                <c15:leaderLines>
                  <c:spPr>
                    <a:ln w="9525">
                      <a:solidFill>
                        <a:schemeClr val="lt1">
                          <a:lumMod val="95000"/>
                          <a:alpha val="54000"/>
                        </a:schemeClr>
                      </a:solidFill>
                    </a:ln>
                    <a:effectLst/>
                  </c:spPr>
                </c15:leaderLines>
              </c:ext>
            </c:extLst>
          </c:dLbls>
          <c:cat>
            <c:numRef>
              <c:f>'AA Rate Formulas'!$J$3:$J$12</c:f>
              <c:numCache>
                <c:formatCode>h:mm;@</c:formatCode>
                <c:ptCount val="10"/>
                <c:pt idx="0">
                  <c:v>0.83333333333333337</c:v>
                </c:pt>
                <c:pt idx="1">
                  <c:v>0.875</c:v>
                </c:pt>
                <c:pt idx="2">
                  <c:v>0.91666666666666696</c:v>
                </c:pt>
                <c:pt idx="3">
                  <c:v>0.95833333333333304</c:v>
                </c:pt>
                <c:pt idx="4">
                  <c:v>1</c:v>
                </c:pt>
                <c:pt idx="5">
                  <c:v>1.0416666666666701</c:v>
                </c:pt>
                <c:pt idx="6">
                  <c:v>1.0833333333333299</c:v>
                </c:pt>
                <c:pt idx="7">
                  <c:v>1.125</c:v>
                </c:pt>
                <c:pt idx="8">
                  <c:v>1.1666666666666701</c:v>
                </c:pt>
                <c:pt idx="9">
                  <c:v>1.2083333333333299</c:v>
                </c:pt>
              </c:numCache>
            </c:numRef>
          </c:cat>
          <c:val>
            <c:numRef>
              <c:f>'AA Rate Formulas'!$L$3:$L$12</c:f>
              <c:numCache>
                <c:formatCode>0</c:formatCode>
                <c:ptCount val="10"/>
                <c:pt idx="0">
                  <c:v>200</c:v>
                </c:pt>
                <c:pt idx="1">
                  <c:v>250</c:v>
                </c:pt>
                <c:pt idx="2">
                  <c:v>260</c:v>
                </c:pt>
                <c:pt idx="3">
                  <c:v>240</c:v>
                </c:pt>
              </c:numCache>
            </c:numRef>
          </c:val>
          <c:smooth val="1"/>
          <c:extLst>
            <c:ext xmlns:c16="http://schemas.microsoft.com/office/drawing/2014/chart" uri="{C3380CC4-5D6E-409C-BE32-E72D297353CC}">
              <c16:uniqueId val="{00000005-4218-4B9A-BBD1-581AA152EC04}"/>
            </c:ext>
          </c:extLst>
        </c:ser>
        <c:ser>
          <c:idx val="2"/>
          <c:order val="2"/>
          <c:tx>
            <c:strRef>
              <c:f>'AA Rate Formulas'!$M$2</c:f>
              <c:strCache>
                <c:ptCount val="1"/>
                <c:pt idx="0">
                  <c:v>Min Rate</c:v>
                </c:pt>
              </c:strCache>
            </c:strRef>
          </c:tx>
          <c:spPr>
            <a:ln w="34925" cap="rnd">
              <a:solidFill>
                <a:schemeClr val="accent3"/>
              </a:solidFill>
              <a:round/>
            </a:ln>
            <a:effectLst>
              <a:outerShdw blurRad="57150" dist="19050" dir="5400000" algn="ctr" rotWithShape="0">
                <a:srgbClr val="000000">
                  <a:alpha val="63000"/>
                </a:srgbClr>
              </a:outerShdw>
            </a:effectLst>
          </c:spPr>
          <c:marker>
            <c:symbol val="circle"/>
            <c:size val="1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31750">
                <a:solidFill>
                  <a:srgbClr val="C00000"/>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s>
            <c:dLbl>
              <c:idx val="8"/>
              <c:tx>
                <c:rich>
                  <a:bodyPr/>
                  <a:lstStyle/>
                  <a:p>
                    <a:fld id="{9B310010-D6F1-4102-92BE-4CF123DEE0F2}" type="SERIESNAME">
                      <a:rPr lang="en-US" sz="2000" b="1">
                        <a:solidFill>
                          <a:schemeClr val="tx1"/>
                        </a:solidFill>
                      </a:rPr>
                      <a:pPr/>
                      <a:t>[SERIES NAME]</a:t>
                    </a:fld>
                    <a:r>
                      <a:rPr lang="en-US" sz="2000" b="1" baseline="0">
                        <a:solidFill>
                          <a:schemeClr val="tx1"/>
                        </a:solidFill>
                      </a:rPr>
                      <a:t>, </a:t>
                    </a:r>
                    <a:fld id="{0188375B-C025-407F-8B79-1858CC58292D}" type="VALUE">
                      <a:rPr lang="en-US" sz="2000" b="1" baseline="0">
                        <a:solidFill>
                          <a:schemeClr val="tx1"/>
                        </a:solidFill>
                      </a:rPr>
                      <a:pPr/>
                      <a:t>[VALUE]</a:t>
                    </a:fld>
                    <a:endParaRPr lang="en-US" sz="2000" b="1" baseline="0">
                      <a:solidFill>
                        <a:schemeClr val="tx1"/>
                      </a:solidFill>
                    </a:endParaRPr>
                  </a:p>
                </c:rich>
              </c:tx>
              <c:dLblPos val="b"/>
              <c:showLegendKey val="0"/>
              <c:showVal val="1"/>
              <c:showCatName val="0"/>
              <c:showSerName val="1"/>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4218-4B9A-BBD1-581AA152EC04}"/>
                </c:ext>
              </c:extLst>
            </c:dLbl>
            <c:spPr>
              <a:solidFill>
                <a:srgbClr val="FF0000">
                  <a:alpha val="89804"/>
                </a:srgbClr>
              </a:solidFill>
              <a:ln>
                <a:solidFill>
                  <a:srgbClr val="FF0000"/>
                </a:solidFill>
              </a:ln>
              <a:effectLst/>
            </c:spPr>
            <c:txPr>
              <a:bodyPr rot="0" spcFirstLastPara="1" vertOverflow="clip" horzOverflow="clip" vert="horz" wrap="square" lIns="36576" tIns="18288" rIns="36576" bIns="18288" anchor="ctr" anchorCtr="0">
                <a:spAutoFit/>
              </a:bodyPr>
              <a:lstStyle/>
              <a:p>
                <a:pPr algn="ctr">
                  <a:defRPr lang="en-US" sz="900" b="0" i="0" u="none" strike="noStrike" kern="1200" baseline="0">
                    <a:solidFill>
                      <a:schemeClr val="tx1"/>
                    </a:solidFill>
                    <a:latin typeface="+mn-lt"/>
                    <a:ea typeface="+mn-ea"/>
                    <a:cs typeface="+mn-cs"/>
                  </a:defRPr>
                </a:pPr>
                <a:endParaRPr lang="en-US"/>
              </a:p>
            </c:txPr>
            <c:dLblPos val="b"/>
            <c:showLegendKey val="0"/>
            <c:showVal val="1"/>
            <c:showCatName val="0"/>
            <c:showSerName val="1"/>
            <c:showPercent val="0"/>
            <c:showBubbleSize val="0"/>
            <c:showLeaderLines val="0"/>
            <c:extLst>
              <c:ext xmlns:c15="http://schemas.microsoft.com/office/drawing/2012/chart" uri="{CE6537A1-D6FC-4f65-9D91-7224C49458BB}">
                <c15:spPr xmlns:c15="http://schemas.microsoft.com/office/drawing/2012/chart">
                  <a:prstGeom prst="upArrowCallout">
                    <a:avLst/>
                  </a:prstGeom>
                </c15:spPr>
                <c15:showLeaderLines val="0"/>
              </c:ext>
            </c:extLst>
          </c:dLbls>
          <c:cat>
            <c:numRef>
              <c:f>'AA Rate Formulas'!$J$3:$J$12</c:f>
              <c:numCache>
                <c:formatCode>h:mm;@</c:formatCode>
                <c:ptCount val="10"/>
                <c:pt idx="0">
                  <c:v>0.83333333333333337</c:v>
                </c:pt>
                <c:pt idx="1">
                  <c:v>0.875</c:v>
                </c:pt>
                <c:pt idx="2">
                  <c:v>0.91666666666666696</c:v>
                </c:pt>
                <c:pt idx="3">
                  <c:v>0.95833333333333304</c:v>
                </c:pt>
                <c:pt idx="4">
                  <c:v>1</c:v>
                </c:pt>
                <c:pt idx="5">
                  <c:v>1.0416666666666701</c:v>
                </c:pt>
                <c:pt idx="6">
                  <c:v>1.0833333333333299</c:v>
                </c:pt>
                <c:pt idx="7">
                  <c:v>1.125</c:v>
                </c:pt>
                <c:pt idx="8">
                  <c:v>1.1666666666666701</c:v>
                </c:pt>
                <c:pt idx="9">
                  <c:v>1.2083333333333299</c:v>
                </c:pt>
              </c:numCache>
            </c:numRef>
          </c:cat>
          <c:val>
            <c:numRef>
              <c:f>'AA Rate Formulas'!$M$3:$M$12</c:f>
              <c:numCache>
                <c:formatCode>0</c:formatCode>
                <c:ptCount val="10"/>
                <c:pt idx="0">
                  <c:v>200</c:v>
                </c:pt>
                <c:pt idx="1">
                  <c:v>#N/A</c:v>
                </c:pt>
                <c:pt idx="2">
                  <c:v>#N/A</c:v>
                </c:pt>
                <c:pt idx="3">
                  <c:v>#N/A</c:v>
                </c:pt>
                <c:pt idx="4">
                  <c:v>#N/A</c:v>
                </c:pt>
                <c:pt idx="5">
                  <c:v>#N/A</c:v>
                </c:pt>
                <c:pt idx="6">
                  <c:v>#N/A</c:v>
                </c:pt>
                <c:pt idx="7">
                  <c:v>#N/A</c:v>
                </c:pt>
                <c:pt idx="8">
                  <c:v>#N/A</c:v>
                </c:pt>
                <c:pt idx="9">
                  <c:v>#N/A</c:v>
                </c:pt>
              </c:numCache>
            </c:numRef>
          </c:val>
          <c:smooth val="0"/>
          <c:extLst>
            <c:ext xmlns:c16="http://schemas.microsoft.com/office/drawing/2014/chart" uri="{C3380CC4-5D6E-409C-BE32-E72D297353CC}">
              <c16:uniqueId val="{00000007-4218-4B9A-BBD1-581AA152EC04}"/>
            </c:ext>
          </c:extLst>
        </c:ser>
        <c:ser>
          <c:idx val="3"/>
          <c:order val="3"/>
          <c:tx>
            <c:strRef>
              <c:f>'AA Rate Formulas'!$N$2</c:f>
              <c:strCache>
                <c:ptCount val="1"/>
                <c:pt idx="0">
                  <c:v>Max Rate</c:v>
                </c:pt>
              </c:strCache>
            </c:strRef>
          </c:tx>
          <c:spPr>
            <a:ln w="44450" cap="rnd">
              <a:solidFill>
                <a:srgbClr val="00B0F0"/>
              </a:solidFill>
              <a:round/>
            </a:ln>
            <a:effectLst>
              <a:outerShdw blurRad="57150" dist="19050" dir="5400000" algn="ctr" rotWithShape="0">
                <a:srgbClr val="000000">
                  <a:alpha val="63000"/>
                </a:srgbClr>
              </a:outerShdw>
            </a:effectLst>
          </c:spPr>
          <c:marker>
            <c:symbol val="circle"/>
            <c:size val="10"/>
            <c:spPr>
              <a:noFill/>
              <a:ln w="31750">
                <a:solidFill>
                  <a:srgbClr val="00B050"/>
                </a:solidFill>
                <a:round/>
              </a:ln>
              <a:effectLst>
                <a:outerShdw blurRad="57150" dist="19050" dir="5400000" algn="ctr" rotWithShape="0">
                  <a:srgbClr val="000000">
                    <a:alpha val="63000"/>
                  </a:srgbClr>
                </a:outerShdw>
              </a:effectLst>
            </c:spPr>
          </c:marker>
          <c:dLbls>
            <c:dLbl>
              <c:idx val="6"/>
              <c:spPr>
                <a:solidFill>
                  <a:schemeClr val="accent1"/>
                </a:solidFill>
                <a:ln>
                  <a:solidFill>
                    <a:srgbClr val="00B050"/>
                  </a:solidFill>
                </a:ln>
                <a:effectLst/>
              </c:spPr>
              <c:txPr>
                <a:bodyPr rot="0" spcFirstLastPara="1" vertOverflow="clip" horzOverflow="clip" vert="horz" wrap="square" lIns="36576" tIns="18288" rIns="36576" bIns="18288" anchor="ctr" anchorCtr="1">
                  <a:spAutoFit/>
                </a:bodyPr>
                <a:lstStyle/>
                <a:p>
                  <a:pPr>
                    <a:defRPr sz="2000" b="1" i="0" u="none" strike="noStrike" kern="1200" baseline="0">
                      <a:solidFill>
                        <a:schemeClr val="tx1"/>
                      </a:solidFill>
                      <a:highlight>
                        <a:srgbClr val="00FF00"/>
                      </a:highlight>
                      <a:latin typeface="+mn-lt"/>
                      <a:ea typeface="+mn-ea"/>
                      <a:cs typeface="+mn-cs"/>
                    </a:defRPr>
                  </a:pPr>
                  <a:endParaRPr lang="en-US"/>
                </a:p>
              </c:txPr>
              <c:dLblPos val="t"/>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downArrowCallout">
                      <a:avLst/>
                    </a:prstGeom>
                  </c15:spPr>
                </c:ext>
                <c:ext xmlns:c16="http://schemas.microsoft.com/office/drawing/2014/chart" uri="{C3380CC4-5D6E-409C-BE32-E72D297353CC}">
                  <c16:uniqueId val="{00000008-4218-4B9A-BBD1-581AA152EC04}"/>
                </c:ext>
              </c:extLst>
            </c:dLbl>
            <c:spPr>
              <a:solidFill>
                <a:schemeClr val="accent1"/>
              </a:solidFill>
              <a:ln>
                <a:solidFill>
                  <a:srgbClr val="00B050"/>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tx1"/>
                    </a:solidFill>
                    <a:highlight>
                      <a:srgbClr val="00FF00"/>
                    </a:highlight>
                    <a:latin typeface="+mn-lt"/>
                    <a:ea typeface="+mn-ea"/>
                    <a:cs typeface="+mn-cs"/>
                  </a:defRPr>
                </a:pPr>
                <a:endParaRPr lang="en-US"/>
              </a:p>
            </c:txPr>
            <c:dLblPos val="t"/>
            <c:showLegendKey val="0"/>
            <c:showVal val="1"/>
            <c:showCatName val="0"/>
            <c:showSerName val="1"/>
            <c:showPercent val="0"/>
            <c:showBubbleSize val="0"/>
            <c:showLeaderLines val="0"/>
            <c:extLst>
              <c:ext xmlns:c15="http://schemas.microsoft.com/office/drawing/2012/chart" uri="{CE6537A1-D6FC-4f65-9D91-7224C49458BB}">
                <c15:spPr xmlns:c15="http://schemas.microsoft.com/office/drawing/2012/chart">
                  <a:prstGeom prst="downArrowCallout">
                    <a:avLst/>
                  </a:prstGeom>
                </c15:spPr>
                <c15:showLeaderLines val="1"/>
                <c15:leaderLines>
                  <c:spPr>
                    <a:ln w="9525">
                      <a:solidFill>
                        <a:schemeClr val="lt1">
                          <a:lumMod val="95000"/>
                          <a:alpha val="54000"/>
                        </a:schemeClr>
                      </a:solidFill>
                    </a:ln>
                    <a:effectLst/>
                  </c:spPr>
                </c15:leaderLines>
              </c:ext>
            </c:extLst>
          </c:dLbls>
          <c:cat>
            <c:numRef>
              <c:f>'AA Rate Formulas'!$J$3:$J$12</c:f>
              <c:numCache>
                <c:formatCode>h:mm;@</c:formatCode>
                <c:ptCount val="10"/>
                <c:pt idx="0">
                  <c:v>0.83333333333333337</c:v>
                </c:pt>
                <c:pt idx="1">
                  <c:v>0.875</c:v>
                </c:pt>
                <c:pt idx="2">
                  <c:v>0.91666666666666696</c:v>
                </c:pt>
                <c:pt idx="3">
                  <c:v>0.95833333333333304</c:v>
                </c:pt>
                <c:pt idx="4">
                  <c:v>1</c:v>
                </c:pt>
                <c:pt idx="5">
                  <c:v>1.0416666666666701</c:v>
                </c:pt>
                <c:pt idx="6">
                  <c:v>1.0833333333333299</c:v>
                </c:pt>
                <c:pt idx="7">
                  <c:v>1.125</c:v>
                </c:pt>
                <c:pt idx="8">
                  <c:v>1.1666666666666701</c:v>
                </c:pt>
                <c:pt idx="9">
                  <c:v>1.2083333333333299</c:v>
                </c:pt>
              </c:numCache>
            </c:numRef>
          </c:cat>
          <c:val>
            <c:numRef>
              <c:f>'AA Rate Formulas'!$N$3:$N$12</c:f>
              <c:numCache>
                <c:formatCode>0</c:formatCode>
                <c:ptCount val="10"/>
                <c:pt idx="0">
                  <c:v>#N/A</c:v>
                </c:pt>
                <c:pt idx="1">
                  <c:v>#N/A</c:v>
                </c:pt>
                <c:pt idx="2">
                  <c:v>260</c:v>
                </c:pt>
                <c:pt idx="3">
                  <c:v>#N/A</c:v>
                </c:pt>
                <c:pt idx="4">
                  <c:v>#N/A</c:v>
                </c:pt>
                <c:pt idx="5">
                  <c:v>#N/A</c:v>
                </c:pt>
                <c:pt idx="6">
                  <c:v>#N/A</c:v>
                </c:pt>
                <c:pt idx="7">
                  <c:v>#N/A</c:v>
                </c:pt>
                <c:pt idx="8">
                  <c:v>#N/A</c:v>
                </c:pt>
                <c:pt idx="9">
                  <c:v>#N/A</c:v>
                </c:pt>
              </c:numCache>
            </c:numRef>
          </c:val>
          <c:smooth val="0"/>
          <c:extLst>
            <c:ext xmlns:c16="http://schemas.microsoft.com/office/drawing/2014/chart" uri="{C3380CC4-5D6E-409C-BE32-E72D297353CC}">
              <c16:uniqueId val="{00000009-4218-4B9A-BBD1-581AA152EC04}"/>
            </c:ext>
          </c:extLst>
        </c:ser>
        <c:dLbls>
          <c:showLegendKey val="0"/>
          <c:showVal val="0"/>
          <c:showCatName val="0"/>
          <c:showSerName val="0"/>
          <c:showPercent val="0"/>
          <c:showBubbleSize val="0"/>
        </c:dLbls>
        <c:smooth val="0"/>
        <c:axId val="1395939600"/>
        <c:axId val="1395949168"/>
      </c:lineChart>
      <c:catAx>
        <c:axId val="1395939600"/>
        <c:scaling>
          <c:orientation val="minMax"/>
        </c:scaling>
        <c:delete val="0"/>
        <c:axPos val="b"/>
        <c:majorGridlines>
          <c:spPr>
            <a:ln w="9525" cap="flat" cmpd="sng" algn="ctr">
              <a:solidFill>
                <a:schemeClr val="tx1">
                  <a:alpha val="20000"/>
                </a:schemeClr>
              </a:solidFill>
              <a:prstDash val="sysDot"/>
              <a:round/>
            </a:ln>
            <a:effectLst/>
          </c:spPr>
        </c:majorGridlines>
        <c:numFmt formatCode="h:mm;@" sourceLinked="1"/>
        <c:majorTickMark val="out"/>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crossAx val="1395949168"/>
        <c:crosses val="autoZero"/>
        <c:auto val="1"/>
        <c:lblAlgn val="ctr"/>
        <c:lblOffset val="100"/>
        <c:noMultiLvlLbl val="0"/>
      </c:catAx>
      <c:valAx>
        <c:axId val="1395949168"/>
        <c:scaling>
          <c:orientation val="minMax"/>
          <c:max val="350"/>
          <c:min val="20"/>
        </c:scaling>
        <c:delete val="1"/>
        <c:axPos val="l"/>
        <c:majorGridlines>
          <c:spPr>
            <a:ln w="9525" cap="flat" cmpd="sng" algn="ctr">
              <a:noFill/>
              <a:round/>
            </a:ln>
            <a:effectLst/>
          </c:spPr>
        </c:majorGridlines>
        <c:numFmt formatCode="0" sourceLinked="1"/>
        <c:majorTickMark val="out"/>
        <c:minorTickMark val="none"/>
        <c:tickLblPos val="nextTo"/>
        <c:crossAx val="1395939600"/>
        <c:crosses val="autoZero"/>
        <c:crossBetween val="between"/>
      </c:valAx>
      <c:spPr>
        <a:noFill/>
        <a:ln w="25400">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9502818074713566E-2"/>
          <c:y val="0.11076451031160378"/>
          <c:w val="0.91178366039101066"/>
          <c:h val="0.66834519802596493"/>
        </c:manualLayout>
      </c:layout>
      <c:lineChart>
        <c:grouping val="standard"/>
        <c:varyColors val="0"/>
        <c:ser>
          <c:idx val="0"/>
          <c:order val="0"/>
          <c:tx>
            <c:v>Plan</c:v>
          </c:tx>
          <c:spPr>
            <a:ln w="34925" cap="rnd">
              <a:solidFill>
                <a:schemeClr val="accent3"/>
              </a:solidFill>
              <a:round/>
            </a:ln>
            <a:effectLst>
              <a:outerShdw blurRad="57150" dist="19050" dir="5400000" algn="ctr" rotWithShape="0">
                <a:srgbClr val="000000">
                  <a:alpha val="63000"/>
                </a:srgbClr>
              </a:outerShdw>
            </a:effectLst>
          </c:spPr>
          <c:marker>
            <c:symbol val="none"/>
          </c:marker>
          <c:dLbls>
            <c:dLbl>
              <c:idx val="0"/>
              <c:layout>
                <c:manualLayout>
                  <c:x val="-7.9053077067541055E-2"/>
                  <c:y val="7.5317466185848177E-3"/>
                </c:manualLayout>
              </c:layout>
              <c:spPr>
                <a:solidFill>
                  <a:schemeClr val="accent3"/>
                </a:solidFill>
                <a:ln>
                  <a:solidFill>
                    <a:schemeClr val="tx1"/>
                  </a:solidFill>
                </a:ln>
                <a:effectLst/>
              </c:spPr>
              <c:txPr>
                <a:bodyPr rot="0" spcFirstLastPara="1" vertOverflow="clip" horzOverflow="clip" vert="horz" wrap="square" lIns="36576" tIns="18288" rIns="36576" bIns="18288" anchor="ctr" anchorCtr="1">
                  <a:noAutofit/>
                </a:bodyPr>
                <a:lstStyle/>
                <a:p>
                  <a:pPr>
                    <a:defRPr sz="14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ightArrowCallout">
                      <a:avLst/>
                    </a:prstGeom>
                  </c15:spPr>
                  <c15:layout>
                    <c:manualLayout>
                      <c:w val="6.2798549515994645E-2"/>
                      <c:h val="7.6308851592850793E-2"/>
                    </c:manualLayout>
                  </c15:layout>
                </c:ext>
                <c:ext xmlns:c16="http://schemas.microsoft.com/office/drawing/2014/chart" uri="{C3380CC4-5D6E-409C-BE32-E72D297353CC}">
                  <c16:uniqueId val="{00000000-49F7-4474-80C8-DC511BA0D15B}"/>
                </c:ext>
              </c:extLst>
            </c:dLbl>
            <c:spPr>
              <a:solidFill>
                <a:schemeClr val="accent3"/>
              </a:solidFill>
              <a:ln>
                <a:solidFill>
                  <a:schemeClr val="tx1"/>
                </a:solidFill>
              </a:ln>
              <a:effectLst/>
            </c:spPr>
            <c:txPr>
              <a:bodyPr rot="0" spcFirstLastPara="1" vertOverflow="clip" horzOverflow="clip" vert="horz" wrap="square" lIns="36576" tIns="18288" rIns="36576" bIns="18288" anchor="ctr" anchorCtr="1">
                <a:spAutoFit/>
              </a:bodyPr>
              <a:lstStyle/>
              <a:p>
                <a:pPr>
                  <a:defRPr sz="1400" b="1"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rightArrowCallout">
                    <a:avLst/>
                  </a:prstGeom>
                </c15:spPr>
                <c15:showLeaderLines val="1"/>
                <c15:leaderLines>
                  <c:spPr>
                    <a:ln w="9525">
                      <a:solidFill>
                        <a:schemeClr val="lt1">
                          <a:lumMod val="95000"/>
                          <a:alpha val="54000"/>
                        </a:schemeClr>
                      </a:solidFill>
                    </a:ln>
                    <a:effectLst/>
                  </c:spPr>
                </c15:leaderLines>
              </c:ext>
            </c:extLst>
          </c:dLbls>
          <c:cat>
            <c:numRef>
              <c:f>'AA Rate Formulas'!$J$3:$J$12</c:f>
              <c:numCache>
                <c:formatCode>h:mm;@</c:formatCode>
                <c:ptCount val="10"/>
                <c:pt idx="0">
                  <c:v>0.83333333333333337</c:v>
                </c:pt>
                <c:pt idx="1">
                  <c:v>0.875</c:v>
                </c:pt>
                <c:pt idx="2">
                  <c:v>0.91666666666666696</c:v>
                </c:pt>
                <c:pt idx="3">
                  <c:v>0.95833333333333304</c:v>
                </c:pt>
                <c:pt idx="4">
                  <c:v>1</c:v>
                </c:pt>
                <c:pt idx="5">
                  <c:v>1.0416666666666701</c:v>
                </c:pt>
                <c:pt idx="6">
                  <c:v>1.0833333333333299</c:v>
                </c:pt>
                <c:pt idx="7">
                  <c:v>1.125</c:v>
                </c:pt>
                <c:pt idx="8">
                  <c:v>1.1666666666666701</c:v>
                </c:pt>
                <c:pt idx="9">
                  <c:v>1.2083333333333299</c:v>
                </c:pt>
              </c:numCache>
            </c:numRef>
          </c:cat>
          <c:val>
            <c:numRef>
              <c:f>'AA Rate Formulas'!$K$3:$K$12</c:f>
              <c:numCache>
                <c:formatCode>0</c:formatCode>
                <c:ptCount val="10"/>
                <c:pt idx="0">
                  <c:v>250</c:v>
                </c:pt>
                <c:pt idx="1">
                  <c:v>250</c:v>
                </c:pt>
                <c:pt idx="2">
                  <c:v>250</c:v>
                </c:pt>
                <c:pt idx="3">
                  <c:v>250</c:v>
                </c:pt>
                <c:pt idx="4">
                  <c:v>250</c:v>
                </c:pt>
                <c:pt idx="5">
                  <c:v>250</c:v>
                </c:pt>
                <c:pt idx="6">
                  <c:v>250</c:v>
                </c:pt>
                <c:pt idx="7">
                  <c:v>250</c:v>
                </c:pt>
                <c:pt idx="8">
                  <c:v>250</c:v>
                </c:pt>
                <c:pt idx="9">
                  <c:v>250</c:v>
                </c:pt>
              </c:numCache>
            </c:numRef>
          </c:val>
          <c:smooth val="0"/>
          <c:extLst>
            <c:ext xmlns:c16="http://schemas.microsoft.com/office/drawing/2014/chart" uri="{C3380CC4-5D6E-409C-BE32-E72D297353CC}">
              <c16:uniqueId val="{00000001-49F7-4474-80C8-DC511BA0D15B}"/>
            </c:ext>
          </c:extLst>
        </c:ser>
        <c:ser>
          <c:idx val="1"/>
          <c:order val="1"/>
          <c:tx>
            <c:v>AVG Hourly Rate</c:v>
          </c:tx>
          <c:spPr>
            <a:ln w="34925" cap="rnd">
              <a:solidFill>
                <a:srgbClr val="00B0F0"/>
              </a:solidFill>
              <a:prstDash val="sysDash"/>
              <a:round/>
            </a:ln>
            <a:effectLst>
              <a:glow rad="50800">
                <a:schemeClr val="tx1">
                  <a:lumMod val="50000"/>
                  <a:lumOff val="50000"/>
                  <a:alpha val="58000"/>
                </a:schemeClr>
              </a:glow>
              <a:softEdge rad="0"/>
            </a:effectLst>
          </c:spPr>
          <c:marker>
            <c:symbol val="none"/>
          </c:marker>
          <c:dLbls>
            <c:dLbl>
              <c:idx val="6"/>
              <c:spPr>
                <a:noFill/>
                <a:ln>
                  <a:solidFill>
                    <a:srgbClr val="0D0D0D"/>
                  </a:solidFill>
                </a:ln>
                <a:effectLst/>
              </c:spPr>
              <c:txPr>
                <a:bodyPr rot="0" spcFirstLastPara="1" vertOverflow="ellipsis" vert="horz" wrap="square" lIns="38100" tIns="19050" rIns="38100" bIns="19050" anchor="ctr" anchorCtr="0">
                  <a:spAutoFit/>
                </a:bodyPr>
                <a:lstStyle/>
                <a:p>
                  <a:pPr algn="ctr">
                    <a:defRPr lang="en-US" sz="12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2-49F7-4474-80C8-DC511BA0D15B}"/>
                </c:ext>
              </c:extLst>
            </c:dLbl>
            <c:dLbl>
              <c:idx val="7"/>
              <c:spPr>
                <a:solidFill>
                  <a:sysClr val="window" lastClr="FFFFFF"/>
                </a:solidFill>
                <a:ln>
                  <a:solidFill>
                    <a:srgbClr val="0D0D0D"/>
                  </a:solidFill>
                </a:ln>
                <a:effectLst/>
              </c:spPr>
              <c:txPr>
                <a:bodyPr rot="0" spcFirstLastPara="1" vertOverflow="clip" horzOverflow="clip" vert="horz" wrap="square" lIns="36576" tIns="18288" rIns="36576" bIns="18288" anchor="ctr" anchorCtr="0">
                  <a:spAutoFit/>
                </a:bodyPr>
                <a:lstStyle/>
                <a:p>
                  <a:pPr algn="ctr">
                    <a:defRPr lang="en-US" sz="12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c15:spPr>
                </c:ext>
                <c:ext xmlns:c16="http://schemas.microsoft.com/office/drawing/2014/chart" uri="{C3380CC4-5D6E-409C-BE32-E72D297353CC}">
                  <c16:uniqueId val="{00000003-49F7-4474-80C8-DC511BA0D15B}"/>
                </c:ext>
              </c:extLst>
            </c:dLbl>
            <c:dLbl>
              <c:idx val="8"/>
              <c:spPr>
                <a:noFill/>
                <a:ln>
                  <a:solidFill>
                    <a:srgbClr val="000000"/>
                  </a:solidFill>
                </a:ln>
                <a:effectLst/>
              </c:spPr>
              <c:txPr>
                <a:bodyPr rot="0" spcFirstLastPara="1" vertOverflow="ellipsis" vert="horz" wrap="square" lIns="38100" tIns="19050" rIns="38100" bIns="19050" anchor="ctr" anchorCtr="0">
                  <a:spAutoFit/>
                </a:bodyPr>
                <a:lstStyle/>
                <a:p>
                  <a:pPr algn="ctr">
                    <a:defRPr lang="en-US" sz="12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4-49F7-4474-80C8-DC511BA0D15B}"/>
                </c:ext>
              </c:extLst>
            </c:dLbl>
            <c:spPr>
              <a:solidFill>
                <a:sysClr val="window" lastClr="FFFFFF"/>
              </a:solidFill>
              <a:ln>
                <a:solidFill>
                  <a:srgbClr val="0D0D0D"/>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c15:spPr>
                <c15:showLeaderLines val="1"/>
                <c15:leaderLines>
                  <c:spPr>
                    <a:ln w="9525">
                      <a:solidFill>
                        <a:schemeClr val="lt1">
                          <a:lumMod val="95000"/>
                          <a:alpha val="54000"/>
                        </a:schemeClr>
                      </a:solidFill>
                    </a:ln>
                    <a:effectLst/>
                  </c:spPr>
                </c15:leaderLines>
              </c:ext>
            </c:extLst>
          </c:dLbls>
          <c:cat>
            <c:numRef>
              <c:f>'AA Rate Formulas'!$J$3:$J$12</c:f>
              <c:numCache>
                <c:formatCode>h:mm;@</c:formatCode>
                <c:ptCount val="10"/>
                <c:pt idx="0">
                  <c:v>0.83333333333333337</c:v>
                </c:pt>
                <c:pt idx="1">
                  <c:v>0.875</c:v>
                </c:pt>
                <c:pt idx="2">
                  <c:v>0.91666666666666696</c:v>
                </c:pt>
                <c:pt idx="3">
                  <c:v>0.95833333333333304</c:v>
                </c:pt>
                <c:pt idx="4">
                  <c:v>1</c:v>
                </c:pt>
                <c:pt idx="5">
                  <c:v>1.0416666666666701</c:v>
                </c:pt>
                <c:pt idx="6">
                  <c:v>1.0833333333333299</c:v>
                </c:pt>
                <c:pt idx="7">
                  <c:v>1.125</c:v>
                </c:pt>
                <c:pt idx="8">
                  <c:v>1.1666666666666701</c:v>
                </c:pt>
                <c:pt idx="9">
                  <c:v>1.2083333333333299</c:v>
                </c:pt>
              </c:numCache>
            </c:numRef>
          </c:cat>
          <c:val>
            <c:numRef>
              <c:f>'AA Rate Formulas'!$L$3:$L$12</c:f>
              <c:numCache>
                <c:formatCode>0</c:formatCode>
                <c:ptCount val="10"/>
                <c:pt idx="0">
                  <c:v>200</c:v>
                </c:pt>
                <c:pt idx="1">
                  <c:v>250</c:v>
                </c:pt>
                <c:pt idx="2">
                  <c:v>260</c:v>
                </c:pt>
                <c:pt idx="3">
                  <c:v>240</c:v>
                </c:pt>
                <c:pt idx="4">
                  <c:v>300</c:v>
                </c:pt>
                <c:pt idx="5">
                  <c:v>310</c:v>
                </c:pt>
                <c:pt idx="6">
                  <c:v>200</c:v>
                </c:pt>
                <c:pt idx="7">
                  <c:v>200</c:v>
                </c:pt>
                <c:pt idx="8">
                  <c:v>250</c:v>
                </c:pt>
                <c:pt idx="9">
                  <c:v>150</c:v>
                </c:pt>
              </c:numCache>
            </c:numRef>
          </c:val>
          <c:smooth val="1"/>
          <c:extLst>
            <c:ext xmlns:c16="http://schemas.microsoft.com/office/drawing/2014/chart" uri="{C3380CC4-5D6E-409C-BE32-E72D297353CC}">
              <c16:uniqueId val="{00000005-49F7-4474-80C8-DC511BA0D15B}"/>
            </c:ext>
          </c:extLst>
        </c:ser>
        <c:ser>
          <c:idx val="2"/>
          <c:order val="2"/>
          <c:tx>
            <c:strRef>
              <c:f>'AA Rate Formulas'!$M$2</c:f>
              <c:strCache>
                <c:ptCount val="1"/>
                <c:pt idx="0">
                  <c:v>Min Rate</c:v>
                </c:pt>
              </c:strCache>
            </c:strRef>
          </c:tx>
          <c:spPr>
            <a:ln w="34925" cap="rnd">
              <a:solidFill>
                <a:schemeClr val="accent3"/>
              </a:solidFill>
              <a:round/>
            </a:ln>
            <a:effectLst>
              <a:outerShdw blurRad="57150" dist="19050" dir="5400000" algn="ctr" rotWithShape="0">
                <a:srgbClr val="000000">
                  <a:alpha val="63000"/>
                </a:srgbClr>
              </a:outerShdw>
            </a:effectLst>
          </c:spPr>
          <c:marker>
            <c:symbol val="circle"/>
            <c:size val="1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31750">
                <a:solidFill>
                  <a:srgbClr val="C00000"/>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s>
            <c:dLbl>
              <c:idx val="8"/>
              <c:tx>
                <c:rich>
                  <a:bodyPr/>
                  <a:lstStyle/>
                  <a:p>
                    <a:fld id="{9B310010-D6F1-4102-92BE-4CF123DEE0F2}" type="SERIESNAME">
                      <a:rPr lang="en-US" sz="2000" b="1">
                        <a:solidFill>
                          <a:schemeClr val="tx1"/>
                        </a:solidFill>
                      </a:rPr>
                      <a:pPr/>
                      <a:t>[SERIES NAME]</a:t>
                    </a:fld>
                    <a:r>
                      <a:rPr lang="en-US" sz="2000" b="1" baseline="0">
                        <a:solidFill>
                          <a:schemeClr val="tx1"/>
                        </a:solidFill>
                      </a:rPr>
                      <a:t>, </a:t>
                    </a:r>
                    <a:fld id="{0188375B-C025-407F-8B79-1858CC58292D}" type="VALUE">
                      <a:rPr lang="en-US" sz="2000" b="1" baseline="0">
                        <a:solidFill>
                          <a:schemeClr val="tx1"/>
                        </a:solidFill>
                      </a:rPr>
                      <a:pPr/>
                      <a:t>[VALUE]</a:t>
                    </a:fld>
                    <a:endParaRPr lang="en-US" sz="2000" b="1" baseline="0">
                      <a:solidFill>
                        <a:schemeClr val="tx1"/>
                      </a:solidFill>
                    </a:endParaRPr>
                  </a:p>
                </c:rich>
              </c:tx>
              <c:dLblPos val="b"/>
              <c:showLegendKey val="0"/>
              <c:showVal val="1"/>
              <c:showCatName val="0"/>
              <c:showSerName val="1"/>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49F7-4474-80C8-DC511BA0D15B}"/>
                </c:ext>
              </c:extLst>
            </c:dLbl>
            <c:spPr>
              <a:solidFill>
                <a:srgbClr val="FF0000">
                  <a:alpha val="89804"/>
                </a:srgbClr>
              </a:solidFill>
              <a:ln>
                <a:solidFill>
                  <a:srgbClr val="FF0000"/>
                </a:solidFill>
              </a:ln>
              <a:effectLst/>
            </c:spPr>
            <c:txPr>
              <a:bodyPr rot="0" spcFirstLastPara="1" vertOverflow="clip" horzOverflow="clip" vert="horz" wrap="square" lIns="36576" tIns="18288" rIns="36576" bIns="18288" anchor="ctr" anchorCtr="0">
                <a:spAutoFit/>
              </a:bodyPr>
              <a:lstStyle/>
              <a:p>
                <a:pPr algn="ctr">
                  <a:defRPr lang="en-US" sz="900" b="0" i="0" u="none" strike="noStrike" kern="1200" baseline="0">
                    <a:solidFill>
                      <a:schemeClr val="tx1"/>
                    </a:solidFill>
                    <a:latin typeface="+mn-lt"/>
                    <a:ea typeface="+mn-ea"/>
                    <a:cs typeface="+mn-cs"/>
                  </a:defRPr>
                </a:pPr>
                <a:endParaRPr lang="en-US"/>
              </a:p>
            </c:txPr>
            <c:dLblPos val="b"/>
            <c:showLegendKey val="0"/>
            <c:showVal val="1"/>
            <c:showCatName val="0"/>
            <c:showSerName val="1"/>
            <c:showPercent val="0"/>
            <c:showBubbleSize val="0"/>
            <c:showLeaderLines val="0"/>
            <c:extLst>
              <c:ext xmlns:c15="http://schemas.microsoft.com/office/drawing/2012/chart" uri="{CE6537A1-D6FC-4f65-9D91-7224C49458BB}">
                <c15:spPr xmlns:c15="http://schemas.microsoft.com/office/drawing/2012/chart">
                  <a:prstGeom prst="upArrowCallout">
                    <a:avLst/>
                  </a:prstGeom>
                </c15:spPr>
                <c15:showLeaderLines val="0"/>
              </c:ext>
            </c:extLst>
          </c:dLbls>
          <c:cat>
            <c:numRef>
              <c:f>'AA Rate Formulas'!$J$3:$J$12</c:f>
              <c:numCache>
                <c:formatCode>h:mm;@</c:formatCode>
                <c:ptCount val="10"/>
                <c:pt idx="0">
                  <c:v>0.83333333333333337</c:v>
                </c:pt>
                <c:pt idx="1">
                  <c:v>0.875</c:v>
                </c:pt>
                <c:pt idx="2">
                  <c:v>0.91666666666666696</c:v>
                </c:pt>
                <c:pt idx="3">
                  <c:v>0.95833333333333304</c:v>
                </c:pt>
                <c:pt idx="4">
                  <c:v>1</c:v>
                </c:pt>
                <c:pt idx="5">
                  <c:v>1.0416666666666701</c:v>
                </c:pt>
                <c:pt idx="6">
                  <c:v>1.0833333333333299</c:v>
                </c:pt>
                <c:pt idx="7">
                  <c:v>1.125</c:v>
                </c:pt>
                <c:pt idx="8">
                  <c:v>1.1666666666666701</c:v>
                </c:pt>
                <c:pt idx="9">
                  <c:v>1.2083333333333299</c:v>
                </c:pt>
              </c:numCache>
            </c:numRef>
          </c:cat>
          <c:val>
            <c:numRef>
              <c:f>'AA Rate Formulas'!$M$3:$M$12</c:f>
              <c:numCache>
                <c:formatCode>0</c:formatCode>
                <c:ptCount val="10"/>
                <c:pt idx="0">
                  <c:v>#N/A</c:v>
                </c:pt>
                <c:pt idx="1">
                  <c:v>#N/A</c:v>
                </c:pt>
                <c:pt idx="2">
                  <c:v>#N/A</c:v>
                </c:pt>
                <c:pt idx="3">
                  <c:v>#N/A</c:v>
                </c:pt>
                <c:pt idx="4">
                  <c:v>#N/A</c:v>
                </c:pt>
                <c:pt idx="5">
                  <c:v>#N/A</c:v>
                </c:pt>
                <c:pt idx="6">
                  <c:v>#N/A</c:v>
                </c:pt>
                <c:pt idx="7">
                  <c:v>#N/A</c:v>
                </c:pt>
                <c:pt idx="8">
                  <c:v>#N/A</c:v>
                </c:pt>
                <c:pt idx="9">
                  <c:v>150</c:v>
                </c:pt>
              </c:numCache>
            </c:numRef>
          </c:val>
          <c:smooth val="0"/>
          <c:extLst>
            <c:ext xmlns:c16="http://schemas.microsoft.com/office/drawing/2014/chart" uri="{C3380CC4-5D6E-409C-BE32-E72D297353CC}">
              <c16:uniqueId val="{00000007-49F7-4474-80C8-DC511BA0D15B}"/>
            </c:ext>
          </c:extLst>
        </c:ser>
        <c:ser>
          <c:idx val="3"/>
          <c:order val="3"/>
          <c:tx>
            <c:strRef>
              <c:f>'AA Rate Formulas'!$N$2</c:f>
              <c:strCache>
                <c:ptCount val="1"/>
                <c:pt idx="0">
                  <c:v>Max Rate</c:v>
                </c:pt>
              </c:strCache>
            </c:strRef>
          </c:tx>
          <c:spPr>
            <a:ln w="44450" cap="rnd">
              <a:solidFill>
                <a:srgbClr val="00B0F0"/>
              </a:solidFill>
              <a:round/>
            </a:ln>
            <a:effectLst>
              <a:outerShdw blurRad="57150" dist="19050" dir="5400000" algn="ctr" rotWithShape="0">
                <a:srgbClr val="000000">
                  <a:alpha val="63000"/>
                </a:srgbClr>
              </a:outerShdw>
            </a:effectLst>
          </c:spPr>
          <c:marker>
            <c:symbol val="circle"/>
            <c:size val="10"/>
            <c:spPr>
              <a:noFill/>
              <a:ln w="31750">
                <a:solidFill>
                  <a:srgbClr val="00B050"/>
                </a:solidFill>
                <a:round/>
              </a:ln>
              <a:effectLst>
                <a:outerShdw blurRad="57150" dist="19050" dir="5400000" algn="ctr" rotWithShape="0">
                  <a:srgbClr val="000000">
                    <a:alpha val="63000"/>
                  </a:srgbClr>
                </a:outerShdw>
              </a:effectLst>
            </c:spPr>
          </c:marker>
          <c:dLbls>
            <c:dLbl>
              <c:idx val="6"/>
              <c:spPr>
                <a:solidFill>
                  <a:schemeClr val="accent6">
                    <a:lumMod val="60000"/>
                    <a:lumOff val="40000"/>
                  </a:schemeClr>
                </a:solidFill>
                <a:ln>
                  <a:solidFill>
                    <a:srgbClr val="00B050"/>
                  </a:solidFill>
                </a:ln>
                <a:effectLst/>
              </c:spPr>
              <c:txPr>
                <a:bodyPr rot="0" spcFirstLastPara="1" vertOverflow="clip" horzOverflow="clip" vert="horz" wrap="square" lIns="36576" tIns="18288" rIns="36576" bIns="18288" anchor="ctr" anchorCtr="1">
                  <a:spAutoFit/>
                </a:bodyPr>
                <a:lstStyle/>
                <a:p>
                  <a:pPr>
                    <a:defRPr sz="2000" b="1" i="0" u="none" strike="noStrike" kern="1200" baseline="0">
                      <a:solidFill>
                        <a:schemeClr val="tx1"/>
                      </a:solidFill>
                      <a:highlight>
                        <a:srgbClr val="00FF00"/>
                      </a:highlight>
                      <a:latin typeface="+mn-lt"/>
                      <a:ea typeface="+mn-ea"/>
                      <a:cs typeface="+mn-cs"/>
                    </a:defRPr>
                  </a:pPr>
                  <a:endParaRPr lang="en-US"/>
                </a:p>
              </c:txPr>
              <c:dLblPos val="t"/>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downArrowCallout">
                      <a:avLst/>
                    </a:prstGeom>
                  </c15:spPr>
                </c:ext>
                <c:ext xmlns:c16="http://schemas.microsoft.com/office/drawing/2014/chart" uri="{C3380CC4-5D6E-409C-BE32-E72D297353CC}">
                  <c16:uniqueId val="{00000008-49F7-4474-80C8-DC511BA0D15B}"/>
                </c:ext>
              </c:extLst>
            </c:dLbl>
            <c:spPr>
              <a:solidFill>
                <a:schemeClr val="accent6">
                  <a:lumMod val="60000"/>
                  <a:lumOff val="40000"/>
                </a:schemeClr>
              </a:solidFill>
              <a:ln>
                <a:solidFill>
                  <a:srgbClr val="00B050"/>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tx1"/>
                    </a:solidFill>
                    <a:highlight>
                      <a:srgbClr val="00FF00"/>
                    </a:highlight>
                    <a:latin typeface="+mn-lt"/>
                    <a:ea typeface="+mn-ea"/>
                    <a:cs typeface="+mn-cs"/>
                  </a:defRPr>
                </a:pPr>
                <a:endParaRPr lang="en-US"/>
              </a:p>
            </c:txPr>
            <c:dLblPos val="t"/>
            <c:showLegendKey val="0"/>
            <c:showVal val="1"/>
            <c:showCatName val="0"/>
            <c:showSerName val="1"/>
            <c:showPercent val="0"/>
            <c:showBubbleSize val="0"/>
            <c:showLeaderLines val="0"/>
            <c:extLst>
              <c:ext xmlns:c15="http://schemas.microsoft.com/office/drawing/2012/chart" uri="{CE6537A1-D6FC-4f65-9D91-7224C49458BB}">
                <c15:spPr xmlns:c15="http://schemas.microsoft.com/office/drawing/2012/chart">
                  <a:prstGeom prst="downArrowCallout">
                    <a:avLst/>
                  </a:prstGeom>
                </c15:spPr>
                <c15:showLeaderLines val="1"/>
                <c15:leaderLines>
                  <c:spPr>
                    <a:ln w="9525">
                      <a:solidFill>
                        <a:schemeClr val="lt1">
                          <a:lumMod val="95000"/>
                          <a:alpha val="54000"/>
                        </a:schemeClr>
                      </a:solidFill>
                    </a:ln>
                    <a:effectLst/>
                  </c:spPr>
                </c15:leaderLines>
              </c:ext>
            </c:extLst>
          </c:dLbls>
          <c:cat>
            <c:numRef>
              <c:f>'AA Rate Formulas'!$J$3:$J$12</c:f>
              <c:numCache>
                <c:formatCode>h:mm;@</c:formatCode>
                <c:ptCount val="10"/>
                <c:pt idx="0">
                  <c:v>0.83333333333333337</c:v>
                </c:pt>
                <c:pt idx="1">
                  <c:v>0.875</c:v>
                </c:pt>
                <c:pt idx="2">
                  <c:v>0.91666666666666696</c:v>
                </c:pt>
                <c:pt idx="3">
                  <c:v>0.95833333333333304</c:v>
                </c:pt>
                <c:pt idx="4">
                  <c:v>1</c:v>
                </c:pt>
                <c:pt idx="5">
                  <c:v>1.0416666666666701</c:v>
                </c:pt>
                <c:pt idx="6">
                  <c:v>1.0833333333333299</c:v>
                </c:pt>
                <c:pt idx="7">
                  <c:v>1.125</c:v>
                </c:pt>
                <c:pt idx="8">
                  <c:v>1.1666666666666701</c:v>
                </c:pt>
                <c:pt idx="9">
                  <c:v>1.2083333333333299</c:v>
                </c:pt>
              </c:numCache>
            </c:numRef>
          </c:cat>
          <c:val>
            <c:numRef>
              <c:f>'AA Rate Formulas'!$N$3:$N$12</c:f>
              <c:numCache>
                <c:formatCode>0</c:formatCode>
                <c:ptCount val="10"/>
                <c:pt idx="0">
                  <c:v>#N/A</c:v>
                </c:pt>
                <c:pt idx="1">
                  <c:v>#N/A</c:v>
                </c:pt>
                <c:pt idx="2">
                  <c:v>#N/A</c:v>
                </c:pt>
                <c:pt idx="3">
                  <c:v>#N/A</c:v>
                </c:pt>
                <c:pt idx="4">
                  <c:v>#N/A</c:v>
                </c:pt>
                <c:pt idx="5">
                  <c:v>310</c:v>
                </c:pt>
                <c:pt idx="6">
                  <c:v>#N/A</c:v>
                </c:pt>
                <c:pt idx="7">
                  <c:v>#N/A</c:v>
                </c:pt>
                <c:pt idx="8">
                  <c:v>#N/A</c:v>
                </c:pt>
                <c:pt idx="9">
                  <c:v>#N/A</c:v>
                </c:pt>
              </c:numCache>
            </c:numRef>
          </c:val>
          <c:smooth val="0"/>
          <c:extLst>
            <c:ext xmlns:c16="http://schemas.microsoft.com/office/drawing/2014/chart" uri="{C3380CC4-5D6E-409C-BE32-E72D297353CC}">
              <c16:uniqueId val="{00000009-49F7-4474-80C8-DC511BA0D15B}"/>
            </c:ext>
          </c:extLst>
        </c:ser>
        <c:dLbls>
          <c:showLegendKey val="0"/>
          <c:showVal val="0"/>
          <c:showCatName val="0"/>
          <c:showSerName val="0"/>
          <c:showPercent val="0"/>
          <c:showBubbleSize val="0"/>
        </c:dLbls>
        <c:smooth val="0"/>
        <c:axId val="1395939600"/>
        <c:axId val="1395949168"/>
      </c:lineChart>
      <c:catAx>
        <c:axId val="1395939600"/>
        <c:scaling>
          <c:orientation val="minMax"/>
        </c:scaling>
        <c:delete val="0"/>
        <c:axPos val="b"/>
        <c:majorGridlines>
          <c:spPr>
            <a:ln w="19050" cap="flat" cmpd="sng" algn="ctr">
              <a:solidFill>
                <a:schemeClr val="tx1">
                  <a:lumMod val="95000"/>
                  <a:lumOff val="5000"/>
                  <a:alpha val="20000"/>
                </a:schemeClr>
              </a:solidFill>
              <a:prstDash val="sysDot"/>
              <a:round/>
            </a:ln>
            <a:effectLst/>
          </c:spPr>
        </c:majorGridlines>
        <c:numFmt formatCode="h:mm;@" sourceLinked="1"/>
        <c:majorTickMark val="out"/>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crossAx val="1395949168"/>
        <c:crosses val="autoZero"/>
        <c:auto val="1"/>
        <c:lblAlgn val="ctr"/>
        <c:lblOffset val="100"/>
        <c:noMultiLvlLbl val="0"/>
      </c:catAx>
      <c:valAx>
        <c:axId val="1395949168"/>
        <c:scaling>
          <c:orientation val="minMax"/>
          <c:max val="350"/>
          <c:min val="20"/>
        </c:scaling>
        <c:delete val="1"/>
        <c:axPos val="l"/>
        <c:majorGridlines>
          <c:spPr>
            <a:ln w="9525" cap="flat" cmpd="sng" algn="ctr">
              <a:noFill/>
              <a:round/>
            </a:ln>
            <a:effectLst/>
          </c:spPr>
        </c:majorGridlines>
        <c:numFmt formatCode="0" sourceLinked="1"/>
        <c:majorTickMark val="out"/>
        <c:minorTickMark val="none"/>
        <c:tickLblPos val="nextTo"/>
        <c:crossAx val="1395939600"/>
        <c:crosses val="autoZero"/>
        <c:crossBetween val="between"/>
      </c:valAx>
      <c:spPr>
        <a:noFill/>
        <a:ln w="25400">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B025B6-CAA7-4295-D73B-FE40503741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CC070FB-7905-41BB-9253-568E052DE7F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39F696-44A9-423B-AAD9-2A11A75C5044}" type="datetimeFigureOut">
              <a:rPr lang="en-US" smtClean="0"/>
              <a:t>5/9/2024</a:t>
            </a:fld>
            <a:endParaRPr lang="en-US"/>
          </a:p>
        </p:txBody>
      </p:sp>
      <p:sp>
        <p:nvSpPr>
          <p:cNvPr id="4" name="Footer Placeholder 3">
            <a:extLst>
              <a:ext uri="{FF2B5EF4-FFF2-40B4-BE49-F238E27FC236}">
                <a16:creationId xmlns:a16="http://schemas.microsoft.com/office/drawing/2014/main" id="{96251D81-D668-66F5-CB0C-A4E1C4B0C5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50E4BF6-5547-ABCB-A799-B0EBCFFA6D5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C55AA3-1021-4130-AECF-A87A8A943D96}" type="slidenum">
              <a:rPr lang="en-US" smtClean="0"/>
              <a:t>‹#›</a:t>
            </a:fld>
            <a:endParaRPr lang="en-US"/>
          </a:p>
        </p:txBody>
      </p:sp>
    </p:spTree>
    <p:extLst>
      <p:ext uri="{BB962C8B-B14F-4D97-AF65-F5344CB8AC3E}">
        <p14:creationId xmlns:p14="http://schemas.microsoft.com/office/powerpoint/2010/main" val="7178871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E6AD32-1C22-4040-ABAE-0F63166B5CDA}" type="datetimeFigureOut">
              <a:rPr lang="en-US" smtClean="0"/>
              <a:t>5/9/2024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FE7639-11B8-4B8C-AA1E-604E1BC88CAA}" type="slidenum">
              <a:rPr lang="en-US" smtClean="0"/>
              <a:t>‹#›</a:t>
            </a:fld>
            <a:endParaRPr lang="en-US"/>
          </a:p>
        </p:txBody>
      </p:sp>
    </p:spTree>
    <p:extLst>
      <p:ext uri="{BB962C8B-B14F-4D97-AF65-F5344CB8AC3E}">
        <p14:creationId xmlns:p14="http://schemas.microsoft.com/office/powerpoint/2010/main" val="71292438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1FA842-A498-4777-9374-6D3BA942F670}"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5CEB3-EA8B-4A0E-A526-C4E36599658D}" type="slidenum">
              <a:rPr lang="en-US" smtClean="0"/>
              <a:t>‹#›</a:t>
            </a:fld>
            <a:endParaRPr lang="en-US"/>
          </a:p>
        </p:txBody>
      </p:sp>
    </p:spTree>
    <p:extLst>
      <p:ext uri="{BB962C8B-B14F-4D97-AF65-F5344CB8AC3E}">
        <p14:creationId xmlns:p14="http://schemas.microsoft.com/office/powerpoint/2010/main" val="292626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1FA842-A498-4777-9374-6D3BA942F670}"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5CEB3-EA8B-4A0E-A526-C4E36599658D}" type="slidenum">
              <a:rPr lang="en-US" smtClean="0"/>
              <a:t>‹#›</a:t>
            </a:fld>
            <a:endParaRPr lang="en-US"/>
          </a:p>
        </p:txBody>
      </p:sp>
    </p:spTree>
    <p:extLst>
      <p:ext uri="{BB962C8B-B14F-4D97-AF65-F5344CB8AC3E}">
        <p14:creationId xmlns:p14="http://schemas.microsoft.com/office/powerpoint/2010/main" val="3286629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1FA842-A498-4777-9374-6D3BA942F670}"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5CEB3-EA8B-4A0E-A526-C4E36599658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1934004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1FA842-A498-4777-9374-6D3BA942F670}"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5CEB3-EA8B-4A0E-A526-C4E36599658D}" type="slidenum">
              <a:rPr lang="en-US" smtClean="0"/>
              <a:t>‹#›</a:t>
            </a:fld>
            <a:endParaRPr lang="en-US"/>
          </a:p>
        </p:txBody>
      </p:sp>
    </p:spTree>
    <p:extLst>
      <p:ext uri="{BB962C8B-B14F-4D97-AF65-F5344CB8AC3E}">
        <p14:creationId xmlns:p14="http://schemas.microsoft.com/office/powerpoint/2010/main" val="1701523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1FA842-A498-4777-9374-6D3BA942F670}"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5CEB3-EA8B-4A0E-A526-C4E36599658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21020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1FA842-A498-4777-9374-6D3BA942F670}"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5CEB3-EA8B-4A0E-A526-C4E36599658D}" type="slidenum">
              <a:rPr lang="en-US" smtClean="0"/>
              <a:t>‹#›</a:t>
            </a:fld>
            <a:endParaRPr lang="en-US"/>
          </a:p>
        </p:txBody>
      </p:sp>
    </p:spTree>
    <p:extLst>
      <p:ext uri="{BB962C8B-B14F-4D97-AF65-F5344CB8AC3E}">
        <p14:creationId xmlns:p14="http://schemas.microsoft.com/office/powerpoint/2010/main" val="316434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1FA842-A498-4777-9374-6D3BA942F670}"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5CEB3-EA8B-4A0E-A526-C4E36599658D}" type="slidenum">
              <a:rPr lang="en-US" smtClean="0"/>
              <a:t>‹#›</a:t>
            </a:fld>
            <a:endParaRPr lang="en-US"/>
          </a:p>
        </p:txBody>
      </p:sp>
    </p:spTree>
    <p:extLst>
      <p:ext uri="{BB962C8B-B14F-4D97-AF65-F5344CB8AC3E}">
        <p14:creationId xmlns:p14="http://schemas.microsoft.com/office/powerpoint/2010/main" val="2708219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1FA842-A498-4777-9374-6D3BA942F670}"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5CEB3-EA8B-4A0E-A526-C4E36599658D}" type="slidenum">
              <a:rPr lang="en-US" smtClean="0"/>
              <a:t>‹#›</a:t>
            </a:fld>
            <a:endParaRPr lang="en-US"/>
          </a:p>
        </p:txBody>
      </p:sp>
    </p:spTree>
    <p:extLst>
      <p:ext uri="{BB962C8B-B14F-4D97-AF65-F5344CB8AC3E}">
        <p14:creationId xmlns:p14="http://schemas.microsoft.com/office/powerpoint/2010/main" val="29634633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1FA842-A498-4777-9374-6D3BA942F670}"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5CEB3-EA8B-4A0E-A526-C4E36599658D}" type="slidenum">
              <a:rPr lang="en-US" smtClean="0"/>
              <a:t>‹#›</a:t>
            </a:fld>
            <a:endParaRPr lang="en-US"/>
          </a:p>
        </p:txBody>
      </p:sp>
    </p:spTree>
    <p:extLst>
      <p:ext uri="{BB962C8B-B14F-4D97-AF65-F5344CB8AC3E}">
        <p14:creationId xmlns:p14="http://schemas.microsoft.com/office/powerpoint/2010/main" val="24748820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1FA842-A498-4777-9374-6D3BA942F670}"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5CEB3-EA8B-4A0E-A526-C4E36599658D}" type="slidenum">
              <a:rPr lang="en-US" smtClean="0"/>
              <a:t>‹#›</a:t>
            </a:fld>
            <a:endParaRPr lang="en-US"/>
          </a:p>
        </p:txBody>
      </p:sp>
    </p:spTree>
    <p:extLst>
      <p:ext uri="{BB962C8B-B14F-4D97-AF65-F5344CB8AC3E}">
        <p14:creationId xmlns:p14="http://schemas.microsoft.com/office/powerpoint/2010/main" val="31941128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1FA842-A498-4777-9374-6D3BA942F670}"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5CEB3-EA8B-4A0E-A526-C4E36599658D}" type="slidenum">
              <a:rPr lang="en-US" smtClean="0"/>
              <a:t>‹#›</a:t>
            </a:fld>
            <a:endParaRPr lang="en-US"/>
          </a:p>
        </p:txBody>
      </p:sp>
    </p:spTree>
    <p:extLst>
      <p:ext uri="{BB962C8B-B14F-4D97-AF65-F5344CB8AC3E}">
        <p14:creationId xmlns:p14="http://schemas.microsoft.com/office/powerpoint/2010/main" val="867403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1FA842-A498-4777-9374-6D3BA942F670}"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5CEB3-EA8B-4A0E-A526-C4E36599658D}" type="slidenum">
              <a:rPr lang="en-US" smtClean="0"/>
              <a:t>‹#›</a:t>
            </a:fld>
            <a:endParaRPr lang="en-US"/>
          </a:p>
        </p:txBody>
      </p:sp>
    </p:spTree>
    <p:extLst>
      <p:ext uri="{BB962C8B-B14F-4D97-AF65-F5344CB8AC3E}">
        <p14:creationId xmlns:p14="http://schemas.microsoft.com/office/powerpoint/2010/main" val="21822773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1FA842-A498-4777-9374-6D3BA942F670}"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5CEB3-EA8B-4A0E-A526-C4E36599658D}" type="slidenum">
              <a:rPr lang="en-US" smtClean="0"/>
              <a:t>‹#›</a:t>
            </a:fld>
            <a:endParaRPr lang="en-US"/>
          </a:p>
        </p:txBody>
      </p:sp>
    </p:spTree>
    <p:extLst>
      <p:ext uri="{BB962C8B-B14F-4D97-AF65-F5344CB8AC3E}">
        <p14:creationId xmlns:p14="http://schemas.microsoft.com/office/powerpoint/2010/main" val="32814826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1FA842-A498-4777-9374-6D3BA942F670}" type="datetimeFigureOut">
              <a:rPr lang="en-US" smtClean="0"/>
              <a:t>5/9/2024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D5CEB3-EA8B-4A0E-A526-C4E36599658D}" type="slidenum">
              <a:rPr lang="en-US" smtClean="0"/>
              <a:t>‹#›</a:t>
            </a:fld>
            <a:endParaRPr lang="en-US"/>
          </a:p>
        </p:txBody>
      </p:sp>
    </p:spTree>
    <p:extLst>
      <p:ext uri="{BB962C8B-B14F-4D97-AF65-F5344CB8AC3E}">
        <p14:creationId xmlns:p14="http://schemas.microsoft.com/office/powerpoint/2010/main" val="42901898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0B1FA842-A498-4777-9374-6D3BA942F670}" type="datetimeFigureOut">
              <a:rPr lang="en-US" smtClean="0"/>
              <a:t>5/9/2024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D5CEB3-EA8B-4A0E-A526-C4E36599658D}" type="slidenum">
              <a:rPr lang="en-US" smtClean="0"/>
              <a:t>‹#›</a:t>
            </a:fld>
            <a:endParaRPr lang="en-US"/>
          </a:p>
        </p:txBody>
      </p:sp>
    </p:spTree>
    <p:extLst>
      <p:ext uri="{BB962C8B-B14F-4D97-AF65-F5344CB8AC3E}">
        <p14:creationId xmlns:p14="http://schemas.microsoft.com/office/powerpoint/2010/main" val="6652191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1FA842-A498-4777-9374-6D3BA942F670}" type="datetimeFigureOut">
              <a:rPr lang="en-US" smtClean="0"/>
              <a:t>5/9/2024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D5CEB3-EA8B-4A0E-A526-C4E36599658D}" type="slidenum">
              <a:rPr lang="en-US" smtClean="0"/>
              <a:t>‹#›</a:t>
            </a:fld>
            <a:endParaRPr lang="en-US"/>
          </a:p>
        </p:txBody>
      </p:sp>
    </p:spTree>
    <p:extLst>
      <p:ext uri="{BB962C8B-B14F-4D97-AF65-F5344CB8AC3E}">
        <p14:creationId xmlns:p14="http://schemas.microsoft.com/office/powerpoint/2010/main" val="15363051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1FA842-A498-4777-9374-6D3BA942F670}"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5CEB3-EA8B-4A0E-A526-C4E36599658D}" type="slidenum">
              <a:rPr lang="en-US" smtClean="0"/>
              <a:t>‹#›</a:t>
            </a:fld>
            <a:endParaRPr lang="en-US"/>
          </a:p>
        </p:txBody>
      </p:sp>
    </p:spTree>
    <p:extLst>
      <p:ext uri="{BB962C8B-B14F-4D97-AF65-F5344CB8AC3E}">
        <p14:creationId xmlns:p14="http://schemas.microsoft.com/office/powerpoint/2010/main" val="5274468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1FA842-A498-4777-9374-6D3BA942F670}"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5CEB3-EA8B-4A0E-A526-C4E36599658D}" type="slidenum">
              <a:rPr lang="en-US" smtClean="0"/>
              <a:t>‹#›</a:t>
            </a:fld>
            <a:endParaRPr lang="en-US"/>
          </a:p>
        </p:txBody>
      </p:sp>
    </p:spTree>
    <p:extLst>
      <p:ext uri="{BB962C8B-B14F-4D97-AF65-F5344CB8AC3E}">
        <p14:creationId xmlns:p14="http://schemas.microsoft.com/office/powerpoint/2010/main" val="20970822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1FA842-A498-4777-9374-6D3BA942F670}"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5CEB3-EA8B-4A0E-A526-C4E36599658D}" type="slidenum">
              <a:rPr lang="en-US" smtClean="0"/>
              <a:t>‹#›</a:t>
            </a:fld>
            <a:endParaRPr lang="en-US"/>
          </a:p>
        </p:txBody>
      </p:sp>
    </p:spTree>
    <p:extLst>
      <p:ext uri="{BB962C8B-B14F-4D97-AF65-F5344CB8AC3E}">
        <p14:creationId xmlns:p14="http://schemas.microsoft.com/office/powerpoint/2010/main" val="37529232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1FA842-A498-4777-9374-6D3BA942F670}"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5CEB3-EA8B-4A0E-A526-C4E36599658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697934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1FA842-A498-4777-9374-6D3BA942F670}"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5CEB3-EA8B-4A0E-A526-C4E36599658D}" type="slidenum">
              <a:rPr lang="en-US" smtClean="0"/>
              <a:t>‹#›</a:t>
            </a:fld>
            <a:endParaRPr lang="en-US"/>
          </a:p>
        </p:txBody>
      </p:sp>
    </p:spTree>
    <p:extLst>
      <p:ext uri="{BB962C8B-B14F-4D97-AF65-F5344CB8AC3E}">
        <p14:creationId xmlns:p14="http://schemas.microsoft.com/office/powerpoint/2010/main" val="35201008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1FA842-A498-4777-9374-6D3BA942F670}"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5CEB3-EA8B-4A0E-A526-C4E36599658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032174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1FA842-A498-4777-9374-6D3BA942F670}"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5CEB3-EA8B-4A0E-A526-C4E36599658D}" type="slidenum">
              <a:rPr lang="en-US" smtClean="0"/>
              <a:t>‹#›</a:t>
            </a:fld>
            <a:endParaRPr lang="en-US"/>
          </a:p>
        </p:txBody>
      </p:sp>
    </p:spTree>
    <p:extLst>
      <p:ext uri="{BB962C8B-B14F-4D97-AF65-F5344CB8AC3E}">
        <p14:creationId xmlns:p14="http://schemas.microsoft.com/office/powerpoint/2010/main" val="30407175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1FA842-A498-4777-9374-6D3BA942F670}"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5CEB3-EA8B-4A0E-A526-C4E36599658D}" type="slidenum">
              <a:rPr lang="en-US" smtClean="0"/>
              <a:t>‹#›</a:t>
            </a:fld>
            <a:endParaRPr lang="en-US"/>
          </a:p>
        </p:txBody>
      </p:sp>
    </p:spTree>
    <p:extLst>
      <p:ext uri="{BB962C8B-B14F-4D97-AF65-F5344CB8AC3E}">
        <p14:creationId xmlns:p14="http://schemas.microsoft.com/office/powerpoint/2010/main" val="19425949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1FA842-A498-4777-9374-6D3BA942F670}"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5CEB3-EA8B-4A0E-A526-C4E36599658D}" type="slidenum">
              <a:rPr lang="en-US" smtClean="0"/>
              <a:t>‹#›</a:t>
            </a:fld>
            <a:endParaRPr lang="en-US"/>
          </a:p>
        </p:txBody>
      </p:sp>
    </p:spTree>
    <p:extLst>
      <p:ext uri="{BB962C8B-B14F-4D97-AF65-F5344CB8AC3E}">
        <p14:creationId xmlns:p14="http://schemas.microsoft.com/office/powerpoint/2010/main" val="41042931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1FA842-A498-4777-9374-6D3BA942F670}"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5CEB3-EA8B-4A0E-A526-C4E36599658D}" type="slidenum">
              <a:rPr lang="en-US" smtClean="0"/>
              <a:t>‹#›</a:t>
            </a:fld>
            <a:endParaRPr lang="en-US"/>
          </a:p>
        </p:txBody>
      </p:sp>
    </p:spTree>
    <p:extLst>
      <p:ext uri="{BB962C8B-B14F-4D97-AF65-F5344CB8AC3E}">
        <p14:creationId xmlns:p14="http://schemas.microsoft.com/office/powerpoint/2010/main" val="42243888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B1FA842-A498-4777-9374-6D3BA942F670}"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5CEB3-EA8B-4A0E-A526-C4E36599658D}" type="slidenum">
              <a:rPr lang="en-US" smtClean="0"/>
              <a:t>‹#›</a:t>
            </a:fld>
            <a:endParaRPr lang="en-US"/>
          </a:p>
        </p:txBody>
      </p:sp>
    </p:spTree>
    <p:extLst>
      <p:ext uri="{BB962C8B-B14F-4D97-AF65-F5344CB8AC3E}">
        <p14:creationId xmlns:p14="http://schemas.microsoft.com/office/powerpoint/2010/main" val="26068224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1FA842-A498-4777-9374-6D3BA942F670}"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5CEB3-EA8B-4A0E-A526-C4E36599658D}" type="slidenum">
              <a:rPr lang="en-US" smtClean="0"/>
              <a:t>‹#›</a:t>
            </a:fld>
            <a:endParaRPr lang="en-US"/>
          </a:p>
        </p:txBody>
      </p:sp>
    </p:spTree>
    <p:extLst>
      <p:ext uri="{BB962C8B-B14F-4D97-AF65-F5344CB8AC3E}">
        <p14:creationId xmlns:p14="http://schemas.microsoft.com/office/powerpoint/2010/main" val="19801982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1FA842-A498-4777-9374-6D3BA942F670}"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5CEB3-EA8B-4A0E-A526-C4E36599658D}" type="slidenum">
              <a:rPr lang="en-US" smtClean="0"/>
              <a:t>‹#›</a:t>
            </a:fld>
            <a:endParaRPr lang="en-US"/>
          </a:p>
        </p:txBody>
      </p:sp>
    </p:spTree>
    <p:extLst>
      <p:ext uri="{BB962C8B-B14F-4D97-AF65-F5344CB8AC3E}">
        <p14:creationId xmlns:p14="http://schemas.microsoft.com/office/powerpoint/2010/main" val="41660294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1FA842-A498-4777-9374-6D3BA942F670}"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5CEB3-EA8B-4A0E-A526-C4E36599658D}" type="slidenum">
              <a:rPr lang="en-US" smtClean="0"/>
              <a:t>‹#›</a:t>
            </a:fld>
            <a:endParaRPr lang="en-US"/>
          </a:p>
        </p:txBody>
      </p:sp>
    </p:spTree>
    <p:extLst>
      <p:ext uri="{BB962C8B-B14F-4D97-AF65-F5344CB8AC3E}">
        <p14:creationId xmlns:p14="http://schemas.microsoft.com/office/powerpoint/2010/main" val="29450270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1FA842-A498-4777-9374-6D3BA942F670}" type="datetimeFigureOut">
              <a:rPr lang="en-US" smtClean="0"/>
              <a:t>5/9/2024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D5CEB3-EA8B-4A0E-A526-C4E36599658D}" type="slidenum">
              <a:rPr lang="en-US" smtClean="0"/>
              <a:t>‹#›</a:t>
            </a:fld>
            <a:endParaRPr lang="en-US"/>
          </a:p>
        </p:txBody>
      </p:sp>
    </p:spTree>
    <p:extLst>
      <p:ext uri="{BB962C8B-B14F-4D97-AF65-F5344CB8AC3E}">
        <p14:creationId xmlns:p14="http://schemas.microsoft.com/office/powerpoint/2010/main" val="18714390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1FA842-A498-4777-9374-6D3BA942F670}" type="datetimeFigureOut">
              <a:rPr lang="en-US" smtClean="0"/>
              <a:t>5/9/2024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D5CEB3-EA8B-4A0E-A526-C4E36599658D}" type="slidenum">
              <a:rPr lang="en-US" smtClean="0"/>
              <a:t>‹#›</a:t>
            </a:fld>
            <a:endParaRPr lang="en-US"/>
          </a:p>
        </p:txBody>
      </p:sp>
    </p:spTree>
    <p:extLst>
      <p:ext uri="{BB962C8B-B14F-4D97-AF65-F5344CB8AC3E}">
        <p14:creationId xmlns:p14="http://schemas.microsoft.com/office/powerpoint/2010/main" val="2958342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1FA842-A498-4777-9374-6D3BA942F670}" type="datetimeFigureOut">
              <a:rPr lang="en-US" smtClean="0"/>
              <a:t>5/9/2024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D5CEB3-EA8B-4A0E-A526-C4E36599658D}" type="slidenum">
              <a:rPr lang="en-US" smtClean="0"/>
              <a:t>‹#›</a:t>
            </a:fld>
            <a:endParaRPr lang="en-US"/>
          </a:p>
        </p:txBody>
      </p:sp>
    </p:spTree>
    <p:extLst>
      <p:ext uri="{BB962C8B-B14F-4D97-AF65-F5344CB8AC3E}">
        <p14:creationId xmlns:p14="http://schemas.microsoft.com/office/powerpoint/2010/main" val="114789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1FA842-A498-4777-9374-6D3BA942F670}"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5CEB3-EA8B-4A0E-A526-C4E36599658D}" type="slidenum">
              <a:rPr lang="en-US" smtClean="0"/>
              <a:t>‹#›</a:t>
            </a:fld>
            <a:endParaRPr lang="en-US"/>
          </a:p>
        </p:txBody>
      </p:sp>
    </p:spTree>
    <p:extLst>
      <p:ext uri="{BB962C8B-B14F-4D97-AF65-F5344CB8AC3E}">
        <p14:creationId xmlns:p14="http://schemas.microsoft.com/office/powerpoint/2010/main" val="211480039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1FA842-A498-4777-9374-6D3BA942F670}"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5CEB3-EA8B-4A0E-A526-C4E36599658D}" type="slidenum">
              <a:rPr lang="en-US" smtClean="0"/>
              <a:t>‹#›</a:t>
            </a:fld>
            <a:endParaRPr lang="en-US"/>
          </a:p>
        </p:txBody>
      </p:sp>
    </p:spTree>
    <p:extLst>
      <p:ext uri="{BB962C8B-B14F-4D97-AF65-F5344CB8AC3E}">
        <p14:creationId xmlns:p14="http://schemas.microsoft.com/office/powerpoint/2010/main" val="33580342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1FA842-A498-4777-9374-6D3BA942F670}"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5CEB3-EA8B-4A0E-A526-C4E36599658D}" type="slidenum">
              <a:rPr lang="en-US" smtClean="0"/>
              <a:t>‹#›</a:t>
            </a:fld>
            <a:endParaRPr lang="en-US"/>
          </a:p>
        </p:txBody>
      </p:sp>
    </p:spTree>
    <p:extLst>
      <p:ext uri="{BB962C8B-B14F-4D97-AF65-F5344CB8AC3E}">
        <p14:creationId xmlns:p14="http://schemas.microsoft.com/office/powerpoint/2010/main" val="41374947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1FA842-A498-4777-9374-6D3BA942F670}"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5CEB3-EA8B-4A0E-A526-C4E36599658D}" type="slidenum">
              <a:rPr lang="en-US" smtClean="0"/>
              <a:t>‹#›</a:t>
            </a:fld>
            <a:endParaRPr lang="en-US"/>
          </a:p>
        </p:txBody>
      </p:sp>
    </p:spTree>
    <p:extLst>
      <p:ext uri="{BB962C8B-B14F-4D97-AF65-F5344CB8AC3E}">
        <p14:creationId xmlns:p14="http://schemas.microsoft.com/office/powerpoint/2010/main" val="82596038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1FA842-A498-4777-9374-6D3BA942F670}"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5CEB3-EA8B-4A0E-A526-C4E36599658D}" type="slidenum">
              <a:rPr lang="en-US" smtClean="0"/>
              <a:t>‹#›</a:t>
            </a:fld>
            <a:endParaRPr lang="en-US"/>
          </a:p>
        </p:txBody>
      </p:sp>
    </p:spTree>
    <p:extLst>
      <p:ext uri="{BB962C8B-B14F-4D97-AF65-F5344CB8AC3E}">
        <p14:creationId xmlns:p14="http://schemas.microsoft.com/office/powerpoint/2010/main" val="2057729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1FA842-A498-4777-9374-6D3BA942F670}" type="datetimeFigureOut">
              <a:rPr lang="en-US" smtClean="0"/>
              <a:t>5/9/2024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D5CEB3-EA8B-4A0E-A526-C4E36599658D}" type="slidenum">
              <a:rPr lang="en-US" smtClean="0"/>
              <a:t>‹#›</a:t>
            </a:fld>
            <a:endParaRPr lang="en-US"/>
          </a:p>
        </p:txBody>
      </p:sp>
    </p:spTree>
    <p:extLst>
      <p:ext uri="{BB962C8B-B14F-4D97-AF65-F5344CB8AC3E}">
        <p14:creationId xmlns:p14="http://schemas.microsoft.com/office/powerpoint/2010/main" val="768339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0B1FA842-A498-4777-9374-6D3BA942F670}" type="datetimeFigureOut">
              <a:rPr lang="en-US" smtClean="0"/>
              <a:t>5/9/2024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D5CEB3-EA8B-4A0E-A526-C4E36599658D}" type="slidenum">
              <a:rPr lang="en-US" smtClean="0"/>
              <a:t>‹#›</a:t>
            </a:fld>
            <a:endParaRPr lang="en-US"/>
          </a:p>
        </p:txBody>
      </p:sp>
    </p:spTree>
    <p:extLst>
      <p:ext uri="{BB962C8B-B14F-4D97-AF65-F5344CB8AC3E}">
        <p14:creationId xmlns:p14="http://schemas.microsoft.com/office/powerpoint/2010/main" val="403564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1FA842-A498-4777-9374-6D3BA942F670}" type="datetimeFigureOut">
              <a:rPr lang="en-US" smtClean="0"/>
              <a:t>5/9/2024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D5CEB3-EA8B-4A0E-A526-C4E36599658D}" type="slidenum">
              <a:rPr lang="en-US" smtClean="0"/>
              <a:t>‹#›</a:t>
            </a:fld>
            <a:endParaRPr lang="en-US"/>
          </a:p>
        </p:txBody>
      </p:sp>
    </p:spTree>
    <p:extLst>
      <p:ext uri="{BB962C8B-B14F-4D97-AF65-F5344CB8AC3E}">
        <p14:creationId xmlns:p14="http://schemas.microsoft.com/office/powerpoint/2010/main" val="3282100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1FA842-A498-4777-9374-6D3BA942F670}"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5CEB3-EA8B-4A0E-A526-C4E36599658D}" type="slidenum">
              <a:rPr lang="en-US" smtClean="0"/>
              <a:t>‹#›</a:t>
            </a:fld>
            <a:endParaRPr lang="en-US"/>
          </a:p>
        </p:txBody>
      </p:sp>
    </p:spTree>
    <p:extLst>
      <p:ext uri="{BB962C8B-B14F-4D97-AF65-F5344CB8AC3E}">
        <p14:creationId xmlns:p14="http://schemas.microsoft.com/office/powerpoint/2010/main" val="310933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1FA842-A498-4777-9374-6D3BA942F670}"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5CEB3-EA8B-4A0E-A526-C4E36599658D}" type="slidenum">
              <a:rPr lang="en-US" smtClean="0"/>
              <a:t>‹#›</a:t>
            </a:fld>
            <a:endParaRPr lang="en-US"/>
          </a:p>
        </p:txBody>
      </p:sp>
    </p:spTree>
    <p:extLst>
      <p:ext uri="{BB962C8B-B14F-4D97-AF65-F5344CB8AC3E}">
        <p14:creationId xmlns:p14="http://schemas.microsoft.com/office/powerpoint/2010/main" val="3280036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3.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B1FA842-A498-4777-9374-6D3BA942F670}" type="datetimeFigureOut">
              <a:rPr lang="en-US" smtClean="0"/>
              <a:t>5/9/2024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5D5CEB3-EA8B-4A0E-A526-C4E36599658D}" type="slidenum">
              <a:rPr lang="en-US" smtClean="0"/>
              <a:t>‹#›</a:t>
            </a:fld>
            <a:endParaRPr lang="en-US"/>
          </a:p>
        </p:txBody>
      </p:sp>
    </p:spTree>
    <p:extLst>
      <p:ext uri="{BB962C8B-B14F-4D97-AF65-F5344CB8AC3E}">
        <p14:creationId xmlns:p14="http://schemas.microsoft.com/office/powerpoint/2010/main" val="2680554049"/>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B1FA842-A498-4777-9374-6D3BA942F670}" type="datetimeFigureOut">
              <a:rPr lang="en-US" smtClean="0"/>
              <a:t>5/9/2024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5D5CEB3-EA8B-4A0E-A526-C4E36599658D}" type="slidenum">
              <a:rPr lang="en-US" smtClean="0"/>
              <a:t>‹#›</a:t>
            </a:fld>
            <a:endParaRPr lang="en-US"/>
          </a:p>
        </p:txBody>
      </p:sp>
    </p:spTree>
    <p:extLst>
      <p:ext uri="{BB962C8B-B14F-4D97-AF65-F5344CB8AC3E}">
        <p14:creationId xmlns:p14="http://schemas.microsoft.com/office/powerpoint/2010/main" val="1076949318"/>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1FA842-A498-4777-9374-6D3BA942F670}" type="datetimeFigureOut">
              <a:rPr lang="en-US" smtClean="0"/>
              <a:t>5/9/2024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D5CEB3-EA8B-4A0E-A526-C4E36599658D}" type="slidenum">
              <a:rPr lang="en-US" smtClean="0"/>
              <a:t>‹#›</a:t>
            </a:fld>
            <a:endParaRPr lang="en-US"/>
          </a:p>
        </p:txBody>
      </p:sp>
    </p:spTree>
    <p:extLst>
      <p:ext uri="{BB962C8B-B14F-4D97-AF65-F5344CB8AC3E}">
        <p14:creationId xmlns:p14="http://schemas.microsoft.com/office/powerpoint/2010/main" val="2251061797"/>
      </p:ext>
    </p:extLst>
  </p:cSld>
  <p:clrMap bg1="dk1" tx1="lt1" bg2="dk2" tx2="lt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B0551-278B-E8C9-7A96-6EE054F9B061}"/>
              </a:ext>
            </a:extLst>
          </p:cNvPr>
          <p:cNvSpPr>
            <a:spLocks noGrp="1"/>
          </p:cNvSpPr>
          <p:nvPr>
            <p:ph type="ctrTitle"/>
          </p:nvPr>
        </p:nvSpPr>
        <p:spPr>
          <a:xfrm>
            <a:off x="858417" y="1154168"/>
            <a:ext cx="8978672" cy="2010451"/>
          </a:xfrm>
        </p:spPr>
        <p:txBody>
          <a:bodyPr>
            <a:normAutofit/>
          </a:bodyPr>
          <a:lstStyle/>
          <a:p>
            <a:pPr algn="l"/>
            <a:r>
              <a:rPr lang="en-US">
                <a:solidFill>
                  <a:schemeClr val="tx1"/>
                </a:solidFill>
              </a:rPr>
              <a:t>Amazon Employee Performance System</a:t>
            </a:r>
          </a:p>
        </p:txBody>
      </p:sp>
      <p:sp>
        <p:nvSpPr>
          <p:cNvPr id="3" name="Subtitle 2">
            <a:extLst>
              <a:ext uri="{FF2B5EF4-FFF2-40B4-BE49-F238E27FC236}">
                <a16:creationId xmlns:a16="http://schemas.microsoft.com/office/drawing/2014/main" id="{4AB6F2F0-A5E0-1370-AFAC-952DFF9E52F8}"/>
              </a:ext>
            </a:extLst>
          </p:cNvPr>
          <p:cNvSpPr>
            <a:spLocks noGrp="1"/>
          </p:cNvSpPr>
          <p:nvPr>
            <p:ph type="subTitle" idx="1"/>
          </p:nvPr>
        </p:nvSpPr>
        <p:spPr>
          <a:xfrm>
            <a:off x="1132113" y="4941508"/>
            <a:ext cx="8599715" cy="1655762"/>
          </a:xfrm>
        </p:spPr>
        <p:txBody>
          <a:bodyPr/>
          <a:lstStyle/>
          <a:p>
            <a:pPr algn="l"/>
            <a:r>
              <a:rPr lang="en-US"/>
              <a:t>Hamza Salah</a:t>
            </a:r>
          </a:p>
        </p:txBody>
      </p:sp>
    </p:spTree>
    <p:extLst>
      <p:ext uri="{BB962C8B-B14F-4D97-AF65-F5344CB8AC3E}">
        <p14:creationId xmlns:p14="http://schemas.microsoft.com/office/powerpoint/2010/main" val="212918112"/>
      </p:ext>
    </p:extLst>
  </p:cSld>
  <p:clrMapOvr>
    <a:masterClrMapping/>
  </p:clrMapOvr>
  <mc:AlternateContent xmlns:mc="http://schemas.openxmlformats.org/markup-compatibility/2006" xmlns:p14="http://schemas.microsoft.com/office/powerpoint/2010/main">
    <mc:Choice Requires="p14">
      <p:transition spd="slow" p14:dur="2250">
        <p14:reveal thruBlk="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B3C4-7CE8-B351-1050-47BD71D14BB4}"/>
              </a:ext>
            </a:extLst>
          </p:cNvPr>
          <p:cNvSpPr>
            <a:spLocks noGrp="1"/>
          </p:cNvSpPr>
          <p:nvPr>
            <p:ph type="title"/>
          </p:nvPr>
        </p:nvSpPr>
        <p:spPr/>
        <p:txBody>
          <a:bodyPr/>
          <a:lstStyle/>
          <a:p>
            <a:r>
              <a:rPr lang="en-US"/>
              <a:t>Technical Skills</a:t>
            </a:r>
          </a:p>
        </p:txBody>
      </p:sp>
      <p:sp>
        <p:nvSpPr>
          <p:cNvPr id="3" name="Content Placeholder 2">
            <a:extLst>
              <a:ext uri="{FF2B5EF4-FFF2-40B4-BE49-F238E27FC236}">
                <a16:creationId xmlns:a16="http://schemas.microsoft.com/office/drawing/2014/main" id="{23E7EB52-7ACA-3CCF-F9BC-AD0620335B92}"/>
              </a:ext>
            </a:extLst>
          </p:cNvPr>
          <p:cNvSpPr>
            <a:spLocks noGrp="1"/>
          </p:cNvSpPr>
          <p:nvPr>
            <p:ph idx="1"/>
          </p:nvPr>
        </p:nvSpPr>
        <p:spPr/>
        <p:txBody>
          <a:bodyPr/>
          <a:lstStyle/>
          <a:p>
            <a:r>
              <a:rPr lang="en-US">
                <a:effectLst/>
              </a:rPr>
              <a:t>I employed a range of technical skills and tools including Microsoft Office Tools such as Excel</a:t>
            </a:r>
            <a:r>
              <a:rPr lang="en-US"/>
              <a:t>.</a:t>
            </a:r>
          </a:p>
          <a:p>
            <a:endParaRPr lang="en-US"/>
          </a:p>
          <a:p>
            <a:r>
              <a:rPr lang="en-US">
                <a:effectLst/>
              </a:rPr>
              <a:t>I used charts, dashboards, calculations, functions, and lookup methods. </a:t>
            </a:r>
          </a:p>
          <a:p>
            <a:endParaRPr lang="en-US"/>
          </a:p>
          <a:p>
            <a:r>
              <a:rPr lang="en-US">
                <a:effectLst/>
              </a:rPr>
              <a:t>I utilized resources such as Amazon’s internal wiki and learning materials to enhance my understanding and effectiveness in project development.</a:t>
            </a:r>
            <a:endParaRPr lang="en-US"/>
          </a:p>
        </p:txBody>
      </p:sp>
    </p:spTree>
    <p:extLst>
      <p:ext uri="{BB962C8B-B14F-4D97-AF65-F5344CB8AC3E}">
        <p14:creationId xmlns:p14="http://schemas.microsoft.com/office/powerpoint/2010/main" val="38870969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EFCDB-829F-74C0-12D4-5F422F307818}"/>
              </a:ext>
            </a:extLst>
          </p:cNvPr>
          <p:cNvSpPr>
            <a:spLocks noGrp="1"/>
          </p:cNvSpPr>
          <p:nvPr>
            <p:ph type="title"/>
          </p:nvPr>
        </p:nvSpPr>
        <p:spPr/>
        <p:txBody>
          <a:bodyPr/>
          <a:lstStyle/>
          <a:p>
            <a:r>
              <a:rPr lang="en-US"/>
              <a:t>Project Steps</a:t>
            </a:r>
          </a:p>
        </p:txBody>
      </p:sp>
      <p:sp>
        <p:nvSpPr>
          <p:cNvPr id="3" name="Content Placeholder 2">
            <a:extLst>
              <a:ext uri="{FF2B5EF4-FFF2-40B4-BE49-F238E27FC236}">
                <a16:creationId xmlns:a16="http://schemas.microsoft.com/office/drawing/2014/main" id="{3CA627A9-F1A3-3582-71F6-842DD83058BF}"/>
              </a:ext>
            </a:extLst>
          </p:cNvPr>
          <p:cNvSpPr>
            <a:spLocks noGrp="1"/>
          </p:cNvSpPr>
          <p:nvPr>
            <p:ph idx="1"/>
          </p:nvPr>
        </p:nvSpPr>
        <p:spPr>
          <a:xfrm>
            <a:off x="677333" y="1614197"/>
            <a:ext cx="8905205" cy="4427166"/>
          </a:xfrm>
        </p:spPr>
        <p:txBody>
          <a:bodyPr>
            <a:normAutofit lnSpcReduction="10000"/>
          </a:bodyPr>
          <a:lstStyle/>
          <a:p>
            <a:pPr>
              <a:buFont typeface="+mj-lt"/>
              <a:buAutoNum type="arabicPeriod"/>
            </a:pPr>
            <a:r>
              <a:rPr lang="en-US" u="sng"/>
              <a:t>Identified Metrics that will be used to define the KPIs.</a:t>
            </a:r>
          </a:p>
          <a:p>
            <a:pPr>
              <a:buFont typeface="+mj-lt"/>
              <a:buAutoNum type="arabicPeriod"/>
            </a:pPr>
            <a:endParaRPr lang="en-US" u="sng"/>
          </a:p>
          <a:p>
            <a:pPr>
              <a:buFont typeface="+mj-lt"/>
              <a:buAutoNum type="arabicPeriod"/>
            </a:pPr>
            <a:r>
              <a:rPr lang="en-US"/>
              <a:t>Imported employee CSV data sheets, including only relevant columns.</a:t>
            </a:r>
          </a:p>
          <a:p>
            <a:pPr>
              <a:buFont typeface="+mj-lt"/>
              <a:buAutoNum type="arabicPeriod"/>
            </a:pPr>
            <a:endParaRPr lang="en-US"/>
          </a:p>
          <a:p>
            <a:pPr>
              <a:buFont typeface="+mj-lt"/>
              <a:buAutoNum type="arabicPeriod"/>
            </a:pPr>
            <a:r>
              <a:rPr lang="en-US" u="sng"/>
              <a:t>Cleaned the data using power query</a:t>
            </a:r>
          </a:p>
          <a:p>
            <a:pPr>
              <a:buFont typeface="+mj-lt"/>
              <a:buAutoNum type="arabicPeriod"/>
            </a:pPr>
            <a:endParaRPr lang="en-US" u="sng"/>
          </a:p>
          <a:p>
            <a:pPr>
              <a:buFont typeface="+mj-lt"/>
              <a:buAutoNum type="arabicPeriod"/>
            </a:pPr>
            <a:r>
              <a:rPr lang="en-US"/>
              <a:t>Created sheets that use formulas to LOOKUP imported employee data</a:t>
            </a:r>
          </a:p>
          <a:p>
            <a:pPr>
              <a:buFont typeface="+mj-lt"/>
              <a:buAutoNum type="arabicPeriod"/>
            </a:pPr>
            <a:endParaRPr lang="en-US"/>
          </a:p>
          <a:p>
            <a:pPr>
              <a:buFont typeface="+mj-lt"/>
              <a:buAutoNum type="arabicPeriod"/>
            </a:pPr>
            <a:r>
              <a:rPr lang="en-US"/>
              <a:t>Developed formulas for calculations using SUMIFS, AVERAGE, COUNTS, and VLOOKUPS.</a:t>
            </a:r>
          </a:p>
          <a:p>
            <a:pPr>
              <a:buFont typeface="+mj-lt"/>
              <a:buAutoNum type="arabicPeriod"/>
            </a:pPr>
            <a:endParaRPr lang="en-US"/>
          </a:p>
          <a:p>
            <a:pPr>
              <a:buFont typeface="+mj-lt"/>
              <a:buAutoNum type="arabicPeriod"/>
            </a:pPr>
            <a:r>
              <a:rPr lang="en-US"/>
              <a:t>Created a dashboard that included metrics.</a:t>
            </a:r>
          </a:p>
        </p:txBody>
      </p:sp>
    </p:spTree>
    <p:extLst>
      <p:ext uri="{BB962C8B-B14F-4D97-AF65-F5344CB8AC3E}">
        <p14:creationId xmlns:p14="http://schemas.microsoft.com/office/powerpoint/2010/main" val="42019157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38653-9CB8-F998-67D5-8BFC9E1BCDB1}"/>
              </a:ext>
            </a:extLst>
          </p:cNvPr>
          <p:cNvSpPr>
            <a:spLocks noGrp="1"/>
          </p:cNvSpPr>
          <p:nvPr>
            <p:ph type="title"/>
          </p:nvPr>
        </p:nvSpPr>
        <p:spPr/>
        <p:txBody>
          <a:bodyPr/>
          <a:lstStyle/>
          <a:p>
            <a:r>
              <a:rPr lang="en-US"/>
              <a:t>Data Collection and Preparation</a:t>
            </a:r>
          </a:p>
        </p:txBody>
      </p:sp>
      <p:sp>
        <p:nvSpPr>
          <p:cNvPr id="3" name="Content Placeholder 2">
            <a:extLst>
              <a:ext uri="{FF2B5EF4-FFF2-40B4-BE49-F238E27FC236}">
                <a16:creationId xmlns:a16="http://schemas.microsoft.com/office/drawing/2014/main" id="{AE968463-B1F1-74DE-F4FF-63491D01CAFF}"/>
              </a:ext>
            </a:extLst>
          </p:cNvPr>
          <p:cNvSpPr>
            <a:spLocks noGrp="1"/>
          </p:cNvSpPr>
          <p:nvPr>
            <p:ph idx="1"/>
          </p:nvPr>
        </p:nvSpPr>
        <p:spPr/>
        <p:txBody>
          <a:bodyPr>
            <a:normAutofit/>
          </a:bodyPr>
          <a:lstStyle/>
          <a:p>
            <a:r>
              <a:rPr lang="en-US"/>
              <a:t>The primary data sources utilized for analysis were CSV files exported from various internal sources relevant to the scope of the project.</a:t>
            </a:r>
          </a:p>
          <a:p>
            <a:pPr marL="0" indent="0">
              <a:buNone/>
            </a:pPr>
            <a:endParaRPr lang="en-US"/>
          </a:p>
          <a:p>
            <a:r>
              <a:rPr lang="en-US"/>
              <a:t>In the project, I heavily relied on data importation techniques to transform and clean data within Excel using power query. </a:t>
            </a:r>
          </a:p>
          <a:p>
            <a:endParaRPr lang="en-US"/>
          </a:p>
        </p:txBody>
      </p:sp>
    </p:spTree>
    <p:extLst>
      <p:ext uri="{BB962C8B-B14F-4D97-AF65-F5344CB8AC3E}">
        <p14:creationId xmlns:p14="http://schemas.microsoft.com/office/powerpoint/2010/main" val="24357236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A8B62-9D77-9EEB-BF79-5AB8EF1E66A9}"/>
              </a:ext>
            </a:extLst>
          </p:cNvPr>
          <p:cNvSpPr>
            <a:spLocks noGrp="1"/>
          </p:cNvSpPr>
          <p:nvPr>
            <p:ph type="title"/>
          </p:nvPr>
        </p:nvSpPr>
        <p:spPr/>
        <p:txBody>
          <a:bodyPr/>
          <a:lstStyle/>
          <a:p>
            <a:r>
              <a:rPr lang="en-US"/>
              <a:t>Data Cleaning and Preprocessing:</a:t>
            </a:r>
            <a:br>
              <a:rPr lang="en-US"/>
            </a:br>
            <a:endParaRPr lang="en-US"/>
          </a:p>
        </p:txBody>
      </p:sp>
      <p:sp>
        <p:nvSpPr>
          <p:cNvPr id="3" name="Content Placeholder 2">
            <a:extLst>
              <a:ext uri="{FF2B5EF4-FFF2-40B4-BE49-F238E27FC236}">
                <a16:creationId xmlns:a16="http://schemas.microsoft.com/office/drawing/2014/main" id="{424213F7-12B7-14E0-7EE0-F7428CF81394}"/>
              </a:ext>
            </a:extLst>
          </p:cNvPr>
          <p:cNvSpPr>
            <a:spLocks noGrp="1"/>
          </p:cNvSpPr>
          <p:nvPr>
            <p:ph idx="1"/>
          </p:nvPr>
        </p:nvSpPr>
        <p:spPr/>
        <p:txBody>
          <a:bodyPr/>
          <a:lstStyle/>
          <a:p>
            <a:r>
              <a:rPr lang="en-US"/>
              <a:t>I imported the CSV files directly into Excel worksheets using the "From Text/CSV" option in the "Data" tab.</a:t>
            </a:r>
          </a:p>
          <a:p>
            <a:endParaRPr lang="en-US"/>
          </a:p>
          <a:p>
            <a:r>
              <a:rPr lang="en-US"/>
              <a:t>Upon import, I carefully examined the data in power query to identify any inconsistencies, missing values, or formatting issues.</a:t>
            </a:r>
          </a:p>
          <a:p>
            <a:endParaRPr lang="en-US"/>
          </a:p>
          <a:p>
            <a:r>
              <a:rPr lang="en-US"/>
              <a:t>Using power query, I performed several data cleaning tasks, like removing unnecessary columns. </a:t>
            </a:r>
          </a:p>
          <a:p>
            <a:endParaRPr lang="en-US"/>
          </a:p>
          <a:p>
            <a:r>
              <a:rPr lang="en-US"/>
              <a:t>After cleaning, I formatted data types, and standardized text fields to prepare the data for analysis.</a:t>
            </a:r>
          </a:p>
          <a:p>
            <a:endParaRPr lang="en-US"/>
          </a:p>
        </p:txBody>
      </p:sp>
    </p:spTree>
    <p:extLst>
      <p:ext uri="{BB962C8B-B14F-4D97-AF65-F5344CB8AC3E}">
        <p14:creationId xmlns:p14="http://schemas.microsoft.com/office/powerpoint/2010/main" val="2402309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62EF7-66E6-D1F1-9736-4502B75D22DF}"/>
              </a:ext>
            </a:extLst>
          </p:cNvPr>
          <p:cNvSpPr>
            <a:spLocks noGrp="1"/>
          </p:cNvSpPr>
          <p:nvPr>
            <p:ph type="title"/>
          </p:nvPr>
        </p:nvSpPr>
        <p:spPr/>
        <p:txBody>
          <a:bodyPr/>
          <a:lstStyle/>
          <a:p>
            <a:r>
              <a:rPr lang="en-US"/>
              <a:t>Some challenges with the data</a:t>
            </a:r>
          </a:p>
        </p:txBody>
      </p:sp>
      <p:sp>
        <p:nvSpPr>
          <p:cNvPr id="3" name="Content Placeholder 2">
            <a:extLst>
              <a:ext uri="{FF2B5EF4-FFF2-40B4-BE49-F238E27FC236}">
                <a16:creationId xmlns:a16="http://schemas.microsoft.com/office/drawing/2014/main" id="{7EEA9C54-8AF5-F03C-545E-AA4C974A6D74}"/>
              </a:ext>
            </a:extLst>
          </p:cNvPr>
          <p:cNvSpPr>
            <a:spLocks noGrp="1"/>
          </p:cNvSpPr>
          <p:nvPr>
            <p:ph idx="1"/>
          </p:nvPr>
        </p:nvSpPr>
        <p:spPr/>
        <p:txBody>
          <a:bodyPr/>
          <a:lstStyle/>
          <a:p>
            <a:r>
              <a:rPr lang="en-US"/>
              <a:t>Data needed transformations to be usable in formulas.</a:t>
            </a:r>
          </a:p>
          <a:p>
            <a:endParaRPr lang="en-US"/>
          </a:p>
          <a:p>
            <a:r>
              <a:rPr lang="en-US"/>
              <a:t>No Summarizations included.</a:t>
            </a:r>
          </a:p>
          <a:p>
            <a:pPr marL="0" indent="0">
              <a:buNone/>
            </a:pPr>
            <a:endParaRPr lang="en-US"/>
          </a:p>
          <a:p>
            <a:r>
              <a:rPr lang="en-US"/>
              <a:t>Extra Columns.</a:t>
            </a:r>
          </a:p>
        </p:txBody>
      </p:sp>
    </p:spTree>
    <p:extLst>
      <p:ext uri="{BB962C8B-B14F-4D97-AF65-F5344CB8AC3E}">
        <p14:creationId xmlns:p14="http://schemas.microsoft.com/office/powerpoint/2010/main" val="2382547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FF19FA-342B-DD0C-4335-4150C4F52C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3699E2-3696-7ADB-52F1-92EA540E868F}"/>
              </a:ext>
            </a:extLst>
          </p:cNvPr>
          <p:cNvSpPr>
            <a:spLocks noGrp="1"/>
          </p:cNvSpPr>
          <p:nvPr>
            <p:ph type="title"/>
          </p:nvPr>
        </p:nvSpPr>
        <p:spPr>
          <a:xfrm>
            <a:off x="1321146" y="2768600"/>
            <a:ext cx="8596668" cy="1320800"/>
          </a:xfrm>
        </p:spPr>
        <p:txBody>
          <a:bodyPr>
            <a:normAutofit/>
          </a:bodyPr>
          <a:lstStyle/>
          <a:p>
            <a:pPr algn="ctr"/>
            <a:r>
              <a:rPr lang="en-US" sz="4400">
                <a:solidFill>
                  <a:schemeClr val="tx1"/>
                </a:solidFill>
              </a:rPr>
              <a:t>Employee Analysis</a:t>
            </a:r>
          </a:p>
        </p:txBody>
      </p:sp>
    </p:spTree>
    <p:extLst>
      <p:ext uri="{BB962C8B-B14F-4D97-AF65-F5344CB8AC3E}">
        <p14:creationId xmlns:p14="http://schemas.microsoft.com/office/powerpoint/2010/main" val="133000941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2ED32-051F-BF51-C83F-ED57E6EDF4B4}"/>
              </a:ext>
            </a:extLst>
          </p:cNvPr>
          <p:cNvSpPr>
            <a:spLocks noGrp="1"/>
          </p:cNvSpPr>
          <p:nvPr>
            <p:ph type="title"/>
          </p:nvPr>
        </p:nvSpPr>
        <p:spPr/>
        <p:txBody>
          <a:bodyPr/>
          <a:lstStyle/>
          <a:p>
            <a:pPr algn="ctr"/>
            <a:r>
              <a:rPr lang="en-US"/>
              <a:t>Employee Analysis</a:t>
            </a:r>
          </a:p>
        </p:txBody>
      </p:sp>
      <p:sp>
        <p:nvSpPr>
          <p:cNvPr id="3" name="Content Placeholder 2">
            <a:extLst>
              <a:ext uri="{FF2B5EF4-FFF2-40B4-BE49-F238E27FC236}">
                <a16:creationId xmlns:a16="http://schemas.microsoft.com/office/drawing/2014/main" id="{E8219B0E-A031-2205-379D-D4592C74C34B}"/>
              </a:ext>
            </a:extLst>
          </p:cNvPr>
          <p:cNvSpPr>
            <a:spLocks noGrp="1"/>
          </p:cNvSpPr>
          <p:nvPr>
            <p:ph idx="1"/>
          </p:nvPr>
        </p:nvSpPr>
        <p:spPr/>
        <p:txBody>
          <a:bodyPr/>
          <a:lstStyle/>
          <a:p>
            <a:pPr marL="0" indent="0">
              <a:buNone/>
            </a:pPr>
            <a:r>
              <a:rPr lang="en-US"/>
              <a:t>Some of the analyses performed include:</a:t>
            </a:r>
          </a:p>
          <a:p>
            <a:pPr marL="0" indent="0">
              <a:buNone/>
            </a:pPr>
            <a:endParaRPr lang="en-US"/>
          </a:p>
          <a:p>
            <a:r>
              <a:rPr lang="en-US"/>
              <a:t>Headcount Trends &amp; Forecasts</a:t>
            </a:r>
          </a:p>
          <a:p>
            <a:endParaRPr lang="en-US"/>
          </a:p>
          <a:p>
            <a:r>
              <a:rPr lang="en-US"/>
              <a:t>Employee Rates</a:t>
            </a:r>
          </a:p>
          <a:p>
            <a:endParaRPr lang="en-US"/>
          </a:p>
          <a:p>
            <a:r>
              <a:rPr lang="en-US"/>
              <a:t>Work Details Breakdown</a:t>
            </a:r>
          </a:p>
          <a:p>
            <a:endParaRPr lang="en-US"/>
          </a:p>
          <a:p>
            <a:endParaRPr lang="en-US"/>
          </a:p>
          <a:p>
            <a:endParaRPr lang="en-US"/>
          </a:p>
        </p:txBody>
      </p:sp>
    </p:spTree>
    <p:extLst>
      <p:ext uri="{BB962C8B-B14F-4D97-AF65-F5344CB8AC3E}">
        <p14:creationId xmlns:p14="http://schemas.microsoft.com/office/powerpoint/2010/main" val="21010896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060D0-67BB-6DF9-F3BC-EE4AB7DD5281}"/>
              </a:ext>
            </a:extLst>
          </p:cNvPr>
          <p:cNvSpPr>
            <a:spLocks noGrp="1"/>
          </p:cNvSpPr>
          <p:nvPr>
            <p:ph type="title"/>
          </p:nvPr>
        </p:nvSpPr>
        <p:spPr/>
        <p:txBody>
          <a:bodyPr/>
          <a:lstStyle/>
          <a:p>
            <a:r>
              <a:rPr lang="en-US"/>
              <a:t>1- Headcount Analysis</a:t>
            </a:r>
          </a:p>
        </p:txBody>
      </p:sp>
      <p:sp>
        <p:nvSpPr>
          <p:cNvPr id="3" name="Content Placeholder 2">
            <a:extLst>
              <a:ext uri="{FF2B5EF4-FFF2-40B4-BE49-F238E27FC236}">
                <a16:creationId xmlns:a16="http://schemas.microsoft.com/office/drawing/2014/main" id="{B4342852-CAE1-6E36-BC4B-6B95AF1964D4}"/>
              </a:ext>
            </a:extLst>
          </p:cNvPr>
          <p:cNvSpPr>
            <a:spLocks noGrp="1"/>
          </p:cNvSpPr>
          <p:nvPr>
            <p:ph idx="1"/>
          </p:nvPr>
        </p:nvSpPr>
        <p:spPr/>
        <p:txBody>
          <a:bodyPr vert="horz" lIns="91440" tIns="45720" rIns="91440" bIns="45720" rtlCol="0" anchor="t">
            <a:normAutofit/>
          </a:bodyPr>
          <a:lstStyle/>
          <a:p>
            <a:r>
              <a:rPr lang="en-US" dirty="0"/>
              <a:t>Performed headcount analysis and forecasts.</a:t>
            </a:r>
          </a:p>
          <a:p>
            <a:pPr marL="0" indent="0">
              <a:buNone/>
            </a:pPr>
            <a:endParaRPr lang="en-US"/>
          </a:p>
          <a:p>
            <a:r>
              <a:rPr lang="en-US" dirty="0"/>
              <a:t>Compared planned headcount with digital and actual headcounts.</a:t>
            </a:r>
          </a:p>
          <a:p>
            <a:endParaRPr lang="en-US"/>
          </a:p>
          <a:p>
            <a:r>
              <a:rPr lang="en-US" dirty="0"/>
              <a:t>The goal was to keep operational costs low in return accomplish more with fewer resources.</a:t>
            </a:r>
          </a:p>
          <a:p>
            <a:pPr marL="0" indent="0">
              <a:buNone/>
            </a:pPr>
            <a:endParaRPr lang="en-US"/>
          </a:p>
          <a:p>
            <a:r>
              <a:rPr lang="en-US" dirty="0"/>
              <a:t>Performed forecasting in Excel using linear regression to determine hourly headcount.</a:t>
            </a:r>
          </a:p>
        </p:txBody>
      </p:sp>
    </p:spTree>
    <p:extLst>
      <p:ext uri="{BB962C8B-B14F-4D97-AF65-F5344CB8AC3E}">
        <p14:creationId xmlns:p14="http://schemas.microsoft.com/office/powerpoint/2010/main" val="3162455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6D6D6"/>
        </a:solidFill>
        <a:effectLst/>
      </p:bgPr>
    </p:bg>
    <p:spTree>
      <p:nvGrpSpPr>
        <p:cNvPr id="1" name="">
          <a:extLst>
            <a:ext uri="{FF2B5EF4-FFF2-40B4-BE49-F238E27FC236}">
              <a16:creationId xmlns:a16="http://schemas.microsoft.com/office/drawing/2014/main" id="{3A976A2E-A136-4B8B-D92B-1C96E660DC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605B6F-2717-BE24-BEC3-08788FFFF242}"/>
              </a:ext>
            </a:extLst>
          </p:cNvPr>
          <p:cNvSpPr>
            <a:spLocks noGrp="1"/>
          </p:cNvSpPr>
          <p:nvPr>
            <p:ph type="title"/>
          </p:nvPr>
        </p:nvSpPr>
        <p:spPr/>
        <p:txBody>
          <a:bodyPr/>
          <a:lstStyle/>
          <a:p>
            <a:r>
              <a:rPr lang="en-US"/>
              <a:t>Headcount Hourly Forecasts</a:t>
            </a:r>
          </a:p>
        </p:txBody>
      </p:sp>
      <p:pic>
        <p:nvPicPr>
          <p:cNvPr id="4" name="Picture 3">
            <a:extLst>
              <a:ext uri="{FF2B5EF4-FFF2-40B4-BE49-F238E27FC236}">
                <a16:creationId xmlns:a16="http://schemas.microsoft.com/office/drawing/2014/main" id="{EDA7744C-5493-CD3A-629C-95058FB5CB08}"/>
              </a:ext>
            </a:extLst>
          </p:cNvPr>
          <p:cNvPicPr>
            <a:picLocks noChangeAspect="1"/>
          </p:cNvPicPr>
          <p:nvPr/>
        </p:nvPicPr>
        <p:blipFill>
          <a:blip r:embed="rId2"/>
          <a:stretch>
            <a:fillRect/>
          </a:stretch>
        </p:blipFill>
        <p:spPr>
          <a:xfrm>
            <a:off x="879894" y="2604047"/>
            <a:ext cx="8306762" cy="2921446"/>
          </a:xfrm>
          <a:prstGeom prst="rect">
            <a:avLst/>
          </a:prstGeom>
        </p:spPr>
      </p:pic>
    </p:spTree>
    <p:extLst>
      <p:ext uri="{BB962C8B-B14F-4D97-AF65-F5344CB8AC3E}">
        <p14:creationId xmlns:p14="http://schemas.microsoft.com/office/powerpoint/2010/main" val="2282850241"/>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6D6D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5D4B-12F1-7D0B-3DFA-41C29D68339F}"/>
              </a:ext>
            </a:extLst>
          </p:cNvPr>
          <p:cNvSpPr>
            <a:spLocks noGrp="1"/>
          </p:cNvSpPr>
          <p:nvPr>
            <p:ph type="title"/>
          </p:nvPr>
        </p:nvSpPr>
        <p:spPr/>
        <p:txBody>
          <a:bodyPr/>
          <a:lstStyle/>
          <a:p>
            <a:r>
              <a:rPr lang="en-US"/>
              <a:t>Headcount Hourly Forecasts</a:t>
            </a:r>
          </a:p>
        </p:txBody>
      </p:sp>
      <p:pic>
        <p:nvPicPr>
          <p:cNvPr id="11" name="Content Placeholder 10">
            <a:extLst>
              <a:ext uri="{FF2B5EF4-FFF2-40B4-BE49-F238E27FC236}">
                <a16:creationId xmlns:a16="http://schemas.microsoft.com/office/drawing/2014/main" id="{82962063-60C4-D6E8-D9D7-DC3EF50F093E}"/>
              </a:ext>
            </a:extLst>
          </p:cNvPr>
          <p:cNvPicPr>
            <a:picLocks noGrp="1" noChangeAspect="1"/>
          </p:cNvPicPr>
          <p:nvPr>
            <p:ph idx="1"/>
          </p:nvPr>
        </p:nvPicPr>
        <p:blipFill>
          <a:blip r:embed="rId2"/>
          <a:stretch>
            <a:fillRect/>
          </a:stretch>
        </p:blipFill>
        <p:spPr>
          <a:xfrm>
            <a:off x="765381" y="2677120"/>
            <a:ext cx="8421275" cy="2848373"/>
          </a:xfrm>
        </p:spPr>
      </p:pic>
    </p:spTree>
    <p:extLst>
      <p:ext uri="{BB962C8B-B14F-4D97-AF65-F5344CB8AC3E}">
        <p14:creationId xmlns:p14="http://schemas.microsoft.com/office/powerpoint/2010/main" val="2198751737"/>
      </p:ext>
    </p:extLst>
  </p:cSld>
  <p:clrMapOvr>
    <a:masterClrMapping/>
  </p:clrMapOvr>
  <mc:AlternateContent xmlns:mc="http://schemas.openxmlformats.org/markup-compatibility/2006" xmlns:p14="http://schemas.microsoft.com/office/powerpoint/2010/main">
    <mc:Choice Requires="p14">
      <p:transition spd="slow" p14:dur="2500">
        <p:wipe dir="r"/>
      </p:transition>
    </mc:Choice>
    <mc:Fallback xmlns="">
      <p:transition spd="slow">
        <p:wipe dir="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8B6018-17A8-AB11-E925-70CDAAB250C6}"/>
              </a:ext>
            </a:extLst>
          </p:cNvPr>
          <p:cNvSpPr>
            <a:spLocks noGrp="1"/>
          </p:cNvSpPr>
          <p:nvPr>
            <p:ph type="title"/>
          </p:nvPr>
        </p:nvSpPr>
        <p:spPr/>
        <p:txBody>
          <a:bodyPr/>
          <a:lstStyle/>
          <a:p>
            <a:r>
              <a:rPr lang="en-US"/>
              <a:t>Objective</a:t>
            </a:r>
          </a:p>
        </p:txBody>
      </p:sp>
      <p:sp>
        <p:nvSpPr>
          <p:cNvPr id="5" name="Content Placeholder 4">
            <a:extLst>
              <a:ext uri="{FF2B5EF4-FFF2-40B4-BE49-F238E27FC236}">
                <a16:creationId xmlns:a16="http://schemas.microsoft.com/office/drawing/2014/main" id="{BCA0A34B-5766-499B-A5C9-D9DB294D113D}"/>
              </a:ext>
            </a:extLst>
          </p:cNvPr>
          <p:cNvSpPr>
            <a:spLocks noGrp="1"/>
          </p:cNvSpPr>
          <p:nvPr>
            <p:ph idx="1"/>
          </p:nvPr>
        </p:nvSpPr>
        <p:spPr/>
        <p:txBody>
          <a:bodyPr>
            <a:normAutofit/>
          </a:bodyPr>
          <a:lstStyle/>
          <a:p>
            <a:endParaRPr lang="en-US"/>
          </a:p>
          <a:p>
            <a:r>
              <a:rPr lang="en-US">
                <a:effectLst/>
              </a:rPr>
              <a:t>The primary objective of the project was to develop a system capable of analyzing performance to aid the OPS team in tracking and improving employee performance and productivity.</a:t>
            </a:r>
          </a:p>
        </p:txBody>
      </p:sp>
    </p:spTree>
    <p:extLst>
      <p:ext uri="{BB962C8B-B14F-4D97-AF65-F5344CB8AC3E}">
        <p14:creationId xmlns:p14="http://schemas.microsoft.com/office/powerpoint/2010/main" val="109240144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AF758-D72C-D972-E153-BA87D0A90A7F}"/>
              </a:ext>
            </a:extLst>
          </p:cNvPr>
          <p:cNvSpPr>
            <a:spLocks noGrp="1"/>
          </p:cNvSpPr>
          <p:nvPr>
            <p:ph type="title"/>
          </p:nvPr>
        </p:nvSpPr>
        <p:spPr/>
        <p:txBody>
          <a:bodyPr/>
          <a:lstStyle/>
          <a:p>
            <a:r>
              <a:rPr lang="en-US"/>
              <a:t>2- Employee Rates</a:t>
            </a:r>
          </a:p>
        </p:txBody>
      </p:sp>
      <p:sp>
        <p:nvSpPr>
          <p:cNvPr id="3" name="Content Placeholder 2">
            <a:extLst>
              <a:ext uri="{FF2B5EF4-FFF2-40B4-BE49-F238E27FC236}">
                <a16:creationId xmlns:a16="http://schemas.microsoft.com/office/drawing/2014/main" id="{E28DF4E3-555B-C53C-C333-4E5A06A23783}"/>
              </a:ext>
            </a:extLst>
          </p:cNvPr>
          <p:cNvSpPr>
            <a:spLocks noGrp="1"/>
          </p:cNvSpPr>
          <p:nvPr>
            <p:ph idx="1"/>
          </p:nvPr>
        </p:nvSpPr>
        <p:spPr/>
        <p:txBody>
          <a:bodyPr>
            <a:normAutofit/>
          </a:bodyPr>
          <a:lstStyle/>
          <a:p>
            <a:r>
              <a:rPr lang="en-US">
                <a:solidFill>
                  <a:schemeClr val="tx1"/>
                </a:solidFill>
              </a:rPr>
              <a:t>Employee Rates were tracked on an individual level and group level.</a:t>
            </a:r>
          </a:p>
          <a:p>
            <a:pPr marL="0" indent="0">
              <a:buNone/>
            </a:pPr>
            <a:endParaRPr lang="en-US">
              <a:solidFill>
                <a:schemeClr val="tx1"/>
              </a:solidFill>
            </a:endParaRPr>
          </a:p>
          <a:p>
            <a:r>
              <a:rPr lang="en-US">
                <a:solidFill>
                  <a:schemeClr val="tx1"/>
                </a:solidFill>
              </a:rPr>
              <a:t>Lookup functions were used to retrieve AA rates from imported sheets each hour.</a:t>
            </a:r>
          </a:p>
          <a:p>
            <a:endParaRPr lang="en-US">
              <a:solidFill>
                <a:schemeClr val="tx1"/>
              </a:solidFill>
            </a:endParaRPr>
          </a:p>
          <a:p>
            <a:r>
              <a:rPr lang="en-US">
                <a:solidFill>
                  <a:schemeClr val="tx1"/>
                </a:solidFill>
              </a:rPr>
              <a:t>I implemented conditional formatting for the highest and lowest average employee rates to automatically showcase the occurrence time.</a:t>
            </a:r>
          </a:p>
          <a:p>
            <a:endParaRPr lang="en-US">
              <a:solidFill>
                <a:schemeClr val="tx1"/>
              </a:solidFill>
            </a:endParaRPr>
          </a:p>
          <a:p>
            <a:r>
              <a:rPr lang="en-US">
                <a:solidFill>
                  <a:schemeClr val="tx1"/>
                </a:solidFill>
              </a:rPr>
              <a:t>Use a combination of IF, MIN, and MAX to generate this formula.</a:t>
            </a:r>
          </a:p>
          <a:p>
            <a:endParaRPr lang="en-US">
              <a:solidFill>
                <a:schemeClr val="tx1"/>
              </a:solidFill>
            </a:endParaRPr>
          </a:p>
          <a:p>
            <a:endParaRPr lang="en-US">
              <a:solidFill>
                <a:srgbClr val="FF0000"/>
              </a:solidFill>
            </a:endParaRPr>
          </a:p>
        </p:txBody>
      </p:sp>
    </p:spTree>
    <p:extLst>
      <p:ext uri="{BB962C8B-B14F-4D97-AF65-F5344CB8AC3E}">
        <p14:creationId xmlns:p14="http://schemas.microsoft.com/office/powerpoint/2010/main" val="263905809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97BFBC-8488-3A09-3F74-376A0AA145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9D6EEB-3F34-8048-8DD3-8F2B438C9EE6}"/>
              </a:ext>
            </a:extLst>
          </p:cNvPr>
          <p:cNvSpPr>
            <a:spLocks noGrp="1"/>
          </p:cNvSpPr>
          <p:nvPr>
            <p:ph type="title"/>
          </p:nvPr>
        </p:nvSpPr>
        <p:spPr>
          <a:xfrm>
            <a:off x="677863" y="618931"/>
            <a:ext cx="8596668" cy="1320800"/>
          </a:xfrm>
        </p:spPr>
        <p:txBody>
          <a:bodyPr/>
          <a:lstStyle/>
          <a:p>
            <a:r>
              <a:rPr lang="en-US"/>
              <a:t>Hourly Avg Hourly Rate</a:t>
            </a:r>
          </a:p>
        </p:txBody>
      </p:sp>
      <p:graphicFrame>
        <p:nvGraphicFramePr>
          <p:cNvPr id="5" name="Chart 4">
            <a:extLst>
              <a:ext uri="{FF2B5EF4-FFF2-40B4-BE49-F238E27FC236}">
                <a16:creationId xmlns:a16="http://schemas.microsoft.com/office/drawing/2014/main" id="{B531CD3F-F423-4128-8FF5-0548240439BE}"/>
              </a:ext>
            </a:extLst>
          </p:cNvPr>
          <p:cNvGraphicFramePr>
            <a:graphicFrameLocks/>
          </p:cNvGraphicFramePr>
          <p:nvPr>
            <p:extLst>
              <p:ext uri="{D42A27DB-BD31-4B8C-83A1-F6EECF244321}">
                <p14:modId xmlns:p14="http://schemas.microsoft.com/office/powerpoint/2010/main" val="726252268"/>
              </p:ext>
            </p:extLst>
          </p:nvPr>
        </p:nvGraphicFramePr>
        <p:xfrm>
          <a:off x="405442" y="2330451"/>
          <a:ext cx="9804773" cy="35417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19884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CD3C0-19CE-5B84-BBE7-DA3E29FB1720}"/>
              </a:ext>
            </a:extLst>
          </p:cNvPr>
          <p:cNvSpPr>
            <a:spLocks noGrp="1"/>
          </p:cNvSpPr>
          <p:nvPr>
            <p:ph type="title"/>
          </p:nvPr>
        </p:nvSpPr>
        <p:spPr>
          <a:xfrm>
            <a:off x="677863" y="618931"/>
            <a:ext cx="8596668" cy="1320800"/>
          </a:xfrm>
        </p:spPr>
        <p:txBody>
          <a:bodyPr/>
          <a:lstStyle/>
          <a:p>
            <a:r>
              <a:rPr lang="en-US"/>
              <a:t>Hourly Avg Hourly Rate</a:t>
            </a:r>
          </a:p>
        </p:txBody>
      </p:sp>
      <p:graphicFrame>
        <p:nvGraphicFramePr>
          <p:cNvPr id="4" name="Content Placeholder 3">
            <a:extLst>
              <a:ext uri="{FF2B5EF4-FFF2-40B4-BE49-F238E27FC236}">
                <a16:creationId xmlns:a16="http://schemas.microsoft.com/office/drawing/2014/main" id="{B531CD3F-F423-4128-8FF5-0548240439BE}"/>
              </a:ext>
            </a:extLst>
          </p:cNvPr>
          <p:cNvGraphicFramePr>
            <a:graphicFrameLocks noGrp="1"/>
          </p:cNvGraphicFramePr>
          <p:nvPr>
            <p:ph idx="1"/>
            <p:extLst>
              <p:ext uri="{D42A27DB-BD31-4B8C-83A1-F6EECF244321}">
                <p14:modId xmlns:p14="http://schemas.microsoft.com/office/powerpoint/2010/main" val="3698118538"/>
              </p:ext>
            </p:extLst>
          </p:nvPr>
        </p:nvGraphicFramePr>
        <p:xfrm>
          <a:off x="659200" y="2179250"/>
          <a:ext cx="9595142"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0680078"/>
      </p:ext>
    </p:extLst>
  </p:cSld>
  <p:clrMapOvr>
    <a:masterClrMapping/>
  </p:clrMapOvr>
  <mc:AlternateContent xmlns:mc="http://schemas.openxmlformats.org/markup-compatibility/2006" xmlns:p14="http://schemas.microsoft.com/office/powerpoint/2010/main">
    <mc:Choice Requires="p14">
      <p:transition spd="slow" p14:dur="2500">
        <p:wipe dir="r"/>
      </p:transition>
    </mc:Choice>
    <mc:Fallback xmlns="">
      <p:transition spd="slow">
        <p:wipe dir="r"/>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D8E1F-5ABE-A331-5E11-E44E7911CA71}"/>
              </a:ext>
            </a:extLst>
          </p:cNvPr>
          <p:cNvSpPr>
            <a:spLocks noGrp="1"/>
          </p:cNvSpPr>
          <p:nvPr>
            <p:ph type="title"/>
          </p:nvPr>
        </p:nvSpPr>
        <p:spPr/>
        <p:txBody>
          <a:bodyPr/>
          <a:lstStyle/>
          <a:p>
            <a:r>
              <a:rPr lang="en-US"/>
              <a:t>3- Work Details</a:t>
            </a:r>
          </a:p>
        </p:txBody>
      </p:sp>
      <p:sp>
        <p:nvSpPr>
          <p:cNvPr id="3" name="Content Placeholder 2">
            <a:extLst>
              <a:ext uri="{FF2B5EF4-FFF2-40B4-BE49-F238E27FC236}">
                <a16:creationId xmlns:a16="http://schemas.microsoft.com/office/drawing/2014/main" id="{F75CDFEB-EC90-163B-2F87-DB0A350BB337}"/>
              </a:ext>
            </a:extLst>
          </p:cNvPr>
          <p:cNvSpPr>
            <a:spLocks noGrp="1"/>
          </p:cNvSpPr>
          <p:nvPr>
            <p:ph idx="1"/>
          </p:nvPr>
        </p:nvSpPr>
        <p:spPr/>
        <p:txBody>
          <a:bodyPr>
            <a:normAutofit/>
          </a:bodyPr>
          <a:lstStyle/>
          <a:p>
            <a:pPr marL="742950" lvl="1" indent="-285750">
              <a:buFont typeface="Arial" panose="020B0604020202020204" pitchFamily="34" charset="0"/>
              <a:buChar char="•"/>
            </a:pPr>
            <a:r>
              <a:rPr lang="en-US" sz="1800">
                <a:solidFill>
                  <a:schemeClr val="tx1"/>
                </a:solidFill>
              </a:rPr>
              <a:t>Created a sheet that serves as a comprehensive repository of employee work details. By entering an employee ID, users gain access to the associate's work specifics, which include hourly function time and rates. The sheet dynamically retrieves data from the employee rate sheet based on the provided employee ID, leveraging VLOOKUP functionality.</a:t>
            </a:r>
          </a:p>
          <a:p>
            <a:pPr marL="742950" lvl="1" indent="-285750">
              <a:buFont typeface="Arial" panose="020B0604020202020204" pitchFamily="34" charset="0"/>
              <a:buChar char="•"/>
            </a:pPr>
            <a:r>
              <a:rPr lang="en-US" sz="1800">
                <a:solidFill>
                  <a:schemeClr val="tx1"/>
                </a:solidFill>
              </a:rPr>
              <a:t>Showcases the duration spent on different tasks such as small, medium, large, and bulky items, along with the total hours worked per hour. Additionally, it also aids in calculating time on task and time off task in minutes. </a:t>
            </a:r>
          </a:p>
          <a:p>
            <a:pPr marL="742950" lvl="1" indent="-285750">
              <a:buFont typeface="Arial" panose="020B0604020202020204" pitchFamily="34" charset="0"/>
              <a:buChar char="•"/>
            </a:pPr>
            <a:r>
              <a:rPr lang="en-US" sz="1800">
                <a:solidFill>
                  <a:schemeClr val="tx1"/>
                </a:solidFill>
              </a:rPr>
              <a:t>A vertically stacked graph is utilized to visually represent the function time.</a:t>
            </a:r>
          </a:p>
        </p:txBody>
      </p:sp>
    </p:spTree>
    <p:extLst>
      <p:ext uri="{BB962C8B-B14F-4D97-AF65-F5344CB8AC3E}">
        <p14:creationId xmlns:p14="http://schemas.microsoft.com/office/powerpoint/2010/main" val="1689930416"/>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09083-9BF3-3181-64ED-84D31B095F61}"/>
              </a:ext>
            </a:extLst>
          </p:cNvPr>
          <p:cNvSpPr>
            <a:spLocks noGrp="1"/>
          </p:cNvSpPr>
          <p:nvPr>
            <p:ph type="title"/>
          </p:nvPr>
        </p:nvSpPr>
        <p:spPr/>
        <p:txBody>
          <a:bodyPr/>
          <a:lstStyle/>
          <a:p>
            <a:r>
              <a:rPr lang="en-US"/>
              <a:t>TOT Graph: looking up an employee id</a:t>
            </a:r>
          </a:p>
        </p:txBody>
      </p:sp>
      <p:pic>
        <p:nvPicPr>
          <p:cNvPr id="6" name="Content Placeholder 5">
            <a:extLst>
              <a:ext uri="{FF2B5EF4-FFF2-40B4-BE49-F238E27FC236}">
                <a16:creationId xmlns:a16="http://schemas.microsoft.com/office/drawing/2014/main" id="{52AFD5B2-03FE-6A7D-22D1-A61CA2BF29EF}"/>
              </a:ext>
            </a:extLst>
          </p:cNvPr>
          <p:cNvPicPr>
            <a:picLocks noGrp="1" noChangeAspect="1"/>
          </p:cNvPicPr>
          <p:nvPr>
            <p:ph idx="1"/>
          </p:nvPr>
        </p:nvPicPr>
        <p:blipFill>
          <a:blip r:embed="rId2"/>
          <a:stretch>
            <a:fillRect/>
          </a:stretch>
        </p:blipFill>
        <p:spPr>
          <a:xfrm>
            <a:off x="1108696" y="2160588"/>
            <a:ext cx="7734645" cy="3881437"/>
          </a:xfrm>
        </p:spPr>
      </p:pic>
    </p:spTree>
    <p:extLst>
      <p:ext uri="{BB962C8B-B14F-4D97-AF65-F5344CB8AC3E}">
        <p14:creationId xmlns:p14="http://schemas.microsoft.com/office/powerpoint/2010/main" val="2997649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14A35-8BD1-2CE3-A956-84C2EF4DE8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5E2E3B-07CC-D6AF-DAD6-A0BB00DFD264}"/>
              </a:ext>
            </a:extLst>
          </p:cNvPr>
          <p:cNvSpPr>
            <a:spLocks noGrp="1"/>
          </p:cNvSpPr>
          <p:nvPr>
            <p:ph type="title"/>
          </p:nvPr>
        </p:nvSpPr>
        <p:spPr/>
        <p:txBody>
          <a:bodyPr/>
          <a:lstStyle/>
          <a:p>
            <a:r>
              <a:rPr lang="en-US"/>
              <a:t>TOT Graph: looking up an employee id</a:t>
            </a:r>
          </a:p>
        </p:txBody>
      </p:sp>
      <p:pic>
        <p:nvPicPr>
          <p:cNvPr id="4" name="Picture 3">
            <a:extLst>
              <a:ext uri="{FF2B5EF4-FFF2-40B4-BE49-F238E27FC236}">
                <a16:creationId xmlns:a16="http://schemas.microsoft.com/office/drawing/2014/main" id="{065D54FA-BBC4-D7FC-855A-CE10FDD385EB}"/>
              </a:ext>
            </a:extLst>
          </p:cNvPr>
          <p:cNvPicPr>
            <a:picLocks noChangeAspect="1"/>
          </p:cNvPicPr>
          <p:nvPr/>
        </p:nvPicPr>
        <p:blipFill>
          <a:blip r:embed="rId2"/>
          <a:stretch>
            <a:fillRect/>
          </a:stretch>
        </p:blipFill>
        <p:spPr>
          <a:xfrm>
            <a:off x="1108697" y="2160587"/>
            <a:ext cx="7734644" cy="3881437"/>
          </a:xfrm>
          <a:prstGeom prst="rect">
            <a:avLst/>
          </a:prstGeom>
        </p:spPr>
      </p:pic>
    </p:spTree>
    <p:extLst>
      <p:ext uri="{BB962C8B-B14F-4D97-AF65-F5344CB8AC3E}">
        <p14:creationId xmlns:p14="http://schemas.microsoft.com/office/powerpoint/2010/main" val="2742796551"/>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6B668-31AF-A776-81F1-440515AB857F}"/>
              </a:ext>
            </a:extLst>
          </p:cNvPr>
          <p:cNvSpPr>
            <a:spLocks noGrp="1"/>
          </p:cNvSpPr>
          <p:nvPr>
            <p:ph type="title"/>
          </p:nvPr>
        </p:nvSpPr>
        <p:spPr/>
        <p:txBody>
          <a:bodyPr/>
          <a:lstStyle/>
          <a:p>
            <a:r>
              <a:rPr lang="en-US"/>
              <a:t>Other Metrics</a:t>
            </a:r>
          </a:p>
        </p:txBody>
      </p:sp>
      <p:sp>
        <p:nvSpPr>
          <p:cNvPr id="3" name="Content Placeholder 2">
            <a:extLst>
              <a:ext uri="{FF2B5EF4-FFF2-40B4-BE49-F238E27FC236}">
                <a16:creationId xmlns:a16="http://schemas.microsoft.com/office/drawing/2014/main" id="{8FA790E1-EA76-79D3-7BDD-DE8390C7E366}"/>
              </a:ext>
            </a:extLst>
          </p:cNvPr>
          <p:cNvSpPr>
            <a:spLocks noGrp="1"/>
          </p:cNvSpPr>
          <p:nvPr>
            <p:ph idx="1"/>
          </p:nvPr>
        </p:nvSpPr>
        <p:spPr/>
        <p:txBody>
          <a:bodyPr>
            <a:normAutofit/>
          </a:bodyPr>
          <a:lstStyle/>
          <a:p>
            <a:pPr>
              <a:buFont typeface="Arial" panose="020B0604020202020204" pitchFamily="34" charset="0"/>
              <a:buChar char="•"/>
            </a:pPr>
            <a:r>
              <a:rPr lang="en-US" b="1"/>
              <a:t>Work Piles</a:t>
            </a:r>
          </a:p>
          <a:p>
            <a:pPr>
              <a:buFont typeface="Arial" panose="020B0604020202020204" pitchFamily="34" charset="0"/>
              <a:buChar char="•"/>
            </a:pPr>
            <a:endParaRPr lang="en-US" b="1"/>
          </a:p>
          <a:p>
            <a:pPr>
              <a:buFont typeface="Arial" panose="020B0604020202020204" pitchFamily="34" charset="0"/>
              <a:buChar char="•"/>
            </a:pPr>
            <a:r>
              <a:rPr lang="en-US" b="1"/>
              <a:t>Successful diverts and forecasts</a:t>
            </a:r>
          </a:p>
          <a:p>
            <a:pPr marL="0" indent="0">
              <a:buNone/>
            </a:pPr>
            <a:endParaRPr lang="en-US" b="1"/>
          </a:p>
          <a:p>
            <a:pPr>
              <a:buFont typeface="Arial" panose="020B0604020202020204" pitchFamily="34" charset="0"/>
              <a:buChar char="•"/>
            </a:pPr>
            <a:r>
              <a:rPr lang="en-US" b="1">
                <a:effectLst/>
              </a:rPr>
              <a:t>Number of errors made</a:t>
            </a:r>
            <a:endParaRPr lang="en-US"/>
          </a:p>
          <a:p>
            <a:pPr marL="0" indent="0">
              <a:buNone/>
            </a:pPr>
            <a:endParaRPr lang="en-US" b="1"/>
          </a:p>
          <a:p>
            <a:pPr>
              <a:buFont typeface="Arial" panose="020B0604020202020204" pitchFamily="34" charset="0"/>
              <a:buChar char="•"/>
            </a:pPr>
            <a:r>
              <a:rPr lang="en-US" b="1"/>
              <a:t>Safety Reports</a:t>
            </a:r>
          </a:p>
          <a:p>
            <a:pPr>
              <a:buFont typeface="Arial" panose="020B0604020202020204" pitchFamily="34" charset="0"/>
              <a:buChar char="•"/>
            </a:pPr>
            <a:endParaRPr lang="en-US" b="1"/>
          </a:p>
          <a:p>
            <a:pPr>
              <a:buFont typeface="Arial" panose="020B0604020202020204" pitchFamily="34" charset="0"/>
              <a:buChar char="•"/>
            </a:pPr>
            <a:r>
              <a:rPr lang="en-US" b="1"/>
              <a:t>Daily Volume Percentage of Goal Achieved/Remaining</a:t>
            </a:r>
          </a:p>
          <a:p>
            <a:pPr>
              <a:buFont typeface="Arial" panose="020B0604020202020204" pitchFamily="34" charset="0"/>
              <a:buChar char="•"/>
            </a:pPr>
            <a:endParaRPr lang="en-US">
              <a:effectLst/>
            </a:endParaRPr>
          </a:p>
        </p:txBody>
      </p:sp>
    </p:spTree>
    <p:extLst>
      <p:ext uri="{BB962C8B-B14F-4D97-AF65-F5344CB8AC3E}">
        <p14:creationId xmlns:p14="http://schemas.microsoft.com/office/powerpoint/2010/main" val="18253023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6155B-EC2F-97A7-53F3-4D114D9553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CEF5C2-D1BA-C9C6-0580-E180C32AB674}"/>
              </a:ext>
            </a:extLst>
          </p:cNvPr>
          <p:cNvSpPr>
            <a:spLocks noGrp="1"/>
          </p:cNvSpPr>
          <p:nvPr>
            <p:ph type="title"/>
          </p:nvPr>
        </p:nvSpPr>
        <p:spPr>
          <a:xfrm>
            <a:off x="1321146" y="2768600"/>
            <a:ext cx="8596668" cy="1320800"/>
          </a:xfrm>
        </p:spPr>
        <p:txBody>
          <a:bodyPr>
            <a:normAutofit/>
          </a:bodyPr>
          <a:lstStyle/>
          <a:p>
            <a:pPr algn="ctr"/>
            <a:r>
              <a:rPr lang="en-US" sz="4400">
                <a:solidFill>
                  <a:schemeClr val="tx1"/>
                </a:solidFill>
              </a:rPr>
              <a:t>Challenges &amp; Solutions</a:t>
            </a:r>
          </a:p>
        </p:txBody>
      </p:sp>
    </p:spTree>
    <p:extLst>
      <p:ext uri="{BB962C8B-B14F-4D97-AF65-F5344CB8AC3E}">
        <p14:creationId xmlns:p14="http://schemas.microsoft.com/office/powerpoint/2010/main" val="3690931471"/>
      </p:ext>
    </p:extLst>
  </p:cSld>
  <p:clrMapOvr>
    <a:masterClrMapping/>
  </p:clrMapOvr>
  <mc:AlternateContent xmlns:mc="http://schemas.openxmlformats.org/markup-compatibility/2006" xmlns:p14="http://schemas.microsoft.com/office/powerpoint/2010/main">
    <mc:Choice Requires="p14">
      <p:transition spd="slow" p14:dur="2500">
        <p14:reveal thruBlk="1"/>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8C970-26AE-85DD-098B-32DBE8C41489}"/>
              </a:ext>
            </a:extLst>
          </p:cNvPr>
          <p:cNvSpPr>
            <a:spLocks noGrp="1"/>
          </p:cNvSpPr>
          <p:nvPr>
            <p:ph type="title"/>
          </p:nvPr>
        </p:nvSpPr>
        <p:spPr/>
        <p:txBody>
          <a:bodyPr/>
          <a:lstStyle/>
          <a:p>
            <a:pPr algn="ctr"/>
            <a:r>
              <a:rPr lang="en-US"/>
              <a:t>Challenges &amp; Solutions</a:t>
            </a:r>
          </a:p>
        </p:txBody>
      </p:sp>
      <p:sp>
        <p:nvSpPr>
          <p:cNvPr id="3" name="Content Placeholder 2">
            <a:extLst>
              <a:ext uri="{FF2B5EF4-FFF2-40B4-BE49-F238E27FC236}">
                <a16:creationId xmlns:a16="http://schemas.microsoft.com/office/drawing/2014/main" id="{1F88EE0A-708B-A5B8-0BE0-33DF573431BD}"/>
              </a:ext>
            </a:extLst>
          </p:cNvPr>
          <p:cNvSpPr>
            <a:spLocks noGrp="1"/>
          </p:cNvSpPr>
          <p:nvPr>
            <p:ph idx="1"/>
          </p:nvPr>
        </p:nvSpPr>
        <p:spPr/>
        <p:txBody>
          <a:bodyPr>
            <a:normAutofit/>
          </a:bodyPr>
          <a:lstStyle/>
          <a:p>
            <a:pPr marL="0" indent="0">
              <a:buNone/>
            </a:pPr>
            <a:r>
              <a:rPr lang="en-US">
                <a:effectLst/>
              </a:rPr>
              <a:t>Throughout the Project, I encountered several challenges, including: </a:t>
            </a:r>
          </a:p>
          <a:p>
            <a:pPr marL="0" indent="0">
              <a:buNone/>
            </a:pPr>
            <a:endParaRPr lang="en-US"/>
          </a:p>
          <a:p>
            <a:r>
              <a:rPr lang="en-US"/>
              <a:t>Performance Issues</a:t>
            </a:r>
          </a:p>
          <a:p>
            <a:pPr marL="0" indent="0">
              <a:buNone/>
            </a:pPr>
            <a:endParaRPr lang="en-US"/>
          </a:p>
          <a:p>
            <a:r>
              <a:rPr lang="en-US"/>
              <a:t>Complexity of some charts</a:t>
            </a:r>
          </a:p>
        </p:txBody>
      </p:sp>
    </p:spTree>
    <p:extLst>
      <p:ext uri="{BB962C8B-B14F-4D97-AF65-F5344CB8AC3E}">
        <p14:creationId xmlns:p14="http://schemas.microsoft.com/office/powerpoint/2010/main" val="2072541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BE21D-E5C1-E43F-ADB7-3A51AC5B556A}"/>
              </a:ext>
            </a:extLst>
          </p:cNvPr>
          <p:cNvSpPr>
            <a:spLocks noGrp="1"/>
          </p:cNvSpPr>
          <p:nvPr>
            <p:ph type="title"/>
          </p:nvPr>
        </p:nvSpPr>
        <p:spPr/>
        <p:txBody>
          <a:bodyPr/>
          <a:lstStyle/>
          <a:p>
            <a:r>
              <a:rPr lang="en-US"/>
              <a:t>Challenges &amp; Solutions</a:t>
            </a:r>
          </a:p>
        </p:txBody>
      </p:sp>
      <p:sp>
        <p:nvSpPr>
          <p:cNvPr id="3" name="Content Placeholder 2">
            <a:extLst>
              <a:ext uri="{FF2B5EF4-FFF2-40B4-BE49-F238E27FC236}">
                <a16:creationId xmlns:a16="http://schemas.microsoft.com/office/drawing/2014/main" id="{AAE667A3-79F6-83EE-BEBE-F86F2CDA7F0C}"/>
              </a:ext>
            </a:extLst>
          </p:cNvPr>
          <p:cNvSpPr>
            <a:spLocks noGrp="1"/>
          </p:cNvSpPr>
          <p:nvPr>
            <p:ph idx="1"/>
          </p:nvPr>
        </p:nvSpPr>
        <p:spPr/>
        <p:txBody>
          <a:bodyPr>
            <a:normAutofit/>
          </a:bodyPr>
          <a:lstStyle/>
          <a:p>
            <a:r>
              <a:rPr lang="en-US"/>
              <a:t>I avoided volatile functions in the system to improve speed.</a:t>
            </a:r>
          </a:p>
          <a:p>
            <a:endParaRPr lang="en-US"/>
          </a:p>
          <a:p>
            <a:r>
              <a:rPr lang="en-US"/>
              <a:t>I utilized</a:t>
            </a:r>
            <a:r>
              <a:rPr lang="en-US">
                <a:effectLst/>
              </a:rPr>
              <a:t> Excel's formatting options </a:t>
            </a:r>
            <a:r>
              <a:rPr lang="en-US"/>
              <a:t>to Improve the colors of the dashboard to be </a:t>
            </a:r>
            <a:r>
              <a:rPr lang="en-US">
                <a:effectLst/>
              </a:rPr>
              <a:t>visually appealing</a:t>
            </a:r>
            <a:r>
              <a:rPr lang="en-US"/>
              <a:t> </a:t>
            </a:r>
            <a:r>
              <a:rPr lang="en-US">
                <a:effectLst/>
              </a:rPr>
              <a:t>and implemented dynamic filtering options.</a:t>
            </a:r>
          </a:p>
          <a:p>
            <a:endParaRPr lang="en-US">
              <a:effectLst/>
            </a:endParaRPr>
          </a:p>
          <a:p>
            <a:r>
              <a:rPr lang="en-US">
                <a:effectLst/>
              </a:rPr>
              <a:t>Diversified the types of visualizations while keeping them simple and used cards to showcase important metrics.</a:t>
            </a:r>
          </a:p>
          <a:p>
            <a:endParaRPr lang="en-US">
              <a:effectLst/>
            </a:endParaRPr>
          </a:p>
          <a:p>
            <a:r>
              <a:rPr lang="en-US">
                <a:effectLst/>
              </a:rPr>
              <a:t>I added writing to help showcase connections between visuals and or numbers to appeal to less technical individuals.</a:t>
            </a:r>
          </a:p>
          <a:p>
            <a:endParaRPr lang="en-US">
              <a:effectLst/>
            </a:endParaRPr>
          </a:p>
          <a:p>
            <a:pPr marL="0" indent="0">
              <a:buNone/>
            </a:pPr>
            <a:endParaRPr lang="en-US">
              <a:effectLst/>
            </a:endParaRPr>
          </a:p>
          <a:p>
            <a:endParaRPr lang="en-US"/>
          </a:p>
          <a:p>
            <a:endParaRPr lang="en-US"/>
          </a:p>
        </p:txBody>
      </p:sp>
    </p:spTree>
    <p:extLst>
      <p:ext uri="{BB962C8B-B14F-4D97-AF65-F5344CB8AC3E}">
        <p14:creationId xmlns:p14="http://schemas.microsoft.com/office/powerpoint/2010/main" val="24114762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4849D-281B-CD11-516F-4DEBFCDD4B2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BA07844-06CA-C92B-410D-2221528E837D}"/>
              </a:ext>
            </a:extLst>
          </p:cNvPr>
          <p:cNvSpPr>
            <a:spLocks noGrp="1"/>
          </p:cNvSpPr>
          <p:nvPr>
            <p:ph type="title"/>
          </p:nvPr>
        </p:nvSpPr>
        <p:spPr/>
        <p:txBody>
          <a:bodyPr/>
          <a:lstStyle/>
          <a:p>
            <a:pPr algn="ctr"/>
            <a:r>
              <a:rPr lang="en-US"/>
              <a:t>Overview of system</a:t>
            </a:r>
          </a:p>
        </p:txBody>
      </p:sp>
      <p:sp>
        <p:nvSpPr>
          <p:cNvPr id="5" name="Content Placeholder 4">
            <a:extLst>
              <a:ext uri="{FF2B5EF4-FFF2-40B4-BE49-F238E27FC236}">
                <a16:creationId xmlns:a16="http://schemas.microsoft.com/office/drawing/2014/main" id="{B7A59903-CF24-B844-1712-274736EFCEF0}"/>
              </a:ext>
            </a:extLst>
          </p:cNvPr>
          <p:cNvSpPr>
            <a:spLocks noGrp="1"/>
          </p:cNvSpPr>
          <p:nvPr>
            <p:ph idx="1"/>
          </p:nvPr>
        </p:nvSpPr>
        <p:spPr/>
        <p:txBody>
          <a:bodyPr>
            <a:normAutofit/>
          </a:bodyPr>
          <a:lstStyle/>
          <a:p>
            <a:r>
              <a:rPr lang="en-US" b="1"/>
              <a:t>About the system: </a:t>
            </a:r>
          </a:p>
          <a:p>
            <a:pPr marL="0" indent="0">
              <a:buNone/>
            </a:pPr>
            <a:endParaRPr lang="en-US"/>
          </a:p>
          <a:p>
            <a:pPr>
              <a:buFont typeface="Arial" panose="020B0604020202020204" pitchFamily="34" charset="0"/>
              <a:buChar char="•"/>
            </a:pPr>
            <a:r>
              <a:rPr lang="en-US"/>
              <a:t>This system is an Excel workbook with integrated formulas, macros, and automation features. That refreshes on demand, providing several resources in a single location, and allowing data to be searchable.</a:t>
            </a:r>
          </a:p>
          <a:p>
            <a:pPr>
              <a:buFont typeface="Arial" panose="020B0604020202020204" pitchFamily="34" charset="0"/>
              <a:buChar char="•"/>
            </a:pPr>
            <a:endParaRPr lang="en-US"/>
          </a:p>
          <a:p>
            <a:pPr>
              <a:buFont typeface="Arial" panose="020B0604020202020204" pitchFamily="34" charset="0"/>
              <a:buChar char="•"/>
            </a:pPr>
            <a:r>
              <a:rPr lang="en-US"/>
              <a:t>It helps managers make instant business decisions using a dashboard showing a variety of metrics and KPIs.</a:t>
            </a:r>
          </a:p>
        </p:txBody>
      </p:sp>
      <p:sp>
        <p:nvSpPr>
          <p:cNvPr id="3" name="Footer Placeholder 2">
            <a:extLst>
              <a:ext uri="{FF2B5EF4-FFF2-40B4-BE49-F238E27FC236}">
                <a16:creationId xmlns:a16="http://schemas.microsoft.com/office/drawing/2014/main" id="{E90BD1F7-EAD8-5E49-CDFD-4598752400C5}"/>
              </a:ext>
            </a:extLst>
          </p:cNvPr>
          <p:cNvSpPr>
            <a:spLocks noGrp="1"/>
          </p:cNvSpPr>
          <p:nvPr>
            <p:ph type="ftr" sz="quarter" idx="11"/>
          </p:nvPr>
        </p:nvSpPr>
        <p:spPr/>
        <p:txBody>
          <a:bodyPr/>
          <a:lstStyle/>
          <a:p>
            <a:r>
              <a:rPr lang="en-US"/>
              <a:t>1</a:t>
            </a:r>
          </a:p>
        </p:txBody>
      </p:sp>
    </p:spTree>
    <p:extLst>
      <p:ext uri="{BB962C8B-B14F-4D97-AF65-F5344CB8AC3E}">
        <p14:creationId xmlns:p14="http://schemas.microsoft.com/office/powerpoint/2010/main" val="829833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85747-AD46-2EF0-78BC-E31AB956A1E3}"/>
              </a:ext>
            </a:extLst>
          </p:cNvPr>
          <p:cNvSpPr>
            <a:spLocks noGrp="1"/>
          </p:cNvSpPr>
          <p:nvPr>
            <p:ph type="title"/>
          </p:nvPr>
        </p:nvSpPr>
        <p:spPr/>
        <p:txBody>
          <a:bodyPr>
            <a:normAutofit/>
          </a:bodyPr>
          <a:lstStyle/>
          <a:p>
            <a:r>
              <a:rPr lang="en-US"/>
              <a:t>Purposed Training Initiatives</a:t>
            </a:r>
            <a:br>
              <a:rPr lang="en-US"/>
            </a:br>
            <a:endParaRPr lang="en-US"/>
          </a:p>
        </p:txBody>
      </p:sp>
      <p:sp>
        <p:nvSpPr>
          <p:cNvPr id="3" name="Content Placeholder 2">
            <a:extLst>
              <a:ext uri="{FF2B5EF4-FFF2-40B4-BE49-F238E27FC236}">
                <a16:creationId xmlns:a16="http://schemas.microsoft.com/office/drawing/2014/main" id="{82939BC9-62BA-5964-5BC4-DC659C5488C1}"/>
              </a:ext>
            </a:extLst>
          </p:cNvPr>
          <p:cNvSpPr>
            <a:spLocks noGrp="1"/>
          </p:cNvSpPr>
          <p:nvPr>
            <p:ph idx="1"/>
          </p:nvPr>
        </p:nvSpPr>
        <p:spPr/>
        <p:txBody>
          <a:bodyPr>
            <a:normAutofit fontScale="92500" lnSpcReduction="20000"/>
          </a:bodyPr>
          <a:lstStyle/>
          <a:p>
            <a:r>
              <a:rPr lang="en-US"/>
              <a:t>Collaborated with senior management to provide </a:t>
            </a:r>
            <a:r>
              <a:rPr lang="en-US" b="1"/>
              <a:t>targeted training </a:t>
            </a:r>
            <a:r>
              <a:rPr lang="en-US"/>
              <a:t>for 50 employees using a variety of formats, such as classroom training or on-the-job training.</a:t>
            </a:r>
          </a:p>
          <a:p>
            <a:pPr marL="0" indent="0">
              <a:buNone/>
            </a:pPr>
            <a:endParaRPr lang="en-US"/>
          </a:p>
          <a:p>
            <a:pPr marL="0" indent="0">
              <a:buNone/>
            </a:pPr>
            <a:r>
              <a:rPr lang="en-US"/>
              <a:t>1- Utilized the employee system to track performance metrics such as items processed, error rates, TOT, and task completion times to identify areas to identify employees who are struggling.</a:t>
            </a:r>
          </a:p>
          <a:p>
            <a:endParaRPr lang="en-US"/>
          </a:p>
          <a:p>
            <a:pPr marL="0" indent="0">
              <a:buNone/>
            </a:pPr>
            <a:r>
              <a:rPr lang="en-US"/>
              <a:t>2- Conducted surveys on job satisfaction and training needs to enhance the work environment.</a:t>
            </a:r>
          </a:p>
          <a:p>
            <a:endParaRPr lang="en-US"/>
          </a:p>
          <a:p>
            <a:pPr marL="0" indent="0">
              <a:buNone/>
            </a:pPr>
            <a:r>
              <a:rPr lang="en-US"/>
              <a:t>3- Updated and streamlined workflows by creating documentation and problem-solving process techniques to improve work efficiency.</a:t>
            </a:r>
          </a:p>
          <a:p>
            <a:endParaRPr lang="en-US"/>
          </a:p>
        </p:txBody>
      </p:sp>
    </p:spTree>
    <p:extLst>
      <p:ext uri="{BB962C8B-B14F-4D97-AF65-F5344CB8AC3E}">
        <p14:creationId xmlns:p14="http://schemas.microsoft.com/office/powerpoint/2010/main" val="2385391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9004E5-FEB1-332F-1CD3-741A638A17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E122CC-4F2B-CEA4-F371-144547D5DB3F}"/>
              </a:ext>
            </a:extLst>
          </p:cNvPr>
          <p:cNvSpPr>
            <a:spLocks noGrp="1"/>
          </p:cNvSpPr>
          <p:nvPr>
            <p:ph type="title"/>
          </p:nvPr>
        </p:nvSpPr>
        <p:spPr>
          <a:xfrm>
            <a:off x="1321146" y="2768600"/>
            <a:ext cx="8596668" cy="1320800"/>
          </a:xfrm>
        </p:spPr>
        <p:txBody>
          <a:bodyPr>
            <a:normAutofit/>
          </a:bodyPr>
          <a:lstStyle/>
          <a:p>
            <a:pPr algn="ctr"/>
            <a:r>
              <a:rPr lang="en-US" sz="4400">
                <a:solidFill>
                  <a:schemeClr val="tx1"/>
                </a:solidFill>
              </a:rPr>
              <a:t>Impact</a:t>
            </a:r>
          </a:p>
        </p:txBody>
      </p:sp>
    </p:spTree>
    <p:extLst>
      <p:ext uri="{BB962C8B-B14F-4D97-AF65-F5344CB8AC3E}">
        <p14:creationId xmlns:p14="http://schemas.microsoft.com/office/powerpoint/2010/main" val="2784351200"/>
      </p:ext>
    </p:extLst>
  </p:cSld>
  <p:clrMapOvr>
    <a:masterClrMapping/>
  </p:clrMapOvr>
  <mc:AlternateContent xmlns:mc="http://schemas.openxmlformats.org/markup-compatibility/2006" xmlns:p14="http://schemas.microsoft.com/office/powerpoint/2010/main">
    <mc:Choice Requires="p14">
      <p:transition spd="slow" p14:dur="2500">
        <p14:reveal thruBlk="1"/>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8CA20-DD4A-43E4-81BE-817368F62500}"/>
              </a:ext>
            </a:extLst>
          </p:cNvPr>
          <p:cNvSpPr>
            <a:spLocks noGrp="1"/>
          </p:cNvSpPr>
          <p:nvPr>
            <p:ph type="title"/>
          </p:nvPr>
        </p:nvSpPr>
        <p:spPr/>
        <p:txBody>
          <a:bodyPr/>
          <a:lstStyle/>
          <a:p>
            <a:pPr algn="ctr"/>
            <a:r>
              <a:rPr lang="en-US"/>
              <a:t>Impact</a:t>
            </a:r>
          </a:p>
        </p:txBody>
      </p:sp>
      <p:sp>
        <p:nvSpPr>
          <p:cNvPr id="3" name="Content Placeholder 2">
            <a:extLst>
              <a:ext uri="{FF2B5EF4-FFF2-40B4-BE49-F238E27FC236}">
                <a16:creationId xmlns:a16="http://schemas.microsoft.com/office/drawing/2014/main" id="{5F4049DB-C322-9BD9-515B-02E651B51703}"/>
              </a:ext>
            </a:extLst>
          </p:cNvPr>
          <p:cNvSpPr>
            <a:spLocks noGrp="1"/>
          </p:cNvSpPr>
          <p:nvPr>
            <p:ph idx="1"/>
          </p:nvPr>
        </p:nvSpPr>
        <p:spPr/>
        <p:txBody>
          <a:bodyPr/>
          <a:lstStyle/>
          <a:p>
            <a:r>
              <a:rPr lang="en-US">
                <a:effectLst/>
              </a:rPr>
              <a:t>The Project had a profound impact on the organization, resulting in improvements in employee performance and decision-making processes. </a:t>
            </a:r>
          </a:p>
          <a:p>
            <a:endParaRPr lang="en-US">
              <a:effectLst/>
            </a:endParaRPr>
          </a:p>
          <a:p>
            <a:r>
              <a:rPr lang="en-US">
                <a:effectLst/>
              </a:rPr>
              <a:t>Through targeted training, </a:t>
            </a:r>
            <a:r>
              <a:rPr lang="en-US" b="1">
                <a:effectLst/>
              </a:rPr>
              <a:t>we achieved a 10% </a:t>
            </a:r>
            <a:r>
              <a:rPr lang="en-US">
                <a:effectLst/>
              </a:rPr>
              <a:t>improvement in sorting efficiency and provided valuable insights for strategic decision-making, ultimately contributing to the organization's success and competitiveness.</a:t>
            </a:r>
          </a:p>
          <a:p>
            <a:endParaRPr lang="en-US"/>
          </a:p>
        </p:txBody>
      </p:sp>
    </p:spTree>
    <p:extLst>
      <p:ext uri="{BB962C8B-B14F-4D97-AF65-F5344CB8AC3E}">
        <p14:creationId xmlns:p14="http://schemas.microsoft.com/office/powerpoint/2010/main" val="11512688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B0CE-7FEA-8568-362A-DA11240489F9}"/>
              </a:ext>
            </a:extLst>
          </p:cNvPr>
          <p:cNvSpPr>
            <a:spLocks noGrp="1"/>
          </p:cNvSpPr>
          <p:nvPr>
            <p:ph type="title"/>
          </p:nvPr>
        </p:nvSpPr>
        <p:spPr/>
        <p:txBody>
          <a:bodyPr/>
          <a:lstStyle/>
          <a:p>
            <a:pPr algn="ctr"/>
            <a:r>
              <a:rPr lang="en-US"/>
              <a:t>Summary</a:t>
            </a:r>
          </a:p>
        </p:txBody>
      </p:sp>
      <p:sp>
        <p:nvSpPr>
          <p:cNvPr id="3" name="Content Placeholder 2">
            <a:extLst>
              <a:ext uri="{FF2B5EF4-FFF2-40B4-BE49-F238E27FC236}">
                <a16:creationId xmlns:a16="http://schemas.microsoft.com/office/drawing/2014/main" id="{763ABD06-63B2-77D1-B5AA-71106F95F374}"/>
              </a:ext>
            </a:extLst>
          </p:cNvPr>
          <p:cNvSpPr>
            <a:spLocks noGrp="1"/>
          </p:cNvSpPr>
          <p:nvPr>
            <p:ph idx="1"/>
          </p:nvPr>
        </p:nvSpPr>
        <p:spPr/>
        <p:txBody>
          <a:bodyPr>
            <a:normAutofit/>
          </a:bodyPr>
          <a:lstStyle/>
          <a:p>
            <a:r>
              <a:rPr lang="en-US" b="0" i="0">
                <a:effectLst/>
                <a:latin typeface="-apple-system"/>
              </a:rPr>
              <a:t>Implementing targeted training initiatives alongside our Excel-based performance tracking system resulted in significant improvements in sorting efficiency and productivity in our 300+ employee department. This led to a 10% performance increase and the processing of over 262,000 items.</a:t>
            </a:r>
            <a:endParaRPr lang="en-US" i="1"/>
          </a:p>
        </p:txBody>
      </p:sp>
    </p:spTree>
    <p:extLst>
      <p:ext uri="{BB962C8B-B14F-4D97-AF65-F5344CB8AC3E}">
        <p14:creationId xmlns:p14="http://schemas.microsoft.com/office/powerpoint/2010/main" val="4152100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A4306-EC8A-F117-45FB-393B9FBD63E8}"/>
              </a:ext>
            </a:extLst>
          </p:cNvPr>
          <p:cNvSpPr>
            <a:spLocks noGrp="1"/>
          </p:cNvSpPr>
          <p:nvPr>
            <p:ph type="title"/>
          </p:nvPr>
        </p:nvSpPr>
        <p:spPr/>
        <p:txBody>
          <a:bodyPr/>
          <a:lstStyle/>
          <a:p>
            <a:pPr algn="ctr"/>
            <a:r>
              <a:rPr lang="en-US"/>
              <a:t>Evaluation</a:t>
            </a:r>
          </a:p>
        </p:txBody>
      </p:sp>
      <p:sp>
        <p:nvSpPr>
          <p:cNvPr id="3" name="Content Placeholder 2">
            <a:extLst>
              <a:ext uri="{FF2B5EF4-FFF2-40B4-BE49-F238E27FC236}">
                <a16:creationId xmlns:a16="http://schemas.microsoft.com/office/drawing/2014/main" id="{263713C5-C644-35ED-BAEC-A430F85E2785}"/>
              </a:ext>
            </a:extLst>
          </p:cNvPr>
          <p:cNvSpPr>
            <a:spLocks noGrp="1"/>
          </p:cNvSpPr>
          <p:nvPr>
            <p:ph idx="1"/>
          </p:nvPr>
        </p:nvSpPr>
        <p:spPr/>
        <p:txBody>
          <a:bodyPr/>
          <a:lstStyle/>
          <a:p>
            <a:r>
              <a:rPr lang="en-US">
                <a:effectLst/>
              </a:rPr>
              <a:t>The system went through Iterations and Improvements</a:t>
            </a:r>
            <a:r>
              <a:rPr lang="en-US"/>
              <a:t> that included</a:t>
            </a:r>
            <a:r>
              <a:rPr lang="en-US">
                <a:effectLst/>
              </a:rPr>
              <a:t> different colors for visibility</a:t>
            </a:r>
            <a:r>
              <a:rPr lang="en-US"/>
              <a:t>, and the addition of d</a:t>
            </a:r>
            <a:r>
              <a:rPr lang="en-US">
                <a:effectLst/>
              </a:rPr>
              <a:t>ifferent m</a:t>
            </a:r>
            <a:r>
              <a:rPr lang="en-US"/>
              <a:t>etrics like safety reports.</a:t>
            </a:r>
          </a:p>
          <a:p>
            <a:endParaRPr lang="en-US">
              <a:effectLst/>
            </a:endParaRPr>
          </a:p>
          <a:p>
            <a:endParaRPr lang="en-US"/>
          </a:p>
        </p:txBody>
      </p:sp>
    </p:spTree>
    <p:extLst>
      <p:ext uri="{BB962C8B-B14F-4D97-AF65-F5344CB8AC3E}">
        <p14:creationId xmlns:p14="http://schemas.microsoft.com/office/powerpoint/2010/main" val="946691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25912A-0F07-EE5F-5CBC-B384467BF10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076AE41-C310-2879-9EF6-504D8672CDB7}"/>
              </a:ext>
            </a:extLst>
          </p:cNvPr>
          <p:cNvSpPr>
            <a:spLocks noGrp="1"/>
          </p:cNvSpPr>
          <p:nvPr>
            <p:ph type="title"/>
          </p:nvPr>
        </p:nvSpPr>
        <p:spPr/>
        <p:txBody>
          <a:bodyPr/>
          <a:lstStyle/>
          <a:p>
            <a:r>
              <a:rPr lang="en-US"/>
              <a:t>Overview of system</a:t>
            </a:r>
          </a:p>
        </p:txBody>
      </p:sp>
      <p:sp>
        <p:nvSpPr>
          <p:cNvPr id="5" name="Content Placeholder 4">
            <a:extLst>
              <a:ext uri="{FF2B5EF4-FFF2-40B4-BE49-F238E27FC236}">
                <a16:creationId xmlns:a16="http://schemas.microsoft.com/office/drawing/2014/main" id="{E5600745-97E0-CC9B-6B70-0FD35B8580DD}"/>
              </a:ext>
            </a:extLst>
          </p:cNvPr>
          <p:cNvSpPr>
            <a:spLocks noGrp="1"/>
          </p:cNvSpPr>
          <p:nvPr>
            <p:ph idx="1"/>
          </p:nvPr>
        </p:nvSpPr>
        <p:spPr/>
        <p:txBody>
          <a:bodyPr>
            <a:normAutofit/>
          </a:bodyPr>
          <a:lstStyle/>
          <a:p>
            <a:pPr>
              <a:buFont typeface="Arial" panose="020B0604020202020204" pitchFamily="34" charset="0"/>
              <a:buChar char="•"/>
            </a:pPr>
            <a:r>
              <a:rPr lang="en-US"/>
              <a:t>The data generated is </a:t>
            </a:r>
            <a:r>
              <a:rPr lang="en-US" b="1"/>
              <a:t>used to create employee performance reports</a:t>
            </a:r>
            <a:r>
              <a:rPr lang="en-US"/>
              <a:t>.</a:t>
            </a:r>
          </a:p>
          <a:p>
            <a:pPr>
              <a:buFont typeface="Arial" panose="020B0604020202020204" pitchFamily="34" charset="0"/>
              <a:buChar char="•"/>
            </a:pPr>
            <a:endParaRPr lang="en-US"/>
          </a:p>
          <a:p>
            <a:pPr>
              <a:buFont typeface="Arial" panose="020B0604020202020204" pitchFamily="34" charset="0"/>
              <a:buChar char="•"/>
            </a:pPr>
            <a:r>
              <a:rPr lang="en-US"/>
              <a:t>It is also </a:t>
            </a:r>
            <a:r>
              <a:rPr lang="en-US" b="1"/>
              <a:t>used to identify areas for improvement</a:t>
            </a:r>
            <a:r>
              <a:rPr lang="en-US"/>
              <a:t>, such as </a:t>
            </a:r>
            <a:r>
              <a:rPr lang="en-US" b="1"/>
              <a:t>training, processes, and technology.</a:t>
            </a:r>
            <a:endParaRPr lang="en-US"/>
          </a:p>
          <a:p>
            <a:endParaRPr lang="en-US"/>
          </a:p>
        </p:txBody>
      </p:sp>
      <p:sp>
        <p:nvSpPr>
          <p:cNvPr id="3" name="Footer Placeholder 2">
            <a:extLst>
              <a:ext uri="{FF2B5EF4-FFF2-40B4-BE49-F238E27FC236}">
                <a16:creationId xmlns:a16="http://schemas.microsoft.com/office/drawing/2014/main" id="{D9965FFF-56FA-4061-E1A5-FFAA405BC3A1}"/>
              </a:ext>
            </a:extLst>
          </p:cNvPr>
          <p:cNvSpPr>
            <a:spLocks noGrp="1"/>
          </p:cNvSpPr>
          <p:nvPr>
            <p:ph type="ftr" sz="quarter" idx="11"/>
          </p:nvPr>
        </p:nvSpPr>
        <p:spPr/>
        <p:txBody>
          <a:bodyPr/>
          <a:lstStyle/>
          <a:p>
            <a:r>
              <a:rPr lang="en-US"/>
              <a:t>2</a:t>
            </a:r>
          </a:p>
        </p:txBody>
      </p:sp>
    </p:spTree>
    <p:extLst>
      <p:ext uri="{BB962C8B-B14F-4D97-AF65-F5344CB8AC3E}">
        <p14:creationId xmlns:p14="http://schemas.microsoft.com/office/powerpoint/2010/main" val="2060256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139C1-31F0-3B77-B431-1F309E0DE993}"/>
              </a:ext>
            </a:extLst>
          </p:cNvPr>
          <p:cNvSpPr>
            <a:spLocks noGrp="1"/>
          </p:cNvSpPr>
          <p:nvPr>
            <p:ph type="title"/>
          </p:nvPr>
        </p:nvSpPr>
        <p:spPr>
          <a:xfrm>
            <a:off x="1321146" y="2768600"/>
            <a:ext cx="8596668" cy="1320800"/>
          </a:xfrm>
        </p:spPr>
        <p:txBody>
          <a:bodyPr>
            <a:normAutofit/>
          </a:bodyPr>
          <a:lstStyle/>
          <a:p>
            <a:pPr algn="ctr"/>
            <a:r>
              <a:rPr lang="en-US" sz="4400">
                <a:solidFill>
                  <a:schemeClr val="tx1"/>
                </a:solidFill>
              </a:rPr>
              <a:t>System Creation Process</a:t>
            </a:r>
          </a:p>
        </p:txBody>
      </p:sp>
    </p:spTree>
    <p:extLst>
      <p:ext uri="{BB962C8B-B14F-4D97-AF65-F5344CB8AC3E}">
        <p14:creationId xmlns:p14="http://schemas.microsoft.com/office/powerpoint/2010/main" val="410655762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056C3-248E-FAB1-97AC-6942F66D5F58}"/>
              </a:ext>
            </a:extLst>
          </p:cNvPr>
          <p:cNvSpPr>
            <a:spLocks noGrp="1"/>
          </p:cNvSpPr>
          <p:nvPr>
            <p:ph type="title"/>
          </p:nvPr>
        </p:nvSpPr>
        <p:spPr/>
        <p:txBody>
          <a:bodyPr/>
          <a:lstStyle/>
          <a:p>
            <a:pPr algn="ctr"/>
            <a:r>
              <a:rPr lang="en-US"/>
              <a:t>System Creation Process</a:t>
            </a:r>
          </a:p>
        </p:txBody>
      </p:sp>
      <p:sp>
        <p:nvSpPr>
          <p:cNvPr id="3" name="Content Placeholder 2">
            <a:extLst>
              <a:ext uri="{FF2B5EF4-FFF2-40B4-BE49-F238E27FC236}">
                <a16:creationId xmlns:a16="http://schemas.microsoft.com/office/drawing/2014/main" id="{E38E3714-DC94-29AF-9143-F81663401D5C}"/>
              </a:ext>
            </a:extLst>
          </p:cNvPr>
          <p:cNvSpPr>
            <a:spLocks noGrp="1"/>
          </p:cNvSpPr>
          <p:nvPr>
            <p:ph idx="1"/>
          </p:nvPr>
        </p:nvSpPr>
        <p:spPr/>
        <p:txBody>
          <a:bodyPr>
            <a:normAutofit/>
          </a:bodyPr>
          <a:lstStyle/>
          <a:p>
            <a:pPr marL="0" indent="0">
              <a:buNone/>
            </a:pPr>
            <a:r>
              <a:rPr lang="en-US">
                <a:solidFill>
                  <a:schemeClr val="tx1"/>
                </a:solidFill>
              </a:rPr>
              <a:t>1. Identified Stakeholders:</a:t>
            </a:r>
          </a:p>
          <a:p>
            <a:r>
              <a:rPr lang="en-US">
                <a:solidFill>
                  <a:schemeClr val="tx1"/>
                </a:solidFill>
              </a:rPr>
              <a:t>The Ops Team.</a:t>
            </a:r>
          </a:p>
          <a:p>
            <a:endParaRPr lang="en-US">
              <a:solidFill>
                <a:schemeClr val="tx1"/>
              </a:solidFill>
            </a:endParaRPr>
          </a:p>
          <a:p>
            <a:r>
              <a:rPr lang="en-US">
                <a:solidFill>
                  <a:schemeClr val="tx1"/>
                </a:solidFill>
              </a:rPr>
              <a:t>Included a total of 10 people and end users.</a:t>
            </a:r>
          </a:p>
          <a:p>
            <a:endParaRPr lang="en-US">
              <a:solidFill>
                <a:schemeClr val="tx1"/>
              </a:solidFill>
            </a:endParaRPr>
          </a:p>
        </p:txBody>
      </p:sp>
      <p:sp>
        <p:nvSpPr>
          <p:cNvPr id="5" name="Footer Placeholder 4">
            <a:extLst>
              <a:ext uri="{FF2B5EF4-FFF2-40B4-BE49-F238E27FC236}">
                <a16:creationId xmlns:a16="http://schemas.microsoft.com/office/drawing/2014/main" id="{14041310-0007-7A50-C892-85F92CF8DFEC}"/>
              </a:ext>
            </a:extLst>
          </p:cNvPr>
          <p:cNvSpPr>
            <a:spLocks noGrp="1"/>
          </p:cNvSpPr>
          <p:nvPr>
            <p:ph type="ftr" sz="quarter" idx="11"/>
          </p:nvPr>
        </p:nvSpPr>
        <p:spPr/>
        <p:txBody>
          <a:bodyPr/>
          <a:lstStyle/>
          <a:p>
            <a:r>
              <a:rPr lang="en-US"/>
              <a:t>1</a:t>
            </a:r>
          </a:p>
        </p:txBody>
      </p:sp>
    </p:spTree>
    <p:extLst>
      <p:ext uri="{BB962C8B-B14F-4D97-AF65-F5344CB8AC3E}">
        <p14:creationId xmlns:p14="http://schemas.microsoft.com/office/powerpoint/2010/main" val="3462463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B5704E6-4650-87ED-0E87-A7679199B5A6}"/>
              </a:ext>
            </a:extLst>
          </p:cNvPr>
          <p:cNvSpPr>
            <a:spLocks noGrp="1"/>
          </p:cNvSpPr>
          <p:nvPr>
            <p:ph type="title"/>
          </p:nvPr>
        </p:nvSpPr>
        <p:spPr/>
        <p:txBody>
          <a:bodyPr/>
          <a:lstStyle/>
          <a:p>
            <a:r>
              <a:rPr lang="en-US"/>
              <a:t>System Creation Process</a:t>
            </a:r>
          </a:p>
        </p:txBody>
      </p:sp>
      <p:sp>
        <p:nvSpPr>
          <p:cNvPr id="3" name="Content Placeholder 2">
            <a:extLst>
              <a:ext uri="{FF2B5EF4-FFF2-40B4-BE49-F238E27FC236}">
                <a16:creationId xmlns:a16="http://schemas.microsoft.com/office/drawing/2014/main" id="{52B7D891-C880-6F9B-4139-A05D91FCA5E1}"/>
              </a:ext>
            </a:extLst>
          </p:cNvPr>
          <p:cNvSpPr>
            <a:spLocks noGrp="1"/>
          </p:cNvSpPr>
          <p:nvPr>
            <p:ph idx="1"/>
          </p:nvPr>
        </p:nvSpPr>
        <p:spPr/>
        <p:txBody>
          <a:bodyPr>
            <a:normAutofit/>
          </a:bodyPr>
          <a:lstStyle/>
          <a:p>
            <a:pPr marL="0" indent="0">
              <a:buNone/>
            </a:pPr>
            <a:r>
              <a:rPr lang="en-US">
                <a:solidFill>
                  <a:schemeClr val="tx1"/>
                </a:solidFill>
              </a:rPr>
              <a:t>2. Created a Statement of Requirements by summarizing user needs.</a:t>
            </a:r>
          </a:p>
          <a:p>
            <a:pPr algn="l">
              <a:buFont typeface="+mj-lt"/>
              <a:buAutoNum type="arabicPeriod"/>
            </a:pPr>
            <a:r>
              <a:rPr lang="en-US" i="0">
                <a:solidFill>
                  <a:schemeClr val="tx1"/>
                </a:solidFill>
                <a:effectLst/>
                <a:latin typeface="Söhne"/>
              </a:rPr>
              <a:t>User Interface:</a:t>
            </a:r>
          </a:p>
          <a:p>
            <a:pPr lvl="1"/>
            <a:r>
              <a:rPr lang="en-US" b="0" i="0">
                <a:solidFill>
                  <a:schemeClr val="tx1"/>
                </a:solidFill>
                <a:effectLst/>
                <a:latin typeface="Söhne"/>
              </a:rPr>
              <a:t>Dashboard with the </a:t>
            </a:r>
            <a:r>
              <a:rPr lang="en-US">
                <a:solidFill>
                  <a:schemeClr val="tx1"/>
                </a:solidFill>
                <a:latin typeface="Söhne"/>
              </a:rPr>
              <a:t>a</a:t>
            </a:r>
            <a:r>
              <a:rPr lang="en-US" b="0" i="0">
                <a:solidFill>
                  <a:schemeClr val="tx1"/>
                </a:solidFill>
                <a:effectLst/>
                <a:latin typeface="Söhne"/>
              </a:rPr>
              <a:t>bility to customize views and reports based on user roles and preferences.</a:t>
            </a:r>
          </a:p>
          <a:p>
            <a:pPr algn="l">
              <a:buFont typeface="+mj-lt"/>
              <a:buAutoNum type="arabicPeriod"/>
            </a:pPr>
            <a:r>
              <a:rPr lang="en-US" i="0">
                <a:solidFill>
                  <a:schemeClr val="tx1"/>
                </a:solidFill>
                <a:effectLst/>
                <a:latin typeface="Söhne"/>
              </a:rPr>
              <a:t>Performance Analysis:</a:t>
            </a:r>
          </a:p>
          <a:p>
            <a:pPr lvl="1"/>
            <a:r>
              <a:rPr lang="en-US" b="0" i="0">
                <a:solidFill>
                  <a:schemeClr val="tx1"/>
                </a:solidFill>
                <a:effectLst/>
                <a:latin typeface="Söhne"/>
              </a:rPr>
              <a:t>Automated calculations of performance metrics such as productivity, efficiency, and goal attainment.</a:t>
            </a:r>
          </a:p>
          <a:p>
            <a:pPr>
              <a:buFont typeface="+mj-lt"/>
              <a:buAutoNum type="arabicPeriod"/>
            </a:pPr>
            <a:r>
              <a:rPr lang="en-US">
                <a:solidFill>
                  <a:schemeClr val="tx1"/>
                </a:solidFill>
                <a:latin typeface="Söhne"/>
              </a:rPr>
              <a:t>Reporting: </a:t>
            </a:r>
          </a:p>
          <a:p>
            <a:pPr lvl="1"/>
            <a:r>
              <a:rPr lang="en-US">
                <a:solidFill>
                  <a:schemeClr val="tx1"/>
                </a:solidFill>
                <a:latin typeface="Söhne"/>
              </a:rPr>
              <a:t>The need for specific reports and dashboards to visualize performance trends and identify areas for improvement.</a:t>
            </a:r>
          </a:p>
          <a:p>
            <a:pPr marL="0" indent="0">
              <a:buNone/>
            </a:pPr>
            <a:endParaRPr lang="en-US"/>
          </a:p>
          <a:p>
            <a:endParaRPr lang="en-US"/>
          </a:p>
        </p:txBody>
      </p:sp>
      <p:sp>
        <p:nvSpPr>
          <p:cNvPr id="5" name="Footer Placeholder 4">
            <a:extLst>
              <a:ext uri="{FF2B5EF4-FFF2-40B4-BE49-F238E27FC236}">
                <a16:creationId xmlns:a16="http://schemas.microsoft.com/office/drawing/2014/main" id="{9B678A12-4B7E-94AA-006F-5FC2EACA3B4A}"/>
              </a:ext>
            </a:extLst>
          </p:cNvPr>
          <p:cNvSpPr>
            <a:spLocks noGrp="1"/>
          </p:cNvSpPr>
          <p:nvPr>
            <p:ph type="ftr" sz="quarter" idx="11"/>
          </p:nvPr>
        </p:nvSpPr>
        <p:spPr/>
        <p:txBody>
          <a:bodyPr/>
          <a:lstStyle/>
          <a:p>
            <a:r>
              <a:rPr lang="en-US"/>
              <a:t>2</a:t>
            </a:r>
          </a:p>
        </p:txBody>
      </p:sp>
    </p:spTree>
    <p:extLst>
      <p:ext uri="{BB962C8B-B14F-4D97-AF65-F5344CB8AC3E}">
        <p14:creationId xmlns:p14="http://schemas.microsoft.com/office/powerpoint/2010/main" val="2896662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D734F6-F33B-B391-5FDF-C910D28319D9}"/>
              </a:ext>
            </a:extLst>
          </p:cNvPr>
          <p:cNvSpPr>
            <a:spLocks noGrp="1"/>
          </p:cNvSpPr>
          <p:nvPr>
            <p:ph type="title"/>
          </p:nvPr>
        </p:nvSpPr>
        <p:spPr/>
        <p:txBody>
          <a:bodyPr/>
          <a:lstStyle/>
          <a:p>
            <a:r>
              <a:rPr lang="en-US"/>
              <a:t>System Creation Process</a:t>
            </a:r>
          </a:p>
        </p:txBody>
      </p:sp>
      <p:sp>
        <p:nvSpPr>
          <p:cNvPr id="3" name="Content Placeholder 2">
            <a:extLst>
              <a:ext uri="{FF2B5EF4-FFF2-40B4-BE49-F238E27FC236}">
                <a16:creationId xmlns:a16="http://schemas.microsoft.com/office/drawing/2014/main" id="{C3BD4BF7-B138-D69D-7DCF-5F2EF59A6635}"/>
              </a:ext>
            </a:extLst>
          </p:cNvPr>
          <p:cNvSpPr>
            <a:spLocks noGrp="1"/>
          </p:cNvSpPr>
          <p:nvPr>
            <p:ph idx="1"/>
          </p:nvPr>
        </p:nvSpPr>
        <p:spPr/>
        <p:txBody>
          <a:bodyPr/>
          <a:lstStyle/>
          <a:p>
            <a:pPr marL="0" indent="0">
              <a:buNone/>
            </a:pPr>
            <a:r>
              <a:rPr lang="en-US">
                <a:solidFill>
                  <a:schemeClr val="tx1"/>
                </a:solidFill>
              </a:rPr>
              <a:t>3. Designed the System:</a:t>
            </a:r>
          </a:p>
          <a:p>
            <a:pPr marL="0" indent="0">
              <a:buNone/>
            </a:pPr>
            <a:endParaRPr lang="en-US"/>
          </a:p>
          <a:p>
            <a:r>
              <a:rPr lang="en-US"/>
              <a:t>Designed the structure of the Excel system, including worksheets, and tables, </a:t>
            </a:r>
          </a:p>
          <a:p>
            <a:endParaRPr lang="en-US"/>
          </a:p>
          <a:p>
            <a:r>
              <a:rPr lang="en-US"/>
              <a:t>Design user-friendly interfaces using Excel's features such as buttons, and dropdown lists to streamline data entry and navigation.</a:t>
            </a:r>
          </a:p>
          <a:p>
            <a:pPr marL="0" indent="0">
              <a:buNone/>
            </a:pPr>
            <a:endParaRPr lang="en-US"/>
          </a:p>
          <a:p>
            <a:r>
              <a:rPr lang="en-US"/>
              <a:t>Used calculations, formulas, functions, and macros needed to automate processes and perform analysis within the Excel system.</a:t>
            </a:r>
          </a:p>
          <a:p>
            <a:endParaRPr lang="en-US"/>
          </a:p>
        </p:txBody>
      </p:sp>
      <p:sp>
        <p:nvSpPr>
          <p:cNvPr id="5" name="Footer Placeholder 4">
            <a:extLst>
              <a:ext uri="{FF2B5EF4-FFF2-40B4-BE49-F238E27FC236}">
                <a16:creationId xmlns:a16="http://schemas.microsoft.com/office/drawing/2014/main" id="{BC50628B-FBD7-BF0E-1ABB-FD4CECCF73D5}"/>
              </a:ext>
            </a:extLst>
          </p:cNvPr>
          <p:cNvSpPr>
            <a:spLocks noGrp="1"/>
          </p:cNvSpPr>
          <p:nvPr>
            <p:ph type="ftr" sz="quarter" idx="11"/>
          </p:nvPr>
        </p:nvSpPr>
        <p:spPr/>
        <p:txBody>
          <a:bodyPr/>
          <a:lstStyle/>
          <a:p>
            <a:r>
              <a:rPr lang="en-US"/>
              <a:t>3</a:t>
            </a:r>
          </a:p>
        </p:txBody>
      </p:sp>
    </p:spTree>
    <p:extLst>
      <p:ext uri="{BB962C8B-B14F-4D97-AF65-F5344CB8AC3E}">
        <p14:creationId xmlns:p14="http://schemas.microsoft.com/office/powerpoint/2010/main" val="4168148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5366C9-4CE9-ACF5-7DB8-B19DBC4ECB71}"/>
              </a:ext>
            </a:extLst>
          </p:cNvPr>
          <p:cNvSpPr>
            <a:spLocks noGrp="1"/>
          </p:cNvSpPr>
          <p:nvPr>
            <p:ph type="title"/>
          </p:nvPr>
        </p:nvSpPr>
        <p:spPr/>
        <p:txBody>
          <a:bodyPr/>
          <a:lstStyle/>
          <a:p>
            <a:r>
              <a:rPr lang="en-US"/>
              <a:t>System Creation Process</a:t>
            </a:r>
          </a:p>
        </p:txBody>
      </p:sp>
      <p:sp>
        <p:nvSpPr>
          <p:cNvPr id="3" name="Content Placeholder 2">
            <a:extLst>
              <a:ext uri="{FF2B5EF4-FFF2-40B4-BE49-F238E27FC236}">
                <a16:creationId xmlns:a16="http://schemas.microsoft.com/office/drawing/2014/main" id="{C06E066E-EAF1-5B0C-7EC3-E147237AC037}"/>
              </a:ext>
            </a:extLst>
          </p:cNvPr>
          <p:cNvSpPr>
            <a:spLocks noGrp="1"/>
          </p:cNvSpPr>
          <p:nvPr>
            <p:ph idx="1"/>
          </p:nvPr>
        </p:nvSpPr>
        <p:spPr/>
        <p:txBody>
          <a:bodyPr/>
          <a:lstStyle/>
          <a:p>
            <a:pPr marL="0" indent="0">
              <a:buNone/>
            </a:pPr>
            <a:r>
              <a:rPr lang="en-US">
                <a:solidFill>
                  <a:schemeClr val="tx1"/>
                </a:solidFill>
              </a:rPr>
              <a:t>4. Implementation:</a:t>
            </a:r>
          </a:p>
          <a:p>
            <a:endParaRPr lang="en-US"/>
          </a:p>
          <a:p>
            <a:r>
              <a:rPr lang="en-US"/>
              <a:t>Imported Data into the system.</a:t>
            </a:r>
          </a:p>
          <a:p>
            <a:endParaRPr lang="en-US"/>
          </a:p>
          <a:p>
            <a:r>
              <a:rPr lang="en-US"/>
              <a:t>Automated formulas and macros to perform calculations, and other tasks as per the defined requirements.</a:t>
            </a:r>
          </a:p>
          <a:p>
            <a:endParaRPr lang="en-US"/>
          </a:p>
          <a:p>
            <a:r>
              <a:rPr lang="en-US"/>
              <a:t>Provide training documentation to familiarize users with the Excel system's features and functionalities.</a:t>
            </a:r>
          </a:p>
        </p:txBody>
      </p:sp>
      <p:sp>
        <p:nvSpPr>
          <p:cNvPr id="5" name="Footer Placeholder 4">
            <a:extLst>
              <a:ext uri="{FF2B5EF4-FFF2-40B4-BE49-F238E27FC236}">
                <a16:creationId xmlns:a16="http://schemas.microsoft.com/office/drawing/2014/main" id="{B82BBCA8-B8B2-1E14-99E3-702E6D57F49D}"/>
              </a:ext>
            </a:extLst>
          </p:cNvPr>
          <p:cNvSpPr>
            <a:spLocks noGrp="1"/>
          </p:cNvSpPr>
          <p:nvPr>
            <p:ph type="ftr" sz="quarter" idx="11"/>
          </p:nvPr>
        </p:nvSpPr>
        <p:spPr/>
        <p:txBody>
          <a:bodyPr/>
          <a:lstStyle/>
          <a:p>
            <a:r>
              <a:rPr lang="en-US"/>
              <a:t>4</a:t>
            </a:r>
          </a:p>
        </p:txBody>
      </p:sp>
    </p:spTree>
    <p:extLst>
      <p:ext uri="{BB962C8B-B14F-4D97-AF65-F5344CB8AC3E}">
        <p14:creationId xmlns:p14="http://schemas.microsoft.com/office/powerpoint/2010/main" val="5444557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3.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34</Slides>
  <Notes>0</Notes>
  <HiddenSlides>0</HiddenSlides>
  <ScaleCrop>false</ScaleCrop>
  <HeadingPairs>
    <vt:vector size="4" baseType="variant">
      <vt:variant>
        <vt:lpstr>Theme</vt:lpstr>
      </vt:variant>
      <vt:variant>
        <vt:i4>3</vt:i4>
      </vt:variant>
      <vt:variant>
        <vt:lpstr>Slide Titles</vt:lpstr>
      </vt:variant>
      <vt:variant>
        <vt:i4>34</vt:i4>
      </vt:variant>
    </vt:vector>
  </HeadingPairs>
  <TitlesOfParts>
    <vt:vector size="37" baseType="lpstr">
      <vt:lpstr>Facet</vt:lpstr>
      <vt:lpstr>1_Facet</vt:lpstr>
      <vt:lpstr>Office Theme</vt:lpstr>
      <vt:lpstr>Amazon Employee Performance System</vt:lpstr>
      <vt:lpstr>Objective</vt:lpstr>
      <vt:lpstr>Overview of system</vt:lpstr>
      <vt:lpstr>Overview of system</vt:lpstr>
      <vt:lpstr>System Creation Process</vt:lpstr>
      <vt:lpstr>System Creation Process</vt:lpstr>
      <vt:lpstr>System Creation Process</vt:lpstr>
      <vt:lpstr>System Creation Process</vt:lpstr>
      <vt:lpstr>System Creation Process</vt:lpstr>
      <vt:lpstr>Technical Skills</vt:lpstr>
      <vt:lpstr>Project Steps</vt:lpstr>
      <vt:lpstr>Data Collection and Preparation</vt:lpstr>
      <vt:lpstr>Data Cleaning and Preprocessing: </vt:lpstr>
      <vt:lpstr>Some challenges with the data</vt:lpstr>
      <vt:lpstr>Employee Analysis</vt:lpstr>
      <vt:lpstr>Employee Analysis</vt:lpstr>
      <vt:lpstr>1- Headcount Analysis</vt:lpstr>
      <vt:lpstr>Headcount Hourly Forecasts</vt:lpstr>
      <vt:lpstr>Headcount Hourly Forecasts</vt:lpstr>
      <vt:lpstr>2- Employee Rates</vt:lpstr>
      <vt:lpstr>Hourly Avg Hourly Rate</vt:lpstr>
      <vt:lpstr>Hourly Avg Hourly Rate</vt:lpstr>
      <vt:lpstr>3- Work Details</vt:lpstr>
      <vt:lpstr>TOT Graph: looking up an employee id</vt:lpstr>
      <vt:lpstr>TOT Graph: looking up an employee id</vt:lpstr>
      <vt:lpstr>Other Metrics</vt:lpstr>
      <vt:lpstr>Challenges &amp; Solutions</vt:lpstr>
      <vt:lpstr>Challenges &amp; Solutions</vt:lpstr>
      <vt:lpstr>Challenges &amp; Solutions</vt:lpstr>
      <vt:lpstr>Purposed Training Initiatives </vt:lpstr>
      <vt:lpstr>Impact</vt:lpstr>
      <vt:lpstr>Impact</vt:lpstr>
      <vt:lpstr>Summary</vt:lpstr>
      <vt:lpstr>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System</dc:title>
  <dc:creator>Hamza Salah</dc:creator>
  <cp:revision>38</cp:revision>
  <dcterms:created xsi:type="dcterms:W3CDTF">2024-02-21T19:22:00Z</dcterms:created>
  <dcterms:modified xsi:type="dcterms:W3CDTF">2024-05-10T03:18:12Z</dcterms:modified>
</cp:coreProperties>
</file>