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80" d="100"/>
          <a:sy n="80" d="100"/>
        </p:scale>
        <p:origin x="2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Next.js</a:t>
            </a:r>
            <a:r>
              <a:rPr lang="en-US" dirty="0" smtClean="0"/>
              <a:t> </a:t>
            </a:r>
            <a:r>
              <a:rPr lang="en-US" dirty="0" smtClean="0">
                <a:solidFill>
                  <a:schemeClr val="bg1"/>
                </a:solidFill>
              </a:rPr>
              <a:t>Introduction</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By Hamza </a:t>
            </a:r>
            <a:r>
              <a:rPr lang="en-US" dirty="0" err="1" smtClean="0">
                <a:solidFill>
                  <a:schemeClr val="bg1"/>
                </a:solidFill>
              </a:rPr>
              <a:t>nasir</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154526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53121"/>
          </a:xfrm>
        </p:spPr>
        <p:txBody>
          <a:bodyPr>
            <a:normAutofit fontScale="90000"/>
          </a:bodyPr>
          <a:lstStyle/>
          <a:p>
            <a:r>
              <a:rPr lang="en-US" dirty="0" smtClean="0">
                <a:solidFill>
                  <a:schemeClr val="bg1"/>
                </a:solidFill>
              </a:rPr>
              <a:t>What is difference between tailwind and custom </a:t>
            </a:r>
            <a:r>
              <a:rPr lang="en-US" dirty="0" err="1" smtClean="0">
                <a:solidFill>
                  <a:schemeClr val="bg1"/>
                </a:solidFill>
              </a:rPr>
              <a:t>css</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sz="quarter" idx="13"/>
          </p:nvPr>
        </p:nvSpPr>
        <p:spPr>
          <a:xfrm>
            <a:off x="913774" y="1671638"/>
            <a:ext cx="5106026" cy="4119561"/>
          </a:xfrm>
        </p:spPr>
        <p:txBody>
          <a:bodyPr/>
          <a:lstStyle/>
          <a:p>
            <a:r>
              <a:rPr lang="en-US" dirty="0" smtClean="0">
                <a:solidFill>
                  <a:schemeClr val="bg1"/>
                </a:solidFill>
              </a:rPr>
              <a:t>Tailwind provides predefined utility classes (</a:t>
            </a:r>
            <a:r>
              <a:rPr lang="en-US" dirty="0" err="1" smtClean="0">
                <a:solidFill>
                  <a:schemeClr val="bg1"/>
                </a:solidFill>
              </a:rPr>
              <a:t>eg</a:t>
            </a:r>
            <a:r>
              <a:rPr lang="en-US" dirty="0" smtClean="0">
                <a:solidFill>
                  <a:schemeClr val="bg1"/>
                </a:solidFill>
              </a:rPr>
              <a:t>, bg-blue-200 and m-3) for quick styling.</a:t>
            </a:r>
          </a:p>
          <a:p>
            <a:r>
              <a:rPr lang="en-US" dirty="0" err="1" smtClean="0">
                <a:solidFill>
                  <a:schemeClr val="bg1"/>
                </a:solidFill>
              </a:rPr>
              <a:t>Taiwind</a:t>
            </a:r>
            <a:r>
              <a:rPr lang="en-US" dirty="0" smtClean="0">
                <a:solidFill>
                  <a:schemeClr val="bg1"/>
                </a:solidFill>
              </a:rPr>
              <a:t> enforces consistency by standardizing spacing, color and typography across the project.</a:t>
            </a:r>
          </a:p>
          <a:p>
            <a:r>
              <a:rPr lang="en-US" dirty="0" smtClean="0">
                <a:solidFill>
                  <a:schemeClr val="bg1"/>
                </a:solidFill>
              </a:rPr>
              <a:t>Tailwind supports responsive styling using breakpoint prefixes like </a:t>
            </a:r>
            <a:r>
              <a:rPr lang="en-US" dirty="0" err="1" smtClean="0">
                <a:solidFill>
                  <a:schemeClr val="bg1"/>
                </a:solidFill>
              </a:rPr>
              <a:t>sm</a:t>
            </a:r>
            <a:r>
              <a:rPr lang="en-US" dirty="0" smtClean="0">
                <a:solidFill>
                  <a:schemeClr val="bg1"/>
                </a:solidFill>
              </a:rPr>
              <a:t>: md: and </a:t>
            </a:r>
            <a:r>
              <a:rPr lang="en-US" dirty="0" err="1" smtClean="0">
                <a:solidFill>
                  <a:schemeClr val="bg1"/>
                </a:solidFill>
              </a:rPr>
              <a:t>lg</a:t>
            </a:r>
            <a:r>
              <a:rPr lang="en-US" dirty="0" smtClean="0">
                <a:solidFill>
                  <a:schemeClr val="bg1"/>
                </a:solidFill>
              </a:rPr>
              <a:t>: making responsive design easier.</a:t>
            </a:r>
            <a:endParaRPr lang="en-US" dirty="0">
              <a:solidFill>
                <a:schemeClr val="bg1"/>
              </a:solidFill>
            </a:endParaRPr>
          </a:p>
        </p:txBody>
      </p:sp>
      <p:sp>
        <p:nvSpPr>
          <p:cNvPr id="4" name="Content Placeholder 3"/>
          <p:cNvSpPr>
            <a:spLocks noGrp="1"/>
          </p:cNvSpPr>
          <p:nvPr>
            <p:ph sz="quarter" idx="14"/>
          </p:nvPr>
        </p:nvSpPr>
        <p:spPr>
          <a:xfrm>
            <a:off x="6172200" y="1671638"/>
            <a:ext cx="5105400" cy="4119561"/>
          </a:xfrm>
        </p:spPr>
        <p:txBody>
          <a:bodyPr>
            <a:normAutofit fontScale="92500" lnSpcReduction="20000"/>
          </a:bodyPr>
          <a:lstStyle/>
          <a:p>
            <a:r>
              <a:rPr lang="en-US" dirty="0" smtClean="0">
                <a:solidFill>
                  <a:schemeClr val="bg1"/>
                </a:solidFill>
              </a:rPr>
              <a:t>Allows you to write </a:t>
            </a:r>
            <a:r>
              <a:rPr lang="en-US" dirty="0" err="1" smtClean="0">
                <a:solidFill>
                  <a:schemeClr val="bg1"/>
                </a:solidFill>
              </a:rPr>
              <a:t>css</a:t>
            </a:r>
            <a:r>
              <a:rPr lang="en-US" dirty="0" smtClean="0">
                <a:solidFill>
                  <a:schemeClr val="bg1"/>
                </a:solidFill>
              </a:rPr>
              <a:t> from scratch, providing maximum flexibility to create any design without being limited by a framework.</a:t>
            </a:r>
          </a:p>
          <a:p>
            <a:r>
              <a:rPr lang="en-US" dirty="0" smtClean="0">
                <a:solidFill>
                  <a:schemeClr val="bg1"/>
                </a:solidFill>
              </a:rPr>
              <a:t>With custom </a:t>
            </a:r>
            <a:r>
              <a:rPr lang="en-US" dirty="0" err="1" smtClean="0">
                <a:solidFill>
                  <a:schemeClr val="bg1"/>
                </a:solidFill>
              </a:rPr>
              <a:t>css</a:t>
            </a:r>
            <a:r>
              <a:rPr lang="en-US" dirty="0" smtClean="0">
                <a:solidFill>
                  <a:schemeClr val="bg1"/>
                </a:solidFill>
              </a:rPr>
              <a:t> you can create reusable </a:t>
            </a:r>
            <a:r>
              <a:rPr lang="en-US" dirty="0" err="1" smtClean="0">
                <a:solidFill>
                  <a:schemeClr val="bg1"/>
                </a:solidFill>
              </a:rPr>
              <a:t>css</a:t>
            </a:r>
            <a:r>
              <a:rPr lang="en-US" dirty="0" smtClean="0">
                <a:solidFill>
                  <a:schemeClr val="bg1"/>
                </a:solidFill>
              </a:rPr>
              <a:t> classes or style components individually. Enabling greater control over style.</a:t>
            </a:r>
          </a:p>
          <a:p>
            <a:r>
              <a:rPr lang="en-US" dirty="0" smtClean="0">
                <a:solidFill>
                  <a:schemeClr val="bg1"/>
                </a:solidFill>
              </a:rPr>
              <a:t>You define your </a:t>
            </a:r>
            <a:r>
              <a:rPr lang="en-US" dirty="0" err="1" smtClean="0">
                <a:solidFill>
                  <a:schemeClr val="bg1"/>
                </a:solidFill>
              </a:rPr>
              <a:t>css</a:t>
            </a:r>
            <a:r>
              <a:rPr lang="en-US" dirty="0" smtClean="0">
                <a:solidFill>
                  <a:schemeClr val="bg1"/>
                </a:solidFill>
              </a:rPr>
              <a:t> organization, which can be scoped per page or component, making it adaptable to various project structures.</a:t>
            </a:r>
          </a:p>
        </p:txBody>
      </p:sp>
    </p:spTree>
    <p:extLst>
      <p:ext uri="{BB962C8B-B14F-4D97-AF65-F5344CB8AC3E}">
        <p14:creationId xmlns:p14="http://schemas.microsoft.com/office/powerpoint/2010/main" val="210943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338" y="2447317"/>
            <a:ext cx="10364451" cy="1596177"/>
          </a:xfrm>
        </p:spPr>
        <p:txBody>
          <a:bodyPr/>
          <a:lstStyle/>
          <a:p>
            <a:r>
              <a:rPr lang="en-US" dirty="0" smtClean="0">
                <a:solidFill>
                  <a:schemeClr val="bg1"/>
                </a:solidFill>
              </a:rPr>
              <a:t>Presentation created by Hamza Nasir.</a:t>
            </a:r>
            <a:endParaRPr lang="en-US" dirty="0">
              <a:solidFill>
                <a:schemeClr val="bg1"/>
              </a:solidFill>
            </a:endParaRPr>
          </a:p>
        </p:txBody>
      </p:sp>
    </p:spTree>
    <p:extLst>
      <p:ext uri="{BB962C8B-B14F-4D97-AF65-F5344CB8AC3E}">
        <p14:creationId xmlns:p14="http://schemas.microsoft.com/office/powerpoint/2010/main" val="285143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is </a:t>
            </a:r>
            <a:r>
              <a:rPr lang="en-US" dirty="0" err="1" smtClean="0">
                <a:solidFill>
                  <a:schemeClr val="bg1"/>
                </a:solidFill>
              </a:rPr>
              <a:t>page.tsx</a:t>
            </a:r>
            <a:r>
              <a:rPr lang="en-US" dirty="0" smtClean="0">
                <a:solidFill>
                  <a:schemeClr val="bg1"/>
                </a:solidFill>
              </a:rPr>
              <a:t> file.</a:t>
            </a:r>
            <a:endParaRPr lang="en-US" dirty="0">
              <a:solidFill>
                <a:schemeClr val="bg1"/>
              </a:solidFill>
            </a:endParaRPr>
          </a:p>
        </p:txBody>
      </p:sp>
      <p:sp>
        <p:nvSpPr>
          <p:cNvPr id="3" name="Content Placeholder 2"/>
          <p:cNvSpPr>
            <a:spLocks noGrp="1"/>
          </p:cNvSpPr>
          <p:nvPr>
            <p:ph sz="quarter" idx="13"/>
          </p:nvPr>
        </p:nvSpPr>
        <p:spPr/>
        <p:txBody>
          <a:bodyPr/>
          <a:lstStyle/>
          <a:p>
            <a:r>
              <a:rPr lang="en-US" dirty="0" smtClean="0">
                <a:solidFill>
                  <a:schemeClr val="bg1"/>
                </a:solidFill>
              </a:rPr>
              <a:t>In next.js application, </a:t>
            </a:r>
            <a:r>
              <a:rPr lang="en-US" dirty="0" err="1" smtClean="0">
                <a:solidFill>
                  <a:schemeClr val="bg1"/>
                </a:solidFill>
              </a:rPr>
              <a:t>page.tsx</a:t>
            </a:r>
            <a:r>
              <a:rPr lang="en-US" dirty="0" smtClean="0">
                <a:solidFill>
                  <a:schemeClr val="bg1"/>
                </a:solidFill>
              </a:rPr>
              <a:t> file serve as the main entry points for rendering pages within the app. Each </a:t>
            </a:r>
            <a:r>
              <a:rPr lang="en-US" dirty="0" err="1" smtClean="0">
                <a:solidFill>
                  <a:schemeClr val="bg1"/>
                </a:solidFill>
              </a:rPr>
              <a:t>page.tsx</a:t>
            </a:r>
            <a:r>
              <a:rPr lang="en-US" dirty="0" smtClean="0">
                <a:solidFill>
                  <a:schemeClr val="bg1"/>
                </a:solidFill>
              </a:rPr>
              <a:t> file corresponds to a specific route in the application, based on it location within the app or pages directory. </a:t>
            </a:r>
          </a:p>
          <a:p>
            <a:r>
              <a:rPr lang="en-US" dirty="0" smtClean="0">
                <a:solidFill>
                  <a:schemeClr val="bg1"/>
                </a:solidFill>
              </a:rPr>
              <a:t>The .</a:t>
            </a:r>
            <a:r>
              <a:rPr lang="en-US" dirty="0" err="1" smtClean="0">
                <a:solidFill>
                  <a:schemeClr val="bg1"/>
                </a:solidFill>
              </a:rPr>
              <a:t>tsx</a:t>
            </a:r>
            <a:r>
              <a:rPr lang="en-US" dirty="0" smtClean="0">
                <a:solidFill>
                  <a:schemeClr val="bg1"/>
                </a:solidFill>
              </a:rPr>
              <a:t> extension indicates that the file uses typescript with </a:t>
            </a:r>
            <a:r>
              <a:rPr lang="en-US" dirty="0" err="1" smtClean="0">
                <a:solidFill>
                  <a:schemeClr val="bg1"/>
                </a:solidFill>
              </a:rPr>
              <a:t>jsx</a:t>
            </a:r>
            <a:r>
              <a:rPr lang="en-US" dirty="0" smtClean="0">
                <a:solidFill>
                  <a:schemeClr val="bg1"/>
                </a:solidFill>
              </a:rPr>
              <a:t>. Allowing developers to leverage type safety and the rich feature set of typescript while defining the page structure.</a:t>
            </a:r>
            <a:endParaRPr lang="en-US" dirty="0">
              <a:solidFill>
                <a:schemeClr val="bg1"/>
              </a:solidFill>
            </a:endParaRPr>
          </a:p>
        </p:txBody>
      </p:sp>
    </p:spTree>
    <p:extLst>
      <p:ext uri="{BB962C8B-B14F-4D97-AF65-F5344CB8AC3E}">
        <p14:creationId xmlns:p14="http://schemas.microsoft.com/office/powerpoint/2010/main" val="391224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is layout .</a:t>
            </a:r>
            <a:r>
              <a:rPr lang="en-US" dirty="0" err="1" smtClean="0">
                <a:solidFill>
                  <a:schemeClr val="bg1"/>
                </a:solidFill>
              </a:rPr>
              <a:t>tsx</a:t>
            </a:r>
            <a:r>
              <a:rPr lang="en-US" dirty="0" smtClean="0">
                <a:solidFill>
                  <a:schemeClr val="bg1"/>
                </a:solidFill>
              </a:rPr>
              <a:t> file.</a:t>
            </a:r>
            <a:endParaRPr lang="en-US" dirty="0">
              <a:solidFill>
                <a:schemeClr val="bg1"/>
              </a:solidFill>
            </a:endParaRPr>
          </a:p>
        </p:txBody>
      </p:sp>
      <p:sp>
        <p:nvSpPr>
          <p:cNvPr id="3" name="Content Placeholder 2"/>
          <p:cNvSpPr>
            <a:spLocks noGrp="1"/>
          </p:cNvSpPr>
          <p:nvPr>
            <p:ph sz="quarter" idx="13"/>
          </p:nvPr>
        </p:nvSpPr>
        <p:spPr>
          <a:xfrm>
            <a:off x="914400" y="2214694"/>
            <a:ext cx="4486275" cy="3957506"/>
          </a:xfrm>
        </p:spPr>
        <p:txBody>
          <a:bodyPr/>
          <a:lstStyle/>
          <a:p>
            <a:r>
              <a:rPr lang="en-US" dirty="0" smtClean="0">
                <a:solidFill>
                  <a:schemeClr val="bg1"/>
                </a:solidFill>
              </a:rPr>
              <a:t>A layout file defines </a:t>
            </a:r>
            <a:r>
              <a:rPr lang="en-US" dirty="0" err="1" smtClean="0">
                <a:solidFill>
                  <a:schemeClr val="bg1"/>
                </a:solidFill>
              </a:rPr>
              <a:t>ui</a:t>
            </a:r>
            <a:r>
              <a:rPr lang="en-US" dirty="0" smtClean="0">
                <a:solidFill>
                  <a:schemeClr val="bg1"/>
                </a:solidFill>
              </a:rPr>
              <a:t> elements that are shared across multiple pages in an application and wrap the entire app, ensuring consistency.</a:t>
            </a:r>
          </a:p>
          <a:p>
            <a:r>
              <a:rPr lang="en-US" dirty="0" smtClean="0">
                <a:solidFill>
                  <a:schemeClr val="bg1"/>
                </a:solidFill>
              </a:rPr>
              <a:t>To display common components like header, footer And Navigation on every page, import them into layout file.</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975" y="2214694"/>
            <a:ext cx="6381489" cy="3855483"/>
          </a:xfrm>
          <a:prstGeom prst="rect">
            <a:avLst/>
          </a:prstGeom>
        </p:spPr>
      </p:pic>
    </p:spTree>
    <p:extLst>
      <p:ext uri="{BB962C8B-B14F-4D97-AF65-F5344CB8AC3E}">
        <p14:creationId xmlns:p14="http://schemas.microsoft.com/office/powerpoint/2010/main" val="28326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is link tag in next.js.</a:t>
            </a:r>
            <a:endParaRPr lang="en-US" dirty="0">
              <a:solidFill>
                <a:schemeClr val="bg1"/>
              </a:solidFill>
            </a:endParaRPr>
          </a:p>
        </p:txBody>
      </p:sp>
      <p:sp>
        <p:nvSpPr>
          <p:cNvPr id="3" name="Content Placeholder 2"/>
          <p:cNvSpPr>
            <a:spLocks noGrp="1"/>
          </p:cNvSpPr>
          <p:nvPr>
            <p:ph sz="quarter" idx="13"/>
          </p:nvPr>
        </p:nvSpPr>
        <p:spPr/>
        <p:txBody>
          <a:bodyPr/>
          <a:lstStyle/>
          <a:p>
            <a:r>
              <a:rPr lang="en-US" dirty="0" smtClean="0">
                <a:solidFill>
                  <a:schemeClr val="bg1"/>
                </a:solidFill>
              </a:rPr>
              <a:t>the </a:t>
            </a:r>
            <a:r>
              <a:rPr lang="en-US" dirty="0">
                <a:solidFill>
                  <a:schemeClr val="bg1"/>
                </a:solidFill>
              </a:rPr>
              <a:t>Link tag in Next.js is used for client-side navigation between pages</a:t>
            </a:r>
            <a:r>
              <a:rPr lang="en-US" dirty="0" smtClean="0">
                <a:solidFill>
                  <a:schemeClr val="bg1"/>
                </a:solidFill>
              </a:rPr>
              <a:t>.</a:t>
            </a:r>
          </a:p>
          <a:p>
            <a:r>
              <a:rPr lang="en-US" dirty="0">
                <a:solidFill>
                  <a:schemeClr val="bg1"/>
                </a:solidFill>
              </a:rPr>
              <a:t>We use the Link tag to improve the user experience by enabling faster page transitions without reloading the entire page</a:t>
            </a:r>
            <a:r>
              <a:rPr lang="en-US" dirty="0" smtClean="0">
                <a:solidFill>
                  <a:schemeClr val="bg1"/>
                </a:solidFill>
              </a:rPr>
              <a:t>.</a:t>
            </a:r>
          </a:p>
          <a:p>
            <a:r>
              <a:rPr lang="en-US" dirty="0" smtClean="0">
                <a:solidFill>
                  <a:schemeClr val="bg1"/>
                </a:solidFill>
              </a:rPr>
              <a:t>&lt;link </a:t>
            </a:r>
            <a:r>
              <a:rPr lang="en-US" dirty="0" err="1" smtClean="0">
                <a:solidFill>
                  <a:schemeClr val="bg1"/>
                </a:solidFill>
              </a:rPr>
              <a:t>href</a:t>
            </a:r>
            <a:r>
              <a:rPr lang="en-US" dirty="0" smtClean="0">
                <a:solidFill>
                  <a:schemeClr val="bg1"/>
                </a:solidFill>
              </a:rPr>
              <a:t>=“/page”&gt;new page&lt;/link&gt;</a:t>
            </a:r>
          </a:p>
          <a:p>
            <a:pPr marL="0" indent="0">
              <a:buNone/>
            </a:pPr>
            <a:endParaRPr lang="en-US" dirty="0"/>
          </a:p>
        </p:txBody>
      </p:sp>
      <p:sp>
        <p:nvSpPr>
          <p:cNvPr id="6" name="Content Placeholder 5"/>
          <p:cNvSpPr>
            <a:spLocks noGrp="1"/>
          </p:cNvSpPr>
          <p:nvPr>
            <p:ph sz="quarter" idx="14"/>
          </p:nvPr>
        </p:nvSpPr>
        <p:spPr/>
        <p:txBody>
          <a:bodyPr>
            <a:normAutofit fontScale="92500" lnSpcReduction="20000"/>
          </a:bodyPr>
          <a:lstStyle/>
          <a:p>
            <a:r>
              <a:rPr lang="en-US" dirty="0">
                <a:solidFill>
                  <a:schemeClr val="bg1"/>
                </a:solidFill>
              </a:rPr>
              <a:t>Imagine a library with different sections. If you had to exit and re-enter every time you wanted to switch sections, it would be frustrating</a:t>
            </a:r>
            <a:r>
              <a:rPr lang="en-US" dirty="0" smtClean="0">
                <a:solidFill>
                  <a:schemeClr val="bg1"/>
                </a:solidFill>
              </a:rPr>
              <a:t>.</a:t>
            </a:r>
          </a:p>
          <a:p>
            <a:r>
              <a:rPr lang="en-US" dirty="0">
                <a:solidFill>
                  <a:schemeClr val="bg1"/>
                </a:solidFill>
              </a:rPr>
              <a:t>Now, imagine being able to walk between sections without leaving the library. That’s how the Link tag in Next.js works. It allows you to navigate between pages on a website without reloading, making your experience faster and smoother.</a:t>
            </a:r>
          </a:p>
        </p:txBody>
      </p:sp>
    </p:spTree>
    <p:extLst>
      <p:ext uri="{BB962C8B-B14F-4D97-AF65-F5344CB8AC3E}">
        <p14:creationId xmlns:p14="http://schemas.microsoft.com/office/powerpoint/2010/main" val="396225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To Create nested pages.</a:t>
            </a:r>
            <a:endParaRPr lang="en-US" dirty="0">
              <a:solidFill>
                <a:schemeClr val="bg1"/>
              </a:solidFill>
            </a:endParaRPr>
          </a:p>
        </p:txBody>
      </p:sp>
      <p:sp>
        <p:nvSpPr>
          <p:cNvPr id="3" name="Content Placeholder 2"/>
          <p:cNvSpPr>
            <a:spLocks noGrp="1"/>
          </p:cNvSpPr>
          <p:nvPr>
            <p:ph sz="quarter" idx="13"/>
          </p:nvPr>
        </p:nvSpPr>
        <p:spPr/>
        <p:txBody>
          <a:bodyPr/>
          <a:lstStyle/>
          <a:p>
            <a:r>
              <a:rPr lang="en-US" dirty="0" smtClean="0">
                <a:solidFill>
                  <a:schemeClr val="bg1"/>
                </a:solidFill>
              </a:rPr>
              <a:t>In next.js creating nested pages is a straight forward process achieved by organizing files and folders within the app or pages directory, depending on the routing system you are using. To create nested routes, simply create subdirectories that represent the </a:t>
            </a:r>
            <a:r>
              <a:rPr lang="en-US" dirty="0" err="1" smtClean="0">
                <a:solidFill>
                  <a:schemeClr val="bg1"/>
                </a:solidFill>
              </a:rPr>
              <a:t>url</a:t>
            </a:r>
            <a:r>
              <a:rPr lang="en-US" dirty="0" smtClean="0">
                <a:solidFill>
                  <a:schemeClr val="bg1"/>
                </a:solidFill>
              </a:rPr>
              <a:t> structure you want to build. For instance, if you have a route /products/clothing, you would organize your file as app/products/clothing/</a:t>
            </a:r>
            <a:r>
              <a:rPr lang="en-US" dirty="0" err="1" smtClean="0">
                <a:solidFill>
                  <a:schemeClr val="bg1"/>
                </a:solidFill>
              </a:rPr>
              <a:t>page.tsx</a:t>
            </a:r>
            <a:r>
              <a:rPr lang="en-US" dirty="0" smtClean="0">
                <a:solidFill>
                  <a:schemeClr val="bg1"/>
                </a:solidFill>
              </a:rPr>
              <a:t>. </a:t>
            </a:r>
          </a:p>
          <a:p>
            <a:r>
              <a:rPr lang="en-US" dirty="0" smtClean="0">
                <a:solidFill>
                  <a:schemeClr val="bg1"/>
                </a:solidFill>
              </a:rPr>
              <a:t>Each nested folders 	and the file defines a part of the path, making it easy to visualize and manage complex </a:t>
            </a:r>
            <a:r>
              <a:rPr lang="en-US" dirty="0" err="1" smtClean="0">
                <a:solidFill>
                  <a:schemeClr val="bg1"/>
                </a:solidFill>
              </a:rPr>
              <a:t>url</a:t>
            </a:r>
            <a:r>
              <a:rPr lang="en-US" dirty="0" smtClean="0">
                <a:solidFill>
                  <a:schemeClr val="bg1"/>
                </a:solidFill>
              </a:rPr>
              <a:t> structures.</a:t>
            </a:r>
          </a:p>
        </p:txBody>
      </p:sp>
    </p:spTree>
    <p:extLst>
      <p:ext uri="{BB962C8B-B14F-4D97-AF65-F5344CB8AC3E}">
        <p14:creationId xmlns:p14="http://schemas.microsoft.com/office/powerpoint/2010/main" val="58723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Why we create nested pages.</a:t>
            </a:r>
            <a:endParaRPr lang="en-US" dirty="0">
              <a:solidFill>
                <a:schemeClr val="bg1"/>
              </a:solidFill>
            </a:endParaRPr>
          </a:p>
        </p:txBody>
      </p:sp>
      <p:sp>
        <p:nvSpPr>
          <p:cNvPr id="3" name="Content Placeholder 2"/>
          <p:cNvSpPr>
            <a:spLocks noGrp="1"/>
          </p:cNvSpPr>
          <p:nvPr>
            <p:ph sz="quarter" idx="13"/>
          </p:nvPr>
        </p:nvSpPr>
        <p:spPr/>
        <p:txBody>
          <a:bodyPr/>
          <a:lstStyle/>
          <a:p>
            <a:r>
              <a:rPr lang="en-US" dirty="0" smtClean="0">
                <a:solidFill>
                  <a:schemeClr val="bg1"/>
                </a:solidFill>
              </a:rPr>
              <a:t>Nested pages allows for clean, hierarchical </a:t>
            </a:r>
            <a:r>
              <a:rPr lang="en-US" dirty="0" err="1" smtClean="0">
                <a:solidFill>
                  <a:schemeClr val="bg1"/>
                </a:solidFill>
              </a:rPr>
              <a:t>urls</a:t>
            </a:r>
            <a:r>
              <a:rPr lang="en-US" dirty="0" smtClean="0">
                <a:solidFill>
                  <a:schemeClr val="bg1"/>
                </a:solidFill>
              </a:rPr>
              <a:t> (</a:t>
            </a:r>
            <a:r>
              <a:rPr lang="en-US" dirty="0" err="1" smtClean="0">
                <a:solidFill>
                  <a:schemeClr val="bg1"/>
                </a:solidFill>
              </a:rPr>
              <a:t>e.g</a:t>
            </a:r>
            <a:r>
              <a:rPr lang="en-US" dirty="0" smtClean="0">
                <a:solidFill>
                  <a:schemeClr val="bg1"/>
                </a:solidFill>
              </a:rPr>
              <a:t> /products/electronics ) that improves user experience and </a:t>
            </a:r>
            <a:r>
              <a:rPr lang="en-US" dirty="0" err="1" smtClean="0">
                <a:solidFill>
                  <a:schemeClr val="bg1"/>
                </a:solidFill>
              </a:rPr>
              <a:t>seo</a:t>
            </a:r>
            <a:r>
              <a:rPr lang="en-US" dirty="0" smtClean="0">
                <a:solidFill>
                  <a:schemeClr val="bg1"/>
                </a:solidFill>
              </a:rPr>
              <a:t>.</a:t>
            </a:r>
          </a:p>
          <a:p>
            <a:r>
              <a:rPr lang="en-US" dirty="0" smtClean="0">
                <a:solidFill>
                  <a:schemeClr val="bg1"/>
                </a:solidFill>
              </a:rPr>
              <a:t>Each nested routes corresponds to its folder, promoting organized codes that’s easy to maintain and extend.</a:t>
            </a:r>
          </a:p>
          <a:p>
            <a:r>
              <a:rPr lang="en-US" dirty="0" smtClean="0">
                <a:solidFill>
                  <a:schemeClr val="bg1"/>
                </a:solidFill>
              </a:rPr>
              <a:t>Next.js automatically generates routes based on folder structure , reducing the need for manual routing configuration.</a:t>
            </a:r>
          </a:p>
          <a:p>
            <a:r>
              <a:rPr lang="en-US" dirty="0" smtClean="0">
                <a:solidFill>
                  <a:schemeClr val="bg1"/>
                </a:solidFill>
              </a:rPr>
              <a:t>You can assign different layouts or components to specific nested pages allowing for a </a:t>
            </a:r>
            <a:r>
              <a:rPr lang="en-US" dirty="0" err="1" smtClean="0">
                <a:solidFill>
                  <a:schemeClr val="bg1"/>
                </a:solidFill>
              </a:rPr>
              <a:t>tailord</a:t>
            </a:r>
            <a:r>
              <a:rPr lang="en-US" dirty="0" smtClean="0">
                <a:solidFill>
                  <a:schemeClr val="bg1"/>
                </a:solidFill>
              </a:rPr>
              <a:t> user experience per section.</a:t>
            </a:r>
          </a:p>
        </p:txBody>
      </p:sp>
    </p:spTree>
    <p:extLst>
      <p:ext uri="{BB962C8B-B14F-4D97-AF65-F5344CB8AC3E}">
        <p14:creationId xmlns:p14="http://schemas.microsoft.com/office/powerpoint/2010/main" val="31233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to create components in next.js.</a:t>
            </a:r>
            <a:endParaRPr lang="en-US" dirty="0">
              <a:solidFill>
                <a:schemeClr val="bg1"/>
              </a:solidFill>
            </a:endParaRPr>
          </a:p>
        </p:txBody>
      </p:sp>
      <p:sp>
        <p:nvSpPr>
          <p:cNvPr id="4" name="Text Placeholder 3"/>
          <p:cNvSpPr>
            <a:spLocks noGrp="1"/>
          </p:cNvSpPr>
          <p:nvPr>
            <p:ph type="body" sz="half" idx="2"/>
          </p:nvPr>
        </p:nvSpPr>
        <p:spPr/>
        <p:txBody>
          <a:bodyPr>
            <a:normAutofit fontScale="92500" lnSpcReduction="20000"/>
          </a:bodyPr>
          <a:lstStyle/>
          <a:p>
            <a:r>
              <a:rPr lang="en-US" dirty="0" smtClean="0">
                <a:solidFill>
                  <a:schemeClr val="bg1"/>
                </a:solidFill>
              </a:rPr>
              <a:t>In next.js components are reusable building </a:t>
            </a:r>
            <a:r>
              <a:rPr lang="en-US" dirty="0" err="1" smtClean="0">
                <a:solidFill>
                  <a:schemeClr val="bg1"/>
                </a:solidFill>
              </a:rPr>
              <a:t>bloks</a:t>
            </a:r>
            <a:r>
              <a:rPr lang="en-US" dirty="0" smtClean="0">
                <a:solidFill>
                  <a:schemeClr val="bg1"/>
                </a:solidFill>
              </a:rPr>
              <a:t> used to create the </a:t>
            </a:r>
            <a:r>
              <a:rPr lang="en-US" dirty="0" err="1" smtClean="0">
                <a:solidFill>
                  <a:schemeClr val="bg1"/>
                </a:solidFill>
              </a:rPr>
              <a:t>ui</a:t>
            </a:r>
            <a:r>
              <a:rPr lang="en-US" dirty="0" smtClean="0">
                <a:solidFill>
                  <a:schemeClr val="bg1"/>
                </a:solidFill>
              </a:rPr>
              <a:t> of a web application,.</a:t>
            </a:r>
          </a:p>
          <a:p>
            <a:r>
              <a:rPr lang="en-US" dirty="0" smtClean="0">
                <a:solidFill>
                  <a:schemeClr val="bg1"/>
                </a:solidFill>
              </a:rPr>
              <a:t>They are typically written as </a:t>
            </a:r>
            <a:r>
              <a:rPr lang="en-US" dirty="0" err="1" smtClean="0">
                <a:solidFill>
                  <a:schemeClr val="bg1"/>
                </a:solidFill>
              </a:rPr>
              <a:t>fuction</a:t>
            </a:r>
            <a:r>
              <a:rPr lang="en-US" dirty="0" smtClean="0">
                <a:solidFill>
                  <a:schemeClr val="bg1"/>
                </a:solidFill>
              </a:rPr>
              <a:t> or classes in </a:t>
            </a:r>
            <a:r>
              <a:rPr lang="en-US" dirty="0" err="1" smtClean="0">
                <a:solidFill>
                  <a:schemeClr val="bg1"/>
                </a:solidFill>
              </a:rPr>
              <a:t>js</a:t>
            </a:r>
            <a:r>
              <a:rPr lang="en-US" dirty="0" smtClean="0">
                <a:solidFill>
                  <a:schemeClr val="bg1"/>
                </a:solidFill>
              </a:rPr>
              <a:t> or </a:t>
            </a:r>
            <a:r>
              <a:rPr lang="en-US" dirty="0" err="1" smtClean="0">
                <a:solidFill>
                  <a:schemeClr val="bg1"/>
                </a:solidFill>
              </a:rPr>
              <a:t>ts</a:t>
            </a:r>
            <a:r>
              <a:rPr lang="en-US" dirty="0" smtClean="0">
                <a:solidFill>
                  <a:schemeClr val="bg1"/>
                </a:solidFill>
              </a:rPr>
              <a:t> that return </a:t>
            </a:r>
            <a:r>
              <a:rPr lang="en-US" dirty="0" err="1" smtClean="0">
                <a:solidFill>
                  <a:schemeClr val="bg1"/>
                </a:solidFill>
              </a:rPr>
              <a:t>jsx</a:t>
            </a:r>
            <a:r>
              <a:rPr lang="en-US" dirty="0" smtClean="0">
                <a:solidFill>
                  <a:schemeClr val="bg1"/>
                </a:solidFill>
              </a:rPr>
              <a:t>, which describes what should be rendered on the page.</a:t>
            </a:r>
          </a:p>
          <a:p>
            <a:r>
              <a:rPr lang="en-US" dirty="0" smtClean="0">
                <a:solidFill>
                  <a:schemeClr val="bg1"/>
                </a:solidFill>
              </a:rPr>
              <a:t>Components can encapsulate specific piece of </a:t>
            </a:r>
            <a:r>
              <a:rPr lang="en-US" dirty="0" err="1" smtClean="0">
                <a:solidFill>
                  <a:schemeClr val="bg1"/>
                </a:solidFill>
              </a:rPr>
              <a:t>ui</a:t>
            </a:r>
            <a:r>
              <a:rPr lang="en-US" dirty="0" smtClean="0">
                <a:solidFill>
                  <a:schemeClr val="bg1"/>
                </a:solidFill>
              </a:rPr>
              <a:t> such as button, form or even entire page and can be combined nested or reused across multiple pages or other components to build complex </a:t>
            </a:r>
            <a:r>
              <a:rPr lang="en-US" dirty="0" err="1" smtClean="0">
                <a:solidFill>
                  <a:schemeClr val="bg1"/>
                </a:solidFill>
              </a:rPr>
              <a:t>ui</a:t>
            </a:r>
            <a:r>
              <a:rPr lang="en-US" dirty="0" smtClean="0">
                <a:solidFill>
                  <a:schemeClr val="bg1"/>
                </a:solidFill>
              </a:rPr>
              <a:t>.</a:t>
            </a: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052" y="1457325"/>
            <a:ext cx="6337650" cy="4333875"/>
          </a:xfrm>
          <a:prstGeom prst="rect">
            <a:avLst/>
          </a:prstGeom>
        </p:spPr>
      </p:pic>
    </p:spTree>
    <p:extLst>
      <p:ext uri="{BB962C8B-B14F-4D97-AF65-F5344CB8AC3E}">
        <p14:creationId xmlns:p14="http://schemas.microsoft.com/office/powerpoint/2010/main" val="243002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is Module.css</a:t>
            </a:r>
            <a:endParaRPr lang="en-US" dirty="0">
              <a:solidFill>
                <a:schemeClr val="bg1"/>
              </a:solidFill>
            </a:endParaRPr>
          </a:p>
        </p:txBody>
      </p:sp>
      <p:sp>
        <p:nvSpPr>
          <p:cNvPr id="4" name="Text Placeholder 3"/>
          <p:cNvSpPr>
            <a:spLocks noGrp="1"/>
          </p:cNvSpPr>
          <p:nvPr>
            <p:ph type="body" sz="half" idx="2"/>
          </p:nvPr>
        </p:nvSpPr>
        <p:spPr/>
        <p:txBody>
          <a:bodyPr/>
          <a:lstStyle/>
          <a:p>
            <a:r>
              <a:rPr lang="en-US" dirty="0" smtClean="0">
                <a:solidFill>
                  <a:schemeClr val="bg1"/>
                </a:solidFill>
              </a:rPr>
              <a:t>In next.js </a:t>
            </a:r>
            <a:r>
              <a:rPr lang="en-US" dirty="0">
                <a:solidFill>
                  <a:schemeClr val="bg1"/>
                </a:solidFill>
              </a:rPr>
              <a:t>m</a:t>
            </a:r>
            <a:r>
              <a:rPr lang="en-US" dirty="0" smtClean="0">
                <a:solidFill>
                  <a:schemeClr val="bg1"/>
                </a:solidFill>
              </a:rPr>
              <a:t>odule.css files are </a:t>
            </a:r>
            <a:r>
              <a:rPr lang="en-US" dirty="0" err="1" smtClean="0">
                <a:solidFill>
                  <a:schemeClr val="bg1"/>
                </a:solidFill>
              </a:rPr>
              <a:t>css</a:t>
            </a:r>
            <a:r>
              <a:rPr lang="en-US" dirty="0" smtClean="0">
                <a:solidFill>
                  <a:schemeClr val="bg1"/>
                </a:solidFill>
              </a:rPr>
              <a:t> modules that enable scoped and modular styling for components.</a:t>
            </a:r>
          </a:p>
          <a:p>
            <a:r>
              <a:rPr lang="en-US" dirty="0" smtClean="0">
                <a:solidFill>
                  <a:schemeClr val="bg1"/>
                </a:solidFill>
              </a:rPr>
              <a:t>When using </a:t>
            </a:r>
            <a:r>
              <a:rPr lang="en-US" dirty="0" err="1" smtClean="0">
                <a:solidFill>
                  <a:schemeClr val="bg1"/>
                </a:solidFill>
              </a:rPr>
              <a:t>css</a:t>
            </a:r>
            <a:r>
              <a:rPr lang="en-US" dirty="0" smtClean="0">
                <a:solidFill>
                  <a:schemeClr val="bg1"/>
                </a:solidFill>
              </a:rPr>
              <a:t> modules , you create style in a .module.css file, which then automatically generates unique class names for each style, preventing class name collision across components.</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463" y="1498567"/>
            <a:ext cx="7232779" cy="4292633"/>
          </a:xfrm>
          <a:prstGeom prst="rect">
            <a:avLst/>
          </a:prstGeom>
        </p:spPr>
      </p:pic>
    </p:spTree>
    <p:extLst>
      <p:ext uri="{BB962C8B-B14F-4D97-AF65-F5344CB8AC3E}">
        <p14:creationId xmlns:p14="http://schemas.microsoft.com/office/powerpoint/2010/main" val="171341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is tailwind </a:t>
            </a:r>
            <a:r>
              <a:rPr lang="en-US" dirty="0" err="1" smtClean="0">
                <a:solidFill>
                  <a:schemeClr val="bg1"/>
                </a:solidFill>
              </a:rPr>
              <a:t>css</a:t>
            </a:r>
            <a:r>
              <a:rPr lang="en-US" dirty="0">
                <a:solidFill>
                  <a:schemeClr val="bg1"/>
                </a:solidFill>
              </a:rPr>
              <a:t>.</a:t>
            </a:r>
          </a:p>
        </p:txBody>
      </p:sp>
      <p:sp>
        <p:nvSpPr>
          <p:cNvPr id="3" name="Content Placeholder 2"/>
          <p:cNvSpPr>
            <a:spLocks noGrp="1"/>
          </p:cNvSpPr>
          <p:nvPr>
            <p:ph sz="quarter" idx="13"/>
          </p:nvPr>
        </p:nvSpPr>
        <p:spPr/>
        <p:txBody>
          <a:bodyPr>
            <a:normAutofit fontScale="92500" lnSpcReduction="10000"/>
          </a:bodyPr>
          <a:lstStyle/>
          <a:p>
            <a:r>
              <a:rPr lang="en-US" dirty="0" smtClean="0">
                <a:solidFill>
                  <a:schemeClr val="bg1"/>
                </a:solidFill>
              </a:rPr>
              <a:t>Tailwind </a:t>
            </a:r>
            <a:r>
              <a:rPr lang="en-US" dirty="0" err="1" smtClean="0">
                <a:solidFill>
                  <a:schemeClr val="bg1"/>
                </a:solidFill>
              </a:rPr>
              <a:t>css</a:t>
            </a:r>
            <a:r>
              <a:rPr lang="en-US" dirty="0" smtClean="0">
                <a:solidFill>
                  <a:schemeClr val="bg1"/>
                </a:solidFill>
              </a:rPr>
              <a:t> is a utility first </a:t>
            </a:r>
            <a:r>
              <a:rPr lang="en-US" dirty="0" err="1" smtClean="0">
                <a:solidFill>
                  <a:schemeClr val="bg1"/>
                </a:solidFill>
              </a:rPr>
              <a:t>css</a:t>
            </a:r>
            <a:r>
              <a:rPr lang="en-US" dirty="0" smtClean="0">
                <a:solidFill>
                  <a:schemeClr val="bg1"/>
                </a:solidFill>
              </a:rPr>
              <a:t> frameworks that enables rapid </a:t>
            </a:r>
            <a:r>
              <a:rPr lang="en-US" dirty="0" err="1" smtClean="0">
                <a:solidFill>
                  <a:schemeClr val="bg1"/>
                </a:solidFill>
              </a:rPr>
              <a:t>ui</a:t>
            </a:r>
            <a:r>
              <a:rPr lang="en-US" dirty="0" smtClean="0">
                <a:solidFill>
                  <a:schemeClr val="bg1"/>
                </a:solidFill>
              </a:rPr>
              <a:t> development by providing a wide range of low-level, reusable utility classes for styling html elements directly.</a:t>
            </a:r>
          </a:p>
          <a:p>
            <a:r>
              <a:rPr lang="en-US" dirty="0" smtClean="0">
                <a:solidFill>
                  <a:schemeClr val="bg1"/>
                </a:solidFill>
              </a:rPr>
              <a:t>Unlike traditional </a:t>
            </a:r>
            <a:r>
              <a:rPr lang="en-US" dirty="0" err="1" smtClean="0">
                <a:solidFill>
                  <a:schemeClr val="bg1"/>
                </a:solidFill>
              </a:rPr>
              <a:t>css</a:t>
            </a:r>
            <a:r>
              <a:rPr lang="en-US" dirty="0" smtClean="0">
                <a:solidFill>
                  <a:schemeClr val="bg1"/>
                </a:solidFill>
              </a:rPr>
              <a:t> frameworks that focus on providing pre defined components e.g. buttons, cards.</a:t>
            </a:r>
          </a:p>
          <a:p>
            <a:r>
              <a:rPr lang="en-US" dirty="0" smtClean="0">
                <a:solidFill>
                  <a:schemeClr val="bg1"/>
                </a:solidFill>
              </a:rPr>
              <a:t>Tailwind offers granular utilities like bg-blue-200 for background color, text-center for text alignment and p-4 for padding.</a:t>
            </a:r>
          </a:p>
          <a:p>
            <a:r>
              <a:rPr lang="en-US" dirty="0" smtClean="0">
                <a:solidFill>
                  <a:schemeClr val="bg1"/>
                </a:solidFill>
              </a:rPr>
              <a:t>This approach allows developers to build complex design without written </a:t>
            </a:r>
            <a:r>
              <a:rPr lang="en-US" dirty="0" err="1" smtClean="0">
                <a:solidFill>
                  <a:schemeClr val="bg1"/>
                </a:solidFill>
              </a:rPr>
              <a:t>coustom</a:t>
            </a:r>
            <a:r>
              <a:rPr lang="en-US" dirty="0" smtClean="0">
                <a:solidFill>
                  <a:schemeClr val="bg1"/>
                </a:solidFill>
              </a:rPr>
              <a:t> </a:t>
            </a:r>
            <a:r>
              <a:rPr lang="en-US" dirty="0" err="1" smtClean="0">
                <a:solidFill>
                  <a:schemeClr val="bg1"/>
                </a:solidFill>
              </a:rPr>
              <a:t>css</a:t>
            </a:r>
            <a:r>
              <a:rPr lang="en-US" dirty="0" smtClean="0"/>
              <a:t>. </a:t>
            </a:r>
            <a:endParaRPr lang="en-US" dirty="0"/>
          </a:p>
        </p:txBody>
      </p:sp>
    </p:spTree>
    <p:extLst>
      <p:ext uri="{BB962C8B-B14F-4D97-AF65-F5344CB8AC3E}">
        <p14:creationId xmlns:p14="http://schemas.microsoft.com/office/powerpoint/2010/main" val="136375800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136</TotalTime>
  <Words>766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Droplet</vt:lpstr>
      <vt:lpstr>Next.js Introduction</vt:lpstr>
      <vt:lpstr>What is page.tsx file.</vt:lpstr>
      <vt:lpstr>What is layout .tsx file.</vt:lpstr>
      <vt:lpstr>What is link tag in next.js.</vt:lpstr>
      <vt:lpstr>How To Create nested pages.</vt:lpstr>
      <vt:lpstr>Why we create nested pages.</vt:lpstr>
      <vt:lpstr>How to create components in next.js.</vt:lpstr>
      <vt:lpstr>What is Module.css</vt:lpstr>
      <vt:lpstr>What is tailwind css.</vt:lpstr>
      <vt:lpstr>What is difference between tailwind and custom css.</vt:lpstr>
      <vt:lpstr>Presentation created by Hamza Nasir.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Next.js Introduction</dc:title>
  <dc:creator>M.TECH COMPUTER</dc:creator>
  <cp:lastModifiedBy>M.TECH COMPUTER</cp:lastModifiedBy>
  <cp:revision>19</cp:revision>
  <dcterms:created xsi:type="dcterms:W3CDTF">2024-11-03T07:26:21Z</dcterms:created>
  <dcterms:modified xsi:type="dcterms:W3CDTF">2024-11-04T07:26:22Z</dcterms:modified>
</cp:coreProperties>
</file>