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5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DB1F33-B13B-4CCC-9583-58B6A7A011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B34DB6-7282-44AA-9DBD-C1425E71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t.qcri.org/semeval2017/task4/index.php?id=data-and-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aifmohammad.com/WebDocs/Arabic%20Lexicons/Arabic_Emoticon_Lexicon.txt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ECB5-ED48-4D72-8F87-E8D019C3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01" y="1727199"/>
            <a:ext cx="8574622" cy="1134534"/>
          </a:xfrm>
        </p:spPr>
        <p:txBody>
          <a:bodyPr>
            <a:noAutofit/>
          </a:bodyPr>
          <a:lstStyle/>
          <a:p>
            <a:r>
              <a:rPr lang="en-US" sz="7200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802FD-FC95-4932-B792-E3008DCB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4053582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Hamza Ioudeh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D24B-AC1F-49BB-8489-8A78BA73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44" y="175846"/>
            <a:ext cx="9954480" cy="808891"/>
          </a:xfrm>
        </p:spPr>
        <p:txBody>
          <a:bodyPr>
            <a:normAutofit/>
          </a:bodyPr>
          <a:lstStyle/>
          <a:p>
            <a:r>
              <a:rPr lang="en-US" dirty="0"/>
              <a:t>Result(cont.)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A85C6-A9A4-47D3-85FB-86040D8AB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035502"/>
              </p:ext>
            </p:extLst>
          </p:nvPr>
        </p:nvGraphicFramePr>
        <p:xfrm>
          <a:off x="1548542" y="1207475"/>
          <a:ext cx="10171604" cy="514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901">
                  <a:extLst>
                    <a:ext uri="{9D8B030D-6E8A-4147-A177-3AD203B41FA5}">
                      <a16:colId xmlns:a16="http://schemas.microsoft.com/office/drawing/2014/main" val="3169609018"/>
                    </a:ext>
                  </a:extLst>
                </a:gridCol>
                <a:gridCol w="2542901">
                  <a:extLst>
                    <a:ext uri="{9D8B030D-6E8A-4147-A177-3AD203B41FA5}">
                      <a16:colId xmlns:a16="http://schemas.microsoft.com/office/drawing/2014/main" val="4110734289"/>
                    </a:ext>
                  </a:extLst>
                </a:gridCol>
                <a:gridCol w="2542901">
                  <a:extLst>
                    <a:ext uri="{9D8B030D-6E8A-4147-A177-3AD203B41FA5}">
                      <a16:colId xmlns:a16="http://schemas.microsoft.com/office/drawing/2014/main" val="163286841"/>
                    </a:ext>
                  </a:extLst>
                </a:gridCol>
                <a:gridCol w="2542901">
                  <a:extLst>
                    <a:ext uri="{9D8B030D-6E8A-4147-A177-3AD203B41FA5}">
                      <a16:colId xmlns:a16="http://schemas.microsoft.com/office/drawing/2014/main" val="3856836416"/>
                    </a:ext>
                  </a:extLst>
                </a:gridCol>
              </a:tblGrid>
              <a:tr h="98765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Classifier</a:t>
                      </a:r>
                    </a:p>
                    <a:p>
                      <a:pPr algn="l"/>
                      <a:r>
                        <a:rPr lang="en-US" dirty="0"/>
                        <a:t>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DecisionTreeClassifier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KNeighborsClassifier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RandomForestClassifier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12635"/>
                  </a:ext>
                </a:extLst>
              </a:tr>
              <a:tr h="1384304">
                <a:tc>
                  <a:txBody>
                    <a:bodyPr/>
                    <a:lstStyle/>
                    <a:p>
                      <a:r>
                        <a:rPr lang="en-US" dirty="0"/>
                        <a:t>ISRIsuf32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accuracy_score 0.45925925925925926 f1_score 0.37833140884020927 precision_score 0.4495620321707278 recall_score 0.45925925925925926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accuracy_score 0.45925925925925926 f1_score 0.37833140884020927 precision_score 0.4495620321707278 recall_score 0.45925925925925926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accuracy_score 0.45925925925925926 f1_score 0.37833140884020927 precision_score 0.4495620321707278 recall_score 0.45925925925925926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83853"/>
                  </a:ext>
                </a:extLst>
              </a:tr>
              <a:tr h="1384304">
                <a:tc>
                  <a:txBody>
                    <a:bodyPr/>
                    <a:lstStyle/>
                    <a:p>
                      <a:r>
                        <a:rPr lang="en-US" dirty="0"/>
                        <a:t>ARLSTem(stems)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0.4074074074074074 f1_score 0.31864395589885786 precision_score 0.3482120051085569 recall_score 0.4074074074074074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0.4074074074074074 f1_score 0.31864395589885786 precision_score 0.3482120051085569 recall_score 0.4074074074074074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0.4074074074074074 f1_score 0.31864395589885786 precision_score 0.3482120051085569 recall_score 0.4074074074074074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14294"/>
                  </a:ext>
                </a:extLst>
              </a:tr>
              <a:tr h="1384304">
                <a:tc>
                  <a:txBody>
                    <a:bodyPr/>
                    <a:lstStyle/>
                    <a:p>
                      <a:r>
                        <a:rPr lang="en-US" dirty="0"/>
                        <a:t>ARLSTem(verbs)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0.4148148148148148 f1_score 0.3124026732978882 precision_score 0.22924648786717752 recall_score 0.4148148148148148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0.4148148148148148 f1_score 0.3124026732978882 precision_score 0.22924648786717752 recall_score 0.4148148148148148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accuracy_score 0.4148148148148148 f1_score 0.3124026732978882 precision_score 0.22924648786717752 recall_score 0.4148148148148148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1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04A-79B2-4677-90DA-FA80789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F5B8-F1B3-4CA3-A4CE-C43C50BF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accuracy is ARLSTem(verbs) with KNeighborsClassifier using Mohmmad Saif lexicon.</a:t>
            </a:r>
          </a:p>
          <a:p>
            <a:r>
              <a:rPr lang="en-US" dirty="0"/>
              <a:t>The best accuracy is SnowballStemme with DecisionTreeClassifier using Mohmmad Saif lexicon.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5E2C-8BC4-4F1C-B40C-45DD7132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F4A-0B6F-46F6-B4AF-5A0FC369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hlinkClick r:id="rId2"/>
              </a:rPr>
              <a:t>SemEval-2017 Task 4</a:t>
            </a:r>
            <a:endParaRPr lang="en-US" sz="3200" b="1" dirty="0"/>
          </a:p>
          <a:p>
            <a:r>
              <a:rPr lang="en-US" sz="3200" b="1" dirty="0"/>
              <a:t>It used for  Sentiment Analysis for Twitter in SemEval research</a:t>
            </a:r>
            <a:r>
              <a:rPr lang="en-US" sz="3200" dirty="0"/>
              <a:t> </a:t>
            </a:r>
            <a:r>
              <a:rPr lang="en-US" sz="3200" b="1" dirty="0"/>
              <a:t>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347-C642-4E61-8811-236BB12A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 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54378E-F98E-4C15-A840-7DF2D8BC51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1370661"/>
              </p:ext>
            </p:extLst>
          </p:nvPr>
        </p:nvGraphicFramePr>
        <p:xfrm>
          <a:off x="1484311" y="2193681"/>
          <a:ext cx="10018712" cy="411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375582498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4194880823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32653740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520088937"/>
                    </a:ext>
                  </a:extLst>
                </a:gridCol>
              </a:tblGrid>
              <a:tr h="104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76232"/>
                  </a:ext>
                </a:extLst>
              </a:tr>
              <a:tr h="30620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Preprocessing the Dataset.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Extract the stems and the lemmas of the data 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Extract the POS from the data 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some of Classification  Algorithms on the original Dataset without preprocessing.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classification algorithms on the Stems and the lemmas.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6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4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5AC-ABB0-4180-AF64-C8D5EAC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13338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A93F-9775-4580-B44F-1335251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01362"/>
            <a:ext cx="10018713" cy="3689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all Emails, URLs, Numbers, Punctuations and English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Tokenize the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stop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frequent Words manually with the help of word cloud.</a:t>
            </a:r>
          </a:p>
        </p:txBody>
      </p:sp>
    </p:spTree>
    <p:extLst>
      <p:ext uri="{BB962C8B-B14F-4D97-AF65-F5344CB8AC3E}">
        <p14:creationId xmlns:p14="http://schemas.microsoft.com/office/powerpoint/2010/main" val="34707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5AC-ABB0-4180-AF64-C8D5EAC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13338"/>
          </a:xfrm>
        </p:spPr>
        <p:txBody>
          <a:bodyPr/>
          <a:lstStyle/>
          <a:p>
            <a:r>
              <a:rPr lang="en-US" dirty="0"/>
              <a:t>Stems and Lemmas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A93F-9775-4580-B44F-1335251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01362"/>
            <a:ext cx="10018713" cy="3689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stemming algorithms that has been used on this data set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SnowballStemmer.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ISRIStemmer.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ISRIsuf32.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ARLSTem(stems).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ARLSTem(verbs).</a:t>
            </a:r>
          </a:p>
        </p:txBody>
      </p:sp>
    </p:spTree>
    <p:extLst>
      <p:ext uri="{BB962C8B-B14F-4D97-AF65-F5344CB8AC3E}">
        <p14:creationId xmlns:p14="http://schemas.microsoft.com/office/powerpoint/2010/main" val="297522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5AC-ABB0-4180-AF64-C8D5EAC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13338"/>
          </a:xfrm>
        </p:spPr>
        <p:txBody>
          <a:bodyPr/>
          <a:lstStyle/>
          <a:p>
            <a:r>
              <a:rPr lang="en-US" dirty="0"/>
              <a:t>Part Of Speech Tagging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A93F-9775-4580-B44F-1335251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01362"/>
            <a:ext cx="10018713" cy="3689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POS algorithms that has been used on this data set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StanfordPOSTagger.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StanfordTokenizer.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: POS is NOT used in the classification because the implementation of extracting the POS takes a lot of time.</a:t>
            </a:r>
          </a:p>
        </p:txBody>
      </p:sp>
    </p:spTree>
    <p:extLst>
      <p:ext uri="{BB962C8B-B14F-4D97-AF65-F5344CB8AC3E}">
        <p14:creationId xmlns:p14="http://schemas.microsoft.com/office/powerpoint/2010/main" val="40513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5AC-ABB0-4180-AF64-C8D5EAC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13338"/>
          </a:xfrm>
        </p:spPr>
        <p:txBody>
          <a:bodyPr/>
          <a:lstStyle/>
          <a:p>
            <a:r>
              <a:rPr lang="en-US" dirty="0"/>
              <a:t>Lexicon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A93F-9775-4580-B44F-1335251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01362"/>
            <a:ext cx="10018713" cy="3689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lexicon that have been used is:</a:t>
            </a:r>
          </a:p>
          <a:p>
            <a:pPr lvl="1"/>
            <a:r>
              <a:rPr lang="en-US" b="1" dirty="0"/>
              <a:t>Arabic Emoticon Lexicon </a:t>
            </a:r>
            <a:br>
              <a:rPr lang="en-US" b="1" dirty="0"/>
            </a:br>
            <a:r>
              <a:rPr lang="en-US" b="1" dirty="0"/>
              <a:t>Contact:</a:t>
            </a:r>
            <a:br>
              <a:rPr lang="en-US" b="1" dirty="0"/>
            </a:br>
            <a:r>
              <a:rPr lang="en-US" b="1" dirty="0"/>
              <a:t>Mohammad Salameh .</a:t>
            </a:r>
            <a:br>
              <a:rPr lang="en-US" b="1" dirty="0"/>
            </a:br>
            <a:r>
              <a:rPr lang="en-US" b="1" dirty="0"/>
              <a:t>Saif M. Mohammad .</a:t>
            </a:r>
            <a:br>
              <a:rPr lang="en-US" b="1" dirty="0"/>
            </a:br>
            <a:r>
              <a:rPr lang="en-US" b="1" dirty="0"/>
              <a:t>Svetlana </a:t>
            </a:r>
            <a:r>
              <a:rPr lang="en-US" b="1" dirty="0" err="1"/>
              <a:t>Kiritchenko</a:t>
            </a:r>
            <a:r>
              <a:rPr lang="en-US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https://saifmohammad.com/WebDocs/Arabic%20Lexicons/Arabic_Emoticon_Lexicon.txt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8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E5AC-ABB0-4180-AF64-C8D5EAC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13338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A93F-9775-4580-B44F-1335251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2101362"/>
            <a:ext cx="10018713" cy="3689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Classification algorithms that has been used on this data set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DecisionTreeClassifier.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KNeighborsClassifier.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RandomForestClassifier.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5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D6E4-04A8-4DED-AAA5-E4C9D979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27" y="8789"/>
            <a:ext cx="10018713" cy="101990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AD357D-4524-448C-933E-505A0CB27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372253"/>
              </p:ext>
            </p:extLst>
          </p:nvPr>
        </p:nvGraphicFramePr>
        <p:xfrm>
          <a:off x="1581028" y="914398"/>
          <a:ext cx="10200664" cy="52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6">
                  <a:extLst>
                    <a:ext uri="{9D8B030D-6E8A-4147-A177-3AD203B41FA5}">
                      <a16:colId xmlns:a16="http://schemas.microsoft.com/office/drawing/2014/main" val="3169609018"/>
                    </a:ext>
                  </a:extLst>
                </a:gridCol>
                <a:gridCol w="2550166">
                  <a:extLst>
                    <a:ext uri="{9D8B030D-6E8A-4147-A177-3AD203B41FA5}">
                      <a16:colId xmlns:a16="http://schemas.microsoft.com/office/drawing/2014/main" val="4110734289"/>
                    </a:ext>
                  </a:extLst>
                </a:gridCol>
                <a:gridCol w="2550166">
                  <a:extLst>
                    <a:ext uri="{9D8B030D-6E8A-4147-A177-3AD203B41FA5}">
                      <a16:colId xmlns:a16="http://schemas.microsoft.com/office/drawing/2014/main" val="163286841"/>
                    </a:ext>
                  </a:extLst>
                </a:gridCol>
                <a:gridCol w="2550166">
                  <a:extLst>
                    <a:ext uri="{9D8B030D-6E8A-4147-A177-3AD203B41FA5}">
                      <a16:colId xmlns:a16="http://schemas.microsoft.com/office/drawing/2014/main" val="3856836416"/>
                    </a:ext>
                  </a:extLst>
                </a:gridCol>
              </a:tblGrid>
              <a:tr h="10017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Classifier</a:t>
                      </a:r>
                    </a:p>
                    <a:p>
                      <a:pPr algn="l"/>
                      <a:r>
                        <a:rPr lang="en-US" dirty="0"/>
                        <a:t>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DecisionTreeClassifier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KNeighborsClassifier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RandomForestClassifier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12635"/>
                  </a:ext>
                </a:extLst>
              </a:tr>
              <a:tr h="1404035">
                <a:tc>
                  <a:txBody>
                    <a:bodyPr/>
                    <a:lstStyle/>
                    <a:p>
                      <a:r>
                        <a:rPr lang="en-US" dirty="0"/>
                        <a:t>Original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accuracy_score : 0.4148148148148148 f1_score : 0.3505291005291005 precision_score:  0.4388388388388389 recall_score:  0.4148148148148148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: 0.4148148148148148 f1_score : 0.3505291005291005 precision_score:  0.4388388388388389 recall_score:  0.4148148148148148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: 0.4148148148148148 f1_score : 0.3505291005291005 precision_score:  0.4388388388388389 recall_score:  0.4148148148148148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83853"/>
                  </a:ext>
                </a:extLst>
              </a:tr>
              <a:tr h="1404035">
                <a:tc>
                  <a:txBody>
                    <a:bodyPr/>
                    <a:lstStyle/>
                    <a:p>
                      <a:r>
                        <a:rPr lang="en-US" dirty="0"/>
                        <a:t>SnowballStemmer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accuracy_score 0.4888888888888889 f1_score 0.41919561515864096 precision_score 0.5632936507936508 recall_score 0.4888888888888889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0.4888888888888889 f1_score 0.41919561515864096 precision_score 0.5632936507936508 recall_score 0.4888888888888889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0.4888888888888889 f1_score 0.41919561515864096 precision_score 0.5632936507936508 recall_score 0.4888888888888889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14294"/>
                  </a:ext>
                </a:extLst>
              </a:tr>
              <a:tr h="1404035">
                <a:tc>
                  <a:txBody>
                    <a:bodyPr/>
                    <a:lstStyle/>
                    <a:p>
                      <a:r>
                        <a:rPr lang="en-US" dirty="0"/>
                        <a:t>ISRIStemmer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accuracy_score 0.3925925925925926 f1_score 0.3617777777777778 precision_score 0.2677376171352075 recall_score 0.3925925925925926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0.3925925925925926 f1_score 0.3617777777777778 precision_score 0.2677376171352075 recall_score 0.3925925925925926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accuracy_score 0.3925925925925926 f1_score 0.3617777777777778 precision_score 0.2677376171352075 recall_score 0.3925925925925926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3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E8B693-C9AC-42AE-A29E-978E51501A58}"/>
              </a:ext>
            </a:extLst>
          </p:cNvPr>
          <p:cNvCxnSpPr>
            <a:cxnSpLocks/>
          </p:cNvCxnSpPr>
          <p:nvPr/>
        </p:nvCxnSpPr>
        <p:spPr>
          <a:xfrm>
            <a:off x="1516796" y="914399"/>
            <a:ext cx="2554042" cy="74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0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606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Sentiment Analysis</vt:lpstr>
      <vt:lpstr>Dataset</vt:lpstr>
      <vt:lpstr>Stages of  Work</vt:lpstr>
      <vt:lpstr>Preprocessing</vt:lpstr>
      <vt:lpstr>Stems and Lemmas</vt:lpstr>
      <vt:lpstr>Part Of Speech Tagging</vt:lpstr>
      <vt:lpstr>Lexicon</vt:lpstr>
      <vt:lpstr>Classification</vt:lpstr>
      <vt:lpstr>Results</vt:lpstr>
      <vt:lpstr>Result(cont.)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hamza oda</dc:creator>
  <cp:lastModifiedBy>hamza oda</cp:lastModifiedBy>
  <cp:revision>8</cp:revision>
  <dcterms:created xsi:type="dcterms:W3CDTF">2021-04-04T17:29:02Z</dcterms:created>
  <dcterms:modified xsi:type="dcterms:W3CDTF">2023-01-09T09:38:00Z</dcterms:modified>
</cp:coreProperties>
</file>