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4" r:id="rId4"/>
    <p:sldId id="278" r:id="rId5"/>
    <p:sldId id="324" r:id="rId6"/>
    <p:sldId id="257" r:id="rId7"/>
    <p:sldId id="325" r:id="rId8"/>
    <p:sldId id="284" r:id="rId9"/>
    <p:sldId id="258" r:id="rId10"/>
    <p:sldId id="260" r:id="rId11"/>
    <p:sldId id="290" r:id="rId12"/>
    <p:sldId id="296" r:id="rId13"/>
    <p:sldId id="302" r:id="rId14"/>
    <p:sldId id="326" r:id="rId15"/>
    <p:sldId id="291" r:id="rId16"/>
    <p:sldId id="292" r:id="rId17"/>
    <p:sldId id="293" r:id="rId18"/>
    <p:sldId id="295" r:id="rId19"/>
    <p:sldId id="303" r:id="rId20"/>
    <p:sldId id="323" r:id="rId21"/>
    <p:sldId id="264" r:id="rId22"/>
    <p:sldId id="309" r:id="rId23"/>
    <p:sldId id="313" r:id="rId24"/>
    <p:sldId id="29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-64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C6929C-47A5-410A-A953-AF2DE2CB4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7084962-A8EB-4C41-A596-F92591EA0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D3F1CD-C70C-41DA-A47A-481B7E7F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372-A9E9-4670-95DD-471A1FC6881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9CF96B-4A3D-4B10-9AC8-A4379C46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FD5F13-D7AA-44CE-AB0A-17BE8D40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DB1-20FB-4D2C-9B5E-A376F51E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4E04BA-54E2-49EC-8715-505B30C8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6770518-C0E9-4A1F-82AC-CFB7C4ACE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E14628-B8F7-4736-A183-F7C4B016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372-A9E9-4670-95DD-471A1FC6881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A6EFF9-39B9-4984-8CD1-D0CC3A5E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90B5E0-C002-4801-85A4-B0114BBD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DB1-20FB-4D2C-9B5E-A376F51E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1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1CE6839-8BD7-4C32-91E1-11D01375C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F38FFDD-B47C-4258-BF60-880673A59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16789B-067B-4FB8-B46A-CBF4B139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372-A9E9-4670-95DD-471A1FC6881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1EDD15-B473-4E3C-B883-5E3F9501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76E6C70-1E31-434D-9579-66460960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DB1-20FB-4D2C-9B5E-A376F51E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2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918A3E-F54E-4C2D-BB86-F0D062D0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4C4E19-FE44-4F5E-8807-BC36A6A5F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E59B44-1043-4B14-8C5F-8684125C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372-A9E9-4670-95DD-471A1FC6881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7E6A42-6FBE-4F29-A424-20BAC036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6009EB-6041-4B9E-A8CD-7945BD2F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DB1-20FB-4D2C-9B5E-A376F51E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2347F-39D6-4BF2-86B1-62C6AF07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557F8C7-2BC2-49D2-A83C-0A73DE44F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01AB1C-E4DE-480F-919F-DAE6128E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372-A9E9-4670-95DD-471A1FC6881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611E01E-7104-4FDA-95A0-BB313F36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8A66B6-7D97-4978-B5E7-B6C62E2A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DB1-20FB-4D2C-9B5E-A376F51E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8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91866D-934F-4094-ABC8-5FA85EA2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658A0D-6752-4ECF-9418-C9D0D2E5A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7757930-8795-4F09-9572-2564B74E4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E94516C-A004-46D0-B5B7-92FEB20B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372-A9E9-4670-95DD-471A1FC6881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5A6DF12-BD9F-479B-8D54-407F5699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4453FEC-210B-4F00-9DA1-3EB95C1F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DB1-20FB-4D2C-9B5E-A376F51E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2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6F007A-34C4-4043-A470-CD95562E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BD18C9-7FFC-4FBC-BEB7-3DA9CE22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23E28D-A268-4224-94B9-AE4EAEB96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E7BF093-3C87-4BE0-818C-DC048543D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E00C858-0465-4D1E-9402-9AA43A1C6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234CF59-A255-4979-9D0F-5A0D63B6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372-A9E9-4670-95DD-471A1FC6881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E871705-A576-49F6-B26A-A633C8F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7BA1AD6-9A1B-4851-B124-F5053B8B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DB1-20FB-4D2C-9B5E-A376F51E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9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7AAC4D-DE3E-4151-8FDA-27B8F23E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5BA126-8E08-489D-BC38-5B211354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372-A9E9-4670-95DD-471A1FC6881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D2DEDE2-B942-4F62-B65E-32F7997E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8FC0060-DFAE-47B8-8319-DE9831FA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DB1-20FB-4D2C-9B5E-A376F51E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9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1C3E5B3-404C-4B2B-84DA-66D7A6AB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372-A9E9-4670-95DD-471A1FC6881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2D3893B-1D9D-417D-AA45-A9AC648C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7CBB6EB-0D59-4AF3-AAF7-A78AD89D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DB1-20FB-4D2C-9B5E-A376F51E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3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C957D6-9A5F-4D10-95C8-4F1A8F38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B96C6C-2590-41BB-ABD6-39075E9B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8A92D5D-92E5-46F2-9F44-365D9B105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4E8D1C-CFD1-47CE-B432-6EB02AF0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372-A9E9-4670-95DD-471A1FC6881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9D806D5-E8F8-4BBF-9A11-09495253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5AA2154-68D3-4414-824E-FEF7930B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DB1-20FB-4D2C-9B5E-A376F51E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8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2AC9BC-64DC-4D1C-B849-4C46A905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A2A59A8-8B0D-46BD-99DA-DE3219862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2E99298-B869-498A-B798-4B179AF76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38E5F2A-8EB1-4F7E-A71B-F01A0142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372-A9E9-4670-95DD-471A1FC6881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D63289-CA3D-4D8A-895D-7BEF0745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7283394-0D65-4D84-A616-5E856E1D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DB1-20FB-4D2C-9B5E-A376F51E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4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8F2463D-1997-404E-B5EB-5B7023B4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0825324-CD1F-403B-8109-F5265BB25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25A474-0912-4A0E-9959-C6620E2A1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4F372-A9E9-4670-95DD-471A1FC6881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EB7608-83D4-408A-98F5-7B6B77B09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F39E0A-715E-4CBC-872C-BF19097B4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F6DB1-20FB-4D2C-9B5E-A376F51E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6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81450B-0839-40C3-9D8F-F0C97D2C3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#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744FB0F-2CB7-4B02-AD4B-21E4546FB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# 1</a:t>
            </a:r>
          </a:p>
        </p:txBody>
      </p:sp>
    </p:spTree>
    <p:extLst>
      <p:ext uri="{BB962C8B-B14F-4D97-AF65-F5344CB8AC3E}">
        <p14:creationId xmlns:p14="http://schemas.microsoft.com/office/powerpoint/2010/main" val="3896253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1">
            <a:extLst>
              <a:ext uri="{FF2B5EF4-FFF2-40B4-BE49-F238E27FC236}">
                <a16:creationId xmlns="" xmlns:a16="http://schemas.microsoft.com/office/drawing/2014/main" id="{00093B9E-CA3C-4B14-893A-8B95EE236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81100"/>
            <a:ext cx="12191999" cy="130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="" xmlns:a16="http://schemas.microsoft.com/office/drawing/2014/main" id="{082AE5A6-6493-46BD-B5BF-4059729B7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28899"/>
            <a:ext cx="12191997" cy="120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7">
            <a:extLst>
              <a:ext uri="{FF2B5EF4-FFF2-40B4-BE49-F238E27FC236}">
                <a16:creationId xmlns="" xmlns:a16="http://schemas.microsoft.com/office/drawing/2014/main" id="{16D7419D-B98B-48A1-917E-960E9BF93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171949"/>
            <a:ext cx="12191996" cy="120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0">
            <a:extLst>
              <a:ext uri="{FF2B5EF4-FFF2-40B4-BE49-F238E27FC236}">
                <a16:creationId xmlns="" xmlns:a16="http://schemas.microsoft.com/office/drawing/2014/main" id="{D9BEEE45-BB78-4705-BF42-8AC58B294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4988"/>
            <a:ext cx="12191996" cy="114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="" xmlns:a16="http://schemas.microsoft.com/office/drawing/2014/main" id="{9B6B95AD-3B29-4F2E-94A6-D9B0FE0D7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" y="103943"/>
            <a:ext cx="327391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LOGICAL CONNECTIVE: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="" xmlns:a16="http://schemas.microsoft.com/office/drawing/2014/main" id="{5FEC3651-B161-4005-B9CD-812F50C0D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1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79FC41D4-E176-42A0-A435-21EAC93F8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0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9B37D56C-521A-4EE5-A9F0-7215BF16D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3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F015CF74-38ED-440A-8917-8893D4AB6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43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0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6255357-4BC6-47BD-8854-1C851493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94" y="428625"/>
            <a:ext cx="11004275" cy="62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2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D242BD-CE91-4A55-9DCF-17CE03D0582E}"/>
              </a:ext>
            </a:extLst>
          </p:cNvPr>
          <p:cNvSpPr txBox="1"/>
          <p:nvPr/>
        </p:nvSpPr>
        <p:spPr>
          <a:xfrm>
            <a:off x="715617" y="399726"/>
            <a:ext cx="108005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truth table specifies the truth value of a compound proposition for all possible truth values of its constituent propositions.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62A0FEA-591B-44EC-B84B-D71FA36E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35" y="1504950"/>
            <a:ext cx="4992854" cy="2033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700F17-B0B4-4E4B-87E7-8A467DF2B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176" y="3071191"/>
            <a:ext cx="5930335" cy="269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9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1E57321-2A8D-4F3F-9E37-97DB42898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384" y="886446"/>
            <a:ext cx="8783243" cy="40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38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68BC3E9-EBF2-449D-A598-C743707E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9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05F7EA-012A-45D7-89AC-3DD1DAC61F86}"/>
              </a:ext>
            </a:extLst>
          </p:cNvPr>
          <p:cNvSpPr txBox="1"/>
          <p:nvPr/>
        </p:nvSpPr>
        <p:spPr>
          <a:xfrm>
            <a:off x="808383" y="681913"/>
            <a:ext cx="841513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# 1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COVERT THE FOLLOWING STATEMENTS IN THE SYMBOLIC REPRESENTATION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= “Islamabad is the capital of Pakistan”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= “17 is divisible by 3”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“Islamabad is the capital of Pakistan and 17 is divisible by 3”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		p ∧ q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“Islamabad is the capital of Pakistan or 17 is divisible by 3”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		p ∨ q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3) “Islamabad is not the capital of Pakistan”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~p</a:t>
            </a:r>
          </a:p>
        </p:txBody>
      </p:sp>
    </p:spTree>
    <p:extLst>
      <p:ext uri="{BB962C8B-B14F-4D97-AF65-F5344CB8AC3E}">
        <p14:creationId xmlns:p14="http://schemas.microsoft.com/office/powerpoint/2010/main" val="3531699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48BABE-AB61-4BC9-880E-5B44A715B409}"/>
              </a:ext>
            </a:extLst>
          </p:cNvPr>
          <p:cNvSpPr txBox="1"/>
          <p:nvPr/>
        </p:nvSpPr>
        <p:spPr>
          <a:xfrm>
            <a:off x="649356" y="577338"/>
            <a:ext cx="9144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# 2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TRANSLATING FROM ENGLISH TO SYMBOLS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= “It is hot”,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= “ It is sunny”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SYMBOLIC FORM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1.It is not hot.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2.It is hot and sunny.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∧q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3.It is hot or sunny.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∨ q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4.It is not hot but sunny.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p ∧q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5.It is neither hot nor sunny.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p ∧ ~ q</a:t>
            </a:r>
          </a:p>
        </p:txBody>
      </p:sp>
    </p:spTree>
    <p:extLst>
      <p:ext uri="{BB962C8B-B14F-4D97-AF65-F5344CB8AC3E}">
        <p14:creationId xmlns:p14="http://schemas.microsoft.com/office/powerpoint/2010/main" val="229590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4B5AFE7-F108-44E5-B0C3-F0AF4FEC9645}"/>
              </a:ext>
            </a:extLst>
          </p:cNvPr>
          <p:cNvSpPr txBox="1"/>
          <p:nvPr/>
        </p:nvSpPr>
        <p:spPr>
          <a:xfrm>
            <a:off x="1152939" y="843677"/>
            <a:ext cx="83223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# 03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“Zia is healthy”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“Zia is wealthy”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“Zia is wise”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the compound statements to symbolic form: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Zia is healthy and wealthy but not wise.   		(h ∧ w) ∧ (~ 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Zia is not wealthy but he is healthy and wise.		 ~ w ∧ (h ∧ 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Zia is neither healthy, wealthy nor wise. 		~ h ∧ ~ w ∧ ~ s</a:t>
            </a:r>
          </a:p>
        </p:txBody>
      </p:sp>
    </p:spTree>
    <p:extLst>
      <p:ext uri="{BB962C8B-B14F-4D97-AF65-F5344CB8AC3E}">
        <p14:creationId xmlns:p14="http://schemas.microsoft.com/office/powerpoint/2010/main" val="99614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FC1C698-2CBD-4B31-A70F-D1C9F2DA9124}"/>
              </a:ext>
            </a:extLst>
          </p:cNvPr>
          <p:cNvSpPr txBox="1"/>
          <p:nvPr/>
        </p:nvSpPr>
        <p:spPr>
          <a:xfrm>
            <a:off x="490329" y="542117"/>
            <a:ext cx="861391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# 04 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TRANSLATING FROM SYMBOLS TO ENGLISH: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= “Ali is good in Mathematics”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 “Ali is a Computer Science student”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the following statement forms into plain English: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~ c 		Ali is not a Computer Science student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c∨ m		 Ali is a Computer Science student or good in Math's.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m ∧ ~ c 	Ali is good in Math's but not a Computer Science student </a:t>
            </a:r>
          </a:p>
        </p:txBody>
      </p:sp>
    </p:spTree>
    <p:extLst>
      <p:ext uri="{BB962C8B-B14F-4D97-AF65-F5344CB8AC3E}">
        <p14:creationId xmlns:p14="http://schemas.microsoft.com/office/powerpoint/2010/main" val="268184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421351A-B002-4BE4-9B22-40ED16C8656B}"/>
              </a:ext>
            </a:extLst>
          </p:cNvPr>
          <p:cNvSpPr txBox="1"/>
          <p:nvPr/>
        </p:nvSpPr>
        <p:spPr>
          <a:xfrm>
            <a:off x="914400" y="579280"/>
            <a:ext cx="6096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# 05</a:t>
            </a: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Tables :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~ p ∧ q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~ p ∧ (q ∨ ~ r)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(p ∨ q) ∧ ~ (p ∧ q)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1B6142E-B27D-492E-8958-9280414C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219" y="2087424"/>
            <a:ext cx="6096000" cy="42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7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E311ADD-6654-4518-9F0B-D755A12755DA}"/>
              </a:ext>
            </a:extLst>
          </p:cNvPr>
          <p:cNvSpPr txBox="1"/>
          <p:nvPr/>
        </p:nvSpPr>
        <p:spPr>
          <a:xfrm>
            <a:off x="265043" y="339158"/>
            <a:ext cx="10270435" cy="5478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1.Express statements with the precision of formal logic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2.Analyze arguments to test their validity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3.Apply the basic properties and operations related to sets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4.Apply to sets the basic properties and operations related to relations and functions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5.Define terms recursively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6.Prove a formula using mathematical induction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7.Prove statements using direct and indirect methods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8.Compute probability of simple and conditional events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9.Identify and use the formulas of combinatorics in different problems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10.Illustrate the basic definitions of graph theory and properties of graphs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11.Relate each major topic in Discrete Mathematics to an application area in computing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Books: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1.Discrete Mathematics with Applications (second edition) by Susanna S. Epp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2.Discrete Mathematics and Its Applications (fourth edition) by Kenneth H. Rosen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.Discrete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Mathematics by Ross and Wright </a:t>
            </a:r>
          </a:p>
        </p:txBody>
      </p:sp>
    </p:spTree>
    <p:extLst>
      <p:ext uri="{BB962C8B-B14F-4D97-AF65-F5344CB8AC3E}">
        <p14:creationId xmlns:p14="http://schemas.microsoft.com/office/powerpoint/2010/main" val="1664040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3391E62-9104-47CA-AE63-8C1E8CA0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19131"/>
            <a:ext cx="12191999" cy="4538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3C2691D-8657-4496-90ED-231BA803A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19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72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28FEE20-166F-4305-B303-70806673C20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827" y="496646"/>
            <a:ext cx="8163338" cy="585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180C1A4-99B4-4977-97A4-380E3824723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5426" y="1722782"/>
            <a:ext cx="6546574" cy="372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086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110E72A-D38E-4431-B008-0DE1E240D2C3}"/>
              </a:ext>
            </a:extLst>
          </p:cNvPr>
          <p:cNvSpPr txBox="1"/>
          <p:nvPr/>
        </p:nvSpPr>
        <p:spPr>
          <a:xfrm>
            <a:off x="901147" y="404914"/>
            <a:ext cx="98596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MORGAN’S LAWS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The negation of an AND statement is logically equivalent to the OR statement 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each component is negated.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Symbolically ~ (p ∧ q) ≡ ~ p ∨ ~ q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The negation of an OR statement is logically equivalent to the AND statement 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each component is negated.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Symbolically ~ (p ∨ q) ≡ ~ p ∧ ~ q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 of ~ (p ∨ q) ≡ ~ p ∧ ~ q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EA45212-A68D-4990-A946-3A7FE0355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7" y="4098233"/>
            <a:ext cx="6324393" cy="258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55B40AD-CCA7-4866-8C14-AA2C656A747D}"/>
              </a:ext>
            </a:extLst>
          </p:cNvPr>
          <p:cNvSpPr txBox="1"/>
          <p:nvPr/>
        </p:nvSpPr>
        <p:spPr>
          <a:xfrm>
            <a:off x="172280" y="172278"/>
            <a:ext cx="5274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TAUTOLOGY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tautology is a statement form that is always true regardless of the truth values of the statement variables. A tautology is represented by the symbol “t”.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9771F6E-01B4-48E6-96F3-7972D5193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0" y="1430405"/>
            <a:ext cx="4638259" cy="2185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A69EBAE-C8CF-4C6F-8017-D7464A66D0BA}"/>
              </a:ext>
            </a:extLst>
          </p:cNvPr>
          <p:cNvSpPr txBox="1"/>
          <p:nvPr/>
        </p:nvSpPr>
        <p:spPr>
          <a:xfrm>
            <a:off x="7076661" y="55170"/>
            <a:ext cx="45322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CONTRADICTION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contradiction is a statement form that is always false regardless of the truth values of the statement variables. A contradiction is represented by the symbol “c”.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FC3BCE0-15AF-4458-9D7C-7BF7786F3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792" y="1430405"/>
            <a:ext cx="4292877" cy="21533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4150E29-CF24-4B75-8B09-322600995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34" y="4652021"/>
            <a:ext cx="4900614" cy="19300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E469C41-3231-4E2A-8746-E95D51DA39A4}"/>
              </a:ext>
            </a:extLst>
          </p:cNvPr>
          <p:cNvSpPr txBox="1"/>
          <p:nvPr/>
        </p:nvSpPr>
        <p:spPr>
          <a:xfrm>
            <a:off x="251793" y="4165581"/>
            <a:ext cx="904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compound proposition that is neither a tautology nor a contradiction is called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contingency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9186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>
            <a:extLst>
              <a:ext uri="{FF2B5EF4-FFF2-40B4-BE49-F238E27FC236}">
                <a16:creationId xmlns="" xmlns:a16="http://schemas.microsoft.com/office/drawing/2014/main" id="{D6610DD0-AD9C-42F4-9E8B-C25F4FF0C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20" y="1476375"/>
            <a:ext cx="1115833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7">
            <a:extLst>
              <a:ext uri="{FF2B5EF4-FFF2-40B4-BE49-F238E27FC236}">
                <a16:creationId xmlns="" xmlns:a16="http://schemas.microsoft.com/office/drawing/2014/main" id="{FD5BE0C6-09FC-47DE-9CE7-646B19F70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60" y="3306010"/>
            <a:ext cx="9451649" cy="28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07656EC8-D76E-41D4-BF62-2B0C221E5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39" y="553699"/>
            <a:ext cx="321126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LOGIC AND BIT OPERATIONS: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0D7B7398-E434-4E16-A503-99C2B8213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145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6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57C56DF-0B1E-4298-BB31-E9BB68CDC458}"/>
              </a:ext>
            </a:extLst>
          </p:cNvPr>
          <p:cNvSpPr txBox="1"/>
          <p:nvPr/>
        </p:nvSpPr>
        <p:spPr>
          <a:xfrm>
            <a:off x="530086" y="811839"/>
            <a:ext cx="109197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TOPICS: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Logic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Sets &amp; Operations on sets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Relations &amp; Their 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Functions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Sequences &amp; Series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Recurrence Relations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Mathematical Induction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Loop Invariants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Loop Invariants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Combinatorics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Probability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Graphs and Trees </a:t>
            </a:r>
          </a:p>
        </p:txBody>
      </p:sp>
    </p:spTree>
    <p:extLst>
      <p:ext uri="{BB962C8B-B14F-4D97-AF65-F5344CB8AC3E}">
        <p14:creationId xmlns:p14="http://schemas.microsoft.com/office/powerpoint/2010/main" val="216821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B99D961-7495-4F12-BF02-6D1794D48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18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A3FC83A-7FE4-42C1-83CD-B3427D49E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48" y="4972050"/>
            <a:ext cx="2667000" cy="57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CF6BA6A-50E4-4CF5-9D9F-2A7F27679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859" y="4772025"/>
            <a:ext cx="31623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4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4D83C1D-9171-490C-BCEF-A37970888E76}"/>
              </a:ext>
            </a:extLst>
          </p:cNvPr>
          <p:cNvSpPr txBox="1"/>
          <p:nvPr/>
        </p:nvSpPr>
        <p:spPr>
          <a:xfrm>
            <a:off x="0" y="0"/>
            <a:ext cx="1172817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Discrete Mathematics?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 concerns processes that consist of a sequence of individual steps.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is the study of the principles and methods that distinguish between a valid and an invalid argument.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LOGIC 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PROPOSTIONAL LOGIC </a:t>
            </a:r>
          </a:p>
          <a:p>
            <a:pPr marL="342900" indent="-342900">
              <a:buAutoNum type="arabi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(FOL) LOGIC</a:t>
            </a:r>
          </a:p>
          <a:p>
            <a:pPr marL="342900" indent="-342900">
              <a:buAutoNum type="arabi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ORDER LOGIC</a:t>
            </a:r>
          </a:p>
          <a:p>
            <a:pPr marL="342900" indent="-342900">
              <a:buAutoNum type="arabi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LOGIC</a:t>
            </a:r>
          </a:p>
          <a:p>
            <a:pPr marL="342900" indent="-342900">
              <a:buAutoNum type="arabi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LOGIC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6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6F1B493-B5C6-44CB-BB35-9A32BE8FF709}"/>
              </a:ext>
            </a:extLst>
          </p:cNvPr>
          <p:cNvSpPr txBox="1"/>
          <p:nvPr/>
        </p:nvSpPr>
        <p:spPr>
          <a:xfrm>
            <a:off x="1046921" y="684055"/>
            <a:ext cx="10429462" cy="383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STATEMENT/ PROPOSITIONS: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proposition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 declarative sentence (that is, a sentence that declares a fact) that is either true or false, but not both.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was first developed systematically by the Greek philosopher Aristotle more than 2300 years ago.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72A5608-3D34-4E78-A9C9-838BAD75D8D9}"/>
              </a:ext>
            </a:extLst>
          </p:cNvPr>
          <p:cNvSpPr txBox="1"/>
          <p:nvPr/>
        </p:nvSpPr>
        <p:spPr>
          <a:xfrm>
            <a:off x="3048000" y="283214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Logic is interesting. A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It is hot today. A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-1 &gt; 0 A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x + y = 12 Not a statement</a:t>
            </a:r>
          </a:p>
        </p:txBody>
      </p:sp>
    </p:spTree>
    <p:extLst>
      <p:ext uri="{BB962C8B-B14F-4D97-AF65-F5344CB8AC3E}">
        <p14:creationId xmlns:p14="http://schemas.microsoft.com/office/powerpoint/2010/main" val="81184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46BEA4E-059E-4BA7-8525-7A389D7D8B8E}"/>
              </a:ext>
            </a:extLst>
          </p:cNvPr>
          <p:cNvSpPr txBox="1"/>
          <p:nvPr/>
        </p:nvSpPr>
        <p:spPr>
          <a:xfrm>
            <a:off x="636104" y="631957"/>
            <a:ext cx="11065566" cy="1348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PROPOSITIONAL VARIABLES:</a:t>
            </a:r>
            <a:endParaRPr lang="en-US" sz="2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use letters to denote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propositional variables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(or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statement variables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that is, variables that represent propositions, just as letters are used to denote numerical variables. The conventional letters used for propositional variables are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p, q, r, s, . 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40972D-9574-48DA-94F4-1F518F39271A}"/>
              </a:ext>
            </a:extLst>
          </p:cNvPr>
          <p:cNvSpPr txBox="1"/>
          <p:nvPr/>
        </p:nvSpPr>
        <p:spPr>
          <a:xfrm>
            <a:off x="1166191" y="2505669"/>
            <a:ext cx="86404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“Islamabad is the capital of Pakistan”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= “17 is divisible by 3”</a:t>
            </a:r>
          </a:p>
        </p:txBody>
      </p:sp>
    </p:spTree>
    <p:extLst>
      <p:ext uri="{BB962C8B-B14F-4D97-AF65-F5344CB8AC3E}">
        <p14:creationId xmlns:p14="http://schemas.microsoft.com/office/powerpoint/2010/main" val="387998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13DEBA7-5BB2-4E62-8B1A-A0AE0B23D41D}"/>
              </a:ext>
            </a:extLst>
          </p:cNvPr>
          <p:cNvSpPr txBox="1"/>
          <p:nvPr/>
        </p:nvSpPr>
        <p:spPr>
          <a:xfrm>
            <a:off x="318052" y="612844"/>
            <a:ext cx="1155589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PREDICATE LOGIC: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sentence is preceded by other sentences that make the pronoun or variable reference clear, then the sentence is a statement.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Propositions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&gt; 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greater than 2.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 is very rich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 Gates is an American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is very rich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“He is very rich”.</a:t>
            </a:r>
          </a:p>
        </p:txBody>
      </p:sp>
    </p:spTree>
    <p:extLst>
      <p:ext uri="{BB962C8B-B14F-4D97-AF65-F5344CB8AC3E}">
        <p14:creationId xmlns:p14="http://schemas.microsoft.com/office/powerpoint/2010/main" val="250695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162A758-FC0D-4A2C-9B6E-2F4D7A852987}"/>
              </a:ext>
            </a:extLst>
          </p:cNvPr>
          <p:cNvSpPr txBox="1"/>
          <p:nvPr/>
        </p:nvSpPr>
        <p:spPr>
          <a:xfrm>
            <a:off x="1258956" y="890343"/>
            <a:ext cx="9382540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COMPOUND PROPOSITIONS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Many mathematical statements are constructed by combining one or more propositions. New propositions, called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compound propositions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are formed from existing propositions using logical operators.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C4714C7-EE43-457D-AF36-69B5411C5CC1}"/>
              </a:ext>
            </a:extLst>
          </p:cNvPr>
          <p:cNvSpPr txBox="1"/>
          <p:nvPr/>
        </p:nvSpPr>
        <p:spPr>
          <a:xfrm>
            <a:off x="1470991" y="2693649"/>
            <a:ext cx="76730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“3 + 2 = 5” and “Lahore is a city in Pakistan”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“The grass is green” or “ It is hot today”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“Discrete Mathematics is not difficult to me”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AND, OR, NOT are called LOGICAL CONNECTIVES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816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947</Words>
  <Application>Microsoft Office PowerPoint</Application>
  <PresentationFormat>Custom</PresentationFormat>
  <Paragraphs>180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Lecture #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1</dc:title>
  <dc:creator>Saima Ashraf</dc:creator>
  <cp:lastModifiedBy>R.C</cp:lastModifiedBy>
  <cp:revision>20</cp:revision>
  <dcterms:created xsi:type="dcterms:W3CDTF">2020-12-09T23:28:11Z</dcterms:created>
  <dcterms:modified xsi:type="dcterms:W3CDTF">2023-01-25T06:31:13Z</dcterms:modified>
</cp:coreProperties>
</file>