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89" r:id="rId5"/>
    <p:sldId id="260" r:id="rId6"/>
    <p:sldId id="294" r:id="rId7"/>
    <p:sldId id="265" r:id="rId8"/>
    <p:sldId id="268" r:id="rId9"/>
    <p:sldId id="269" r:id="rId10"/>
    <p:sldId id="272" r:id="rId11"/>
    <p:sldId id="295" r:id="rId12"/>
    <p:sldId id="285" r:id="rId13"/>
    <p:sldId id="289" r:id="rId14"/>
    <p:sldId id="292" r:id="rId15"/>
    <p:sldId id="296" r:id="rId16"/>
    <p:sldId id="300" r:id="rId17"/>
    <p:sldId id="304" r:id="rId18"/>
    <p:sldId id="354" r:id="rId19"/>
    <p:sldId id="368" r:id="rId20"/>
    <p:sldId id="372" r:id="rId21"/>
    <p:sldId id="374" r:id="rId22"/>
    <p:sldId id="377" r:id="rId23"/>
    <p:sldId id="379" r:id="rId24"/>
    <p:sldId id="380" r:id="rId25"/>
    <p:sldId id="356" r:id="rId26"/>
    <p:sldId id="262" r:id="rId27"/>
    <p:sldId id="390" r:id="rId28"/>
    <p:sldId id="391" r:id="rId29"/>
    <p:sldId id="359" r:id="rId30"/>
    <p:sldId id="266" r:id="rId31"/>
    <p:sldId id="3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06837-911B-4C2B-893B-D2BD1262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921D6E-E576-43FA-8659-98B4CFB4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FC7023-B9AF-4ECB-BE2C-38B883E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7A52F-9A50-4986-819B-A2A7F67D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26896F-0260-4381-BCA3-D2466677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D2843-575A-4A8F-A02F-75388E01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E83EF4-D6CD-469E-B7E0-67CA4E88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97F95-9887-4B64-B324-CB1E227E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597E8A-008A-474A-8617-2C02C619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E1885A-FA98-4DC3-838D-68250C8A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96812F-2CAF-42D4-87DC-8A36DAE67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245C54-9961-42DF-9C9B-911AAF3AE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9DFB1E-4E37-4FFC-89EF-18A9EA4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0CC465-40D0-4126-B002-51B58467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5FAC3F-4A63-442E-9966-BD92C924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DEDF3-C8A1-44BA-85A2-E2EAC73E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5AD692-2A72-4545-98AF-59BE44CF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972506-9ED7-49AB-AEB1-1FAE1066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2CE09-6484-4711-8117-26F939B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3298A6-6302-40F1-AFBC-D2227D6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E14E9-113B-4948-BE40-14C8B4A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24D3E0-AAE8-45FD-92AC-FEEC250D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75A643-2E23-4A85-A631-7F37D530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0B931C-8B7F-484B-8AC2-FD12B8FC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A1B30-DF94-4349-83B7-98E06426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4E99F-0F9C-4091-B9E6-1A2F1BC9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4A291-ABE3-4F4D-8839-74F13CC2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5742A9-141E-4DE2-90A4-5552117B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1881E9-F4BB-4769-8FD6-E0DF0DD8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D42AEF-47A9-4196-BF9E-0F7255C0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80D84C-4E5C-438E-AB76-D6D86C56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66F45-2AD3-4044-92DF-7E821A63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DB5E0F-7163-4DAB-9E9B-945E4432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6758BF-D7C7-4CAD-995C-64751C337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230613-1082-4713-9662-C782F8056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27A6A8-1E0E-46DA-A9BA-8B88A25A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53009F4-D6A0-4457-B6B3-B1276C96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95B4EF-3852-4FA1-9DC6-BCA466F6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71879F-1DBE-4375-B52D-9999CDF7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774A3-9DD6-4802-B37A-902745FB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923781-E98E-4B4D-80D9-7D7B8CD7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789891-2528-4E72-B461-06434A01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8CD6D-0F88-4CD1-BEE8-87CEE23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728B8D-ACDC-4129-9FBE-A9E6DFEA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EF36D16-6547-4F6B-91AD-C272CFD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C7FAF9-53B1-4259-B877-30177635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8B745-E32A-4590-9558-7E34FDEF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9E8A99-F1EB-44D6-81D2-3EC07BE5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C5482D-A415-45F0-8197-C153F1639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CB4C71-B171-4ED8-8329-946543B3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28C655-04EE-401F-9ABF-7A883C89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612951-BF05-4848-A821-83320743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34138-E8AF-45A8-8654-CAC41956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BCC9F2-F61A-4EBC-BEE2-1AFFA883B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8549E5-EF99-4009-9CBB-2FAA221E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476A36-0AF1-4E26-9AFD-6918C3F7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24C0C7-1B33-4DDA-901B-05DB1C45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3B71FF-3DE7-47A9-88BB-6AEC0CB6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3F8273-AA9C-45D5-BA07-E0F4D617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C5F99A-0318-4282-9AB2-542EBDE4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05AF53-F662-4A4F-9565-4871B70FF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FF6F-BBC3-45EC-A163-ECFE3F0E1BD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5E4A6E-A9E3-482E-83AA-4545929BA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1A7966-FFC5-40E5-987A-757432D2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535B-F80B-408E-AE5A-698578C3F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804F99-706E-4849-8F17-CF6BEFC8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1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17BE92-0311-4313-A314-FD602D5BDA9E}"/>
              </a:ext>
            </a:extLst>
          </p:cNvPr>
          <p:cNvSpPr txBox="1"/>
          <p:nvPr/>
        </p:nvSpPr>
        <p:spPr>
          <a:xfrm>
            <a:off x="556591" y="514315"/>
            <a:ext cx="89982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SYMBOLIC PROPOSITIONS TO ENGLISH: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p, q, and r be the propositions: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“you have the flu”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“you miss the final exam”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“you pass the course”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following propositions as an English sentence.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 → 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flu, then you will miss the final exam.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~q → 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don’t miss the final exam, you will pass the course.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~p ∧ ~q→ 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neither have flu nor miss the final exam, then you will pass the course.</a:t>
            </a:r>
          </a:p>
        </p:txBody>
      </p:sp>
    </p:spTree>
    <p:extLst>
      <p:ext uri="{BB962C8B-B14F-4D97-AF65-F5344CB8AC3E}">
        <p14:creationId xmlns:p14="http://schemas.microsoft.com/office/powerpoint/2010/main" val="46357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5B4692-2F69-4E21-B8D6-77D4A0EFDFE0}"/>
              </a:ext>
            </a:extLst>
          </p:cNvPr>
          <p:cNvSpPr txBox="1"/>
          <p:nvPr/>
        </p:nvSpPr>
        <p:spPr>
          <a:xfrm>
            <a:off x="278295" y="47209"/>
            <a:ext cx="10813774" cy="176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CONVERSE INVERSE CONTRAPOSITIVE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proposition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 is called 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converse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contrapositive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is the proposition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￢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→￢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proposition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 is called 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inverse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￢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→￢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D0353C-A0C7-403E-AA0F-8F7E6F78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1" y="2239272"/>
            <a:ext cx="6496050" cy="1055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067EBA-67DB-4B2C-93EF-F56E69D1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71" y="3563010"/>
            <a:ext cx="6861458" cy="22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ED3E37-15E0-48CF-B721-74A6A1D8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48" y="932208"/>
            <a:ext cx="7843630" cy="644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7C8B2C-0D96-4F0F-8565-923AB828281B}"/>
              </a:ext>
            </a:extLst>
          </p:cNvPr>
          <p:cNvSpPr txBox="1"/>
          <p:nvPr/>
        </p:nvSpPr>
        <p:spPr>
          <a:xfrm>
            <a:off x="1139687" y="2152531"/>
            <a:ext cx="9144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INVERSE: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today is not Friday, then 2 + 3 ≠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does not snow today I will not ski tomorrow.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not a square then P is not a rectangle.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my car is not in the repair shop, then I shall get to the class. </a:t>
            </a:r>
          </a:p>
        </p:txBody>
      </p:sp>
    </p:spTree>
    <p:extLst>
      <p:ext uri="{BB962C8B-B14F-4D97-AF65-F5344CB8AC3E}">
        <p14:creationId xmlns:p14="http://schemas.microsoft.com/office/powerpoint/2010/main" val="71110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67CF66-51C0-4EF1-AF50-D6CCE1BE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84" y="667991"/>
            <a:ext cx="8393803" cy="546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1FB637-4EB5-41D3-9D6E-9B7F5993B7AE}"/>
              </a:ext>
            </a:extLst>
          </p:cNvPr>
          <p:cNvSpPr txBox="1"/>
          <p:nvPr/>
        </p:nvSpPr>
        <p:spPr>
          <a:xfrm>
            <a:off x="1585084" y="1622817"/>
            <a:ext cx="82877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WRITING CONVERSE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2 + 3 = 5, then today is Friday.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will ski tomorrow only if it snows today.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a rectangle then P is a square.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 cannot get to the class, then my car is in the repair shop. </a:t>
            </a:r>
          </a:p>
        </p:txBody>
      </p:sp>
    </p:spTree>
    <p:extLst>
      <p:ext uri="{BB962C8B-B14F-4D97-AF65-F5344CB8AC3E}">
        <p14:creationId xmlns:p14="http://schemas.microsoft.com/office/powerpoint/2010/main" val="230614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79FCFDC-4292-4734-B936-FD21B3E8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02" y="663230"/>
            <a:ext cx="8793646" cy="57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5C22A7-005A-4CFF-BA33-E45DAE824EA8}"/>
              </a:ext>
            </a:extLst>
          </p:cNvPr>
          <p:cNvSpPr txBox="1"/>
          <p:nvPr/>
        </p:nvSpPr>
        <p:spPr>
          <a:xfrm>
            <a:off x="1537253" y="1575786"/>
            <a:ext cx="76067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2 + 3 ≠ 5, then today is not Friday.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will not ski tomorrow only if it does not snow today.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not a rectangle then P is not a square.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 can get to the class, then my car is not in the repair shop. </a:t>
            </a:r>
          </a:p>
        </p:txBody>
      </p:sp>
    </p:spTree>
    <p:extLst>
      <p:ext uri="{BB962C8B-B14F-4D97-AF65-F5344CB8AC3E}">
        <p14:creationId xmlns:p14="http://schemas.microsoft.com/office/powerpoint/2010/main" val="8684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FDD07E-62BE-4DC5-B37A-CC3E993C0843}"/>
              </a:ext>
            </a:extLst>
          </p:cNvPr>
          <p:cNvSpPr txBox="1"/>
          <p:nvPr/>
        </p:nvSpPr>
        <p:spPr>
          <a:xfrm>
            <a:off x="596347" y="493771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BICONDITIONALS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952C0B-A0E5-42DF-99FC-F972FA1C25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758" y="867883"/>
            <a:ext cx="10514483" cy="155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xmlns="" id="{98DF8A26-2CFC-4BBC-B1A0-DD4BD68331C7}"/>
              </a:ext>
            </a:extLst>
          </p:cNvPr>
          <p:cNvSpPr txBox="1"/>
          <p:nvPr/>
        </p:nvSpPr>
        <p:spPr>
          <a:xfrm>
            <a:off x="1399221" y="3744020"/>
            <a:ext cx="9754235" cy="224612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R="5981065" algn="ctr">
              <a:lnSpc>
                <a:spcPct val="100000"/>
              </a:lnSpc>
              <a:spcBef>
                <a:spcPts val="715"/>
              </a:spcBef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0" algn="ctr">
              <a:lnSpc>
                <a:spcPct val="100000"/>
              </a:lnSpc>
              <a:spcBef>
                <a:spcPts val="615"/>
              </a:spcBef>
            </a:pPr>
            <a:r>
              <a:rPr sz="2000" b="1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flight.”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345430" algn="ctr">
              <a:lnSpc>
                <a:spcPct val="100000"/>
              </a:lnSpc>
              <a:spcBef>
                <a:spcPts val="61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0" algn="ctr">
              <a:lnSpc>
                <a:spcPct val="100000"/>
              </a:lnSpc>
              <a:spcBef>
                <a:spcPts val="625"/>
              </a:spcBef>
            </a:pP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ticket.”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algn="ctr">
              <a:lnSpc>
                <a:spcPct val="100000"/>
              </a:lnSpc>
              <a:spcBef>
                <a:spcPts val="625"/>
              </a:spcBef>
            </a:pP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ticket.”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DA9F6E-825F-40FF-89A3-E53AD3880479}"/>
              </a:ext>
            </a:extLst>
          </p:cNvPr>
          <p:cNvSpPr txBox="1"/>
          <p:nvPr/>
        </p:nvSpPr>
        <p:spPr>
          <a:xfrm>
            <a:off x="596347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ample</a:t>
            </a:r>
          </a:p>
        </p:txBody>
      </p:sp>
    </p:spTree>
    <p:extLst>
      <p:ext uri="{BB962C8B-B14F-4D97-AF65-F5344CB8AC3E}">
        <p14:creationId xmlns:p14="http://schemas.microsoft.com/office/powerpoint/2010/main" val="315919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38743C-A70B-4A84-8C06-75CFD2AD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22" y="612291"/>
            <a:ext cx="4531416" cy="61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C6C5DA-8C14-4694-9709-9D0CC9A8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7" y="1351515"/>
            <a:ext cx="8375373" cy="50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79BEF4-820C-490C-B3B0-F59F1886E449}"/>
              </a:ext>
            </a:extLst>
          </p:cNvPr>
          <p:cNvSpPr txBox="1"/>
          <p:nvPr/>
        </p:nvSpPr>
        <p:spPr>
          <a:xfrm>
            <a:off x="887895" y="130217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REPHRASING BICONDITIONAL: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p↔q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expressed 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“p is necessary and sufficient for q”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“If p then q, and conversely”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“p is equivalent to q” </a:t>
            </a:r>
          </a:p>
        </p:txBody>
      </p:sp>
    </p:spTree>
    <p:extLst>
      <p:ext uri="{BB962C8B-B14F-4D97-AF65-F5344CB8AC3E}">
        <p14:creationId xmlns:p14="http://schemas.microsoft.com/office/powerpoint/2010/main" val="304591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3365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sz="4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1583" y="1874647"/>
          <a:ext cx="5760085" cy="4061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9963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121660" algn="l"/>
                        </a:tabLst>
                      </a:pPr>
                      <a:r>
                        <a:rPr sz="40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	</a:t>
                      </a:r>
                      <a:r>
                        <a:rPr sz="40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Precedence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2881630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¬	1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2900045" algn="l"/>
                        </a:tabLst>
                      </a:pPr>
                      <a:r>
                        <a:rPr sz="4000" b="1" spc="40" dirty="0">
                          <a:latin typeface="Cambria Math"/>
                          <a:cs typeface="Cambria Math"/>
                        </a:rPr>
                        <a:t>∧	</a:t>
                      </a:r>
                      <a:r>
                        <a:rPr sz="4000" b="1" spc="-5" dirty="0">
                          <a:latin typeface="Calibri"/>
                          <a:cs typeface="Calibri"/>
                        </a:rPr>
                        <a:t>2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  <a:tabLst>
                          <a:tab pos="2881630" algn="l"/>
                        </a:tabLst>
                      </a:pPr>
                      <a:r>
                        <a:rPr sz="4000" b="1" spc="40" dirty="0">
                          <a:latin typeface="Cambria Math"/>
                          <a:cs typeface="Cambria Math"/>
                        </a:rPr>
                        <a:t>∨	</a:t>
                      </a:r>
                      <a:r>
                        <a:rPr sz="4000" b="1" spc="-5" dirty="0">
                          <a:latin typeface="Calibri"/>
                          <a:cs typeface="Calibri"/>
                        </a:rPr>
                        <a:t>3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0601"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2980690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→	4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  <a:p>
                      <a:pPr marR="194310" algn="ctr">
                        <a:lnSpc>
                          <a:spcPct val="100000"/>
                        </a:lnSpc>
                        <a:tabLst>
                          <a:tab pos="3084195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↔	5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BCC61914-53C3-4C36-8BE2-B2FF15DFFD10}"/>
              </a:ext>
            </a:extLst>
          </p:cNvPr>
          <p:cNvSpPr txBox="1">
            <a:spLocks/>
          </p:cNvSpPr>
          <p:nvPr/>
        </p:nvSpPr>
        <p:spPr>
          <a:xfrm>
            <a:off x="545878" y="383777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LOGIC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E12669-F39A-4720-BECB-E992EDA5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83" y="1550504"/>
            <a:ext cx="7439647" cy="3710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B6BB0B-998B-4FA8-B8F1-EFD213AE6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848" y="2161765"/>
            <a:ext cx="2656013" cy="23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5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DDF2A7-DA00-446B-988E-45A7D5F3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976F1-14B8-493B-970F-10993197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5" y="629271"/>
            <a:ext cx="4794595" cy="3171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9A4FAB-5ABC-43FB-89A3-09009DD7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19" y="3186096"/>
            <a:ext cx="5667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D22315-BC5D-44AF-9A04-355FC8FF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6" y="1767302"/>
            <a:ext cx="3112621" cy="23011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xmlns="" id="{43A2B9B8-A751-4B97-A008-288B4EFEF14B}"/>
              </a:ext>
            </a:extLst>
          </p:cNvPr>
          <p:cNvSpPr txBox="1">
            <a:spLocks/>
          </p:cNvSpPr>
          <p:nvPr/>
        </p:nvSpPr>
        <p:spPr>
          <a:xfrm>
            <a:off x="956696" y="732878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A79D10-0822-4AE2-B3DE-473BC0EC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31" y="1433476"/>
            <a:ext cx="2619375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90454D7-E1ED-4DAF-BA78-95349207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405" y="2495550"/>
            <a:ext cx="1619250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12460AC-D046-45BB-A3CA-2DAEAEB75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743" y="2168698"/>
            <a:ext cx="394126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259D3-8466-4062-959C-E842BDBE45F1}"/>
              </a:ext>
            </a:extLst>
          </p:cNvPr>
          <p:cNvSpPr txBox="1"/>
          <p:nvPr/>
        </p:nvSpPr>
        <p:spPr>
          <a:xfrm>
            <a:off x="424069" y="426231"/>
            <a:ext cx="1135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Combinational Circuit is a compound circuit consisting of the basic logic gates such as NOT, AND, OR.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D07B33-F1BB-4E01-A3FB-E2466FD3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06" y="1999088"/>
            <a:ext cx="6545124" cy="21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605968-5FF1-4334-A2F3-A19BF9E0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396871" cy="67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9836A6-7D2B-4ABD-91BD-DAD4D768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0939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DE514C-8DF8-4FC6-B622-4B94E774F9F2}"/>
              </a:ext>
            </a:extLst>
          </p:cNvPr>
          <p:cNvSpPr txBox="1"/>
          <p:nvPr/>
        </p:nvSpPr>
        <p:spPr>
          <a:xfrm>
            <a:off x="490329" y="616158"/>
            <a:ext cx="10840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consider the following argument: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a list of statements called premises (or assumptions or hypotheses) followed by a statement called the conclusion.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.. . . . 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∴C 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symbol ∴ read “therefore” is normally placed just before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45413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77E52E-18F9-49E2-907E-4AFEF7AC9281}"/>
              </a:ext>
            </a:extLst>
          </p:cNvPr>
          <p:cNvSpPr txBox="1"/>
          <p:nvPr/>
        </p:nvSpPr>
        <p:spPr>
          <a:xfrm>
            <a:off x="384312" y="496382"/>
            <a:ext cx="1150288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AND INVALID ARGUMENT: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conclusion is true when all the premises are true.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(P1∧ P2 ∧ P3 ∧ . . . ∧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C is a tautology.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conclusion is false when all the premises are true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critical rows are those rows where the premises have truth value T. </a:t>
            </a:r>
          </a:p>
        </p:txBody>
      </p:sp>
    </p:spTree>
    <p:extLst>
      <p:ext uri="{BB962C8B-B14F-4D97-AF65-F5344CB8AC3E}">
        <p14:creationId xmlns:p14="http://schemas.microsoft.com/office/powerpoint/2010/main" val="61855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DF8C91-6943-4851-ABF8-40796324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8" y="0"/>
            <a:ext cx="11526701" cy="6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0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90A7C1-F639-485F-9657-AEAC275F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880035" cy="65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7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611EC7-EB56-4203-9492-9E0D0F0F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343862" cy="6361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C46138-44D5-425D-81CF-F603F7E43BA3}"/>
              </a:ext>
            </a:extLst>
          </p:cNvPr>
          <p:cNvSpPr txBox="1"/>
          <p:nvPr/>
        </p:nvSpPr>
        <p:spPr>
          <a:xfrm>
            <a:off x="410816" y="6361044"/>
            <a:ext cx="10933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third critical row, the conclusion is false when all the premises are true. Therefore, the argument is invalid</a:t>
            </a:r>
          </a:p>
        </p:txBody>
      </p:sp>
    </p:spTree>
    <p:extLst>
      <p:ext uri="{BB962C8B-B14F-4D97-AF65-F5344CB8AC3E}">
        <p14:creationId xmlns:p14="http://schemas.microsoft.com/office/powerpoint/2010/main" val="8890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A41820-51AE-4B8C-9936-05C78DA8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3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B64A9C-DEFA-45BF-B4B5-33297CFF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8596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F172A2-042D-4E44-8F68-BDC0EE76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09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719215-2CE4-4770-A5E2-F48D4851FE4F}"/>
              </a:ext>
            </a:extLst>
          </p:cNvPr>
          <p:cNvSpPr txBox="1"/>
          <p:nvPr/>
        </p:nvSpPr>
        <p:spPr>
          <a:xfrm>
            <a:off x="848139" y="840939"/>
            <a:ext cx="104957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LAWS OF LOGIC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law of logic, simplify the statement 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∨ [~(~p ∧ q)]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∨ [~(~p ∧ q)] ≡ p ∨ [~(~p) ∨ (~q)]      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≡ p ∨ [p∨(~q)] 			Double Negative Law: ~(~p) ≡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≡ [p ∨ p]∨(~q)			Associative Law for ∨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≡ p ∨ (~q) 		                               Idempotent Law: p ∨ p ≡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the simplified statement form.</a:t>
            </a:r>
          </a:p>
        </p:txBody>
      </p:sp>
    </p:spTree>
    <p:extLst>
      <p:ext uri="{BB962C8B-B14F-4D97-AF65-F5344CB8AC3E}">
        <p14:creationId xmlns:p14="http://schemas.microsoft.com/office/powerpoint/2010/main" val="188943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CFFFCE-1861-47B4-9A9A-FE10EC1A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68" y="4309119"/>
            <a:ext cx="4621174" cy="554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7673FC-31D3-49B6-922E-9D76D677791E}"/>
              </a:ext>
            </a:extLst>
          </p:cNvPr>
          <p:cNvSpPr txBox="1"/>
          <p:nvPr/>
        </p:nvSpPr>
        <p:spPr>
          <a:xfrm>
            <a:off x="901147" y="1025475"/>
            <a:ext cx="106282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 STATEMENT: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will get an A if you are hardworking and the sun shines, or you are hardworking and it rains.”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Rephrase the condition more simply.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“You are hardworking’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“The sun shines”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“It rains” 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is (p ∧ q) ∨ (p ∧ r)    Using distributive law,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∧ q) ∨ (p ∧ r) ≡ p ∧ (q ∨ r) </a:t>
            </a:r>
          </a:p>
        </p:txBody>
      </p:sp>
    </p:spTree>
    <p:extLst>
      <p:ext uri="{BB962C8B-B14F-4D97-AF65-F5344CB8AC3E}">
        <p14:creationId xmlns:p14="http://schemas.microsoft.com/office/powerpoint/2010/main" val="23561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B4270F-E74C-4767-AA80-59A494DADE0E}"/>
              </a:ext>
            </a:extLst>
          </p:cNvPr>
          <p:cNvSpPr txBox="1"/>
          <p:nvPr/>
        </p:nvSpPr>
        <p:spPr>
          <a:xfrm>
            <a:off x="450574" y="440762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STATMENTS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8BEFB8-4980-4941-980F-B30930E165A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68" y="873669"/>
            <a:ext cx="10767005" cy="19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1BF8D8F7-3896-439F-8DC7-AF0551B3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08" y="2442174"/>
            <a:ext cx="15408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B746112B-B92A-4333-AFD4-1A0AC69F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" y="435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3E4C5-7F45-4ED4-AF45-B3520C98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9" y="3530863"/>
            <a:ext cx="11248704" cy="2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08F015-E3D8-4F2C-9DA2-3BC16C8E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82" y="197083"/>
            <a:ext cx="7141266" cy="730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776AB4-A17C-45B8-BFE5-33AF086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39" y="927652"/>
            <a:ext cx="7859161" cy="355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4B1B29-4F0F-4795-AAD6-CA4CC9FA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523" y="562367"/>
            <a:ext cx="1133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EDD922-6F67-4F67-9A94-7791BB876C9C}"/>
              </a:ext>
            </a:extLst>
          </p:cNvPr>
          <p:cNvSpPr txBox="1"/>
          <p:nvPr/>
        </p:nvSpPr>
        <p:spPr>
          <a:xfrm>
            <a:off x="636104" y="615652"/>
            <a:ext cx="84283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WITH CONDITIONAL STATEMENTS: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truth value of each of the following conditional statements: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“If 1 = 1, then 3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“If 1 = 1, then 2 = 3.”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“If 1 = 0, then 3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“If 1 = 2, then 2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“If 1 = 1,then 1 = 2 and 2 = 3.”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“If 1 = 3 or 1 = 2 then 3 = 3.” TRUE</a:t>
            </a:r>
          </a:p>
        </p:txBody>
      </p:sp>
    </p:spTree>
    <p:extLst>
      <p:ext uri="{BB962C8B-B14F-4D97-AF65-F5344CB8AC3E}">
        <p14:creationId xmlns:p14="http://schemas.microsoft.com/office/powerpoint/2010/main" val="417791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F9D850-F083-4A11-9570-E5842650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6" y="986458"/>
            <a:ext cx="9920111" cy="2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1011</Words>
  <Application>Microsoft Office PowerPoint</Application>
  <PresentationFormat>Custom</PresentationFormat>
  <Paragraphs>163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 #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Precedence of 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Saima Ashraf</dc:creator>
  <cp:lastModifiedBy>R.C</cp:lastModifiedBy>
  <cp:revision>21</cp:revision>
  <dcterms:created xsi:type="dcterms:W3CDTF">2020-12-10T00:23:55Z</dcterms:created>
  <dcterms:modified xsi:type="dcterms:W3CDTF">2023-01-30T22:12:50Z</dcterms:modified>
</cp:coreProperties>
</file>