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8" r:id="rId4"/>
    <p:sldId id="259" r:id="rId5"/>
    <p:sldId id="269" r:id="rId6"/>
    <p:sldId id="270" r:id="rId7"/>
    <p:sldId id="258" r:id="rId8"/>
    <p:sldId id="260" r:id="rId9"/>
    <p:sldId id="272" r:id="rId10"/>
    <p:sldId id="273" r:id="rId11"/>
    <p:sldId id="274" r:id="rId12"/>
    <p:sldId id="275" r:id="rId13"/>
    <p:sldId id="276" r:id="rId14"/>
    <p:sldId id="261" r:id="rId15"/>
    <p:sldId id="262" r:id="rId16"/>
    <p:sldId id="263" r:id="rId17"/>
    <p:sldId id="264" r:id="rId18"/>
    <p:sldId id="277" r:id="rId19"/>
    <p:sldId id="278" r:id="rId20"/>
    <p:sldId id="265" r:id="rId21"/>
    <p:sldId id="266" r:id="rId22"/>
    <p:sldId id="267" r:id="rId23"/>
    <p:sldId id="280" r:id="rId24"/>
    <p:sldId id="271" r:id="rId25"/>
    <p:sldId id="279"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2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56706-0E05-4374-88BC-F70DB3F56C0E}"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5BFFD-4699-44F0-BB1D-B9D85A2E3A70}" type="slidenum">
              <a:rPr lang="en-US" smtClean="0"/>
              <a:t>‹#›</a:t>
            </a:fld>
            <a:endParaRPr lang="en-US"/>
          </a:p>
        </p:txBody>
      </p:sp>
    </p:spTree>
    <p:extLst>
      <p:ext uri="{BB962C8B-B14F-4D97-AF65-F5344CB8AC3E}">
        <p14:creationId xmlns:p14="http://schemas.microsoft.com/office/powerpoint/2010/main" val="142600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javatpoint.com/jsf-tutorial" TargetMode="External"/><Relationship Id="rId3" Type="http://schemas.openxmlformats.org/officeDocument/2006/relationships/hyperlink" Target="https://www.javatpoint.com/servlet-tutorial" TargetMode="External"/><Relationship Id="rId7" Type="http://schemas.openxmlformats.org/officeDocument/2006/relationships/hyperlink" Target="https://www.javatpoint.com/hibernate-tutoria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javatpoint.com/spring-tutorial" TargetMode="External"/><Relationship Id="rId11" Type="http://schemas.openxmlformats.org/officeDocument/2006/relationships/hyperlink" Target="https://www.javatpoint.com/jpa-tutorial" TargetMode="External"/><Relationship Id="rId5" Type="http://schemas.openxmlformats.org/officeDocument/2006/relationships/hyperlink" Target="https://www.javatpoint.com/struts-2-tutorial" TargetMode="External"/><Relationship Id="rId10" Type="http://schemas.openxmlformats.org/officeDocument/2006/relationships/hyperlink" Target="https://www.javatpoint.com/java-string" TargetMode="External"/><Relationship Id="rId4" Type="http://schemas.openxmlformats.org/officeDocument/2006/relationships/hyperlink" Target="https://www.javatpoint.com/jsp-tutorial" TargetMode="External"/><Relationship Id="rId9" Type="http://schemas.openxmlformats.org/officeDocument/2006/relationships/hyperlink" Target="https://www.javatpoint.com/ejb-tutoria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Desktop Applications such as acrobat reader, media player, antivirus, etc.</a:t>
            </a:r>
          </a:p>
          <a:p>
            <a:r>
              <a:rPr lang="en-US" sz="1200" b="0" i="0" kern="1200" dirty="0" smtClean="0">
                <a:solidFill>
                  <a:schemeClr val="tx1"/>
                </a:solidFill>
                <a:effectLst/>
                <a:latin typeface="+mn-lt"/>
                <a:ea typeface="+mn-ea"/>
                <a:cs typeface="+mn-cs"/>
              </a:rPr>
              <a:t>Web Applications such as irctc.co.in, javatpoint.com, etc.</a:t>
            </a:r>
          </a:p>
          <a:p>
            <a:r>
              <a:rPr lang="en-US" sz="1200" b="0" i="0" kern="1200" dirty="0" smtClean="0">
                <a:solidFill>
                  <a:schemeClr val="tx1"/>
                </a:solidFill>
                <a:effectLst/>
                <a:latin typeface="+mn-lt"/>
                <a:ea typeface="+mn-ea"/>
                <a:cs typeface="+mn-cs"/>
              </a:rPr>
              <a:t>Enterprise Applications such as banking applications.</a:t>
            </a:r>
          </a:p>
          <a:p>
            <a:endParaRPr lang="en-US" sz="1200" b="0" i="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1) Standalone Application</a:t>
            </a:r>
          </a:p>
          <a:p>
            <a:r>
              <a:rPr lang="en-US" dirty="0" smtClean="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r>
              <a:rPr lang="en-US" sz="1200" b="0" kern="1200" dirty="0" smtClean="0">
                <a:solidFill>
                  <a:schemeClr val="tx1"/>
                </a:solidFill>
                <a:effectLst/>
                <a:latin typeface="+mn-lt"/>
                <a:ea typeface="+mn-ea"/>
                <a:cs typeface="+mn-cs"/>
              </a:rPr>
              <a:t>2) Web Application</a:t>
            </a:r>
          </a:p>
          <a:p>
            <a:r>
              <a:rPr lang="en-US" dirty="0" smtClean="0"/>
              <a:t>An application that runs on the server side and creates a dynamic page is called a web application. Currently, </a:t>
            </a:r>
            <a:r>
              <a:rPr lang="en-US" sz="1200" u="none" strike="noStrike" kern="1200" dirty="0" smtClean="0">
                <a:solidFill>
                  <a:schemeClr val="tx1"/>
                </a:solidFill>
                <a:effectLst/>
                <a:latin typeface="+mn-lt"/>
                <a:ea typeface="+mn-ea"/>
                <a:cs typeface="+mn-cs"/>
                <a:hlinkClick r:id="rId3"/>
              </a:rPr>
              <a:t>Servlet</a:t>
            </a:r>
            <a:r>
              <a:rPr lang="en-US" dirty="0" smtClean="0"/>
              <a:t>, </a:t>
            </a:r>
            <a:r>
              <a:rPr lang="en-US" sz="1200" u="none" strike="noStrike" kern="1200" dirty="0" smtClean="0">
                <a:solidFill>
                  <a:schemeClr val="tx1"/>
                </a:solidFill>
                <a:effectLst/>
                <a:latin typeface="+mn-lt"/>
                <a:ea typeface="+mn-ea"/>
                <a:cs typeface="+mn-cs"/>
                <a:hlinkClick r:id="rId4"/>
              </a:rPr>
              <a:t>JSP</a:t>
            </a:r>
            <a:r>
              <a:rPr lang="en-US" dirty="0" smtClean="0"/>
              <a:t>, </a:t>
            </a:r>
            <a:r>
              <a:rPr lang="en-US" sz="1200" u="none" strike="noStrike" kern="1200" dirty="0" smtClean="0">
                <a:solidFill>
                  <a:schemeClr val="tx1"/>
                </a:solidFill>
                <a:effectLst/>
                <a:latin typeface="+mn-lt"/>
                <a:ea typeface="+mn-ea"/>
                <a:cs typeface="+mn-cs"/>
                <a:hlinkClick r:id="rId5"/>
              </a:rPr>
              <a:t>Struts</a:t>
            </a:r>
            <a:r>
              <a:rPr lang="en-US" dirty="0" smtClean="0"/>
              <a:t>, </a:t>
            </a:r>
            <a:r>
              <a:rPr lang="en-US" sz="1200" u="none" strike="noStrike" kern="1200" dirty="0" smtClean="0">
                <a:solidFill>
                  <a:schemeClr val="tx1"/>
                </a:solidFill>
                <a:effectLst/>
                <a:latin typeface="+mn-lt"/>
                <a:ea typeface="+mn-ea"/>
                <a:cs typeface="+mn-cs"/>
                <a:hlinkClick r:id="rId6"/>
              </a:rPr>
              <a:t>Spring</a:t>
            </a:r>
            <a:r>
              <a:rPr lang="en-US" dirty="0" smtClean="0"/>
              <a:t>, </a:t>
            </a:r>
            <a:r>
              <a:rPr lang="en-US" sz="1200" u="none" strike="noStrike" kern="1200" dirty="0" smtClean="0">
                <a:solidFill>
                  <a:schemeClr val="tx1"/>
                </a:solidFill>
                <a:effectLst/>
                <a:latin typeface="+mn-lt"/>
                <a:ea typeface="+mn-ea"/>
                <a:cs typeface="+mn-cs"/>
                <a:hlinkClick r:id="rId7"/>
              </a:rPr>
              <a:t>Hibernate</a:t>
            </a:r>
            <a:r>
              <a:rPr lang="en-US" dirty="0" smtClean="0"/>
              <a:t>, </a:t>
            </a:r>
            <a:r>
              <a:rPr lang="en-US" sz="1200" u="none" strike="noStrike" kern="1200" dirty="0" smtClean="0">
                <a:solidFill>
                  <a:schemeClr val="tx1"/>
                </a:solidFill>
                <a:effectLst/>
                <a:latin typeface="+mn-lt"/>
                <a:ea typeface="+mn-ea"/>
                <a:cs typeface="+mn-cs"/>
                <a:hlinkClick r:id="rId8"/>
              </a:rPr>
              <a:t>JSF</a:t>
            </a:r>
            <a:r>
              <a:rPr lang="en-US" dirty="0" smtClean="0"/>
              <a:t>, etc. technologies are used for creating web applications in Java.</a:t>
            </a:r>
          </a:p>
          <a:p>
            <a:r>
              <a:rPr lang="en-US" sz="1200" b="0" kern="1200" dirty="0" smtClean="0">
                <a:solidFill>
                  <a:schemeClr val="tx1"/>
                </a:solidFill>
                <a:effectLst/>
                <a:latin typeface="+mn-lt"/>
                <a:ea typeface="+mn-ea"/>
                <a:cs typeface="+mn-cs"/>
              </a:rPr>
              <a:t>3) Enterprise Application</a:t>
            </a:r>
          </a:p>
          <a:p>
            <a:r>
              <a:rPr lang="en-US" dirty="0" smtClean="0"/>
              <a:t>An application that is distributed in nature, such as banking applications, etc. is called an enterprise application. It has advantages like high-level security, load balancing, and clustering. In Java, </a:t>
            </a:r>
            <a:r>
              <a:rPr lang="en-US" sz="1200" u="none" strike="noStrike" kern="1200" dirty="0" smtClean="0">
                <a:solidFill>
                  <a:schemeClr val="tx1"/>
                </a:solidFill>
                <a:effectLst/>
                <a:latin typeface="+mn-lt"/>
                <a:ea typeface="+mn-ea"/>
                <a:cs typeface="+mn-cs"/>
                <a:hlinkClick r:id="rId9"/>
              </a:rPr>
              <a:t>EJB</a:t>
            </a:r>
            <a:r>
              <a:rPr lang="en-US" dirty="0" smtClean="0"/>
              <a:t> is used for creating enterprise applications.</a:t>
            </a:r>
          </a:p>
          <a:p>
            <a:r>
              <a:rPr lang="en-US" sz="1200" b="0" kern="1200" dirty="0" smtClean="0">
                <a:solidFill>
                  <a:schemeClr val="tx1"/>
                </a:solidFill>
                <a:effectLst/>
                <a:latin typeface="+mn-lt"/>
                <a:ea typeface="+mn-ea"/>
                <a:cs typeface="+mn-cs"/>
              </a:rPr>
              <a:t>4) Mobile Application</a:t>
            </a:r>
          </a:p>
          <a:p>
            <a:r>
              <a:rPr lang="en-US" sz="1200" b="0" i="0" kern="1200" dirty="0" smtClean="0">
                <a:solidFill>
                  <a:schemeClr val="tx1"/>
                </a:solidFill>
                <a:effectLst/>
                <a:latin typeface="+mn-lt"/>
                <a:ea typeface="+mn-ea"/>
                <a:cs typeface="+mn-cs"/>
              </a:rPr>
              <a:t>An application which is created for mobile devices is called a mobile application. Currently, Android and Java ME are used for creating mobile applications.</a:t>
            </a:r>
            <a:endParaRPr lang="en-US" dirty="0" smtClean="0"/>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indent="0">
              <a:buNone/>
            </a:pPr>
            <a:r>
              <a:rPr lang="en-US" dirty="0" smtClean="0"/>
              <a:t>1) Java SE (Java Standard Edition)</a:t>
            </a:r>
          </a:p>
          <a:p>
            <a:pPr marL="0" indent="0">
              <a:buNone/>
            </a:pPr>
            <a:r>
              <a:rPr lang="en-US" dirty="0" smtClean="0"/>
              <a:t>It is a Java programming platform. It includes Java programming APIs such as </a:t>
            </a:r>
            <a:r>
              <a:rPr lang="en-US" dirty="0" err="1" smtClean="0"/>
              <a:t>java.lang</a:t>
            </a:r>
            <a:r>
              <a:rPr lang="en-US" dirty="0" smtClean="0"/>
              <a:t>, java.io, java.net, </a:t>
            </a:r>
            <a:r>
              <a:rPr lang="en-US" dirty="0" err="1" smtClean="0"/>
              <a:t>java.util</a:t>
            </a:r>
            <a:r>
              <a:rPr lang="en-US" dirty="0" smtClean="0"/>
              <a:t>, </a:t>
            </a:r>
            <a:r>
              <a:rPr lang="en-US" dirty="0" err="1" smtClean="0"/>
              <a:t>java.sql</a:t>
            </a:r>
            <a:r>
              <a:rPr lang="en-US" dirty="0" smtClean="0"/>
              <a:t>, </a:t>
            </a:r>
            <a:r>
              <a:rPr lang="en-US" dirty="0" err="1" smtClean="0"/>
              <a:t>java.math</a:t>
            </a:r>
            <a:r>
              <a:rPr lang="en-US" dirty="0" smtClean="0"/>
              <a:t> etc. It includes core topics like OOPs, </a:t>
            </a:r>
            <a:r>
              <a:rPr lang="en-US" dirty="0" smtClean="0">
                <a:hlinkClick r:id="rId10"/>
              </a:rPr>
              <a:t>String</a:t>
            </a:r>
            <a:r>
              <a:rPr lang="en-US" dirty="0" smtClean="0"/>
              <a:t>, Regex, Exception, Inner classes, Multithreading, I/O Stream, Networking, AWT, Swing, Reflection, Collection, etc.</a:t>
            </a:r>
          </a:p>
          <a:p>
            <a:pPr marL="0" indent="0">
              <a:buNone/>
            </a:pPr>
            <a:r>
              <a:rPr lang="en-US" dirty="0" smtClean="0"/>
              <a:t>2) Java EE (Java Enterprise Edition)</a:t>
            </a:r>
          </a:p>
          <a:p>
            <a:pPr marL="0" indent="0">
              <a:buNone/>
            </a:pPr>
            <a:r>
              <a:rPr lang="en-US" dirty="0" smtClean="0"/>
              <a:t>It is an enterprise platform that is mainly used to develop web and enterprise applications. It is built on top of the Java SE platform. It includes topics like Servlet, JSP, Web Services, EJB, </a:t>
            </a:r>
            <a:r>
              <a:rPr lang="en-US" dirty="0" smtClean="0">
                <a:hlinkClick r:id="rId11"/>
              </a:rPr>
              <a:t>JPA</a:t>
            </a:r>
            <a:r>
              <a:rPr lang="en-US" dirty="0" smtClean="0"/>
              <a:t>, etc.</a:t>
            </a:r>
          </a:p>
          <a:p>
            <a:pPr marL="0" indent="0">
              <a:buNone/>
            </a:pPr>
            <a:r>
              <a:rPr lang="en-US" dirty="0" smtClean="0"/>
              <a:t>3) Java ME (Java Micro Edition)</a:t>
            </a:r>
          </a:p>
          <a:p>
            <a:pPr marL="0" indent="0">
              <a:buNone/>
            </a:pPr>
            <a:r>
              <a:rPr lang="en-US" dirty="0" smtClean="0"/>
              <a:t>It is a micro platform that is dedicated to mobile applications.</a:t>
            </a:r>
          </a:p>
          <a:p>
            <a:pPr marL="0" indent="0">
              <a:buNone/>
            </a:pPr>
            <a:r>
              <a:rPr lang="en-US" dirty="0" smtClean="0"/>
              <a:t>4) JavaFX</a:t>
            </a:r>
          </a:p>
          <a:p>
            <a:pPr marL="0" indent="0">
              <a:buNone/>
            </a:pPr>
            <a:r>
              <a:rPr lang="en-US" dirty="0" smtClean="0"/>
              <a:t>It is used to develop rich internet applications. It uses a lightweight user interface API.</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5855BFFD-4699-44F0-BB1D-B9D85A2E3A70}" type="slidenum">
              <a:rPr lang="en-US" smtClean="0"/>
              <a:t>2</a:t>
            </a:fld>
            <a:endParaRPr lang="en-US"/>
          </a:p>
        </p:txBody>
      </p:sp>
    </p:spTree>
    <p:extLst>
      <p:ext uri="{BB962C8B-B14F-4D97-AF65-F5344CB8AC3E}">
        <p14:creationId xmlns:p14="http://schemas.microsoft.com/office/powerpoint/2010/main" val="415191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Java is a general-purpose programming language intended to let programmers </a:t>
            </a:r>
            <a:r>
              <a:rPr lang="en-US" b="1" dirty="0" smtClean="0">
                <a:solidFill>
                  <a:srgbClr val="00B0F0"/>
                </a:solidFill>
              </a:rPr>
              <a:t>write once, run anywhere</a:t>
            </a:r>
            <a:r>
              <a:rPr lang="en-US" dirty="0" smtClean="0"/>
              <a:t>. This means that compiled Java code can run on all platforms that support Java </a:t>
            </a:r>
            <a:r>
              <a:rPr lang="en-US" b="1" dirty="0" smtClean="0"/>
              <a:t>without the need to recompile.</a:t>
            </a:r>
          </a:p>
          <a:p>
            <a:endParaRPr lang="en-US" dirty="0"/>
          </a:p>
        </p:txBody>
      </p:sp>
      <p:sp>
        <p:nvSpPr>
          <p:cNvPr id="4" name="Slide Number Placeholder 3"/>
          <p:cNvSpPr>
            <a:spLocks noGrp="1"/>
          </p:cNvSpPr>
          <p:nvPr>
            <p:ph type="sldNum" sz="quarter" idx="10"/>
          </p:nvPr>
        </p:nvSpPr>
        <p:spPr/>
        <p:txBody>
          <a:bodyPr/>
          <a:lstStyle/>
          <a:p>
            <a:fld id="{5855BFFD-4699-44F0-BB1D-B9D85A2E3A70}" type="slidenum">
              <a:rPr lang="en-US" smtClean="0"/>
              <a:t>4</a:t>
            </a:fld>
            <a:endParaRPr lang="en-US"/>
          </a:p>
        </p:txBody>
      </p:sp>
    </p:spTree>
    <p:extLst>
      <p:ext uri="{BB962C8B-B14F-4D97-AF65-F5344CB8AC3E}">
        <p14:creationId xmlns:p14="http://schemas.microsoft.com/office/powerpoint/2010/main" val="196335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B1BE8-1CC9-41A3-B191-AA4BE0BF223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200438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1BE8-1CC9-41A3-B191-AA4BE0BF223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246779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1BE8-1CC9-41A3-B191-AA4BE0BF223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25006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1BE8-1CC9-41A3-B191-AA4BE0BF223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22529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AB1BE8-1CC9-41A3-B191-AA4BE0BF223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357643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AB1BE8-1CC9-41A3-B191-AA4BE0BF223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163595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AB1BE8-1CC9-41A3-B191-AA4BE0BF223C}"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370405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AB1BE8-1CC9-41A3-B191-AA4BE0BF223C}"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97709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B1BE8-1CC9-41A3-B191-AA4BE0BF223C}"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346359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AB1BE8-1CC9-41A3-B191-AA4BE0BF223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405852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AB1BE8-1CC9-41A3-B191-AA4BE0BF223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FB557-C8DB-4FC3-B7E8-A6CC70DACAB7}" type="slidenum">
              <a:rPr lang="en-US" smtClean="0"/>
              <a:t>‹#›</a:t>
            </a:fld>
            <a:endParaRPr lang="en-US"/>
          </a:p>
        </p:txBody>
      </p:sp>
    </p:spTree>
    <p:extLst>
      <p:ext uri="{BB962C8B-B14F-4D97-AF65-F5344CB8AC3E}">
        <p14:creationId xmlns:p14="http://schemas.microsoft.com/office/powerpoint/2010/main" val="290514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B1BE8-1CC9-41A3-B191-AA4BE0BF223C}"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FB557-C8DB-4FC3-B7E8-A6CC70DACAB7}" type="slidenum">
              <a:rPr lang="en-US" smtClean="0"/>
              <a:t>‹#›</a:t>
            </a:fld>
            <a:endParaRPr lang="en-US"/>
          </a:p>
        </p:txBody>
      </p:sp>
    </p:spTree>
    <p:extLst>
      <p:ext uri="{BB962C8B-B14F-4D97-AF65-F5344CB8AC3E}">
        <p14:creationId xmlns:p14="http://schemas.microsoft.com/office/powerpoint/2010/main" val="318906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sun-microsystems" TargetMode="External"/><Relationship Id="rId2" Type="http://schemas.openxmlformats.org/officeDocument/2006/relationships/hyperlink" Target="https://www.javatpoint.com/embedded-system-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system-out-println-in-java" TargetMode="External"/><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Java</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252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Ways to write a Java Program</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514350" indent="-514350">
              <a:buAutoNum type="arabicParenR"/>
            </a:pPr>
            <a:r>
              <a:rPr lang="en-US" b="1" dirty="0" smtClean="0"/>
              <a:t>By </a:t>
            </a:r>
            <a:r>
              <a:rPr lang="en-US" b="1" dirty="0"/>
              <a:t>changing the sequence of the modifiers, method prototype is not changed in Java</a:t>
            </a:r>
            <a:r>
              <a:rPr lang="en-US" b="1" dirty="0" smtClean="0"/>
              <a:t>.</a:t>
            </a:r>
          </a:p>
          <a:p>
            <a:pPr marL="0" indent="0">
              <a:buNone/>
            </a:pPr>
            <a:r>
              <a:rPr lang="en-US" b="1" dirty="0" smtClean="0">
                <a:solidFill>
                  <a:srgbClr val="FF0000"/>
                </a:solidFill>
              </a:rPr>
              <a:t>		static</a:t>
            </a:r>
            <a:r>
              <a:rPr lang="en-US" dirty="0">
                <a:solidFill>
                  <a:srgbClr val="FF0000"/>
                </a:solidFill>
              </a:rPr>
              <a:t> </a:t>
            </a:r>
            <a:r>
              <a:rPr lang="en-US" b="1" dirty="0">
                <a:solidFill>
                  <a:srgbClr val="FF0000"/>
                </a:solidFill>
              </a:rPr>
              <a:t>public</a:t>
            </a:r>
            <a:r>
              <a:rPr lang="en-US" dirty="0">
                <a:solidFill>
                  <a:srgbClr val="FF0000"/>
                </a:solidFill>
              </a:rPr>
              <a:t> </a:t>
            </a:r>
            <a:r>
              <a:rPr lang="en-US" b="1" dirty="0">
                <a:solidFill>
                  <a:srgbClr val="FF000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a:t>
            </a:r>
            <a:endParaRPr lang="en-US" dirty="0" smtClean="0">
              <a:solidFill>
                <a:srgbClr val="00B0F0"/>
              </a:solidFill>
            </a:endParaRPr>
          </a:p>
          <a:p>
            <a:pPr marL="0" indent="0">
              <a:buNone/>
            </a:pPr>
            <a:endParaRPr lang="en-US" dirty="0"/>
          </a:p>
          <a:p>
            <a:pPr marL="0" indent="0">
              <a:buNone/>
            </a:pPr>
            <a:r>
              <a:rPr lang="en-US" b="1" dirty="0" smtClean="0"/>
              <a:t>2)The </a:t>
            </a:r>
            <a:r>
              <a:rPr lang="en-US" b="1" dirty="0"/>
              <a:t>subscript notation in the Java array can be used after type, before the variable or after the </a:t>
            </a:r>
            <a:r>
              <a:rPr lang="en-US" b="1" dirty="0" smtClean="0"/>
              <a:t>variable.</a:t>
            </a:r>
            <a:endParaRPr lang="en-US" dirty="0" smtClean="0"/>
          </a:p>
          <a:p>
            <a:pPr marL="0" indent="0">
              <a:buNone/>
            </a:pPr>
            <a:r>
              <a:rPr lang="en-US" b="1" dirty="0">
                <a:solidFill>
                  <a:srgbClr val="00B0F0"/>
                </a:solidFill>
              </a:rPr>
              <a:t>	</a:t>
            </a:r>
            <a:r>
              <a:rPr lang="en-US" b="1" dirty="0" smtClean="0">
                <a:solidFill>
                  <a:srgbClr val="00B0F0"/>
                </a:solidFill>
              </a:rPr>
              <a:t>	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t> main(</a:t>
            </a:r>
            <a:r>
              <a:rPr lang="en-US" dirty="0">
                <a:solidFill>
                  <a:srgbClr val="FF0000"/>
                </a:solidFill>
              </a:rPr>
              <a:t>String[] </a:t>
            </a:r>
            <a:r>
              <a:rPr lang="en-US" dirty="0" err="1">
                <a:solidFill>
                  <a:srgbClr val="FF0000"/>
                </a:solidFill>
              </a:rPr>
              <a:t>args</a:t>
            </a:r>
            <a:r>
              <a:rPr lang="en-US" dirty="0"/>
              <a:t>)  </a:t>
            </a:r>
          </a:p>
          <a:p>
            <a:pPr marL="0" indent="0">
              <a:buNone/>
            </a:pPr>
            <a:r>
              <a:rPr lang="en-US" b="1" dirty="0" smtClean="0">
                <a:solidFill>
                  <a:srgbClr val="00B0F0"/>
                </a:solidFill>
              </a:rPr>
              <a:t>		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t> main(</a:t>
            </a:r>
            <a:r>
              <a:rPr lang="en-US" dirty="0">
                <a:solidFill>
                  <a:srgbClr val="FF0000"/>
                </a:solidFill>
              </a:rPr>
              <a:t>String []</a:t>
            </a:r>
            <a:r>
              <a:rPr lang="en-US" dirty="0" err="1">
                <a:solidFill>
                  <a:srgbClr val="FF0000"/>
                </a:solidFill>
              </a:rPr>
              <a:t>args</a:t>
            </a:r>
            <a:r>
              <a:rPr lang="en-US" dirty="0"/>
              <a:t>)  </a:t>
            </a:r>
          </a:p>
          <a:p>
            <a:pPr marL="0" indent="0">
              <a:buNone/>
            </a:pPr>
            <a:r>
              <a:rPr lang="en-US" b="1" dirty="0" smtClean="0">
                <a:solidFill>
                  <a:srgbClr val="00B0F0"/>
                </a:solidFill>
              </a:rPr>
              <a:t>		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a:t>
            </a:r>
            <a:r>
              <a:rPr lang="en-US" dirty="0"/>
              <a:t>main(</a:t>
            </a:r>
            <a:r>
              <a:rPr lang="en-US" dirty="0">
                <a:solidFill>
                  <a:srgbClr val="FF0000"/>
                </a:solidFill>
              </a:rPr>
              <a:t>String </a:t>
            </a:r>
            <a:r>
              <a:rPr lang="en-US" dirty="0" err="1">
                <a:solidFill>
                  <a:srgbClr val="FF0000"/>
                </a:solidFill>
              </a:rPr>
              <a:t>args</a:t>
            </a:r>
            <a:r>
              <a:rPr lang="en-US" dirty="0">
                <a:solidFill>
                  <a:srgbClr val="FF0000"/>
                </a:solidFill>
              </a:rPr>
              <a:t>[]</a:t>
            </a:r>
            <a:r>
              <a:rPr lang="en-US" dirty="0"/>
              <a:t>) </a:t>
            </a:r>
            <a:endParaRPr lang="en-US" dirty="0" smtClean="0"/>
          </a:p>
          <a:p>
            <a:pPr marL="0" indent="0">
              <a:buNone/>
            </a:pPr>
            <a:r>
              <a:rPr lang="en-US" b="1" dirty="0" smtClean="0"/>
              <a:t>3)You </a:t>
            </a:r>
            <a:r>
              <a:rPr lang="en-US" b="1" dirty="0"/>
              <a:t>can provide </a:t>
            </a:r>
            <a:r>
              <a:rPr lang="en-US" b="1" dirty="0" err="1"/>
              <a:t>var-args</a:t>
            </a:r>
            <a:r>
              <a:rPr lang="en-US" b="1" dirty="0"/>
              <a:t> support to the main() method by passing 3 ellipses (dots</a:t>
            </a:r>
            <a:r>
              <a:rPr lang="en-US" b="1" dirty="0" smtClean="0"/>
              <a:t>)</a:t>
            </a:r>
          </a:p>
          <a:p>
            <a:pPr marL="0" indent="0">
              <a:buNone/>
            </a:pPr>
            <a:r>
              <a:rPr lang="en-US" b="1" dirty="0" smtClean="0">
                <a:solidFill>
                  <a:srgbClr val="00B0F0"/>
                </a:solidFill>
              </a:rPr>
              <a:t>		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t> main(</a:t>
            </a:r>
            <a:r>
              <a:rPr lang="en-US" dirty="0">
                <a:solidFill>
                  <a:srgbClr val="FF0000"/>
                </a:solidFill>
              </a:rPr>
              <a:t>String... </a:t>
            </a:r>
            <a:r>
              <a:rPr lang="en-US" dirty="0" err="1">
                <a:solidFill>
                  <a:srgbClr val="FF0000"/>
                </a:solidFill>
              </a:rPr>
              <a:t>args</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2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Having a semicolon at the end of class is optional in </a:t>
            </a:r>
            <a:r>
              <a:rPr lang="en-US" b="1" dirty="0" smtClean="0"/>
              <a:t>Java</a:t>
            </a:r>
          </a:p>
          <a:p>
            <a:pPr marL="914400" lvl="2" indent="0">
              <a:buNone/>
            </a:pPr>
            <a:r>
              <a:rPr lang="en-US" sz="2800" b="1" dirty="0">
                <a:solidFill>
                  <a:srgbClr val="00B0F0"/>
                </a:solidFill>
              </a:rPr>
              <a:t>class</a:t>
            </a:r>
            <a:r>
              <a:rPr lang="en-US" sz="2800" dirty="0">
                <a:solidFill>
                  <a:srgbClr val="00B0F0"/>
                </a:solidFill>
              </a:rPr>
              <a:t> A{  </a:t>
            </a:r>
          </a:p>
          <a:p>
            <a:pPr marL="914400" lvl="2" indent="0">
              <a:buNone/>
            </a:pPr>
            <a:r>
              <a:rPr lang="en-US" sz="2800" b="1" dirty="0">
                <a:solidFill>
                  <a:srgbClr val="00B0F0"/>
                </a:solidFill>
              </a:rPr>
              <a:t>static</a:t>
            </a:r>
            <a:r>
              <a:rPr lang="en-US" sz="2800" dirty="0">
                <a:solidFill>
                  <a:srgbClr val="00B0F0"/>
                </a:solidFill>
              </a:rPr>
              <a:t> </a:t>
            </a:r>
            <a:r>
              <a:rPr lang="en-US" sz="2800" b="1" dirty="0">
                <a:solidFill>
                  <a:srgbClr val="00B0F0"/>
                </a:solidFill>
              </a:rPr>
              <a:t>public</a:t>
            </a:r>
            <a:r>
              <a:rPr lang="en-US" sz="2800" dirty="0">
                <a:solidFill>
                  <a:srgbClr val="00B0F0"/>
                </a:solidFill>
              </a:rPr>
              <a:t> </a:t>
            </a:r>
            <a:r>
              <a:rPr lang="en-US" sz="2800" b="1" dirty="0">
                <a:solidFill>
                  <a:srgbClr val="00B0F0"/>
                </a:solidFill>
              </a:rPr>
              <a:t>void</a:t>
            </a:r>
            <a:r>
              <a:rPr lang="en-US" sz="2800" dirty="0">
                <a:solidFill>
                  <a:srgbClr val="00B0F0"/>
                </a:solidFill>
              </a:rPr>
              <a:t> main(String... </a:t>
            </a:r>
            <a:r>
              <a:rPr lang="en-US" sz="2800" dirty="0" err="1">
                <a:solidFill>
                  <a:srgbClr val="00B0F0"/>
                </a:solidFill>
              </a:rPr>
              <a:t>args</a:t>
            </a:r>
            <a:r>
              <a:rPr lang="en-US" sz="2800" dirty="0">
                <a:solidFill>
                  <a:srgbClr val="00B0F0"/>
                </a:solidFill>
              </a:rPr>
              <a:t>){  </a:t>
            </a:r>
          </a:p>
          <a:p>
            <a:pPr marL="914400" lvl="2" indent="0">
              <a:buNone/>
            </a:pPr>
            <a:r>
              <a:rPr lang="en-US" sz="2800" dirty="0" err="1">
                <a:solidFill>
                  <a:srgbClr val="00B0F0"/>
                </a:solidFill>
              </a:rPr>
              <a:t>System.out.println</a:t>
            </a:r>
            <a:r>
              <a:rPr lang="en-US" sz="2800" dirty="0">
                <a:solidFill>
                  <a:srgbClr val="00B0F0"/>
                </a:solidFill>
              </a:rPr>
              <a:t>("hello java4");  </a:t>
            </a:r>
          </a:p>
          <a:p>
            <a:pPr marL="914400" lvl="2" indent="0">
              <a:buNone/>
            </a:pPr>
            <a:r>
              <a:rPr lang="en-US" sz="2800" dirty="0">
                <a:solidFill>
                  <a:srgbClr val="00B0F0"/>
                </a:solidFill>
              </a:rPr>
              <a:t>}  </a:t>
            </a:r>
          </a:p>
          <a:p>
            <a:pPr marL="914400" lvl="2" indent="0">
              <a:buNone/>
            </a:pPr>
            <a:r>
              <a:rPr lang="en-US" sz="2800" dirty="0">
                <a:solidFill>
                  <a:srgbClr val="00B0F0"/>
                </a:solidFill>
              </a:rPr>
              <a:t>}; </a:t>
            </a:r>
          </a:p>
          <a:p>
            <a:pPr marL="0" indent="0">
              <a:buNone/>
            </a:pPr>
            <a:endParaRPr lang="en-US" dirty="0"/>
          </a:p>
        </p:txBody>
      </p:sp>
    </p:spTree>
    <p:extLst>
      <p:ext uri="{BB962C8B-B14F-4D97-AF65-F5344CB8AC3E}">
        <p14:creationId xmlns:p14="http://schemas.microsoft.com/office/powerpoint/2010/main" val="299421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What happens at compile time</a:t>
            </a:r>
            <a:r>
              <a:rPr lang="en-US" b="1" dirty="0" smtClean="0">
                <a:solidFill>
                  <a:srgbClr val="002060"/>
                </a:solidFill>
              </a:rPr>
              <a:t>?</a:t>
            </a:r>
            <a:endParaRPr lang="en-US"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a:t>At compile time, the Java file is compiled by Java Compiler (It does not interact with OS) and converts the </a:t>
            </a:r>
            <a:r>
              <a:rPr lang="en-US" b="1" dirty="0">
                <a:solidFill>
                  <a:srgbClr val="00B0F0"/>
                </a:solidFill>
              </a:rPr>
              <a:t>Java code into bytecode</a:t>
            </a:r>
            <a:r>
              <a:rPr lang="en-US" dirty="0"/>
              <a:t>.</a:t>
            </a:r>
          </a:p>
        </p:txBody>
      </p:sp>
      <p:pic>
        <p:nvPicPr>
          <p:cNvPr id="6146" name="Picture 2" descr="compilation of simple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77" y="3190466"/>
            <a:ext cx="8217151" cy="240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15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26" y="0"/>
            <a:ext cx="8284392" cy="1325563"/>
          </a:xfrm>
        </p:spPr>
        <p:txBody>
          <a:bodyPr/>
          <a:lstStyle/>
          <a:p>
            <a:pPr algn="ctr"/>
            <a:r>
              <a:rPr lang="en-US" b="1" dirty="0">
                <a:solidFill>
                  <a:srgbClr val="002060"/>
                </a:solidFill>
              </a:rPr>
              <a:t>What happens at runtime</a:t>
            </a:r>
            <a:r>
              <a:rPr lang="en-US" b="1" dirty="0" smtClean="0">
                <a:solidFill>
                  <a:srgbClr val="002060"/>
                </a:solidFill>
              </a:rPr>
              <a:t>?</a:t>
            </a:r>
            <a:endParaRPr lang="en-US" b="1" dirty="0">
              <a:solidFill>
                <a:srgbClr val="002060"/>
              </a:solidFill>
            </a:endParaRPr>
          </a:p>
        </p:txBody>
      </p:sp>
      <p:sp>
        <p:nvSpPr>
          <p:cNvPr id="3" name="Content Placeholder 2"/>
          <p:cNvSpPr>
            <a:spLocks noGrp="1"/>
          </p:cNvSpPr>
          <p:nvPr>
            <p:ph idx="1"/>
          </p:nvPr>
        </p:nvSpPr>
        <p:spPr>
          <a:xfrm>
            <a:off x="275303" y="1393827"/>
            <a:ext cx="8581103" cy="5085582"/>
          </a:xfrm>
        </p:spPr>
        <p:txBody>
          <a:bodyPr/>
          <a:lstStyle/>
          <a:p>
            <a:pPr marL="0" indent="0">
              <a:buNone/>
            </a:pPr>
            <a:r>
              <a:rPr lang="en-US" dirty="0"/>
              <a:t>At runtime, </a:t>
            </a:r>
            <a:r>
              <a:rPr lang="en-US" dirty="0" smtClean="0"/>
              <a:t>these steps </a:t>
            </a:r>
            <a:r>
              <a:rPr lang="en-US" dirty="0"/>
              <a:t>are performed</a:t>
            </a:r>
            <a:r>
              <a:rPr lang="en-US" dirty="0" smtClean="0"/>
              <a:t>:</a:t>
            </a:r>
          </a:p>
          <a:p>
            <a:r>
              <a:rPr lang="en-US" b="1" dirty="0" err="1"/>
              <a:t>Classloader</a:t>
            </a:r>
            <a:r>
              <a:rPr lang="en-US" b="1" dirty="0"/>
              <a:t>:</a:t>
            </a:r>
            <a:r>
              <a:rPr lang="en-US" dirty="0"/>
              <a:t> It is the subsystem of JVM that is used to load class files</a:t>
            </a:r>
            <a:r>
              <a:rPr lang="en-US" dirty="0" smtClean="0"/>
              <a:t>.</a:t>
            </a:r>
          </a:p>
          <a:p>
            <a:endParaRPr lang="en-US" dirty="0" smtClean="0"/>
          </a:p>
          <a:p>
            <a:r>
              <a:rPr lang="en-US" b="1" dirty="0"/>
              <a:t>Bytecode Verifier:</a:t>
            </a:r>
            <a:r>
              <a:rPr lang="en-US" dirty="0"/>
              <a:t> Checks the code fragments for illegal code that can violate access rights to objects</a:t>
            </a:r>
            <a:r>
              <a:rPr lang="en-US" dirty="0" smtClean="0"/>
              <a:t>.</a:t>
            </a:r>
          </a:p>
          <a:p>
            <a:pPr marL="0" indent="0">
              <a:buNone/>
            </a:pPr>
            <a:endParaRPr lang="en-US" dirty="0"/>
          </a:p>
          <a:p>
            <a:r>
              <a:rPr lang="en-US" b="1" dirty="0"/>
              <a:t>Interpreter:</a:t>
            </a:r>
            <a:r>
              <a:rPr lang="en-US" dirty="0"/>
              <a:t> Read bytecode stream then execute the instructions.</a:t>
            </a:r>
          </a:p>
          <a:p>
            <a:pPr marL="0" indent="0">
              <a:buNone/>
            </a:pPr>
            <a:endParaRPr lang="en-US" dirty="0" smtClean="0"/>
          </a:p>
          <a:p>
            <a:pPr marL="0" indent="0">
              <a:buNone/>
            </a:pPr>
            <a:endParaRPr lang="en-US" dirty="0"/>
          </a:p>
        </p:txBody>
      </p:sp>
      <p:pic>
        <p:nvPicPr>
          <p:cNvPr id="7172" name="Picture 4" descr="Java Runtim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418" y="206098"/>
            <a:ext cx="2449976" cy="616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69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Basic </a:t>
            </a:r>
            <a:r>
              <a:rPr lang="en-US" b="1" dirty="0" smtClean="0">
                <a:solidFill>
                  <a:srgbClr val="002060"/>
                </a:solidFill>
              </a:rPr>
              <a:t>Syntax</a:t>
            </a:r>
            <a:endParaRPr lang="en-US" b="1" dirty="0">
              <a:solidFill>
                <a:srgbClr val="002060"/>
              </a:solidFill>
            </a:endParaRPr>
          </a:p>
        </p:txBody>
      </p:sp>
      <p:sp>
        <p:nvSpPr>
          <p:cNvPr id="3" name="Content Placeholder 2"/>
          <p:cNvSpPr>
            <a:spLocks noGrp="1"/>
          </p:cNvSpPr>
          <p:nvPr>
            <p:ph idx="1"/>
          </p:nvPr>
        </p:nvSpPr>
        <p:spPr/>
        <p:txBody>
          <a:bodyPr>
            <a:normAutofit fontScale="55000" lnSpcReduction="20000"/>
          </a:bodyPr>
          <a:lstStyle/>
          <a:p>
            <a:r>
              <a:rPr lang="en-US" dirty="0"/>
              <a:t>About Java programs, it is very important to keep in mind the following points.</a:t>
            </a:r>
          </a:p>
          <a:p>
            <a:r>
              <a:rPr lang="en-US" b="1" dirty="0" smtClean="0"/>
              <a:t>Java </a:t>
            </a:r>
            <a:r>
              <a:rPr lang="en-US" b="1" dirty="0"/>
              <a:t>is case-sensitive: </a:t>
            </a:r>
            <a:r>
              <a:rPr lang="en-US" dirty="0"/>
              <a:t>"</a:t>
            </a:r>
            <a:r>
              <a:rPr lang="en-US" dirty="0" err="1"/>
              <a:t>MyClass</a:t>
            </a:r>
            <a:r>
              <a:rPr lang="en-US" dirty="0"/>
              <a:t>" and "</a:t>
            </a:r>
            <a:r>
              <a:rPr lang="en-US" dirty="0" err="1"/>
              <a:t>myclass</a:t>
            </a:r>
            <a:r>
              <a:rPr lang="en-US" dirty="0"/>
              <a:t>" has different </a:t>
            </a:r>
            <a:r>
              <a:rPr lang="en-US" dirty="0" smtClean="0"/>
              <a:t>meaning</a:t>
            </a:r>
          </a:p>
          <a:p>
            <a:r>
              <a:rPr lang="en-US" b="1" dirty="0" smtClean="0"/>
              <a:t>Case Sensitivity</a:t>
            </a:r>
            <a:r>
              <a:rPr lang="en-US" dirty="0" smtClean="0"/>
              <a:t> − Java is case sensitive, which means identifier </a:t>
            </a:r>
            <a:r>
              <a:rPr lang="en-US" b="1" dirty="0" smtClean="0"/>
              <a:t>Hello</a:t>
            </a:r>
            <a:r>
              <a:rPr lang="en-US" dirty="0" smtClean="0"/>
              <a:t> and </a:t>
            </a:r>
            <a:r>
              <a:rPr lang="en-US" b="1" dirty="0" smtClean="0"/>
              <a:t>hello</a:t>
            </a:r>
            <a:r>
              <a:rPr lang="en-US" dirty="0" smtClean="0"/>
              <a:t> would have different meaning in Java.</a:t>
            </a:r>
          </a:p>
          <a:p>
            <a:r>
              <a:rPr lang="en-US" b="1" dirty="0" smtClean="0"/>
              <a:t>Class </a:t>
            </a:r>
            <a:r>
              <a:rPr lang="en-US" b="1" dirty="0"/>
              <a:t>Names</a:t>
            </a:r>
            <a:r>
              <a:rPr lang="en-US" dirty="0"/>
              <a:t> − For all class names the first letter should be in Upper Case. If several words are used to form a name of the class, each inner word's first letter should be in Upper Case.</a:t>
            </a:r>
          </a:p>
          <a:p>
            <a:r>
              <a:rPr lang="en-US" b="1" dirty="0"/>
              <a:t>Example:</a:t>
            </a:r>
            <a:r>
              <a:rPr lang="en-US" dirty="0"/>
              <a:t> </a:t>
            </a:r>
            <a:r>
              <a:rPr lang="en-US" i="1" dirty="0"/>
              <a:t>class </a:t>
            </a:r>
            <a:r>
              <a:rPr lang="en-US" i="1" dirty="0" err="1"/>
              <a:t>MyFirstJavaClass</a:t>
            </a:r>
            <a:endParaRPr lang="en-US" dirty="0"/>
          </a:p>
          <a:p>
            <a:r>
              <a:rPr lang="en-US" b="1" dirty="0"/>
              <a:t>Method Names</a:t>
            </a:r>
            <a:r>
              <a:rPr lang="en-US" dirty="0"/>
              <a:t> − All method names should start with a Lower Case letter. If several words are used to form the name of the method, then each inner word's first letter should be in Upper Case.</a:t>
            </a:r>
          </a:p>
          <a:p>
            <a:r>
              <a:rPr lang="en-US" b="1" dirty="0"/>
              <a:t>Example:</a:t>
            </a:r>
            <a:r>
              <a:rPr lang="en-US" dirty="0"/>
              <a:t> </a:t>
            </a:r>
            <a:r>
              <a:rPr lang="en-US" i="1" dirty="0"/>
              <a:t>public void </a:t>
            </a:r>
            <a:r>
              <a:rPr lang="en-US" i="1" dirty="0" err="1"/>
              <a:t>myMethodName</a:t>
            </a:r>
            <a:r>
              <a:rPr lang="en-US" i="1" dirty="0"/>
              <a:t>()</a:t>
            </a:r>
            <a:endParaRPr lang="en-US" dirty="0"/>
          </a:p>
          <a:p>
            <a:r>
              <a:rPr lang="en-US" b="1" dirty="0"/>
              <a:t>Program File Name</a:t>
            </a:r>
            <a:r>
              <a:rPr lang="en-US" dirty="0"/>
              <a:t> − Name of the program file should exactly match the class name.</a:t>
            </a:r>
          </a:p>
          <a:p>
            <a:r>
              <a:rPr lang="en-US" dirty="0"/>
              <a:t>When saving the file, you should save it using the class name (Remember Java is case sensitive) and append '.java' to the end of the name (if the file name and the class name do not match, your program will not compile).</a:t>
            </a:r>
          </a:p>
          <a:p>
            <a:r>
              <a:rPr lang="en-US" dirty="0"/>
              <a:t>But please make a note that in case you do not have a public class present in the file then file name can be different than class name. It is also not mandatory to have a public class in the file.</a:t>
            </a:r>
          </a:p>
          <a:p>
            <a:r>
              <a:rPr lang="en-US" b="1" dirty="0"/>
              <a:t>Example:</a:t>
            </a:r>
            <a:r>
              <a:rPr lang="en-US" dirty="0"/>
              <a:t> Assume '</a:t>
            </a:r>
            <a:r>
              <a:rPr lang="en-US" dirty="0" err="1"/>
              <a:t>MyFirstJavaProgram</a:t>
            </a:r>
            <a:r>
              <a:rPr lang="en-US" dirty="0"/>
              <a:t>' is the class name. Then the file should be saved as </a:t>
            </a:r>
            <a:r>
              <a:rPr lang="en-US" i="1" dirty="0"/>
              <a:t>'MyFirstJavaProgram.java'</a:t>
            </a:r>
            <a:endParaRPr lang="en-US" dirty="0"/>
          </a:p>
          <a:p>
            <a:r>
              <a:rPr lang="en-US" b="1" dirty="0"/>
              <a:t>public static void main(String </a:t>
            </a:r>
            <a:r>
              <a:rPr lang="en-US" b="1" dirty="0" err="1"/>
              <a:t>args</a:t>
            </a:r>
            <a:r>
              <a:rPr lang="en-US" b="1" dirty="0"/>
              <a:t>[])</a:t>
            </a:r>
            <a:r>
              <a:rPr lang="en-US" dirty="0"/>
              <a:t> − Java program processing starts from the main() method which is a mandatory part of every Java program.</a:t>
            </a:r>
          </a:p>
          <a:p>
            <a:pPr marL="0" indent="0">
              <a:buNone/>
            </a:pPr>
            <a:endParaRPr lang="en-US" dirty="0"/>
          </a:p>
        </p:txBody>
      </p:sp>
    </p:spTree>
    <p:extLst>
      <p:ext uri="{BB962C8B-B14F-4D97-AF65-F5344CB8AC3E}">
        <p14:creationId xmlns:p14="http://schemas.microsoft.com/office/powerpoint/2010/main" val="291631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a:t>
            </a:r>
            <a:r>
              <a:rPr lang="en-US" b="1" dirty="0" smtClean="0">
                <a:solidFill>
                  <a:srgbClr val="002060"/>
                </a:solidFill>
              </a:rPr>
              <a:t>Identifiers</a:t>
            </a:r>
            <a:endParaRPr lang="en-US" b="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a:t>Names used for classes, variables, and methods are called </a:t>
            </a:r>
            <a:r>
              <a:rPr lang="en-US" b="1" dirty="0"/>
              <a:t>identifiers</a:t>
            </a:r>
            <a:r>
              <a:rPr lang="en-US" dirty="0"/>
              <a:t>.</a:t>
            </a:r>
          </a:p>
          <a:p>
            <a:r>
              <a:rPr lang="en-US" dirty="0"/>
              <a:t>In Java, there are several points to remember about identifiers. They are as follows −</a:t>
            </a:r>
          </a:p>
          <a:p>
            <a:r>
              <a:rPr lang="en-US" dirty="0"/>
              <a:t>All identifiers should begin with a letter (A to Z or a to z), currency character ($) or an underscore (_).</a:t>
            </a:r>
          </a:p>
          <a:p>
            <a:r>
              <a:rPr lang="en-US" dirty="0"/>
              <a:t>After the first character, identifiers can have any combination of characters.</a:t>
            </a:r>
          </a:p>
          <a:p>
            <a:r>
              <a:rPr lang="en-US" dirty="0"/>
              <a:t>A key word cannot be used as an identifier.</a:t>
            </a:r>
          </a:p>
          <a:p>
            <a:r>
              <a:rPr lang="en-US" dirty="0"/>
              <a:t>Most importantly, identifiers are case sensitive.</a:t>
            </a:r>
          </a:p>
          <a:p>
            <a:r>
              <a:rPr lang="en-US" dirty="0"/>
              <a:t>Examples of legal identifiers: age, $salary, _value, __1_value.</a:t>
            </a:r>
          </a:p>
          <a:p>
            <a:r>
              <a:rPr lang="en-US" dirty="0"/>
              <a:t>Examples of illegal identifiers: 123abc, -salary.</a:t>
            </a:r>
          </a:p>
          <a:p>
            <a:pPr marL="0" indent="0">
              <a:buNone/>
            </a:pPr>
            <a:endParaRPr lang="en-US" dirty="0"/>
          </a:p>
        </p:txBody>
      </p:sp>
    </p:spTree>
    <p:extLst>
      <p:ext uri="{BB962C8B-B14F-4D97-AF65-F5344CB8AC3E}">
        <p14:creationId xmlns:p14="http://schemas.microsoft.com/office/powerpoint/2010/main" val="223911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a:t>
            </a:r>
            <a:r>
              <a:rPr lang="en-US" b="1" dirty="0" smtClean="0">
                <a:solidFill>
                  <a:srgbClr val="002060"/>
                </a:solidFill>
              </a:rPr>
              <a:t>Modifiers</a:t>
            </a:r>
            <a:endParaRPr lang="en-US"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a:t>There are two categories of modifiers −</a:t>
            </a:r>
          </a:p>
          <a:p>
            <a:endParaRPr lang="en-US" b="1" dirty="0" smtClean="0"/>
          </a:p>
          <a:p>
            <a:r>
              <a:rPr lang="en-US" b="1" dirty="0" smtClean="0"/>
              <a:t>Access </a:t>
            </a:r>
            <a:r>
              <a:rPr lang="en-US" b="1" dirty="0"/>
              <a:t>Modifiers</a:t>
            </a:r>
            <a:r>
              <a:rPr lang="en-US" dirty="0"/>
              <a:t> − default, public , protected, private</a:t>
            </a:r>
          </a:p>
          <a:p>
            <a:endParaRPr lang="en-US" b="1" dirty="0" smtClean="0"/>
          </a:p>
          <a:p>
            <a:r>
              <a:rPr lang="en-US" b="1" dirty="0" smtClean="0"/>
              <a:t>Non-access </a:t>
            </a:r>
            <a:r>
              <a:rPr lang="en-US" b="1" dirty="0"/>
              <a:t>Modifiers</a:t>
            </a:r>
            <a:r>
              <a:rPr lang="en-US" dirty="0"/>
              <a:t> − final, abstract, </a:t>
            </a:r>
            <a:r>
              <a:rPr lang="en-US" dirty="0" err="1"/>
              <a:t>strictfp</a:t>
            </a:r>
            <a:endParaRPr lang="en-US" dirty="0"/>
          </a:p>
          <a:p>
            <a:pPr marL="0" indent="0">
              <a:buNone/>
            </a:pPr>
            <a:endParaRPr lang="en-US" dirty="0" smtClean="0"/>
          </a:p>
          <a:p>
            <a:pPr marL="0" indent="0">
              <a:buNone/>
            </a:pPr>
            <a:r>
              <a:rPr lang="en-US" dirty="0"/>
              <a:t>We will be looking into more details about modifiers in the next section</a:t>
            </a:r>
          </a:p>
        </p:txBody>
      </p:sp>
    </p:spTree>
    <p:extLst>
      <p:ext uri="{BB962C8B-B14F-4D97-AF65-F5344CB8AC3E}">
        <p14:creationId xmlns:p14="http://schemas.microsoft.com/office/powerpoint/2010/main" val="46114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a:t>
            </a:r>
            <a:r>
              <a:rPr lang="en-US" b="1" dirty="0" smtClean="0">
                <a:solidFill>
                  <a:srgbClr val="002060"/>
                </a:solidFill>
              </a:rPr>
              <a:t>Variables</a:t>
            </a:r>
            <a:endParaRPr lang="en-US"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a:t>Following are the types of variables in Java −</a:t>
            </a:r>
          </a:p>
          <a:p>
            <a:endParaRPr lang="en-US" dirty="0" smtClean="0"/>
          </a:p>
          <a:p>
            <a:r>
              <a:rPr lang="en-US" dirty="0" smtClean="0"/>
              <a:t>Local </a:t>
            </a:r>
            <a:r>
              <a:rPr lang="en-US" dirty="0"/>
              <a:t>Variables</a:t>
            </a:r>
          </a:p>
          <a:p>
            <a:endParaRPr lang="en-US" dirty="0" smtClean="0"/>
          </a:p>
          <a:p>
            <a:r>
              <a:rPr lang="en-US" dirty="0" smtClean="0"/>
              <a:t>Class </a:t>
            </a:r>
            <a:r>
              <a:rPr lang="en-US" dirty="0"/>
              <a:t>Variables (Static Variables)</a:t>
            </a:r>
          </a:p>
          <a:p>
            <a:endParaRPr lang="en-US" dirty="0" smtClean="0"/>
          </a:p>
          <a:p>
            <a:r>
              <a:rPr lang="en-US" dirty="0" smtClean="0"/>
              <a:t>Instance </a:t>
            </a:r>
            <a:r>
              <a:rPr lang="en-US" dirty="0"/>
              <a:t>Variables (Non-static Variables)</a:t>
            </a:r>
          </a:p>
          <a:p>
            <a:pPr marL="0" indent="0">
              <a:buNone/>
            </a:pPr>
            <a:endParaRPr lang="en-US" dirty="0"/>
          </a:p>
        </p:txBody>
      </p:sp>
    </p:spTree>
    <p:extLst>
      <p:ext uri="{BB962C8B-B14F-4D97-AF65-F5344CB8AC3E}">
        <p14:creationId xmlns:p14="http://schemas.microsoft.com/office/powerpoint/2010/main" val="392924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284"/>
            <a:ext cx="10515600" cy="5724679"/>
          </a:xfrm>
        </p:spPr>
        <p:txBody>
          <a:bodyPr/>
          <a:lstStyle/>
          <a:p>
            <a:pPr marL="0" indent="0">
              <a:buNone/>
            </a:pPr>
            <a:r>
              <a:rPr lang="en-US" b="1" dirty="0" smtClean="0">
                <a:solidFill>
                  <a:srgbClr val="FF0000"/>
                </a:solidFill>
              </a:rPr>
              <a:t>Question:</a:t>
            </a:r>
            <a:r>
              <a:rPr lang="en-US" b="1" dirty="0" smtClean="0">
                <a:solidFill>
                  <a:srgbClr val="002060"/>
                </a:solidFill>
              </a:rPr>
              <a:t> Can </a:t>
            </a:r>
            <a:r>
              <a:rPr lang="en-US" b="1" dirty="0">
                <a:solidFill>
                  <a:srgbClr val="002060"/>
                </a:solidFill>
              </a:rPr>
              <a:t>you save a Java source file by another name than the class name?</a:t>
            </a:r>
          </a:p>
          <a:p>
            <a:pPr marL="0" indent="0">
              <a:buNone/>
            </a:pPr>
            <a:r>
              <a:rPr lang="en-US" dirty="0"/>
              <a:t>Yes, if the class is not public</a:t>
            </a:r>
            <a:r>
              <a:rPr lang="en-US" dirty="0" smtClean="0"/>
              <a:t>.</a:t>
            </a:r>
          </a:p>
          <a:p>
            <a:pPr marL="0" indent="0">
              <a:buNone/>
            </a:pPr>
            <a:endParaRPr lang="en-US" dirty="0" smtClean="0"/>
          </a:p>
          <a:p>
            <a:pPr marL="0" indent="0">
              <a:buNone/>
            </a:pPr>
            <a:endParaRPr lang="en-US" dirty="0"/>
          </a:p>
        </p:txBody>
      </p:sp>
      <p:pic>
        <p:nvPicPr>
          <p:cNvPr id="8194" name="Picture 2" descr="how to save simple java program by another name"/>
          <p:cNvPicPr>
            <a:picLocks noChangeAspect="1" noChangeArrowheads="1"/>
          </p:cNvPicPr>
          <p:nvPr/>
        </p:nvPicPr>
        <p:blipFill rotWithShape="1">
          <a:blip r:embed="rId2">
            <a:extLst>
              <a:ext uri="{28A0092B-C50C-407E-A947-70E740481C1C}">
                <a14:useLocalDpi xmlns:a14="http://schemas.microsoft.com/office/drawing/2010/main" val="0"/>
              </a:ext>
            </a:extLst>
          </a:blip>
          <a:srcRect t="17321" b="24317"/>
          <a:stretch/>
        </p:blipFill>
        <p:spPr bwMode="auto">
          <a:xfrm>
            <a:off x="631943" y="1890099"/>
            <a:ext cx="10765279" cy="3195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317586640"/>
              </p:ext>
            </p:extLst>
          </p:nvPr>
        </p:nvGraphicFramePr>
        <p:xfrm>
          <a:off x="631943" y="5445443"/>
          <a:ext cx="5100262" cy="731520"/>
        </p:xfrm>
        <a:graphic>
          <a:graphicData uri="http://schemas.openxmlformats.org/drawingml/2006/table">
            <a:tbl>
              <a:tblPr/>
              <a:tblGrid>
                <a:gridCol w="2550131">
                  <a:extLst>
                    <a:ext uri="{9D8B030D-6E8A-4147-A177-3AD203B41FA5}">
                      <a16:colId xmlns:a16="http://schemas.microsoft.com/office/drawing/2014/main" val="1032549646"/>
                    </a:ext>
                  </a:extLst>
                </a:gridCol>
                <a:gridCol w="2550131">
                  <a:extLst>
                    <a:ext uri="{9D8B030D-6E8A-4147-A177-3AD203B41FA5}">
                      <a16:colId xmlns:a16="http://schemas.microsoft.com/office/drawing/2014/main" val="655381207"/>
                    </a:ext>
                  </a:extLst>
                </a:gridCol>
              </a:tblGrid>
              <a:tr h="0">
                <a:tc>
                  <a:txBody>
                    <a:bodyPr/>
                    <a:lstStyle/>
                    <a:p>
                      <a:pPr algn="just"/>
                      <a:r>
                        <a:rPr lang="en-US" b="1">
                          <a:solidFill>
                            <a:srgbClr val="333333"/>
                          </a:solidFill>
                          <a:effectLst/>
                          <a:latin typeface="inter-bold"/>
                        </a:rPr>
                        <a:t>To compile:</a:t>
                      </a:r>
                      <a:endParaRPr lang="en-US">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US" dirty="0" err="1">
                          <a:solidFill>
                            <a:srgbClr val="333333"/>
                          </a:solidFill>
                          <a:effectLst/>
                          <a:latin typeface="inter-regular"/>
                        </a:rPr>
                        <a:t>javac</a:t>
                      </a:r>
                      <a:r>
                        <a:rPr lang="en-US" dirty="0">
                          <a:solidFill>
                            <a:srgbClr val="333333"/>
                          </a:solidFill>
                          <a:effectLst/>
                          <a:latin typeface="inter-regular"/>
                        </a:rPr>
                        <a:t> Hard.java</a:t>
                      </a:r>
                    </a:p>
                  </a:txBody>
                  <a:tcPr anchor="ctr">
                    <a:lnL>
                      <a:noFill/>
                    </a:lnL>
                    <a:lnR>
                      <a:noFill/>
                    </a:lnR>
                    <a:lnT>
                      <a:noFill/>
                    </a:lnT>
                    <a:lnB>
                      <a:noFill/>
                    </a:lnB>
                    <a:solidFill>
                      <a:srgbClr val="FFFFFF"/>
                    </a:solidFill>
                  </a:tcPr>
                </a:tc>
                <a:extLst>
                  <a:ext uri="{0D108BD9-81ED-4DB2-BD59-A6C34878D82A}">
                    <a16:rowId xmlns:a16="http://schemas.microsoft.com/office/drawing/2014/main" val="621530305"/>
                  </a:ext>
                </a:extLst>
              </a:tr>
              <a:tr h="0">
                <a:tc>
                  <a:txBody>
                    <a:bodyPr/>
                    <a:lstStyle/>
                    <a:p>
                      <a:pPr algn="just"/>
                      <a:r>
                        <a:rPr lang="en-US" b="1">
                          <a:solidFill>
                            <a:srgbClr val="333333"/>
                          </a:solidFill>
                          <a:effectLst/>
                          <a:latin typeface="inter-bold"/>
                        </a:rPr>
                        <a:t>To execute:</a:t>
                      </a:r>
                      <a:endParaRPr lang="en-US">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US" dirty="0">
                          <a:solidFill>
                            <a:srgbClr val="333333"/>
                          </a:solidFill>
                          <a:effectLst/>
                          <a:latin typeface="inter-regular"/>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4140245105"/>
                  </a:ext>
                </a:extLst>
              </a:tr>
            </a:tbl>
          </a:graphicData>
        </a:graphic>
      </p:graphicFrame>
    </p:spTree>
    <p:extLst>
      <p:ext uri="{BB962C8B-B14F-4D97-AF65-F5344CB8AC3E}">
        <p14:creationId xmlns:p14="http://schemas.microsoft.com/office/powerpoint/2010/main" val="373043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587"/>
            <a:ext cx="10515600" cy="5449376"/>
          </a:xfrm>
        </p:spPr>
        <p:txBody>
          <a:bodyPr/>
          <a:lstStyle/>
          <a:p>
            <a:pPr marL="0" indent="0">
              <a:buNone/>
            </a:pPr>
            <a:r>
              <a:rPr lang="en-US" b="1" dirty="0" smtClean="0">
                <a:solidFill>
                  <a:srgbClr val="FF0000"/>
                </a:solidFill>
              </a:rPr>
              <a:t>Question: </a:t>
            </a:r>
            <a:r>
              <a:rPr lang="en-US" dirty="0" smtClean="0"/>
              <a:t>Can </a:t>
            </a:r>
            <a:r>
              <a:rPr lang="en-US" dirty="0"/>
              <a:t>you have multiple classes in a java source file</a:t>
            </a:r>
            <a:r>
              <a:rPr lang="en-US" dirty="0" smtClean="0"/>
              <a:t>?</a:t>
            </a:r>
          </a:p>
          <a:p>
            <a:pPr marL="0" indent="0">
              <a:buNone/>
            </a:pPr>
            <a:r>
              <a:rPr lang="en-US" dirty="0" smtClean="0"/>
              <a:t>Answer is Yes!</a:t>
            </a:r>
          </a:p>
          <a:p>
            <a:pPr marL="0" indent="0">
              <a:buNone/>
            </a:pPr>
            <a:endParaRPr lang="en-US" dirty="0"/>
          </a:p>
          <a:p>
            <a:endParaRPr lang="en-US" dirty="0"/>
          </a:p>
        </p:txBody>
      </p:sp>
      <p:pic>
        <p:nvPicPr>
          <p:cNvPr id="9218" name="Picture 2" descr="how to contain multiple class in simple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490" y="1316293"/>
            <a:ext cx="9243019" cy="452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64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90"/>
            <a:ext cx="10515600" cy="853614"/>
          </a:xfrm>
        </p:spPr>
        <p:txBody>
          <a:bodyPr/>
          <a:lstStyle/>
          <a:p>
            <a:pPr algn="ctr"/>
            <a:r>
              <a:rPr lang="en-US" b="1" dirty="0" smtClean="0">
                <a:solidFill>
                  <a:srgbClr val="002060"/>
                </a:solidFill>
              </a:rPr>
              <a:t>Java</a:t>
            </a:r>
            <a:endParaRPr lang="en-US" b="1" dirty="0">
              <a:solidFill>
                <a:srgbClr val="002060"/>
              </a:solidFill>
            </a:endParaRPr>
          </a:p>
        </p:txBody>
      </p:sp>
      <p:sp>
        <p:nvSpPr>
          <p:cNvPr id="3" name="Content Placeholder 2"/>
          <p:cNvSpPr>
            <a:spLocks noGrp="1"/>
          </p:cNvSpPr>
          <p:nvPr>
            <p:ph idx="1"/>
          </p:nvPr>
        </p:nvSpPr>
        <p:spPr>
          <a:xfrm>
            <a:off x="275303" y="884904"/>
            <a:ext cx="11710219" cy="5702709"/>
          </a:xfrm>
        </p:spPr>
        <p:txBody>
          <a:bodyPr>
            <a:normAutofit fontScale="77500" lnSpcReduction="20000"/>
          </a:bodyPr>
          <a:lstStyle/>
          <a:p>
            <a:pPr algn="just"/>
            <a:r>
              <a:rPr lang="en-US" dirty="0"/>
              <a:t>Java is a </a:t>
            </a:r>
            <a:r>
              <a:rPr lang="en-US" b="1" dirty="0" smtClean="0">
                <a:solidFill>
                  <a:srgbClr val="00B0F0"/>
                </a:solidFill>
              </a:rPr>
              <a:t> </a:t>
            </a:r>
            <a:r>
              <a:rPr lang="en-US" b="1" dirty="0" smtClean="0"/>
              <a:t>class-based object oriented</a:t>
            </a:r>
            <a:r>
              <a:rPr lang="en-US" b="1" dirty="0" smtClean="0">
                <a:solidFill>
                  <a:srgbClr val="00B0F0"/>
                </a:solidFill>
              </a:rPr>
              <a:t> programming language</a:t>
            </a:r>
            <a:r>
              <a:rPr lang="en-US" dirty="0" smtClean="0"/>
              <a:t> </a:t>
            </a:r>
            <a:r>
              <a:rPr lang="en-US" dirty="0"/>
              <a:t> and a </a:t>
            </a:r>
            <a:r>
              <a:rPr lang="en-US" b="1" dirty="0">
                <a:solidFill>
                  <a:srgbClr val="00B0F0"/>
                </a:solidFill>
              </a:rPr>
              <a:t>platform</a:t>
            </a:r>
            <a:r>
              <a:rPr lang="en-US" dirty="0" smtClean="0"/>
              <a:t>.</a:t>
            </a:r>
          </a:p>
          <a:p>
            <a:pPr marL="0" indent="0" algn="just">
              <a:buNone/>
            </a:pPr>
            <a:endParaRPr lang="en-US" dirty="0" smtClean="0"/>
          </a:p>
          <a:p>
            <a:pPr algn="just"/>
            <a:r>
              <a:rPr lang="en-US" dirty="0" smtClean="0"/>
              <a:t>Originally </a:t>
            </a:r>
            <a:r>
              <a:rPr lang="en-US" dirty="0"/>
              <a:t>developed by </a:t>
            </a:r>
            <a:r>
              <a:rPr lang="en-US" b="1" dirty="0"/>
              <a:t>James </a:t>
            </a:r>
            <a:r>
              <a:rPr lang="en-US" b="1" dirty="0" smtClean="0"/>
              <a:t>Gosling </a:t>
            </a:r>
            <a:r>
              <a:rPr lang="en-US" dirty="0" smtClean="0"/>
              <a:t>at </a:t>
            </a:r>
            <a:r>
              <a:rPr lang="en-US" b="1" dirty="0">
                <a:solidFill>
                  <a:srgbClr val="00B0F0"/>
                </a:solidFill>
              </a:rPr>
              <a:t>Sun Microsystems </a:t>
            </a:r>
            <a:r>
              <a:rPr lang="en-US" dirty="0"/>
              <a:t>and released in </a:t>
            </a:r>
            <a:r>
              <a:rPr lang="en-US" dirty="0" smtClean="0"/>
              <a:t>1995.</a:t>
            </a:r>
          </a:p>
          <a:p>
            <a:pPr algn="just"/>
            <a:r>
              <a:rPr lang="en-US" dirty="0" smtClean="0"/>
              <a:t>Currently </a:t>
            </a:r>
            <a:r>
              <a:rPr lang="en-US" dirty="0"/>
              <a:t>Java is owned by </a:t>
            </a:r>
            <a:r>
              <a:rPr lang="en-US" b="1" dirty="0">
                <a:solidFill>
                  <a:srgbClr val="00B0F0"/>
                </a:solidFill>
              </a:rPr>
              <a:t>Oracle</a:t>
            </a:r>
            <a:r>
              <a:rPr lang="en-US" dirty="0"/>
              <a:t> and </a:t>
            </a:r>
            <a:r>
              <a:rPr lang="en-US" b="1" dirty="0">
                <a:solidFill>
                  <a:srgbClr val="FF0000"/>
                </a:solidFill>
              </a:rPr>
              <a:t>more than 3 billion devices run </a:t>
            </a:r>
            <a:r>
              <a:rPr lang="en-US" b="1" dirty="0" smtClean="0">
                <a:solidFill>
                  <a:srgbClr val="FF0000"/>
                </a:solidFill>
              </a:rPr>
              <a:t>Java</a:t>
            </a:r>
            <a:r>
              <a:rPr lang="en-US" dirty="0" smtClean="0"/>
              <a:t>.</a:t>
            </a:r>
          </a:p>
          <a:p>
            <a:pPr algn="just"/>
            <a:r>
              <a:rPr lang="en-US" dirty="0" smtClean="0"/>
              <a:t>Java </a:t>
            </a:r>
            <a:r>
              <a:rPr lang="en-US" dirty="0"/>
              <a:t>runs on a variety of platforms, such as </a:t>
            </a:r>
            <a:r>
              <a:rPr lang="en-US" b="1" dirty="0"/>
              <a:t>Windows</a:t>
            </a:r>
            <a:r>
              <a:rPr lang="en-US" dirty="0"/>
              <a:t>, </a:t>
            </a:r>
            <a:r>
              <a:rPr lang="en-US" b="1" dirty="0"/>
              <a:t>Mac OS</a:t>
            </a:r>
            <a:r>
              <a:rPr lang="en-US" dirty="0"/>
              <a:t>, </a:t>
            </a:r>
            <a:r>
              <a:rPr lang="en-US" b="1" dirty="0" smtClean="0"/>
              <a:t>LINUX/UNIX and Raspberry Pi </a:t>
            </a:r>
            <a:r>
              <a:rPr lang="en-US" dirty="0" smtClean="0"/>
              <a:t>etc.</a:t>
            </a:r>
          </a:p>
          <a:p>
            <a:pPr algn="just"/>
            <a:endParaRPr lang="en-US" dirty="0" smtClean="0"/>
          </a:p>
          <a:p>
            <a:pPr algn="just"/>
            <a:r>
              <a:rPr lang="en-US" dirty="0" smtClean="0"/>
              <a:t>Java </a:t>
            </a:r>
            <a:r>
              <a:rPr lang="en-US" dirty="0"/>
              <a:t>is used to develop </a:t>
            </a:r>
            <a:r>
              <a:rPr lang="en-US" b="1" dirty="0">
                <a:solidFill>
                  <a:srgbClr val="FF0000"/>
                </a:solidFill>
              </a:rPr>
              <a:t>Mobile apps</a:t>
            </a:r>
            <a:r>
              <a:rPr lang="en-US" dirty="0">
                <a:solidFill>
                  <a:srgbClr val="FF0000"/>
                </a:solidFill>
              </a:rPr>
              <a:t>, </a:t>
            </a:r>
            <a:r>
              <a:rPr lang="en-US" b="1" dirty="0">
                <a:solidFill>
                  <a:srgbClr val="FF0000"/>
                </a:solidFill>
              </a:rPr>
              <a:t>Web apps</a:t>
            </a:r>
            <a:r>
              <a:rPr lang="en-US" dirty="0">
                <a:solidFill>
                  <a:srgbClr val="FF0000"/>
                </a:solidFill>
              </a:rPr>
              <a:t>, </a:t>
            </a:r>
            <a:r>
              <a:rPr lang="en-US" b="1" dirty="0" smtClean="0">
                <a:solidFill>
                  <a:srgbClr val="FF0000"/>
                </a:solidFill>
              </a:rPr>
              <a:t>Desktop </a:t>
            </a:r>
            <a:r>
              <a:rPr lang="en-US" b="1" dirty="0">
                <a:solidFill>
                  <a:srgbClr val="FF0000"/>
                </a:solidFill>
              </a:rPr>
              <a:t>apps</a:t>
            </a:r>
            <a:r>
              <a:rPr lang="en-US" dirty="0">
                <a:solidFill>
                  <a:srgbClr val="FF0000"/>
                </a:solidFill>
              </a:rPr>
              <a:t>, </a:t>
            </a:r>
            <a:r>
              <a:rPr lang="en-US" b="1" dirty="0" smtClean="0">
                <a:solidFill>
                  <a:srgbClr val="FF0000"/>
                </a:solidFill>
              </a:rPr>
              <a:t>Games, Robotics, Embedded Applications, Enterprise Applications</a:t>
            </a:r>
            <a:r>
              <a:rPr lang="en-US" dirty="0" smtClean="0">
                <a:solidFill>
                  <a:srgbClr val="FF0000"/>
                </a:solidFill>
              </a:rPr>
              <a:t> </a:t>
            </a:r>
            <a:r>
              <a:rPr lang="en-US" dirty="0"/>
              <a:t>and much more</a:t>
            </a:r>
            <a:r>
              <a:rPr lang="en-US" dirty="0" smtClean="0"/>
              <a:t>.</a:t>
            </a:r>
          </a:p>
          <a:p>
            <a:pPr algn="just"/>
            <a:r>
              <a:rPr lang="en-US" dirty="0" err="1" smtClean="0"/>
              <a:t>Differernt</a:t>
            </a:r>
            <a:r>
              <a:rPr lang="en-US" dirty="0" smtClean="0"/>
              <a:t> Java </a:t>
            </a:r>
            <a:r>
              <a:rPr lang="en-US" dirty="0"/>
              <a:t>Platforms / </a:t>
            </a:r>
            <a:r>
              <a:rPr lang="en-US" dirty="0" smtClean="0"/>
              <a:t>Editions are available : </a:t>
            </a:r>
            <a:r>
              <a:rPr lang="fi-FI" b="1" dirty="0" smtClean="0">
                <a:solidFill>
                  <a:srgbClr val="00B0F0"/>
                </a:solidFill>
              </a:rPr>
              <a:t>Java SE, Java EE, Java ME, and JavaFx</a:t>
            </a:r>
          </a:p>
          <a:p>
            <a:pPr algn="just"/>
            <a:endParaRPr lang="fi-FI" b="1" dirty="0" smtClean="0">
              <a:solidFill>
                <a:srgbClr val="00B0F0"/>
              </a:solidFill>
            </a:endParaRPr>
          </a:p>
          <a:p>
            <a:pPr algn="just"/>
            <a:r>
              <a:rPr lang="en-US" dirty="0" smtClean="0"/>
              <a:t>Companies who are using Java include; Google, Microsoft, Facebook, IBM, Amazon, Netflix, Pinterest, Uber, </a:t>
            </a:r>
            <a:r>
              <a:rPr lang="en-US" dirty="0" err="1" smtClean="0"/>
              <a:t>JetBrains</a:t>
            </a:r>
            <a:r>
              <a:rPr lang="en-US" dirty="0" smtClean="0"/>
              <a:t>, Many more...</a:t>
            </a:r>
          </a:p>
          <a:p>
            <a:pPr marL="0" indent="0" algn="just">
              <a:buNone/>
            </a:pPr>
            <a:endParaRPr lang="en-US" dirty="0"/>
          </a:p>
          <a:p>
            <a:endParaRPr lang="en-US" dirty="0" smtClean="0"/>
          </a:p>
          <a:p>
            <a:r>
              <a:rPr lang="en-US" b="1" dirty="0"/>
              <a:t>Platform</a:t>
            </a:r>
            <a:r>
              <a:rPr lang="en-US" dirty="0"/>
              <a:t>: Any hardware or software environment in which a program runs, is known as a platform. Since Java has a runtime environment (JRE) and API, it is called a platform.</a:t>
            </a:r>
          </a:p>
          <a:p>
            <a:pPr marL="0" indent="0" algn="just">
              <a:buNone/>
            </a:pPr>
            <a:endParaRPr lang="en-US" b="1" dirty="0"/>
          </a:p>
        </p:txBody>
      </p:sp>
      <p:cxnSp>
        <p:nvCxnSpPr>
          <p:cNvPr id="5" name="Straight Connector 4"/>
          <p:cNvCxnSpPr/>
          <p:nvPr/>
        </p:nvCxnSpPr>
        <p:spPr>
          <a:xfrm>
            <a:off x="432619" y="5648781"/>
            <a:ext cx="111202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09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Java Arrays and </a:t>
            </a:r>
            <a:r>
              <a:rPr lang="en-US" b="1" dirty="0" err="1" smtClean="0">
                <a:solidFill>
                  <a:srgbClr val="002060"/>
                </a:solidFill>
              </a:rPr>
              <a:t>Enums</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solidFill>
                  <a:srgbClr val="002060"/>
                </a:solidFill>
              </a:rPr>
              <a:t>Java Arrays</a:t>
            </a:r>
          </a:p>
          <a:p>
            <a:pPr marL="0" indent="0">
              <a:buNone/>
            </a:pPr>
            <a:r>
              <a:rPr lang="en-US" dirty="0"/>
              <a:t>Arrays are objects that store multiple variables of the same type. However, an array itself is an object on the heap. We will look into how to declare, construct, and initialize in the upcoming chapters.</a:t>
            </a:r>
          </a:p>
          <a:p>
            <a:pPr marL="0" indent="0">
              <a:buNone/>
            </a:pPr>
            <a:r>
              <a:rPr lang="en-US" b="1" dirty="0">
                <a:solidFill>
                  <a:srgbClr val="002060"/>
                </a:solidFill>
              </a:rPr>
              <a:t>Java </a:t>
            </a:r>
            <a:r>
              <a:rPr lang="en-US" b="1" dirty="0" err="1">
                <a:solidFill>
                  <a:srgbClr val="002060"/>
                </a:solidFill>
              </a:rPr>
              <a:t>Enums</a:t>
            </a:r>
            <a:endParaRPr lang="en-US" b="1" dirty="0">
              <a:solidFill>
                <a:srgbClr val="002060"/>
              </a:solidFill>
            </a:endParaRPr>
          </a:p>
          <a:p>
            <a:r>
              <a:rPr lang="en-US" dirty="0" err="1"/>
              <a:t>Enums</a:t>
            </a:r>
            <a:r>
              <a:rPr lang="en-US" dirty="0"/>
              <a:t> were introduced in Java 5.0. </a:t>
            </a:r>
            <a:r>
              <a:rPr lang="en-US" dirty="0" err="1"/>
              <a:t>Enums</a:t>
            </a:r>
            <a:r>
              <a:rPr lang="en-US" dirty="0"/>
              <a:t> restrict a variable to have one of only a few predefined values. The values in this enumerated list are called </a:t>
            </a:r>
            <a:r>
              <a:rPr lang="en-US" dirty="0" err="1"/>
              <a:t>enums</a:t>
            </a:r>
            <a:r>
              <a:rPr lang="en-US" dirty="0"/>
              <a:t>.</a:t>
            </a:r>
          </a:p>
          <a:p>
            <a:r>
              <a:rPr lang="en-US" dirty="0"/>
              <a:t>With the use of </a:t>
            </a:r>
            <a:r>
              <a:rPr lang="en-US" dirty="0" err="1"/>
              <a:t>enums</a:t>
            </a:r>
            <a:r>
              <a:rPr lang="en-US" dirty="0"/>
              <a:t> it is possible to reduce the number of bugs in your code.</a:t>
            </a:r>
          </a:p>
          <a:p>
            <a:r>
              <a:rPr lang="en-US" dirty="0"/>
              <a:t>For example, if we consider an application for a fresh juice shop, it would be possible to restrict the glass size to small, medium, and large. This would make sure that it would not allow anyone to order any size other than small, medium, or large.</a:t>
            </a:r>
          </a:p>
          <a:p>
            <a:pPr marL="0" indent="0">
              <a:buNone/>
            </a:pPr>
            <a:endParaRPr lang="en-US" dirty="0"/>
          </a:p>
        </p:txBody>
      </p:sp>
    </p:spTree>
    <p:extLst>
      <p:ext uri="{BB962C8B-B14F-4D97-AF65-F5344CB8AC3E}">
        <p14:creationId xmlns:p14="http://schemas.microsoft.com/office/powerpoint/2010/main" val="209350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Java </a:t>
            </a:r>
            <a:r>
              <a:rPr lang="en-US" b="1" dirty="0" err="1" smtClean="0">
                <a:solidFill>
                  <a:srgbClr val="002060"/>
                </a:solidFill>
              </a:rPr>
              <a:t>Enum</a:t>
            </a:r>
            <a:r>
              <a:rPr lang="en-US" b="1" dirty="0" smtClean="0">
                <a:solidFill>
                  <a:srgbClr val="002060"/>
                </a:solidFill>
              </a:rPr>
              <a:t> Example</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a:t>
            </a:r>
            <a:r>
              <a:rPr lang="en-US" dirty="0" err="1" smtClean="0"/>
              <a:t>FreshJuice</a:t>
            </a:r>
            <a:r>
              <a:rPr lang="en-US" dirty="0" smtClean="0"/>
              <a:t> {   </a:t>
            </a:r>
          </a:p>
          <a:p>
            <a:pPr marL="0" indent="0">
              <a:buNone/>
            </a:pPr>
            <a:r>
              <a:rPr lang="en-US" dirty="0" err="1" smtClean="0"/>
              <a:t>enum</a:t>
            </a:r>
            <a:r>
              <a:rPr lang="en-US" dirty="0" smtClean="0"/>
              <a:t> </a:t>
            </a:r>
            <a:r>
              <a:rPr lang="en-US" dirty="0" err="1" smtClean="0"/>
              <a:t>FreshJuiceSize</a:t>
            </a:r>
            <a:r>
              <a:rPr lang="en-US" dirty="0" smtClean="0"/>
              <a:t>{ SMALL, MEDIUM, LARGE }   </a:t>
            </a:r>
          </a:p>
          <a:p>
            <a:pPr marL="0" indent="0">
              <a:buNone/>
            </a:pPr>
            <a:r>
              <a:rPr lang="en-US" dirty="0" err="1" smtClean="0"/>
              <a:t>FreshJuiceSize</a:t>
            </a:r>
            <a:r>
              <a:rPr lang="en-US" dirty="0" smtClean="0"/>
              <a:t> size;</a:t>
            </a:r>
          </a:p>
          <a:p>
            <a:pPr marL="0" indent="0">
              <a:buNone/>
            </a:pPr>
            <a:r>
              <a:rPr lang="en-US" dirty="0" smtClean="0"/>
              <a:t>}</a:t>
            </a:r>
          </a:p>
          <a:p>
            <a:pPr marL="0" indent="0">
              <a:buNone/>
            </a:pPr>
            <a:r>
              <a:rPr lang="en-US" dirty="0" smtClean="0"/>
              <a:t>public class </a:t>
            </a:r>
            <a:r>
              <a:rPr lang="en-US" dirty="0" err="1" smtClean="0"/>
              <a:t>FreshJuiceTest</a:t>
            </a:r>
            <a:r>
              <a:rPr lang="en-US" dirty="0" smtClean="0"/>
              <a:t> {   </a:t>
            </a:r>
          </a:p>
          <a:p>
            <a:pPr marL="0" indent="0">
              <a:buNone/>
            </a:pPr>
            <a:r>
              <a:rPr lang="en-US" dirty="0" smtClean="0"/>
              <a:t>public static void main(String </a:t>
            </a:r>
            <a:r>
              <a:rPr lang="en-US" dirty="0" err="1" smtClean="0"/>
              <a:t>args</a:t>
            </a:r>
            <a:r>
              <a:rPr lang="en-US" dirty="0" smtClean="0"/>
              <a:t>[]) {      </a:t>
            </a:r>
          </a:p>
          <a:p>
            <a:pPr marL="0" indent="0">
              <a:buNone/>
            </a:pPr>
            <a:r>
              <a:rPr lang="en-US" dirty="0" err="1" smtClean="0"/>
              <a:t>FreshJuice</a:t>
            </a:r>
            <a:r>
              <a:rPr lang="en-US" dirty="0" smtClean="0"/>
              <a:t> juice = new </a:t>
            </a:r>
            <a:r>
              <a:rPr lang="en-US" dirty="0" err="1" smtClean="0"/>
              <a:t>FreshJuice</a:t>
            </a:r>
            <a:r>
              <a:rPr lang="en-US" dirty="0" smtClean="0"/>
              <a:t>();      </a:t>
            </a:r>
          </a:p>
          <a:p>
            <a:pPr marL="0" indent="0">
              <a:buNone/>
            </a:pPr>
            <a:r>
              <a:rPr lang="en-US" dirty="0" err="1" smtClean="0"/>
              <a:t>juice.size</a:t>
            </a:r>
            <a:r>
              <a:rPr lang="en-US" dirty="0" smtClean="0"/>
              <a:t> = </a:t>
            </a:r>
            <a:r>
              <a:rPr lang="en-US" dirty="0" err="1" smtClean="0"/>
              <a:t>FreshJuice.FreshJuiceSize.MEDIUM</a:t>
            </a:r>
            <a:r>
              <a:rPr lang="en-US" dirty="0" smtClean="0"/>
              <a:t> ;      </a:t>
            </a:r>
          </a:p>
          <a:p>
            <a:pPr marL="0" indent="0">
              <a:buNone/>
            </a:pPr>
            <a:r>
              <a:rPr lang="en-US" dirty="0" err="1" smtClean="0"/>
              <a:t>System.out.println</a:t>
            </a:r>
            <a:r>
              <a:rPr lang="en-US" dirty="0" smtClean="0"/>
              <a:t>("Size: " + </a:t>
            </a:r>
            <a:r>
              <a:rPr lang="en-US" dirty="0" err="1" smtClean="0"/>
              <a:t>juice.size</a:t>
            </a:r>
            <a:r>
              <a:rPr lang="en-US" dirty="0" smtClean="0"/>
              <a:t>);   </a:t>
            </a:r>
          </a:p>
          <a:p>
            <a:pPr marL="0" indent="0">
              <a:buNone/>
            </a:pP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30837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Java </a:t>
            </a:r>
            <a:r>
              <a:rPr lang="en-US" b="1" dirty="0" smtClean="0">
                <a:solidFill>
                  <a:srgbClr val="002060"/>
                </a:solidFill>
              </a:rPr>
              <a:t>Keywords</a:t>
            </a:r>
            <a:endParaRPr lang="en-US" b="1"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0821503"/>
              </p:ext>
            </p:extLst>
          </p:nvPr>
        </p:nvGraphicFramePr>
        <p:xfrm>
          <a:off x="700808" y="1302760"/>
          <a:ext cx="10790384" cy="5373070"/>
        </p:xfrm>
        <a:graphic>
          <a:graphicData uri="http://schemas.openxmlformats.org/drawingml/2006/table">
            <a:tbl>
              <a:tblPr>
                <a:tableStyleId>{2D5ABB26-0587-4C30-8999-92F81FD0307C}</a:tableStyleId>
              </a:tblPr>
              <a:tblGrid>
                <a:gridCol w="2697596">
                  <a:extLst>
                    <a:ext uri="{9D8B030D-6E8A-4147-A177-3AD203B41FA5}">
                      <a16:colId xmlns:a16="http://schemas.microsoft.com/office/drawing/2014/main" val="4125323475"/>
                    </a:ext>
                  </a:extLst>
                </a:gridCol>
                <a:gridCol w="2697596">
                  <a:extLst>
                    <a:ext uri="{9D8B030D-6E8A-4147-A177-3AD203B41FA5}">
                      <a16:colId xmlns:a16="http://schemas.microsoft.com/office/drawing/2014/main" val="483296346"/>
                    </a:ext>
                  </a:extLst>
                </a:gridCol>
                <a:gridCol w="2697596">
                  <a:extLst>
                    <a:ext uri="{9D8B030D-6E8A-4147-A177-3AD203B41FA5}">
                      <a16:colId xmlns:a16="http://schemas.microsoft.com/office/drawing/2014/main" val="1477978180"/>
                    </a:ext>
                  </a:extLst>
                </a:gridCol>
                <a:gridCol w="2697596">
                  <a:extLst>
                    <a:ext uri="{9D8B030D-6E8A-4147-A177-3AD203B41FA5}">
                      <a16:colId xmlns:a16="http://schemas.microsoft.com/office/drawing/2014/main" val="2356705542"/>
                    </a:ext>
                  </a:extLst>
                </a:gridCol>
              </a:tblGrid>
              <a:tr h="272898">
                <a:tc>
                  <a:txBody>
                    <a:bodyPr/>
                    <a:lstStyle/>
                    <a:p>
                      <a:endParaRPr lang="en-US" sz="1800" dirty="0"/>
                    </a:p>
                  </a:txBody>
                  <a:tcPr marL="62659" marR="62659" marT="31330" marB="31330"/>
                </a:tc>
                <a:tc>
                  <a:txBody>
                    <a:bodyPr/>
                    <a:lstStyle/>
                    <a:p>
                      <a:endParaRPr lang="en-US" sz="1800" dirty="0"/>
                    </a:p>
                  </a:txBody>
                  <a:tcPr marL="62659" marR="62659" marT="31330" marB="31330"/>
                </a:tc>
                <a:tc>
                  <a:txBody>
                    <a:bodyPr/>
                    <a:lstStyle/>
                    <a:p>
                      <a:endParaRPr lang="en-US" sz="1800" dirty="0"/>
                    </a:p>
                  </a:txBody>
                  <a:tcPr marL="62659" marR="62659" marT="31330" marB="31330"/>
                </a:tc>
                <a:tc>
                  <a:txBody>
                    <a:bodyPr/>
                    <a:lstStyle/>
                    <a:p>
                      <a:endParaRPr lang="en-US" sz="1800" dirty="0"/>
                    </a:p>
                  </a:txBody>
                  <a:tcPr marL="62659" marR="62659" marT="31330" marB="31330"/>
                </a:tc>
                <a:extLst>
                  <a:ext uri="{0D108BD9-81ED-4DB2-BD59-A6C34878D82A}">
                    <a16:rowId xmlns:a16="http://schemas.microsoft.com/office/drawing/2014/main" val="746855059"/>
                  </a:ext>
                </a:extLst>
              </a:tr>
              <a:tr h="280479">
                <a:tc>
                  <a:txBody>
                    <a:bodyPr/>
                    <a:lstStyle/>
                    <a:p>
                      <a:pPr fontAlgn="t"/>
                      <a:r>
                        <a:rPr lang="en-US" sz="1800" dirty="0">
                          <a:effectLst/>
                        </a:rPr>
                        <a:t>abstract</a:t>
                      </a:r>
                    </a:p>
                  </a:txBody>
                  <a:tcPr marL="34811" marR="34811" marT="34811" marB="34811"/>
                </a:tc>
                <a:tc>
                  <a:txBody>
                    <a:bodyPr/>
                    <a:lstStyle/>
                    <a:p>
                      <a:pPr fontAlgn="t"/>
                      <a:r>
                        <a:rPr lang="en-US" sz="1800" dirty="0">
                          <a:effectLst/>
                        </a:rPr>
                        <a:t>assert</a:t>
                      </a:r>
                    </a:p>
                  </a:txBody>
                  <a:tcPr marL="34811" marR="34811" marT="34811" marB="34811"/>
                </a:tc>
                <a:tc>
                  <a:txBody>
                    <a:bodyPr/>
                    <a:lstStyle/>
                    <a:p>
                      <a:pPr fontAlgn="t"/>
                      <a:r>
                        <a:rPr lang="en-US" sz="1800">
                          <a:effectLst/>
                        </a:rPr>
                        <a:t>boolean</a:t>
                      </a:r>
                    </a:p>
                  </a:txBody>
                  <a:tcPr marL="34811" marR="34811" marT="34811" marB="34811"/>
                </a:tc>
                <a:tc>
                  <a:txBody>
                    <a:bodyPr/>
                    <a:lstStyle/>
                    <a:p>
                      <a:pPr fontAlgn="t"/>
                      <a:r>
                        <a:rPr lang="en-US" sz="1800">
                          <a:effectLst/>
                        </a:rPr>
                        <a:t>break</a:t>
                      </a:r>
                    </a:p>
                  </a:txBody>
                  <a:tcPr marL="34811" marR="34811" marT="34811" marB="34811"/>
                </a:tc>
                <a:extLst>
                  <a:ext uri="{0D108BD9-81ED-4DB2-BD59-A6C34878D82A}">
                    <a16:rowId xmlns:a16="http://schemas.microsoft.com/office/drawing/2014/main" val="377106500"/>
                  </a:ext>
                </a:extLst>
              </a:tr>
              <a:tr h="280479">
                <a:tc>
                  <a:txBody>
                    <a:bodyPr/>
                    <a:lstStyle/>
                    <a:p>
                      <a:pPr fontAlgn="t"/>
                      <a:r>
                        <a:rPr lang="en-US" sz="1800">
                          <a:effectLst/>
                        </a:rPr>
                        <a:t>byte</a:t>
                      </a:r>
                    </a:p>
                  </a:txBody>
                  <a:tcPr marL="34811" marR="34811" marT="34811" marB="34811"/>
                </a:tc>
                <a:tc>
                  <a:txBody>
                    <a:bodyPr/>
                    <a:lstStyle/>
                    <a:p>
                      <a:pPr fontAlgn="t"/>
                      <a:r>
                        <a:rPr lang="en-US" sz="1800" dirty="0">
                          <a:effectLst/>
                        </a:rPr>
                        <a:t>case</a:t>
                      </a:r>
                    </a:p>
                  </a:txBody>
                  <a:tcPr marL="34811" marR="34811" marT="34811" marB="34811"/>
                </a:tc>
                <a:tc>
                  <a:txBody>
                    <a:bodyPr/>
                    <a:lstStyle/>
                    <a:p>
                      <a:pPr fontAlgn="t"/>
                      <a:r>
                        <a:rPr lang="en-US" sz="1800">
                          <a:effectLst/>
                        </a:rPr>
                        <a:t>catch</a:t>
                      </a:r>
                    </a:p>
                  </a:txBody>
                  <a:tcPr marL="34811" marR="34811" marT="34811" marB="34811"/>
                </a:tc>
                <a:tc>
                  <a:txBody>
                    <a:bodyPr/>
                    <a:lstStyle/>
                    <a:p>
                      <a:pPr fontAlgn="t"/>
                      <a:r>
                        <a:rPr lang="en-US" sz="1800">
                          <a:effectLst/>
                        </a:rPr>
                        <a:t>char</a:t>
                      </a:r>
                    </a:p>
                  </a:txBody>
                  <a:tcPr marL="34811" marR="34811" marT="34811" marB="34811"/>
                </a:tc>
                <a:extLst>
                  <a:ext uri="{0D108BD9-81ED-4DB2-BD59-A6C34878D82A}">
                    <a16:rowId xmlns:a16="http://schemas.microsoft.com/office/drawing/2014/main" val="2699018551"/>
                  </a:ext>
                </a:extLst>
              </a:tr>
              <a:tr h="280479">
                <a:tc>
                  <a:txBody>
                    <a:bodyPr/>
                    <a:lstStyle/>
                    <a:p>
                      <a:pPr fontAlgn="t"/>
                      <a:r>
                        <a:rPr lang="en-US" sz="1800">
                          <a:effectLst/>
                        </a:rPr>
                        <a:t>class</a:t>
                      </a:r>
                    </a:p>
                  </a:txBody>
                  <a:tcPr marL="34811" marR="34811" marT="34811" marB="34811"/>
                </a:tc>
                <a:tc>
                  <a:txBody>
                    <a:bodyPr/>
                    <a:lstStyle/>
                    <a:p>
                      <a:pPr fontAlgn="t"/>
                      <a:r>
                        <a:rPr lang="en-US" sz="1800">
                          <a:effectLst/>
                        </a:rPr>
                        <a:t>const</a:t>
                      </a:r>
                    </a:p>
                  </a:txBody>
                  <a:tcPr marL="34811" marR="34811" marT="34811" marB="34811"/>
                </a:tc>
                <a:tc>
                  <a:txBody>
                    <a:bodyPr/>
                    <a:lstStyle/>
                    <a:p>
                      <a:pPr fontAlgn="t"/>
                      <a:r>
                        <a:rPr lang="en-US" sz="1800">
                          <a:effectLst/>
                        </a:rPr>
                        <a:t>continue</a:t>
                      </a:r>
                    </a:p>
                  </a:txBody>
                  <a:tcPr marL="34811" marR="34811" marT="34811" marB="34811"/>
                </a:tc>
                <a:tc>
                  <a:txBody>
                    <a:bodyPr/>
                    <a:lstStyle/>
                    <a:p>
                      <a:pPr fontAlgn="t"/>
                      <a:r>
                        <a:rPr lang="en-US" sz="1800">
                          <a:effectLst/>
                        </a:rPr>
                        <a:t>default</a:t>
                      </a:r>
                    </a:p>
                  </a:txBody>
                  <a:tcPr marL="34811" marR="34811" marT="34811" marB="34811"/>
                </a:tc>
                <a:extLst>
                  <a:ext uri="{0D108BD9-81ED-4DB2-BD59-A6C34878D82A}">
                    <a16:rowId xmlns:a16="http://schemas.microsoft.com/office/drawing/2014/main" val="3014719127"/>
                  </a:ext>
                </a:extLst>
              </a:tr>
              <a:tr h="280479">
                <a:tc>
                  <a:txBody>
                    <a:bodyPr/>
                    <a:lstStyle/>
                    <a:p>
                      <a:pPr fontAlgn="t"/>
                      <a:r>
                        <a:rPr lang="en-US" sz="1800">
                          <a:effectLst/>
                        </a:rPr>
                        <a:t>do</a:t>
                      </a:r>
                    </a:p>
                  </a:txBody>
                  <a:tcPr marL="34811" marR="34811" marT="34811" marB="34811"/>
                </a:tc>
                <a:tc>
                  <a:txBody>
                    <a:bodyPr/>
                    <a:lstStyle/>
                    <a:p>
                      <a:pPr fontAlgn="t"/>
                      <a:r>
                        <a:rPr lang="en-US" sz="1800">
                          <a:effectLst/>
                        </a:rPr>
                        <a:t>double</a:t>
                      </a:r>
                    </a:p>
                  </a:txBody>
                  <a:tcPr marL="34811" marR="34811" marT="34811" marB="34811"/>
                </a:tc>
                <a:tc>
                  <a:txBody>
                    <a:bodyPr/>
                    <a:lstStyle/>
                    <a:p>
                      <a:pPr fontAlgn="t"/>
                      <a:r>
                        <a:rPr lang="en-US" sz="1800">
                          <a:effectLst/>
                        </a:rPr>
                        <a:t>else</a:t>
                      </a:r>
                    </a:p>
                  </a:txBody>
                  <a:tcPr marL="34811" marR="34811" marT="34811" marB="34811"/>
                </a:tc>
                <a:tc>
                  <a:txBody>
                    <a:bodyPr/>
                    <a:lstStyle/>
                    <a:p>
                      <a:pPr fontAlgn="t"/>
                      <a:r>
                        <a:rPr lang="en-US" sz="1800">
                          <a:effectLst/>
                        </a:rPr>
                        <a:t>enum</a:t>
                      </a:r>
                    </a:p>
                  </a:txBody>
                  <a:tcPr marL="34811" marR="34811" marT="34811" marB="34811"/>
                </a:tc>
                <a:extLst>
                  <a:ext uri="{0D108BD9-81ED-4DB2-BD59-A6C34878D82A}">
                    <a16:rowId xmlns:a16="http://schemas.microsoft.com/office/drawing/2014/main" val="827926296"/>
                  </a:ext>
                </a:extLst>
              </a:tr>
              <a:tr h="280479">
                <a:tc>
                  <a:txBody>
                    <a:bodyPr/>
                    <a:lstStyle/>
                    <a:p>
                      <a:pPr fontAlgn="t"/>
                      <a:r>
                        <a:rPr lang="en-US" sz="1800">
                          <a:effectLst/>
                        </a:rPr>
                        <a:t>extends</a:t>
                      </a:r>
                    </a:p>
                  </a:txBody>
                  <a:tcPr marL="34811" marR="34811" marT="34811" marB="34811"/>
                </a:tc>
                <a:tc>
                  <a:txBody>
                    <a:bodyPr/>
                    <a:lstStyle/>
                    <a:p>
                      <a:pPr fontAlgn="t"/>
                      <a:r>
                        <a:rPr lang="en-US" sz="1800">
                          <a:effectLst/>
                        </a:rPr>
                        <a:t>final</a:t>
                      </a:r>
                    </a:p>
                  </a:txBody>
                  <a:tcPr marL="34811" marR="34811" marT="34811" marB="34811"/>
                </a:tc>
                <a:tc>
                  <a:txBody>
                    <a:bodyPr/>
                    <a:lstStyle/>
                    <a:p>
                      <a:pPr fontAlgn="t"/>
                      <a:r>
                        <a:rPr lang="en-US" sz="1800">
                          <a:effectLst/>
                        </a:rPr>
                        <a:t>finally</a:t>
                      </a:r>
                    </a:p>
                  </a:txBody>
                  <a:tcPr marL="34811" marR="34811" marT="34811" marB="34811"/>
                </a:tc>
                <a:tc>
                  <a:txBody>
                    <a:bodyPr/>
                    <a:lstStyle/>
                    <a:p>
                      <a:pPr fontAlgn="t"/>
                      <a:r>
                        <a:rPr lang="en-US" sz="1800">
                          <a:effectLst/>
                        </a:rPr>
                        <a:t>float</a:t>
                      </a:r>
                    </a:p>
                  </a:txBody>
                  <a:tcPr marL="34811" marR="34811" marT="34811" marB="34811"/>
                </a:tc>
                <a:extLst>
                  <a:ext uri="{0D108BD9-81ED-4DB2-BD59-A6C34878D82A}">
                    <a16:rowId xmlns:a16="http://schemas.microsoft.com/office/drawing/2014/main" val="3484543082"/>
                  </a:ext>
                </a:extLst>
              </a:tr>
              <a:tr h="485153">
                <a:tc>
                  <a:txBody>
                    <a:bodyPr/>
                    <a:lstStyle/>
                    <a:p>
                      <a:pPr fontAlgn="t"/>
                      <a:r>
                        <a:rPr lang="en-US" sz="1800">
                          <a:effectLst/>
                        </a:rPr>
                        <a:t>for</a:t>
                      </a:r>
                    </a:p>
                  </a:txBody>
                  <a:tcPr marL="34811" marR="34811" marT="34811" marB="34811"/>
                </a:tc>
                <a:tc>
                  <a:txBody>
                    <a:bodyPr/>
                    <a:lstStyle/>
                    <a:p>
                      <a:pPr fontAlgn="t"/>
                      <a:r>
                        <a:rPr lang="en-US" sz="1800">
                          <a:effectLst/>
                        </a:rPr>
                        <a:t>goto</a:t>
                      </a:r>
                    </a:p>
                  </a:txBody>
                  <a:tcPr marL="34811" marR="34811" marT="34811" marB="34811"/>
                </a:tc>
                <a:tc>
                  <a:txBody>
                    <a:bodyPr/>
                    <a:lstStyle/>
                    <a:p>
                      <a:pPr fontAlgn="t"/>
                      <a:r>
                        <a:rPr lang="en-US" sz="1800">
                          <a:effectLst/>
                        </a:rPr>
                        <a:t>if</a:t>
                      </a:r>
                    </a:p>
                  </a:txBody>
                  <a:tcPr marL="34811" marR="34811" marT="34811" marB="34811"/>
                </a:tc>
                <a:tc>
                  <a:txBody>
                    <a:bodyPr/>
                    <a:lstStyle/>
                    <a:p>
                      <a:pPr fontAlgn="t"/>
                      <a:r>
                        <a:rPr lang="en-US" sz="1800">
                          <a:effectLst/>
                        </a:rPr>
                        <a:t>implements</a:t>
                      </a:r>
                    </a:p>
                  </a:txBody>
                  <a:tcPr marL="34811" marR="34811" marT="34811" marB="34811"/>
                </a:tc>
                <a:extLst>
                  <a:ext uri="{0D108BD9-81ED-4DB2-BD59-A6C34878D82A}">
                    <a16:rowId xmlns:a16="http://schemas.microsoft.com/office/drawing/2014/main" val="2012336778"/>
                  </a:ext>
                </a:extLst>
              </a:tr>
              <a:tr h="485153">
                <a:tc>
                  <a:txBody>
                    <a:bodyPr/>
                    <a:lstStyle/>
                    <a:p>
                      <a:pPr fontAlgn="t"/>
                      <a:r>
                        <a:rPr lang="en-US" sz="1800">
                          <a:effectLst/>
                        </a:rPr>
                        <a:t>import</a:t>
                      </a:r>
                    </a:p>
                  </a:txBody>
                  <a:tcPr marL="34811" marR="34811" marT="34811" marB="34811"/>
                </a:tc>
                <a:tc>
                  <a:txBody>
                    <a:bodyPr/>
                    <a:lstStyle/>
                    <a:p>
                      <a:pPr fontAlgn="t"/>
                      <a:r>
                        <a:rPr lang="en-US" sz="1800">
                          <a:effectLst/>
                        </a:rPr>
                        <a:t>instanceof</a:t>
                      </a:r>
                    </a:p>
                  </a:txBody>
                  <a:tcPr marL="34811" marR="34811" marT="34811" marB="34811"/>
                </a:tc>
                <a:tc>
                  <a:txBody>
                    <a:bodyPr/>
                    <a:lstStyle/>
                    <a:p>
                      <a:pPr fontAlgn="t"/>
                      <a:r>
                        <a:rPr lang="en-US" sz="1800">
                          <a:effectLst/>
                        </a:rPr>
                        <a:t>int</a:t>
                      </a:r>
                    </a:p>
                  </a:txBody>
                  <a:tcPr marL="34811" marR="34811" marT="34811" marB="34811"/>
                </a:tc>
                <a:tc>
                  <a:txBody>
                    <a:bodyPr/>
                    <a:lstStyle/>
                    <a:p>
                      <a:pPr fontAlgn="t"/>
                      <a:r>
                        <a:rPr lang="en-US" sz="1800">
                          <a:effectLst/>
                        </a:rPr>
                        <a:t>interface</a:t>
                      </a:r>
                    </a:p>
                  </a:txBody>
                  <a:tcPr marL="34811" marR="34811" marT="34811" marB="34811"/>
                </a:tc>
                <a:extLst>
                  <a:ext uri="{0D108BD9-81ED-4DB2-BD59-A6C34878D82A}">
                    <a16:rowId xmlns:a16="http://schemas.microsoft.com/office/drawing/2014/main" val="4036225692"/>
                  </a:ext>
                </a:extLst>
              </a:tr>
              <a:tr h="280479">
                <a:tc>
                  <a:txBody>
                    <a:bodyPr/>
                    <a:lstStyle/>
                    <a:p>
                      <a:pPr fontAlgn="t"/>
                      <a:r>
                        <a:rPr lang="en-US" sz="1800">
                          <a:effectLst/>
                        </a:rPr>
                        <a:t>long</a:t>
                      </a:r>
                    </a:p>
                  </a:txBody>
                  <a:tcPr marL="34811" marR="34811" marT="34811" marB="34811"/>
                </a:tc>
                <a:tc>
                  <a:txBody>
                    <a:bodyPr/>
                    <a:lstStyle/>
                    <a:p>
                      <a:pPr fontAlgn="t"/>
                      <a:r>
                        <a:rPr lang="en-US" sz="1800">
                          <a:effectLst/>
                        </a:rPr>
                        <a:t>native</a:t>
                      </a:r>
                    </a:p>
                  </a:txBody>
                  <a:tcPr marL="34811" marR="34811" marT="34811" marB="34811"/>
                </a:tc>
                <a:tc>
                  <a:txBody>
                    <a:bodyPr/>
                    <a:lstStyle/>
                    <a:p>
                      <a:pPr fontAlgn="t"/>
                      <a:r>
                        <a:rPr lang="en-US" sz="1800">
                          <a:effectLst/>
                        </a:rPr>
                        <a:t>new</a:t>
                      </a:r>
                    </a:p>
                  </a:txBody>
                  <a:tcPr marL="34811" marR="34811" marT="34811" marB="34811"/>
                </a:tc>
                <a:tc>
                  <a:txBody>
                    <a:bodyPr/>
                    <a:lstStyle/>
                    <a:p>
                      <a:pPr fontAlgn="t"/>
                      <a:r>
                        <a:rPr lang="en-US" sz="1800">
                          <a:effectLst/>
                        </a:rPr>
                        <a:t>package</a:t>
                      </a:r>
                    </a:p>
                  </a:txBody>
                  <a:tcPr marL="34811" marR="34811" marT="34811" marB="34811"/>
                </a:tc>
                <a:extLst>
                  <a:ext uri="{0D108BD9-81ED-4DB2-BD59-A6C34878D82A}">
                    <a16:rowId xmlns:a16="http://schemas.microsoft.com/office/drawing/2014/main" val="3590674373"/>
                  </a:ext>
                </a:extLst>
              </a:tr>
              <a:tr h="485153">
                <a:tc>
                  <a:txBody>
                    <a:bodyPr/>
                    <a:lstStyle/>
                    <a:p>
                      <a:pPr fontAlgn="t"/>
                      <a:r>
                        <a:rPr lang="en-US" sz="1800">
                          <a:effectLst/>
                        </a:rPr>
                        <a:t>private</a:t>
                      </a:r>
                    </a:p>
                  </a:txBody>
                  <a:tcPr marL="34811" marR="34811" marT="34811" marB="34811"/>
                </a:tc>
                <a:tc>
                  <a:txBody>
                    <a:bodyPr/>
                    <a:lstStyle/>
                    <a:p>
                      <a:pPr fontAlgn="t"/>
                      <a:r>
                        <a:rPr lang="en-US" sz="1800">
                          <a:effectLst/>
                        </a:rPr>
                        <a:t>protected</a:t>
                      </a:r>
                    </a:p>
                  </a:txBody>
                  <a:tcPr marL="34811" marR="34811" marT="34811" marB="34811"/>
                </a:tc>
                <a:tc>
                  <a:txBody>
                    <a:bodyPr/>
                    <a:lstStyle/>
                    <a:p>
                      <a:pPr fontAlgn="t"/>
                      <a:r>
                        <a:rPr lang="en-US" sz="1800">
                          <a:effectLst/>
                        </a:rPr>
                        <a:t>public</a:t>
                      </a:r>
                    </a:p>
                  </a:txBody>
                  <a:tcPr marL="34811" marR="34811" marT="34811" marB="34811"/>
                </a:tc>
                <a:tc>
                  <a:txBody>
                    <a:bodyPr/>
                    <a:lstStyle/>
                    <a:p>
                      <a:pPr fontAlgn="t"/>
                      <a:r>
                        <a:rPr lang="en-US" sz="1800">
                          <a:effectLst/>
                        </a:rPr>
                        <a:t>return</a:t>
                      </a:r>
                    </a:p>
                  </a:txBody>
                  <a:tcPr marL="34811" marR="34811" marT="34811" marB="34811"/>
                </a:tc>
                <a:extLst>
                  <a:ext uri="{0D108BD9-81ED-4DB2-BD59-A6C34878D82A}">
                    <a16:rowId xmlns:a16="http://schemas.microsoft.com/office/drawing/2014/main" val="3010262011"/>
                  </a:ext>
                </a:extLst>
              </a:tr>
              <a:tr h="280479">
                <a:tc>
                  <a:txBody>
                    <a:bodyPr/>
                    <a:lstStyle/>
                    <a:p>
                      <a:pPr fontAlgn="t"/>
                      <a:r>
                        <a:rPr lang="en-US" sz="1800">
                          <a:effectLst/>
                        </a:rPr>
                        <a:t>short</a:t>
                      </a:r>
                    </a:p>
                  </a:txBody>
                  <a:tcPr marL="34811" marR="34811" marT="34811" marB="34811"/>
                </a:tc>
                <a:tc>
                  <a:txBody>
                    <a:bodyPr/>
                    <a:lstStyle/>
                    <a:p>
                      <a:pPr fontAlgn="t"/>
                      <a:r>
                        <a:rPr lang="en-US" sz="1800">
                          <a:effectLst/>
                        </a:rPr>
                        <a:t>static</a:t>
                      </a:r>
                    </a:p>
                  </a:txBody>
                  <a:tcPr marL="34811" marR="34811" marT="34811" marB="34811"/>
                </a:tc>
                <a:tc>
                  <a:txBody>
                    <a:bodyPr/>
                    <a:lstStyle/>
                    <a:p>
                      <a:pPr fontAlgn="t"/>
                      <a:r>
                        <a:rPr lang="en-US" sz="1800">
                          <a:effectLst/>
                        </a:rPr>
                        <a:t>strictfp</a:t>
                      </a:r>
                    </a:p>
                  </a:txBody>
                  <a:tcPr marL="34811" marR="34811" marT="34811" marB="34811"/>
                </a:tc>
                <a:tc>
                  <a:txBody>
                    <a:bodyPr/>
                    <a:lstStyle/>
                    <a:p>
                      <a:pPr fontAlgn="t"/>
                      <a:r>
                        <a:rPr lang="en-US" sz="1800">
                          <a:effectLst/>
                        </a:rPr>
                        <a:t>super</a:t>
                      </a:r>
                    </a:p>
                  </a:txBody>
                  <a:tcPr marL="34811" marR="34811" marT="34811" marB="34811"/>
                </a:tc>
                <a:extLst>
                  <a:ext uri="{0D108BD9-81ED-4DB2-BD59-A6C34878D82A}">
                    <a16:rowId xmlns:a16="http://schemas.microsoft.com/office/drawing/2014/main" val="1067273323"/>
                  </a:ext>
                </a:extLst>
              </a:tr>
              <a:tr h="485153">
                <a:tc>
                  <a:txBody>
                    <a:bodyPr/>
                    <a:lstStyle/>
                    <a:p>
                      <a:pPr fontAlgn="t"/>
                      <a:r>
                        <a:rPr lang="en-US" sz="1800">
                          <a:effectLst/>
                        </a:rPr>
                        <a:t>switch</a:t>
                      </a:r>
                    </a:p>
                  </a:txBody>
                  <a:tcPr marL="34811" marR="34811" marT="34811" marB="34811"/>
                </a:tc>
                <a:tc>
                  <a:txBody>
                    <a:bodyPr/>
                    <a:lstStyle/>
                    <a:p>
                      <a:pPr fontAlgn="t"/>
                      <a:r>
                        <a:rPr lang="en-US" sz="1800">
                          <a:effectLst/>
                        </a:rPr>
                        <a:t>synchronized</a:t>
                      </a:r>
                    </a:p>
                  </a:txBody>
                  <a:tcPr marL="34811" marR="34811" marT="34811" marB="34811"/>
                </a:tc>
                <a:tc>
                  <a:txBody>
                    <a:bodyPr/>
                    <a:lstStyle/>
                    <a:p>
                      <a:pPr fontAlgn="t"/>
                      <a:r>
                        <a:rPr lang="en-US" sz="1800">
                          <a:effectLst/>
                        </a:rPr>
                        <a:t>this</a:t>
                      </a:r>
                    </a:p>
                  </a:txBody>
                  <a:tcPr marL="34811" marR="34811" marT="34811" marB="34811"/>
                </a:tc>
                <a:tc>
                  <a:txBody>
                    <a:bodyPr/>
                    <a:lstStyle/>
                    <a:p>
                      <a:pPr fontAlgn="t"/>
                      <a:r>
                        <a:rPr lang="en-US" sz="1800">
                          <a:effectLst/>
                        </a:rPr>
                        <a:t>throw</a:t>
                      </a:r>
                    </a:p>
                  </a:txBody>
                  <a:tcPr marL="34811" marR="34811" marT="34811" marB="34811"/>
                </a:tc>
                <a:extLst>
                  <a:ext uri="{0D108BD9-81ED-4DB2-BD59-A6C34878D82A}">
                    <a16:rowId xmlns:a16="http://schemas.microsoft.com/office/drawing/2014/main" val="3792823963"/>
                  </a:ext>
                </a:extLst>
              </a:tr>
              <a:tr h="280479">
                <a:tc>
                  <a:txBody>
                    <a:bodyPr/>
                    <a:lstStyle/>
                    <a:p>
                      <a:pPr fontAlgn="t"/>
                      <a:r>
                        <a:rPr lang="en-US" sz="1800">
                          <a:effectLst/>
                        </a:rPr>
                        <a:t>throws</a:t>
                      </a:r>
                    </a:p>
                  </a:txBody>
                  <a:tcPr marL="34811" marR="34811" marT="34811" marB="34811"/>
                </a:tc>
                <a:tc>
                  <a:txBody>
                    <a:bodyPr/>
                    <a:lstStyle/>
                    <a:p>
                      <a:pPr fontAlgn="t"/>
                      <a:r>
                        <a:rPr lang="en-US" sz="1800">
                          <a:effectLst/>
                        </a:rPr>
                        <a:t>transient</a:t>
                      </a:r>
                    </a:p>
                  </a:txBody>
                  <a:tcPr marL="34811" marR="34811" marT="34811" marB="34811"/>
                </a:tc>
                <a:tc>
                  <a:txBody>
                    <a:bodyPr/>
                    <a:lstStyle/>
                    <a:p>
                      <a:pPr fontAlgn="t"/>
                      <a:r>
                        <a:rPr lang="en-US" sz="1800" dirty="0">
                          <a:effectLst/>
                        </a:rPr>
                        <a:t>try</a:t>
                      </a:r>
                    </a:p>
                  </a:txBody>
                  <a:tcPr marL="34811" marR="34811" marT="34811" marB="34811"/>
                </a:tc>
                <a:tc>
                  <a:txBody>
                    <a:bodyPr/>
                    <a:lstStyle/>
                    <a:p>
                      <a:pPr fontAlgn="t"/>
                      <a:r>
                        <a:rPr lang="en-US" sz="1800">
                          <a:effectLst/>
                        </a:rPr>
                        <a:t>void</a:t>
                      </a:r>
                    </a:p>
                  </a:txBody>
                  <a:tcPr marL="34811" marR="34811" marT="34811" marB="34811"/>
                </a:tc>
                <a:extLst>
                  <a:ext uri="{0D108BD9-81ED-4DB2-BD59-A6C34878D82A}">
                    <a16:rowId xmlns:a16="http://schemas.microsoft.com/office/drawing/2014/main" val="857997498"/>
                  </a:ext>
                </a:extLst>
              </a:tr>
              <a:tr h="280479">
                <a:tc>
                  <a:txBody>
                    <a:bodyPr/>
                    <a:lstStyle/>
                    <a:p>
                      <a:pPr fontAlgn="t"/>
                      <a:r>
                        <a:rPr lang="en-US" sz="1800">
                          <a:effectLst/>
                        </a:rPr>
                        <a:t>volatile</a:t>
                      </a:r>
                    </a:p>
                  </a:txBody>
                  <a:tcPr marL="34811" marR="34811" marT="34811" marB="34811"/>
                </a:tc>
                <a:tc>
                  <a:txBody>
                    <a:bodyPr/>
                    <a:lstStyle/>
                    <a:p>
                      <a:pPr fontAlgn="t"/>
                      <a:r>
                        <a:rPr lang="en-US" sz="1800">
                          <a:effectLst/>
                        </a:rPr>
                        <a:t>while</a:t>
                      </a:r>
                    </a:p>
                  </a:txBody>
                  <a:tcPr marL="34811" marR="34811" marT="34811" marB="34811"/>
                </a:tc>
                <a:tc>
                  <a:txBody>
                    <a:bodyPr/>
                    <a:lstStyle/>
                    <a:p>
                      <a:pPr fontAlgn="t"/>
                      <a:endParaRPr lang="en-US" sz="1800">
                        <a:effectLst/>
                      </a:endParaRPr>
                    </a:p>
                  </a:txBody>
                  <a:tcPr marL="34811" marR="34811" marT="34811" marB="34811"/>
                </a:tc>
                <a:tc>
                  <a:txBody>
                    <a:bodyPr/>
                    <a:lstStyle/>
                    <a:p>
                      <a:endParaRPr lang="en-US" sz="1800" dirty="0"/>
                    </a:p>
                  </a:txBody>
                  <a:tcPr marL="62659" marR="62659" marT="31330" marB="31330"/>
                </a:tc>
                <a:extLst>
                  <a:ext uri="{0D108BD9-81ED-4DB2-BD59-A6C34878D82A}">
                    <a16:rowId xmlns:a16="http://schemas.microsoft.com/office/drawing/2014/main" val="3110331457"/>
                  </a:ext>
                </a:extLst>
              </a:tr>
            </a:tbl>
          </a:graphicData>
        </a:graphic>
      </p:graphicFrame>
      <p:sp>
        <p:nvSpPr>
          <p:cNvPr id="7" name="Rectangle 2"/>
          <p:cNvSpPr>
            <a:spLocks noChangeArrowheads="1"/>
          </p:cNvSpPr>
          <p:nvPr/>
        </p:nvSpPr>
        <p:spPr bwMode="auto">
          <a:xfrm>
            <a:off x="479583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971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5"/>
            <a:ext cx="10515600" cy="1325563"/>
          </a:xfrm>
        </p:spPr>
        <p:txBody>
          <a:bodyPr/>
          <a:lstStyle/>
          <a:p>
            <a:pPr algn="ctr"/>
            <a:r>
              <a:rPr lang="en-US" b="1" dirty="0" smtClean="0">
                <a:solidFill>
                  <a:srgbClr val="002060"/>
                </a:solidFill>
              </a:rPr>
              <a:t>Difference between JDK, JRE, and JVM</a:t>
            </a:r>
            <a:endParaRPr lang="en-US" dirty="0"/>
          </a:p>
        </p:txBody>
      </p:sp>
      <p:sp>
        <p:nvSpPr>
          <p:cNvPr id="3" name="Content Placeholder 2"/>
          <p:cNvSpPr>
            <a:spLocks noGrp="1"/>
          </p:cNvSpPr>
          <p:nvPr>
            <p:ph idx="1"/>
          </p:nvPr>
        </p:nvSpPr>
        <p:spPr>
          <a:xfrm>
            <a:off x="442452" y="1091380"/>
            <a:ext cx="11454580" cy="3333135"/>
          </a:xfrm>
        </p:spPr>
        <p:txBody>
          <a:bodyPr>
            <a:normAutofit fontScale="77500" lnSpcReduction="20000"/>
          </a:bodyPr>
          <a:lstStyle/>
          <a:p>
            <a:pPr marL="0" indent="0" algn="ctr">
              <a:buNone/>
            </a:pPr>
            <a:r>
              <a:rPr lang="en-US" sz="4100" b="1" dirty="0" smtClean="0">
                <a:solidFill>
                  <a:srgbClr val="00B0F0"/>
                </a:solidFill>
              </a:rPr>
              <a:t>JDK (Java Development Kit)</a:t>
            </a:r>
          </a:p>
          <a:p>
            <a:r>
              <a:rPr lang="en-US" dirty="0"/>
              <a:t>The Java Development Kit (JDK) is a software development </a:t>
            </a:r>
            <a:r>
              <a:rPr lang="en-US" dirty="0" smtClean="0"/>
              <a:t>environment </a:t>
            </a:r>
            <a:r>
              <a:rPr lang="en-US" dirty="0"/>
              <a:t>which is used to develop Java </a:t>
            </a:r>
            <a:r>
              <a:rPr lang="en-US" dirty="0" smtClean="0"/>
              <a:t>applications</a:t>
            </a:r>
          </a:p>
          <a:p>
            <a:r>
              <a:rPr lang="en-US" dirty="0"/>
              <a:t>The JDK contains a private Java Virtual Machine (JVM) and a few other resources such as an interpreter/loader (java), a compiler (</a:t>
            </a:r>
            <a:r>
              <a:rPr lang="en-US" dirty="0" err="1"/>
              <a:t>javac</a:t>
            </a:r>
            <a:r>
              <a:rPr lang="en-US" dirty="0"/>
              <a:t>), an archiver (jar), a documentation generator (Javadoc), etc. to complete the development of a Java Application</a:t>
            </a:r>
            <a:r>
              <a:rPr lang="en-US" dirty="0" smtClean="0"/>
              <a:t>.</a:t>
            </a:r>
          </a:p>
          <a:p>
            <a:endParaRPr lang="en-US" dirty="0" smtClean="0"/>
          </a:p>
          <a:p>
            <a:r>
              <a:rPr lang="en-US" dirty="0"/>
              <a:t>Standard Edition Java Platform</a:t>
            </a:r>
          </a:p>
          <a:p>
            <a:r>
              <a:rPr lang="en-US" dirty="0"/>
              <a:t>Enterprise Edition Java Platform</a:t>
            </a:r>
          </a:p>
          <a:p>
            <a:r>
              <a:rPr lang="en-US" dirty="0"/>
              <a:t>Micro Edition Java Platform</a:t>
            </a:r>
          </a:p>
          <a:p>
            <a:endParaRPr lang="en-US" dirty="0"/>
          </a:p>
        </p:txBody>
      </p:sp>
      <p:pic>
        <p:nvPicPr>
          <p:cNvPr id="10242" name="Picture 2" descr="J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045" y="3409949"/>
            <a:ext cx="5895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3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Difference between JDK, JRE, and </a:t>
            </a:r>
            <a:r>
              <a:rPr lang="en-US" b="1" dirty="0" smtClean="0">
                <a:solidFill>
                  <a:srgbClr val="002060"/>
                </a:solidFill>
              </a:rPr>
              <a:t>JVM</a:t>
            </a:r>
            <a:endParaRPr lang="en-US" b="1" dirty="0">
              <a:solidFill>
                <a:srgbClr val="002060"/>
              </a:solidFill>
            </a:endParaRPr>
          </a:p>
        </p:txBody>
      </p:sp>
      <p:sp>
        <p:nvSpPr>
          <p:cNvPr id="3" name="Content Placeholder 2"/>
          <p:cNvSpPr>
            <a:spLocks noGrp="1"/>
          </p:cNvSpPr>
          <p:nvPr>
            <p:ph idx="1"/>
          </p:nvPr>
        </p:nvSpPr>
        <p:spPr>
          <a:xfrm>
            <a:off x="521111" y="1455174"/>
            <a:ext cx="11179276" cy="3224981"/>
          </a:xfrm>
        </p:spPr>
        <p:txBody>
          <a:bodyPr>
            <a:normAutofit fontScale="70000" lnSpcReduction="20000"/>
          </a:bodyPr>
          <a:lstStyle/>
          <a:p>
            <a:pPr marL="0" indent="0" algn="ctr">
              <a:buNone/>
            </a:pPr>
            <a:r>
              <a:rPr lang="en-US" sz="6900" b="1" dirty="0" smtClean="0">
                <a:solidFill>
                  <a:srgbClr val="00B0F0"/>
                </a:solidFill>
              </a:rPr>
              <a:t>JVM (Java Virtual Machine)</a:t>
            </a:r>
            <a:endParaRPr lang="en-US" sz="6900" b="1" dirty="0">
              <a:solidFill>
                <a:srgbClr val="00B0F0"/>
              </a:solidFill>
            </a:endParaRPr>
          </a:p>
          <a:p>
            <a:r>
              <a:rPr lang="en-US" dirty="0" smtClean="0"/>
              <a:t>JVM </a:t>
            </a:r>
            <a:r>
              <a:rPr lang="en-US" dirty="0"/>
              <a:t>is an abstract machine. It is called a virtual machine because it doesn't physically </a:t>
            </a:r>
            <a:r>
              <a:rPr lang="en-US" dirty="0" smtClean="0"/>
              <a:t>exist. It </a:t>
            </a:r>
            <a:r>
              <a:rPr lang="en-US" dirty="0"/>
              <a:t>is a specification that provides a runtime environment in which Java bytecode can be </a:t>
            </a:r>
            <a:r>
              <a:rPr lang="en-US" dirty="0" smtClean="0"/>
              <a:t>executed.</a:t>
            </a:r>
          </a:p>
          <a:p>
            <a:endParaRPr lang="en-US" dirty="0" smtClean="0"/>
          </a:p>
          <a:p>
            <a:r>
              <a:rPr lang="en-US" dirty="0" smtClean="0"/>
              <a:t>It </a:t>
            </a:r>
            <a:r>
              <a:rPr lang="en-US" dirty="0"/>
              <a:t>can also run those </a:t>
            </a:r>
            <a:r>
              <a:rPr lang="en-US" dirty="0">
                <a:solidFill>
                  <a:srgbClr val="00B0F0"/>
                </a:solidFill>
              </a:rPr>
              <a:t>programs which are written in other languages</a:t>
            </a:r>
            <a:r>
              <a:rPr lang="en-US" dirty="0"/>
              <a:t> and compiled to Java bytecode.</a:t>
            </a:r>
          </a:p>
          <a:p>
            <a:endParaRPr lang="en-US" dirty="0" smtClean="0"/>
          </a:p>
          <a:p>
            <a:r>
              <a:rPr lang="en-US" dirty="0" smtClean="0"/>
              <a:t>JVMs </a:t>
            </a:r>
            <a:r>
              <a:rPr lang="en-US" dirty="0"/>
              <a:t>are available for many hardware and software platforms. </a:t>
            </a:r>
            <a:r>
              <a:rPr lang="en-US" dirty="0">
                <a:solidFill>
                  <a:srgbClr val="00B0F0"/>
                </a:solidFill>
              </a:rPr>
              <a:t>JVM, JRE, and JDK are platform dependent </a:t>
            </a:r>
            <a:r>
              <a:rPr lang="en-US" dirty="0"/>
              <a:t>because the configuration of each </a:t>
            </a:r>
            <a:r>
              <a:rPr lang="en-US" dirty="0">
                <a:hlinkClick r:id="rId2"/>
              </a:rPr>
              <a:t>OS</a:t>
            </a:r>
            <a:r>
              <a:rPr lang="en-US" dirty="0"/>
              <a:t> is different from each other. However, Java is platform independent. </a:t>
            </a:r>
            <a:endParaRPr lang="en-US" dirty="0" smtClean="0"/>
          </a:p>
          <a:p>
            <a:endParaRPr lang="en-US" dirty="0" smtClean="0"/>
          </a:p>
          <a:p>
            <a:endParaRPr lang="en-US" dirty="0"/>
          </a:p>
          <a:p>
            <a:endParaRPr lang="en-US" dirty="0"/>
          </a:p>
        </p:txBody>
      </p:sp>
      <p:sp>
        <p:nvSpPr>
          <p:cNvPr id="4" name="Content Placeholder 2"/>
          <p:cNvSpPr txBox="1">
            <a:spLocks/>
          </p:cNvSpPr>
          <p:nvPr/>
        </p:nvSpPr>
        <p:spPr>
          <a:xfrm>
            <a:off x="6806382" y="4719482"/>
            <a:ext cx="5257798" cy="20942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JVM provides definitions for the:</a:t>
            </a:r>
          </a:p>
          <a:p>
            <a:pPr lvl="1"/>
            <a:r>
              <a:rPr lang="en-US" dirty="0" smtClean="0"/>
              <a:t>Memory area</a:t>
            </a:r>
          </a:p>
          <a:p>
            <a:pPr lvl="1"/>
            <a:r>
              <a:rPr lang="en-US" dirty="0" smtClean="0"/>
              <a:t>Class file format</a:t>
            </a:r>
          </a:p>
          <a:p>
            <a:pPr lvl="1"/>
            <a:r>
              <a:rPr lang="en-US" dirty="0" smtClean="0"/>
              <a:t>Register set</a:t>
            </a:r>
          </a:p>
          <a:p>
            <a:pPr lvl="1"/>
            <a:r>
              <a:rPr lang="en-US" dirty="0" smtClean="0"/>
              <a:t>Garbage-collected heap</a:t>
            </a:r>
          </a:p>
          <a:p>
            <a:pPr lvl="1"/>
            <a:r>
              <a:rPr lang="en-US" dirty="0" smtClean="0"/>
              <a:t>Fatal error reporting etc.</a:t>
            </a:r>
          </a:p>
          <a:p>
            <a:pPr marL="0" indent="0">
              <a:buFont typeface="Arial" panose="020B0604020202020204" pitchFamily="34" charset="0"/>
              <a:buNone/>
            </a:pPr>
            <a:endParaRPr lang="en-US" dirty="0"/>
          </a:p>
        </p:txBody>
      </p:sp>
      <p:sp>
        <p:nvSpPr>
          <p:cNvPr id="5" name="Content Placeholder 2"/>
          <p:cNvSpPr txBox="1">
            <a:spLocks/>
          </p:cNvSpPr>
          <p:nvPr/>
        </p:nvSpPr>
        <p:spPr>
          <a:xfrm>
            <a:off x="422787" y="4714570"/>
            <a:ext cx="5761703" cy="19222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JVM performs the following main tasks:</a:t>
            </a:r>
          </a:p>
          <a:p>
            <a:pPr lvl="1"/>
            <a:r>
              <a:rPr lang="en-US" dirty="0" smtClean="0"/>
              <a:t>Loads code</a:t>
            </a:r>
          </a:p>
          <a:p>
            <a:pPr lvl="1"/>
            <a:r>
              <a:rPr lang="en-US" dirty="0" smtClean="0"/>
              <a:t>Verifies code</a:t>
            </a:r>
          </a:p>
          <a:p>
            <a:pPr lvl="1"/>
            <a:r>
              <a:rPr lang="en-US" dirty="0" smtClean="0"/>
              <a:t>Executes code</a:t>
            </a:r>
          </a:p>
          <a:p>
            <a:pPr lvl="1"/>
            <a:r>
              <a:rPr lang="en-US" dirty="0" smtClean="0"/>
              <a:t>Provides runtime environment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2726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Difference between JDK, JRE, and JVM</a:t>
            </a:r>
            <a:endParaRPr lang="en-US" dirty="0"/>
          </a:p>
        </p:txBody>
      </p:sp>
      <p:sp>
        <p:nvSpPr>
          <p:cNvPr id="3" name="Content Placeholder 2"/>
          <p:cNvSpPr>
            <a:spLocks noGrp="1"/>
          </p:cNvSpPr>
          <p:nvPr>
            <p:ph idx="1"/>
          </p:nvPr>
        </p:nvSpPr>
        <p:spPr>
          <a:xfrm>
            <a:off x="838200" y="1386348"/>
            <a:ext cx="10515600" cy="4790615"/>
          </a:xfrm>
        </p:spPr>
        <p:txBody>
          <a:bodyPr>
            <a:normAutofit/>
          </a:bodyPr>
          <a:lstStyle/>
          <a:p>
            <a:pPr marL="0" indent="0" algn="ctr">
              <a:buNone/>
            </a:pPr>
            <a:r>
              <a:rPr lang="en-US" sz="4800" b="1" dirty="0" smtClean="0">
                <a:solidFill>
                  <a:srgbClr val="00B0F0"/>
                </a:solidFill>
              </a:rPr>
              <a:t>JRE (Java Runtime Environment )</a:t>
            </a:r>
          </a:p>
          <a:p>
            <a:pPr algn="just"/>
            <a:r>
              <a:rPr lang="en-US" b="1" dirty="0"/>
              <a:t>A specification</a:t>
            </a:r>
            <a:r>
              <a:rPr lang="en-US" dirty="0"/>
              <a:t> where working of Java Virtual Machine is specified. But implementation provider is independent to choose the algorithm. Its implementation has been provided by Oracle and other companies.</a:t>
            </a:r>
          </a:p>
          <a:p>
            <a:pPr algn="just"/>
            <a:r>
              <a:rPr lang="en-US" b="1" dirty="0"/>
              <a:t>An implementation</a:t>
            </a:r>
            <a:r>
              <a:rPr lang="en-US" dirty="0"/>
              <a:t> Its implementation is known as JRE (Java Runtime Environment).</a:t>
            </a:r>
          </a:p>
          <a:p>
            <a:pPr algn="just"/>
            <a:r>
              <a:rPr lang="en-US" dirty="0" smtClean="0"/>
              <a:t>The </a:t>
            </a:r>
            <a:r>
              <a:rPr lang="en-US" dirty="0"/>
              <a:t>Java Runtime Environment is a set of software tools which are used for developing Java applications. </a:t>
            </a:r>
            <a:endParaRPr lang="en-US" dirty="0" smtClean="0"/>
          </a:p>
          <a:p>
            <a:pPr algn="just"/>
            <a:r>
              <a:rPr lang="en-US" dirty="0"/>
              <a:t>It contains a set of libraries + other files that JVM uses at runtime.</a:t>
            </a:r>
          </a:p>
        </p:txBody>
      </p:sp>
    </p:spTree>
    <p:extLst>
      <p:ext uri="{BB962C8B-B14F-4D97-AF65-F5344CB8AC3E}">
        <p14:creationId xmlns:p14="http://schemas.microsoft.com/office/powerpoint/2010/main" val="166377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00"/>
            <a:ext cx="10515600" cy="1099878"/>
          </a:xfrm>
        </p:spPr>
        <p:txBody>
          <a:bodyPr>
            <a:normAutofit/>
          </a:bodyPr>
          <a:lstStyle/>
          <a:p>
            <a:pPr algn="ctr"/>
            <a:r>
              <a:rPr lang="en-US" b="1" dirty="0">
                <a:solidFill>
                  <a:srgbClr val="002060"/>
                </a:solidFill>
              </a:rPr>
              <a:t>JVM </a:t>
            </a:r>
            <a:r>
              <a:rPr lang="en-US" b="1" dirty="0" smtClean="0">
                <a:solidFill>
                  <a:srgbClr val="002060"/>
                </a:solidFill>
              </a:rPr>
              <a:t>Architecture</a:t>
            </a:r>
            <a:endParaRPr lang="en-US" b="1" dirty="0">
              <a:solidFill>
                <a:srgbClr val="002060"/>
              </a:solidFill>
            </a:endParaRPr>
          </a:p>
        </p:txBody>
      </p:sp>
      <p:sp>
        <p:nvSpPr>
          <p:cNvPr id="3" name="Content Placeholder 2"/>
          <p:cNvSpPr>
            <a:spLocks noGrp="1"/>
          </p:cNvSpPr>
          <p:nvPr>
            <p:ph idx="1"/>
          </p:nvPr>
        </p:nvSpPr>
        <p:spPr>
          <a:xfrm>
            <a:off x="181897" y="1039045"/>
            <a:ext cx="11828206" cy="5637058"/>
          </a:xfrm>
        </p:spPr>
        <p:txBody>
          <a:bodyPr/>
          <a:lstStyle/>
          <a:p>
            <a:pPr marL="0" indent="0">
              <a:buNone/>
            </a:pPr>
            <a:r>
              <a:rPr lang="en-US" sz="2000" dirty="0"/>
              <a:t>Let's understand the internal architecture of JVM. It contains </a:t>
            </a:r>
            <a:r>
              <a:rPr lang="en-US" sz="2000" dirty="0" err="1"/>
              <a:t>classloader</a:t>
            </a:r>
            <a:r>
              <a:rPr lang="en-US" sz="2000" dirty="0"/>
              <a:t>, memory area, execution engine etc.</a:t>
            </a:r>
          </a:p>
          <a:p>
            <a:pPr marL="0" indent="0">
              <a:buNone/>
            </a:pPr>
            <a:r>
              <a:rPr lang="en-US" dirty="0" smtClean="0"/>
              <a:t/>
            </a:r>
            <a:br>
              <a:rPr lang="en-US" dirty="0" smtClean="0"/>
            </a:br>
            <a:endParaRPr lang="en-US" dirty="0"/>
          </a:p>
        </p:txBody>
      </p:sp>
      <p:pic>
        <p:nvPicPr>
          <p:cNvPr id="11266" name="Picture 2" descr="JV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887" y="1268361"/>
            <a:ext cx="6564225" cy="566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16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823"/>
            <a:ext cx="10515600" cy="972062"/>
          </a:xfrm>
        </p:spPr>
        <p:txBody>
          <a:bodyPr/>
          <a:lstStyle/>
          <a:p>
            <a:pPr algn="ctr"/>
            <a:r>
              <a:rPr lang="en-US" b="1" dirty="0" err="1" smtClean="0">
                <a:solidFill>
                  <a:srgbClr val="002060"/>
                </a:solidFill>
              </a:rPr>
              <a:t>Classloader</a:t>
            </a:r>
            <a:endParaRPr lang="en-US" b="1" dirty="0">
              <a:solidFill>
                <a:srgbClr val="002060"/>
              </a:solidFill>
            </a:endParaRPr>
          </a:p>
        </p:txBody>
      </p:sp>
      <p:sp>
        <p:nvSpPr>
          <p:cNvPr id="3" name="Content Placeholder 2"/>
          <p:cNvSpPr>
            <a:spLocks noGrp="1"/>
          </p:cNvSpPr>
          <p:nvPr>
            <p:ph idx="1"/>
          </p:nvPr>
        </p:nvSpPr>
        <p:spPr>
          <a:xfrm>
            <a:off x="196645" y="993059"/>
            <a:ext cx="11631561" cy="5675518"/>
          </a:xfrm>
        </p:spPr>
        <p:txBody>
          <a:bodyPr>
            <a:normAutofit lnSpcReduction="10000"/>
          </a:bodyPr>
          <a:lstStyle/>
          <a:p>
            <a:r>
              <a:rPr lang="en-US" dirty="0" err="1" smtClean="0"/>
              <a:t>Classloader</a:t>
            </a:r>
            <a:r>
              <a:rPr lang="en-US" dirty="0" smtClean="0"/>
              <a:t> </a:t>
            </a:r>
            <a:r>
              <a:rPr lang="en-US" dirty="0"/>
              <a:t>is a subsystem of JVM which is used to load class files. Whenever we run the java program, it is loaded first by the </a:t>
            </a:r>
            <a:r>
              <a:rPr lang="en-US" dirty="0" err="1"/>
              <a:t>classloader</a:t>
            </a:r>
            <a:r>
              <a:rPr lang="en-US" dirty="0"/>
              <a:t>. </a:t>
            </a:r>
            <a:endParaRPr lang="en-US" dirty="0" smtClean="0"/>
          </a:p>
          <a:p>
            <a:r>
              <a:rPr lang="en-US" dirty="0" smtClean="0"/>
              <a:t>There </a:t>
            </a:r>
            <a:r>
              <a:rPr lang="en-US" dirty="0"/>
              <a:t>are three built-in </a:t>
            </a:r>
            <a:r>
              <a:rPr lang="en-US" dirty="0" err="1"/>
              <a:t>classloaders</a:t>
            </a:r>
            <a:r>
              <a:rPr lang="en-US" dirty="0"/>
              <a:t> in Java.</a:t>
            </a:r>
          </a:p>
          <a:p>
            <a:r>
              <a:rPr lang="en-US" b="1" dirty="0"/>
              <a:t>Bootstrap </a:t>
            </a:r>
            <a:r>
              <a:rPr lang="en-US" b="1" dirty="0" err="1"/>
              <a:t>ClassLoader</a:t>
            </a:r>
            <a:r>
              <a:rPr lang="en-US" dirty="0"/>
              <a:t>: This is the first </a:t>
            </a:r>
            <a:r>
              <a:rPr lang="en-US" dirty="0" err="1"/>
              <a:t>classloader</a:t>
            </a:r>
            <a:r>
              <a:rPr lang="en-US" dirty="0"/>
              <a:t> which is the super class of Extension </a:t>
            </a:r>
            <a:r>
              <a:rPr lang="en-US" dirty="0" err="1"/>
              <a:t>classloader</a:t>
            </a:r>
            <a:r>
              <a:rPr lang="en-US" dirty="0"/>
              <a:t>. It loads the </a:t>
            </a:r>
            <a:r>
              <a:rPr lang="en-US" i="1" dirty="0"/>
              <a:t>rt.jar</a:t>
            </a:r>
            <a:r>
              <a:rPr lang="en-US" dirty="0"/>
              <a:t> file which contains all class files of Java Standard Edition like </a:t>
            </a:r>
            <a:r>
              <a:rPr lang="en-US" dirty="0" err="1">
                <a:solidFill>
                  <a:srgbClr val="FF0000"/>
                </a:solidFill>
              </a:rPr>
              <a:t>java.lang</a:t>
            </a:r>
            <a:r>
              <a:rPr lang="en-US" dirty="0">
                <a:solidFill>
                  <a:srgbClr val="FF0000"/>
                </a:solidFill>
              </a:rPr>
              <a:t> package classes, java.net package classes, </a:t>
            </a:r>
            <a:r>
              <a:rPr lang="en-US" dirty="0" err="1">
                <a:solidFill>
                  <a:srgbClr val="FF0000"/>
                </a:solidFill>
              </a:rPr>
              <a:t>java.util</a:t>
            </a:r>
            <a:r>
              <a:rPr lang="en-US" dirty="0">
                <a:solidFill>
                  <a:srgbClr val="FF0000"/>
                </a:solidFill>
              </a:rPr>
              <a:t> package classes, java.io package classes, </a:t>
            </a:r>
            <a:r>
              <a:rPr lang="en-US" dirty="0" err="1">
                <a:solidFill>
                  <a:srgbClr val="FF0000"/>
                </a:solidFill>
              </a:rPr>
              <a:t>java.sql</a:t>
            </a:r>
            <a:r>
              <a:rPr lang="en-US" dirty="0">
                <a:solidFill>
                  <a:srgbClr val="FF0000"/>
                </a:solidFill>
              </a:rPr>
              <a:t> package classes </a:t>
            </a:r>
            <a:r>
              <a:rPr lang="en-US" dirty="0"/>
              <a:t>etc.</a:t>
            </a:r>
          </a:p>
          <a:p>
            <a:r>
              <a:rPr lang="en-US" b="1" dirty="0" smtClean="0"/>
              <a:t>Extension </a:t>
            </a:r>
            <a:r>
              <a:rPr lang="en-US" b="1" dirty="0" err="1"/>
              <a:t>ClassLoader</a:t>
            </a:r>
            <a:r>
              <a:rPr lang="en-US" dirty="0"/>
              <a:t>: This is the child </a:t>
            </a:r>
            <a:r>
              <a:rPr lang="en-US" dirty="0" err="1"/>
              <a:t>classloader</a:t>
            </a:r>
            <a:r>
              <a:rPr lang="en-US" dirty="0"/>
              <a:t> of Bootstrap and parent </a:t>
            </a:r>
            <a:r>
              <a:rPr lang="en-US" dirty="0" err="1"/>
              <a:t>classloader</a:t>
            </a:r>
            <a:r>
              <a:rPr lang="en-US" dirty="0"/>
              <a:t> of System </a:t>
            </a:r>
            <a:r>
              <a:rPr lang="en-US" dirty="0" err="1"/>
              <a:t>classloader</a:t>
            </a:r>
            <a:r>
              <a:rPr lang="en-US" dirty="0"/>
              <a:t>. It </a:t>
            </a:r>
            <a:r>
              <a:rPr lang="en-US" dirty="0" err="1"/>
              <a:t>loades</a:t>
            </a:r>
            <a:r>
              <a:rPr lang="en-US" dirty="0"/>
              <a:t> the jar files located inside </a:t>
            </a:r>
            <a:r>
              <a:rPr lang="en-US" i="1" dirty="0"/>
              <a:t>$JAVA_HOME/</a:t>
            </a:r>
            <a:r>
              <a:rPr lang="en-US" i="1" dirty="0" err="1"/>
              <a:t>jre</a:t>
            </a:r>
            <a:r>
              <a:rPr lang="en-US" i="1" dirty="0"/>
              <a:t>/lib/</a:t>
            </a:r>
            <a:r>
              <a:rPr lang="en-US" i="1" dirty="0" err="1"/>
              <a:t>ext</a:t>
            </a:r>
            <a:r>
              <a:rPr lang="en-US" dirty="0"/>
              <a:t> directory.</a:t>
            </a:r>
          </a:p>
          <a:p>
            <a:r>
              <a:rPr lang="en-US" b="1" dirty="0"/>
              <a:t>System/Application </a:t>
            </a:r>
            <a:r>
              <a:rPr lang="en-US" b="1" dirty="0" err="1"/>
              <a:t>ClassLoader</a:t>
            </a:r>
            <a:r>
              <a:rPr lang="en-US" dirty="0"/>
              <a:t>: This is the child </a:t>
            </a:r>
            <a:r>
              <a:rPr lang="en-US" dirty="0" err="1"/>
              <a:t>classloader</a:t>
            </a:r>
            <a:r>
              <a:rPr lang="en-US" dirty="0"/>
              <a:t> of Extension </a:t>
            </a:r>
            <a:r>
              <a:rPr lang="en-US" dirty="0" err="1"/>
              <a:t>classloader</a:t>
            </a:r>
            <a:r>
              <a:rPr lang="en-US" dirty="0"/>
              <a:t>. It loads the </a:t>
            </a:r>
            <a:r>
              <a:rPr lang="en-US" dirty="0" err="1"/>
              <a:t>classfiles</a:t>
            </a:r>
            <a:r>
              <a:rPr lang="en-US" dirty="0"/>
              <a:t> from </a:t>
            </a:r>
            <a:r>
              <a:rPr lang="en-US" dirty="0" err="1"/>
              <a:t>classpath</a:t>
            </a:r>
            <a:r>
              <a:rPr lang="en-US" dirty="0"/>
              <a:t>. By default, </a:t>
            </a:r>
            <a:r>
              <a:rPr lang="en-US" dirty="0" err="1"/>
              <a:t>classpath</a:t>
            </a:r>
            <a:r>
              <a:rPr lang="en-US" dirty="0"/>
              <a:t> is set to current directory. You can change the </a:t>
            </a:r>
            <a:r>
              <a:rPr lang="en-US" dirty="0" err="1"/>
              <a:t>classpath</a:t>
            </a:r>
            <a:r>
              <a:rPr lang="en-US" dirty="0"/>
              <a:t> using "-</a:t>
            </a:r>
            <a:r>
              <a:rPr lang="en-US" dirty="0" err="1"/>
              <a:t>cp</a:t>
            </a:r>
            <a:r>
              <a:rPr lang="en-US" dirty="0"/>
              <a:t>" or "-</a:t>
            </a:r>
            <a:r>
              <a:rPr lang="en-US" dirty="0" err="1"/>
              <a:t>classpath</a:t>
            </a:r>
            <a:r>
              <a:rPr lang="en-US" dirty="0"/>
              <a:t>" switch. It is also known as Application </a:t>
            </a:r>
            <a:r>
              <a:rPr lang="en-US" dirty="0" err="1"/>
              <a:t>classloader</a:t>
            </a:r>
            <a:r>
              <a:rPr lang="en-US" dirty="0"/>
              <a:t>.</a:t>
            </a:r>
          </a:p>
          <a:p>
            <a:pPr marL="0" indent="0">
              <a:buNone/>
            </a:pPr>
            <a:endParaRPr lang="en-US" dirty="0"/>
          </a:p>
        </p:txBody>
      </p:sp>
    </p:spTree>
    <p:extLst>
      <p:ext uri="{BB962C8B-B14F-4D97-AF65-F5344CB8AC3E}">
        <p14:creationId xmlns:p14="http://schemas.microsoft.com/office/powerpoint/2010/main" val="3406390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3236"/>
          </a:xfrm>
        </p:spPr>
        <p:txBody>
          <a:bodyPr/>
          <a:lstStyle/>
          <a:p>
            <a:pPr algn="ctr"/>
            <a:r>
              <a:rPr lang="en-US" b="1" dirty="0" smtClean="0">
                <a:solidFill>
                  <a:srgbClr val="002060"/>
                </a:solidFill>
              </a:rPr>
              <a:t>Memory Areas</a:t>
            </a:r>
            <a:endParaRPr lang="en-US" dirty="0"/>
          </a:p>
        </p:txBody>
      </p:sp>
      <p:sp>
        <p:nvSpPr>
          <p:cNvPr id="3" name="Content Placeholder 2"/>
          <p:cNvSpPr>
            <a:spLocks noGrp="1"/>
          </p:cNvSpPr>
          <p:nvPr>
            <p:ph idx="1"/>
          </p:nvPr>
        </p:nvSpPr>
        <p:spPr>
          <a:xfrm>
            <a:off x="462116" y="1268362"/>
            <a:ext cx="11277600" cy="5456903"/>
          </a:xfrm>
        </p:spPr>
        <p:txBody>
          <a:bodyPr>
            <a:normAutofit/>
          </a:bodyPr>
          <a:lstStyle/>
          <a:p>
            <a:pPr marL="0" indent="0">
              <a:buNone/>
            </a:pPr>
            <a:r>
              <a:rPr lang="en-US" b="1" dirty="0"/>
              <a:t>Class(Method) </a:t>
            </a:r>
            <a:r>
              <a:rPr lang="en-US" b="1" dirty="0" smtClean="0"/>
              <a:t>Area: </a:t>
            </a:r>
            <a:r>
              <a:rPr lang="en-US" dirty="0" smtClean="0"/>
              <a:t>Class(Method</a:t>
            </a:r>
            <a:r>
              <a:rPr lang="en-US" dirty="0"/>
              <a:t>) Area stores per-class structures such as the </a:t>
            </a:r>
            <a:r>
              <a:rPr lang="en-US" dirty="0">
                <a:solidFill>
                  <a:srgbClr val="00B0F0"/>
                </a:solidFill>
              </a:rPr>
              <a:t>runtime constant pool</a:t>
            </a:r>
            <a:r>
              <a:rPr lang="en-US" dirty="0"/>
              <a:t>, </a:t>
            </a:r>
            <a:r>
              <a:rPr lang="en-US" dirty="0">
                <a:solidFill>
                  <a:srgbClr val="00B0F0"/>
                </a:solidFill>
              </a:rPr>
              <a:t>field and method data</a:t>
            </a:r>
            <a:r>
              <a:rPr lang="en-US" dirty="0"/>
              <a:t>, </a:t>
            </a:r>
            <a:r>
              <a:rPr lang="en-US" dirty="0">
                <a:solidFill>
                  <a:srgbClr val="00B0F0"/>
                </a:solidFill>
              </a:rPr>
              <a:t>the code for methods</a:t>
            </a:r>
            <a:r>
              <a:rPr lang="en-US" dirty="0" smtClean="0"/>
              <a:t>.</a:t>
            </a:r>
          </a:p>
          <a:p>
            <a:pPr marL="0" indent="0">
              <a:buNone/>
            </a:pPr>
            <a:endParaRPr lang="en-US" dirty="0"/>
          </a:p>
          <a:p>
            <a:pPr marL="0" indent="0">
              <a:buNone/>
            </a:pPr>
            <a:r>
              <a:rPr lang="en-US" b="1" dirty="0" smtClean="0"/>
              <a:t>Heap: </a:t>
            </a:r>
            <a:r>
              <a:rPr lang="en-US" dirty="0" smtClean="0"/>
              <a:t>It </a:t>
            </a:r>
            <a:r>
              <a:rPr lang="en-US" dirty="0"/>
              <a:t>is the </a:t>
            </a:r>
            <a:r>
              <a:rPr lang="en-US" dirty="0">
                <a:solidFill>
                  <a:srgbClr val="00B0F0"/>
                </a:solidFill>
              </a:rPr>
              <a:t>runtime data area in which objects are allocated</a:t>
            </a:r>
            <a:r>
              <a:rPr lang="en-US" dirty="0" smtClean="0"/>
              <a:t>.</a:t>
            </a:r>
          </a:p>
          <a:p>
            <a:pPr marL="0" indent="0">
              <a:buNone/>
            </a:pPr>
            <a:endParaRPr lang="en-US" dirty="0"/>
          </a:p>
          <a:p>
            <a:pPr marL="0" indent="0">
              <a:buNone/>
            </a:pPr>
            <a:r>
              <a:rPr lang="en-US" b="1" dirty="0" smtClean="0"/>
              <a:t>Stack: </a:t>
            </a:r>
            <a:r>
              <a:rPr lang="en-US" dirty="0" smtClean="0"/>
              <a:t>Java </a:t>
            </a:r>
            <a:r>
              <a:rPr lang="en-US" dirty="0"/>
              <a:t>Stack stores frames. It holds</a:t>
            </a:r>
            <a:r>
              <a:rPr lang="en-US" dirty="0">
                <a:solidFill>
                  <a:srgbClr val="00B0F0"/>
                </a:solidFill>
              </a:rPr>
              <a:t> local variables </a:t>
            </a:r>
            <a:r>
              <a:rPr lang="en-US" dirty="0"/>
              <a:t>and </a:t>
            </a:r>
            <a:r>
              <a:rPr lang="en-US" dirty="0">
                <a:solidFill>
                  <a:srgbClr val="00B0F0"/>
                </a:solidFill>
              </a:rPr>
              <a:t>partial results</a:t>
            </a:r>
            <a:r>
              <a:rPr lang="en-US" dirty="0"/>
              <a:t>, and plays a part in method invocation and return</a:t>
            </a:r>
            <a:r>
              <a:rPr lang="en-US" dirty="0" smtClean="0"/>
              <a:t>. </a:t>
            </a:r>
            <a:r>
              <a:rPr lang="en-US" dirty="0"/>
              <a:t>Each thread has a private JVM stack, created at the same time as </a:t>
            </a:r>
            <a:r>
              <a:rPr lang="en-US" dirty="0" smtClean="0"/>
              <a:t>thread. A </a:t>
            </a:r>
            <a:r>
              <a:rPr lang="en-US" dirty="0"/>
              <a:t>new frame is created each time a method is invoked. A frame is destroyed when its method invocation completes.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490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Memory Areas</a:t>
            </a:r>
            <a:endParaRPr lang="en-US" b="1" dirty="0">
              <a:solidFill>
                <a:srgbClr val="002060"/>
              </a:solidFill>
            </a:endParaRPr>
          </a:p>
        </p:txBody>
      </p:sp>
      <p:sp>
        <p:nvSpPr>
          <p:cNvPr id="3" name="Content Placeholder 2"/>
          <p:cNvSpPr>
            <a:spLocks noGrp="1"/>
          </p:cNvSpPr>
          <p:nvPr>
            <p:ph idx="1"/>
          </p:nvPr>
        </p:nvSpPr>
        <p:spPr>
          <a:xfrm>
            <a:off x="838200" y="1533832"/>
            <a:ext cx="10515600" cy="5014451"/>
          </a:xfrm>
        </p:spPr>
        <p:txBody>
          <a:bodyPr>
            <a:normAutofit fontScale="92500" lnSpcReduction="20000"/>
          </a:bodyPr>
          <a:lstStyle/>
          <a:p>
            <a:r>
              <a:rPr lang="en-US" b="1" dirty="0"/>
              <a:t>Program Counter </a:t>
            </a:r>
            <a:r>
              <a:rPr lang="en-US" b="1" dirty="0" smtClean="0"/>
              <a:t>Register: </a:t>
            </a:r>
            <a:r>
              <a:rPr lang="en-US" dirty="0" smtClean="0"/>
              <a:t>PC </a:t>
            </a:r>
            <a:r>
              <a:rPr lang="en-US" dirty="0"/>
              <a:t>(program counter) register contains the address of the Java virtual machine instruction currently being executed.</a:t>
            </a:r>
          </a:p>
          <a:p>
            <a:r>
              <a:rPr lang="en-US" b="1" dirty="0" smtClean="0"/>
              <a:t>Native </a:t>
            </a:r>
            <a:r>
              <a:rPr lang="en-US" b="1" dirty="0"/>
              <a:t>Method </a:t>
            </a:r>
            <a:r>
              <a:rPr lang="en-US" b="1" dirty="0" smtClean="0"/>
              <a:t>Stack: </a:t>
            </a:r>
            <a:r>
              <a:rPr lang="en-US" dirty="0" smtClean="0"/>
              <a:t>It </a:t>
            </a:r>
            <a:r>
              <a:rPr lang="en-US" dirty="0"/>
              <a:t>contains all the native methods used in the application.</a:t>
            </a:r>
          </a:p>
          <a:p>
            <a:r>
              <a:rPr lang="en-US" b="1" dirty="0" smtClean="0"/>
              <a:t>Execution Engine: </a:t>
            </a:r>
            <a:r>
              <a:rPr lang="en-US" dirty="0" smtClean="0"/>
              <a:t>It </a:t>
            </a:r>
            <a:r>
              <a:rPr lang="en-US" dirty="0"/>
              <a:t>contains:</a:t>
            </a:r>
          </a:p>
          <a:p>
            <a:pPr lvl="1"/>
            <a:r>
              <a:rPr lang="en-US" b="1" dirty="0"/>
              <a:t>A virtual processor</a:t>
            </a:r>
            <a:endParaRPr lang="en-US" dirty="0"/>
          </a:p>
          <a:p>
            <a:pPr lvl="1"/>
            <a:r>
              <a:rPr lang="en-US" b="1" dirty="0"/>
              <a:t>Interpreter:</a:t>
            </a:r>
            <a:r>
              <a:rPr lang="en-US" dirty="0"/>
              <a:t> Read bytecode stream then execute the instructions.</a:t>
            </a:r>
          </a:p>
          <a:p>
            <a:pPr lvl="1"/>
            <a:r>
              <a:rPr lang="en-US" b="1" dirty="0"/>
              <a:t>Just-In-Time(JIT) compiler:</a:t>
            </a:r>
            <a:r>
              <a:rPr lang="en-US" dirty="0"/>
              <a:t> It is used to improve the performance.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a:p>
            <a:r>
              <a:rPr lang="en-US" b="1" dirty="0" smtClean="0"/>
              <a:t>Java </a:t>
            </a:r>
            <a:r>
              <a:rPr lang="en-US" b="1" dirty="0"/>
              <a:t>Native </a:t>
            </a:r>
            <a:r>
              <a:rPr lang="en-US" b="1" dirty="0" smtClean="0"/>
              <a:t>Interface: </a:t>
            </a:r>
            <a:r>
              <a:rPr lang="en-US" dirty="0" smtClean="0"/>
              <a:t>Java </a:t>
            </a:r>
            <a:r>
              <a:rPr lang="en-US" dirty="0"/>
              <a:t>Native Interface (JNI) is a framework which provides an interface to communicate with another application written in another language like C, C++, Assembly etc. Java uses JNI framework to send output to the Console or interact with OS libraries.</a:t>
            </a:r>
          </a:p>
          <a:p>
            <a:pPr marL="0" indent="0">
              <a:buNone/>
            </a:pPr>
            <a:endParaRPr lang="en-US" dirty="0"/>
          </a:p>
        </p:txBody>
      </p:sp>
    </p:spTree>
    <p:extLst>
      <p:ext uri="{BB962C8B-B14F-4D97-AF65-F5344CB8AC3E}">
        <p14:creationId xmlns:p14="http://schemas.microsoft.com/office/powerpoint/2010/main" val="166856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3236"/>
          </a:xfrm>
        </p:spPr>
        <p:txBody>
          <a:bodyPr/>
          <a:lstStyle/>
          <a:p>
            <a:pPr algn="ctr"/>
            <a:r>
              <a:rPr lang="en-US" b="1" dirty="0">
                <a:solidFill>
                  <a:srgbClr val="002060"/>
                </a:solidFill>
              </a:rPr>
              <a:t>The principles for creating Java</a:t>
            </a:r>
          </a:p>
        </p:txBody>
      </p:sp>
      <p:sp>
        <p:nvSpPr>
          <p:cNvPr id="3" name="Content Placeholder 2"/>
          <p:cNvSpPr>
            <a:spLocks noGrp="1"/>
          </p:cNvSpPr>
          <p:nvPr>
            <p:ph idx="1"/>
          </p:nvPr>
        </p:nvSpPr>
        <p:spPr>
          <a:xfrm>
            <a:off x="838200" y="1376516"/>
            <a:ext cx="10515600" cy="5181600"/>
          </a:xfrm>
        </p:spPr>
        <p:txBody>
          <a:bodyPr>
            <a:normAutofit fontScale="92500" lnSpcReduction="20000"/>
          </a:bodyPr>
          <a:lstStyle/>
          <a:p>
            <a:pPr marL="0" indent="0">
              <a:buNone/>
            </a:pPr>
            <a:r>
              <a:rPr lang="en-US" dirty="0"/>
              <a:t>The principles for creating Java programming </a:t>
            </a:r>
            <a:r>
              <a:rPr lang="en-US" dirty="0" smtClean="0"/>
              <a:t>were</a:t>
            </a:r>
          </a:p>
          <a:p>
            <a:pPr marL="0" indent="0">
              <a:buNone/>
            </a:pPr>
            <a:r>
              <a:rPr lang="en-US" dirty="0" smtClean="0"/>
              <a:t>Simple</a:t>
            </a:r>
            <a:r>
              <a:rPr lang="en-US" dirty="0"/>
              <a:t>, </a:t>
            </a:r>
            <a:endParaRPr lang="en-US" dirty="0" smtClean="0"/>
          </a:p>
          <a:p>
            <a:pPr marL="0" indent="0">
              <a:buNone/>
            </a:pPr>
            <a:r>
              <a:rPr lang="en-US" dirty="0" smtClean="0"/>
              <a:t>Robust</a:t>
            </a:r>
            <a:r>
              <a:rPr lang="en-US" dirty="0"/>
              <a:t>, </a:t>
            </a:r>
            <a:endParaRPr lang="en-US" dirty="0" smtClean="0"/>
          </a:p>
          <a:p>
            <a:pPr marL="0" indent="0">
              <a:buNone/>
            </a:pPr>
            <a:r>
              <a:rPr lang="en-US" dirty="0" smtClean="0"/>
              <a:t>Portable</a:t>
            </a:r>
            <a:r>
              <a:rPr lang="en-US" dirty="0"/>
              <a:t>, </a:t>
            </a:r>
            <a:endParaRPr lang="en-US" dirty="0" smtClean="0"/>
          </a:p>
          <a:p>
            <a:pPr marL="0" indent="0">
              <a:buNone/>
            </a:pPr>
            <a:r>
              <a:rPr lang="en-US" dirty="0" smtClean="0"/>
              <a:t>Platform-independent</a:t>
            </a:r>
            <a:r>
              <a:rPr lang="en-US" dirty="0"/>
              <a:t>, </a:t>
            </a:r>
            <a:endParaRPr lang="en-US" dirty="0" smtClean="0"/>
          </a:p>
          <a:p>
            <a:pPr marL="0" indent="0">
              <a:buNone/>
            </a:pPr>
            <a:r>
              <a:rPr lang="en-US" dirty="0" smtClean="0"/>
              <a:t>Secured</a:t>
            </a:r>
            <a:r>
              <a:rPr lang="en-US" dirty="0"/>
              <a:t>, </a:t>
            </a:r>
            <a:endParaRPr lang="en-US" dirty="0" smtClean="0"/>
          </a:p>
          <a:p>
            <a:pPr marL="0" indent="0">
              <a:buNone/>
            </a:pPr>
            <a:r>
              <a:rPr lang="en-US" dirty="0" smtClean="0"/>
              <a:t>High </a:t>
            </a:r>
            <a:r>
              <a:rPr lang="en-US" dirty="0"/>
              <a:t>Performance, </a:t>
            </a:r>
            <a:endParaRPr lang="en-US" dirty="0" smtClean="0"/>
          </a:p>
          <a:p>
            <a:pPr marL="0" indent="0">
              <a:buNone/>
            </a:pPr>
            <a:r>
              <a:rPr lang="en-US" dirty="0" smtClean="0"/>
              <a:t>Multithreaded</a:t>
            </a:r>
            <a:r>
              <a:rPr lang="en-US" dirty="0"/>
              <a:t>, </a:t>
            </a:r>
            <a:endParaRPr lang="en-US" dirty="0" smtClean="0"/>
          </a:p>
          <a:p>
            <a:pPr marL="0" indent="0">
              <a:buNone/>
            </a:pPr>
            <a:r>
              <a:rPr lang="en-US" dirty="0" smtClean="0"/>
              <a:t>Architecture </a:t>
            </a:r>
            <a:r>
              <a:rPr lang="en-US" dirty="0"/>
              <a:t>Neutral, </a:t>
            </a:r>
            <a:endParaRPr lang="en-US" dirty="0" smtClean="0"/>
          </a:p>
          <a:p>
            <a:pPr marL="0" indent="0">
              <a:buNone/>
            </a:pPr>
            <a:r>
              <a:rPr lang="en-US" dirty="0" smtClean="0"/>
              <a:t>Object-Oriented</a:t>
            </a:r>
            <a:r>
              <a:rPr lang="en-US" dirty="0"/>
              <a:t>, </a:t>
            </a:r>
            <a:endParaRPr lang="en-US" dirty="0" smtClean="0"/>
          </a:p>
          <a:p>
            <a:pPr marL="0" indent="0">
              <a:buNone/>
            </a:pPr>
            <a:r>
              <a:rPr lang="en-US" dirty="0" smtClean="0"/>
              <a:t>Interpreted</a:t>
            </a:r>
            <a:r>
              <a:rPr lang="en-US" dirty="0"/>
              <a:t>, and </a:t>
            </a:r>
            <a:endParaRPr lang="en-US" dirty="0" smtClean="0"/>
          </a:p>
          <a:p>
            <a:pPr marL="0" indent="0">
              <a:buNone/>
            </a:pPr>
            <a:r>
              <a:rPr lang="en-US" dirty="0" smtClean="0"/>
              <a:t>Dynamic</a:t>
            </a:r>
            <a:r>
              <a:rPr lang="en-US" dirty="0"/>
              <a:t>".</a:t>
            </a:r>
          </a:p>
        </p:txBody>
      </p:sp>
      <p:pic>
        <p:nvPicPr>
          <p:cNvPr id="5122" name="Picture 2" descr="Java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743" y="1012723"/>
            <a:ext cx="5657910" cy="573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3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46" y="78799"/>
            <a:ext cx="10515600" cy="743238"/>
          </a:xfrm>
        </p:spPr>
        <p:txBody>
          <a:bodyPr/>
          <a:lstStyle/>
          <a:p>
            <a:pPr algn="ctr"/>
            <a:r>
              <a:rPr lang="en-US" dirty="0" smtClean="0"/>
              <a:t>Java is −</a:t>
            </a:r>
            <a:endParaRPr lang="en-US" dirty="0"/>
          </a:p>
        </p:txBody>
      </p:sp>
      <p:sp>
        <p:nvSpPr>
          <p:cNvPr id="3" name="Content Placeholder 2"/>
          <p:cNvSpPr>
            <a:spLocks noGrp="1"/>
          </p:cNvSpPr>
          <p:nvPr>
            <p:ph idx="1"/>
          </p:nvPr>
        </p:nvSpPr>
        <p:spPr>
          <a:xfrm>
            <a:off x="554183" y="822037"/>
            <a:ext cx="11259126" cy="6350000"/>
          </a:xfrm>
        </p:spPr>
        <p:txBody>
          <a:bodyPr>
            <a:normAutofit fontScale="62500" lnSpcReduction="20000"/>
          </a:bodyPr>
          <a:lstStyle/>
          <a:p>
            <a:r>
              <a:rPr lang="en-US" b="1" dirty="0" smtClean="0"/>
              <a:t>Object </a:t>
            </a:r>
            <a:r>
              <a:rPr lang="en-US" b="1" dirty="0"/>
              <a:t>Oriented</a:t>
            </a:r>
            <a:r>
              <a:rPr lang="en-US" dirty="0"/>
              <a:t> − In Java, everything is an Object. Java can be easily extended since it is based on the Object model.</a:t>
            </a:r>
          </a:p>
          <a:p>
            <a:r>
              <a:rPr lang="en-US" b="1" dirty="0"/>
              <a:t>Platform Independent</a:t>
            </a:r>
            <a:r>
              <a:rPr lang="en-US" dirty="0"/>
              <a:t> − Unlike many other programming languages including C and C++, </a:t>
            </a:r>
            <a:r>
              <a:rPr lang="en-US" b="1" dirty="0">
                <a:solidFill>
                  <a:srgbClr val="00B0F0"/>
                </a:solidFill>
              </a:rPr>
              <a:t>when Java is compiled, it is not compiled into platform specific machine</a:t>
            </a:r>
            <a:r>
              <a:rPr lang="en-US" dirty="0">
                <a:solidFill>
                  <a:srgbClr val="00B0F0"/>
                </a:solidFill>
              </a:rPr>
              <a:t>, </a:t>
            </a:r>
            <a:r>
              <a:rPr lang="en-US" b="1" dirty="0">
                <a:solidFill>
                  <a:srgbClr val="00B0F0"/>
                </a:solidFill>
              </a:rPr>
              <a:t>rather into platform independent byte code.</a:t>
            </a:r>
            <a:r>
              <a:rPr lang="en-US" dirty="0"/>
              <a:t> This byte code is distributed over the web and interpreted by the Virtual Machine (JVM) on whichever platform it is being run on.</a:t>
            </a:r>
          </a:p>
          <a:p>
            <a:r>
              <a:rPr lang="en-US" b="1" dirty="0"/>
              <a:t>Simple</a:t>
            </a:r>
            <a:r>
              <a:rPr lang="en-US" dirty="0"/>
              <a:t> − Java is designed to be easy to learn. If you understand the basic concept of OOP Java, it would be easy to master.</a:t>
            </a:r>
          </a:p>
          <a:p>
            <a:r>
              <a:rPr lang="en-US" b="1" dirty="0"/>
              <a:t>Secure</a:t>
            </a:r>
            <a:r>
              <a:rPr lang="en-US" dirty="0"/>
              <a:t> − With Java's secure feature it enables to develop virus-free, tamper-free systems. Authentication techniques are based on public-key encryption.</a:t>
            </a:r>
          </a:p>
          <a:p>
            <a:r>
              <a:rPr lang="en-US" b="1" dirty="0"/>
              <a:t>Architecture-neutral</a:t>
            </a:r>
            <a:r>
              <a:rPr lang="en-US" dirty="0"/>
              <a:t> − Java compiler generates an architecture-neutral object file format, which makes the compiled code executable on many processors, with the presence of Java runtime system.</a:t>
            </a:r>
          </a:p>
          <a:p>
            <a:r>
              <a:rPr lang="en-US" b="1" dirty="0"/>
              <a:t>Portable</a:t>
            </a:r>
            <a:r>
              <a:rPr lang="en-US" dirty="0"/>
              <a:t> − Being architecture-neutral and having no implementation dependent aspects of the specification makes Java portable. Compiler in Java is written in ANSI C with a clean portability boundary, which is a POSIX subset.</a:t>
            </a:r>
          </a:p>
          <a:p>
            <a:r>
              <a:rPr lang="en-US" b="1" dirty="0"/>
              <a:t>Robust</a:t>
            </a:r>
            <a:r>
              <a:rPr lang="en-US" dirty="0"/>
              <a:t> − </a:t>
            </a:r>
            <a:r>
              <a:rPr lang="en-US" dirty="0">
                <a:solidFill>
                  <a:srgbClr val="00B0F0"/>
                </a:solidFill>
              </a:rPr>
              <a:t>Java makes an effort to eliminate error prone situations</a:t>
            </a:r>
            <a:r>
              <a:rPr lang="en-US" dirty="0"/>
              <a:t> by emphasizing mainly on </a:t>
            </a:r>
            <a:r>
              <a:rPr lang="en-US" dirty="0">
                <a:solidFill>
                  <a:srgbClr val="00B0F0"/>
                </a:solidFill>
              </a:rPr>
              <a:t>compile time error checking </a:t>
            </a:r>
            <a:r>
              <a:rPr lang="en-US" dirty="0"/>
              <a:t>and </a:t>
            </a:r>
            <a:r>
              <a:rPr lang="en-US" dirty="0">
                <a:solidFill>
                  <a:srgbClr val="00B0F0"/>
                </a:solidFill>
              </a:rPr>
              <a:t>runtime checking</a:t>
            </a:r>
            <a:r>
              <a:rPr lang="en-US" dirty="0"/>
              <a:t>.</a:t>
            </a:r>
          </a:p>
          <a:p>
            <a:r>
              <a:rPr lang="en-US" b="1" dirty="0"/>
              <a:t>Multithreaded</a:t>
            </a:r>
            <a:r>
              <a:rPr lang="en-US" dirty="0"/>
              <a:t> − With Java's multithreaded feature it is possible to write programs that can perform many tasks simultaneously. This design feature allows the developers to construct interactive applications that can run smoothly.</a:t>
            </a:r>
          </a:p>
          <a:p>
            <a:r>
              <a:rPr lang="en-US" b="1" dirty="0"/>
              <a:t>Interpreted</a:t>
            </a:r>
            <a:r>
              <a:rPr lang="en-US" dirty="0"/>
              <a:t> − Java byte code is translated on the fly to native machine instructions and is not stored anywhere. The development process is more rapid and analytical since the linking is an incremental and light-weight process.</a:t>
            </a:r>
          </a:p>
          <a:p>
            <a:r>
              <a:rPr lang="en-US" b="1" dirty="0"/>
              <a:t>High Performance</a:t>
            </a:r>
            <a:r>
              <a:rPr lang="en-US" dirty="0"/>
              <a:t> − With the use of Just-In-Time compilers, Java enables high performance.</a:t>
            </a:r>
          </a:p>
          <a:p>
            <a:r>
              <a:rPr lang="en-US" b="1" dirty="0"/>
              <a:t>Distributed</a:t>
            </a:r>
            <a:r>
              <a:rPr lang="en-US" dirty="0"/>
              <a:t> − Java is designed for the distributed environment of the internet.</a:t>
            </a:r>
          </a:p>
          <a:p>
            <a:r>
              <a:rPr lang="en-US" b="1" dirty="0"/>
              <a:t>Dynamic</a:t>
            </a:r>
            <a:r>
              <a:rPr lang="en-US" dirty="0"/>
              <a:t> − Java is considered to be more dynamic than C or C++ since it is designed to adapt to an evolving environment. Java programs can carry extensive amount of run-time information that can be used to verify and resolve accesses to objects on run-time.</a:t>
            </a:r>
          </a:p>
          <a:p>
            <a:pPr marL="0" indent="0">
              <a:buNone/>
            </a:pPr>
            <a:endParaRPr lang="en-US" dirty="0"/>
          </a:p>
        </p:txBody>
      </p:sp>
    </p:spTree>
    <p:extLst>
      <p:ext uri="{BB962C8B-B14F-4D97-AF65-F5344CB8AC3E}">
        <p14:creationId xmlns:p14="http://schemas.microsoft.com/office/powerpoint/2010/main" val="339792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040888"/>
          </a:xfrm>
        </p:spPr>
        <p:txBody>
          <a:bodyPr/>
          <a:lstStyle/>
          <a:p>
            <a:pPr algn="ctr"/>
            <a:r>
              <a:rPr lang="en-US" b="1" dirty="0" smtClean="0">
                <a:solidFill>
                  <a:srgbClr val="002060"/>
                </a:solidFill>
              </a:rPr>
              <a:t>History of Java</a:t>
            </a:r>
            <a:endParaRPr lang="en-US" b="1" dirty="0">
              <a:solidFill>
                <a:srgbClr val="002060"/>
              </a:solidFill>
            </a:endParaRPr>
          </a:p>
        </p:txBody>
      </p:sp>
      <p:sp>
        <p:nvSpPr>
          <p:cNvPr id="3" name="Content Placeholder 2"/>
          <p:cNvSpPr>
            <a:spLocks noGrp="1"/>
          </p:cNvSpPr>
          <p:nvPr>
            <p:ph idx="1"/>
          </p:nvPr>
        </p:nvSpPr>
        <p:spPr>
          <a:xfrm>
            <a:off x="265471" y="934065"/>
            <a:ext cx="11641393" cy="5923935"/>
          </a:xfrm>
        </p:spPr>
        <p:txBody>
          <a:bodyPr>
            <a:normAutofit fontScale="70000" lnSpcReduction="20000"/>
          </a:bodyPr>
          <a:lstStyle/>
          <a:p>
            <a:pPr marL="0" indent="0">
              <a:buNone/>
            </a:pPr>
            <a:r>
              <a:rPr lang="en-US" dirty="0" smtClean="0"/>
              <a:t>1) </a:t>
            </a:r>
            <a:r>
              <a:rPr lang="en-US" dirty="0"/>
              <a:t>Initially it was designed for small, </a:t>
            </a:r>
            <a:r>
              <a:rPr lang="en-US" dirty="0">
                <a:solidFill>
                  <a:srgbClr val="FF0000"/>
                </a:solidFill>
                <a:hlinkClick r:id="rId2"/>
              </a:rPr>
              <a:t>embedded systems</a:t>
            </a:r>
            <a:r>
              <a:rPr lang="en-US" dirty="0"/>
              <a:t> in electronic appliances like set-top boxes.</a:t>
            </a:r>
          </a:p>
          <a:p>
            <a:pPr marL="0" indent="0">
              <a:buNone/>
            </a:pPr>
            <a:r>
              <a:rPr lang="en-US" dirty="0" smtClean="0"/>
              <a:t>2) </a:t>
            </a:r>
            <a:r>
              <a:rPr lang="en-US" dirty="0"/>
              <a:t>Firstly, it was called </a:t>
            </a:r>
            <a:r>
              <a:rPr lang="en-US" b="1" dirty="0"/>
              <a:t>"</a:t>
            </a:r>
            <a:r>
              <a:rPr lang="en-US" b="1" dirty="0" err="1">
                <a:solidFill>
                  <a:srgbClr val="FF0000"/>
                </a:solidFill>
              </a:rPr>
              <a:t>Greentalk</a:t>
            </a:r>
            <a:r>
              <a:rPr lang="en-US" b="1" dirty="0"/>
              <a:t>"</a:t>
            </a:r>
            <a:r>
              <a:rPr lang="en-US" dirty="0"/>
              <a:t> by </a:t>
            </a:r>
            <a:r>
              <a:rPr lang="en-US" dirty="0">
                <a:solidFill>
                  <a:srgbClr val="FF0000"/>
                </a:solidFill>
              </a:rPr>
              <a:t>James </a:t>
            </a:r>
            <a:r>
              <a:rPr lang="en-US" dirty="0" smtClean="0">
                <a:solidFill>
                  <a:srgbClr val="FF0000"/>
                </a:solidFill>
              </a:rPr>
              <a:t>Gosling</a:t>
            </a:r>
          </a:p>
          <a:p>
            <a:pPr marL="0" indent="0">
              <a:buNone/>
            </a:pPr>
            <a:r>
              <a:rPr lang="en-US" dirty="0" smtClean="0"/>
              <a:t>3) </a:t>
            </a:r>
            <a:r>
              <a:rPr lang="en-US" dirty="0"/>
              <a:t>After that, it was called </a:t>
            </a:r>
            <a:r>
              <a:rPr lang="en-US" b="1" dirty="0">
                <a:solidFill>
                  <a:srgbClr val="FF0000"/>
                </a:solidFill>
              </a:rPr>
              <a:t>Oak</a:t>
            </a:r>
            <a:r>
              <a:rPr lang="en-US" dirty="0"/>
              <a:t> and was developed as a part of the Green project</a:t>
            </a:r>
            <a:r>
              <a:rPr lang="en-US" dirty="0" smtClean="0"/>
              <a:t>.</a:t>
            </a:r>
          </a:p>
          <a:p>
            <a:pPr marL="0" indent="0">
              <a:buNone/>
            </a:pPr>
            <a:r>
              <a:rPr lang="en-US" dirty="0" smtClean="0"/>
              <a:t>4)</a:t>
            </a:r>
            <a:r>
              <a:rPr lang="en-US" dirty="0"/>
              <a:t> </a:t>
            </a:r>
            <a:r>
              <a:rPr lang="en-US" b="1" dirty="0">
                <a:solidFill>
                  <a:srgbClr val="00B0F0"/>
                </a:solidFill>
              </a:rPr>
              <a:t>Why </a:t>
            </a:r>
            <a:r>
              <a:rPr lang="en-US" b="1" dirty="0" smtClean="0">
                <a:solidFill>
                  <a:srgbClr val="00B0F0"/>
                </a:solidFill>
              </a:rPr>
              <a:t>the name Oak</a:t>
            </a:r>
            <a:r>
              <a:rPr lang="en-US" b="1" dirty="0">
                <a:solidFill>
                  <a:srgbClr val="00B0F0"/>
                </a:solidFill>
              </a:rPr>
              <a:t>?</a:t>
            </a:r>
            <a:r>
              <a:rPr lang="en-US" dirty="0">
                <a:solidFill>
                  <a:srgbClr val="00B0F0"/>
                </a:solidFill>
              </a:rPr>
              <a:t> </a:t>
            </a:r>
            <a:endParaRPr lang="en-US" dirty="0" smtClean="0">
              <a:solidFill>
                <a:srgbClr val="00B0F0"/>
              </a:solidFill>
            </a:endParaRPr>
          </a:p>
          <a:p>
            <a:pPr marL="0" indent="0">
              <a:buNone/>
            </a:pPr>
            <a:r>
              <a:rPr lang="en-US" dirty="0" smtClean="0"/>
              <a:t>4) Oak </a:t>
            </a:r>
            <a:r>
              <a:rPr lang="en-US" dirty="0"/>
              <a:t>is a symbol of strength and chosen as a national tree of many countries like the U.S.A., France, Germany, Romania, etc.</a:t>
            </a:r>
          </a:p>
          <a:p>
            <a:pPr marL="0" indent="0">
              <a:buNone/>
            </a:pPr>
            <a:r>
              <a:rPr lang="en-US" dirty="0" smtClean="0"/>
              <a:t>5) </a:t>
            </a:r>
            <a:r>
              <a:rPr lang="en-US" dirty="0"/>
              <a:t>In 1995, Oak was renamed as </a:t>
            </a:r>
            <a:r>
              <a:rPr lang="en-US" b="1" dirty="0"/>
              <a:t>"Java"</a:t>
            </a:r>
            <a:r>
              <a:rPr lang="en-US" dirty="0"/>
              <a:t> because it was already a trademark by Oak Technologies.</a:t>
            </a:r>
          </a:p>
          <a:p>
            <a:pPr marL="0" indent="0">
              <a:buNone/>
            </a:pPr>
            <a:r>
              <a:rPr lang="en-US" b="1" dirty="0">
                <a:solidFill>
                  <a:srgbClr val="00B0F0"/>
                </a:solidFill>
              </a:rPr>
              <a:t>Why Java Programming named "Java"?</a:t>
            </a:r>
          </a:p>
          <a:p>
            <a:pPr marL="0" indent="0">
              <a:buNone/>
            </a:pPr>
            <a:r>
              <a:rPr lang="en-US" dirty="0" smtClean="0"/>
              <a:t>6) The </a:t>
            </a:r>
            <a:r>
              <a:rPr lang="en-US" dirty="0"/>
              <a:t>team gathered to choose a new name. The suggested words were "dynamic", "revolutionary", "Silk", "jolt", "DNA", etc. They wanted something that reflected the essence of the technology: revolutionary, dynamic, lively, cool, unique, and easy to spell, and fun to say.</a:t>
            </a:r>
          </a:p>
          <a:p>
            <a:pPr marL="0" indent="0">
              <a:buNone/>
            </a:pPr>
            <a:r>
              <a:rPr lang="en-US" dirty="0" smtClean="0"/>
              <a:t>7) According </a:t>
            </a:r>
            <a:r>
              <a:rPr lang="en-US" dirty="0"/>
              <a:t>to James Gosling, "Java was one of the top choices along with </a:t>
            </a:r>
            <a:r>
              <a:rPr lang="en-US" b="1" dirty="0">
                <a:solidFill>
                  <a:srgbClr val="FF0000"/>
                </a:solidFill>
              </a:rPr>
              <a:t>Silk</a:t>
            </a:r>
            <a:r>
              <a:rPr lang="en-US" dirty="0"/>
              <a:t>". Since Java was so unique, most of the team members preferred Java than other names.</a:t>
            </a:r>
          </a:p>
          <a:p>
            <a:pPr marL="0" indent="0">
              <a:buNone/>
            </a:pPr>
            <a:r>
              <a:rPr lang="en-US" dirty="0"/>
              <a:t>8) Java is an island in Indonesia where the first coffee was produced (called Java coffee). It is a kind of espresso bean. Java name was chosen by James Gosling while having a cup of coffee nearby his office.</a:t>
            </a:r>
          </a:p>
          <a:p>
            <a:pPr marL="0" indent="0">
              <a:buNone/>
            </a:pPr>
            <a:r>
              <a:rPr lang="en-US" dirty="0"/>
              <a:t>9) Notice that Java is just a name, not an acronym.</a:t>
            </a:r>
          </a:p>
          <a:p>
            <a:pPr marL="0" indent="0">
              <a:buNone/>
            </a:pPr>
            <a:r>
              <a:rPr lang="en-US" dirty="0"/>
              <a:t>10) Initially developed by James Gosling at </a:t>
            </a:r>
            <a:r>
              <a:rPr lang="en-US" dirty="0">
                <a:hlinkClick r:id="rId3"/>
              </a:rPr>
              <a:t>Sun Microsystems</a:t>
            </a:r>
            <a:r>
              <a:rPr lang="en-US" dirty="0"/>
              <a:t> (which is now a subsidiary of Oracle Corporation) and released in 1995.</a:t>
            </a:r>
          </a:p>
          <a:p>
            <a:endParaRPr lang="en-US" dirty="0"/>
          </a:p>
          <a:p>
            <a:pPr marL="0" indent="0">
              <a:buNone/>
            </a:pPr>
            <a:endParaRPr lang="en-US" dirty="0"/>
          </a:p>
        </p:txBody>
      </p:sp>
    </p:spTree>
    <p:extLst>
      <p:ext uri="{BB962C8B-B14F-4D97-AF65-F5344CB8AC3E}">
        <p14:creationId xmlns:p14="http://schemas.microsoft.com/office/powerpoint/2010/main" val="377811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107"/>
          </a:xfrm>
        </p:spPr>
        <p:txBody>
          <a:bodyPr>
            <a:normAutofit fontScale="90000"/>
          </a:bodyPr>
          <a:lstStyle/>
          <a:p>
            <a:pPr algn="ctr"/>
            <a:r>
              <a:rPr lang="en-US" b="1" dirty="0">
                <a:solidFill>
                  <a:srgbClr val="002060"/>
                </a:solidFill>
              </a:rPr>
              <a:t>Java Version </a:t>
            </a:r>
            <a:r>
              <a:rPr lang="en-US" b="1" dirty="0" smtClean="0">
                <a:solidFill>
                  <a:srgbClr val="002060"/>
                </a:solidFill>
              </a:rPr>
              <a:t>History</a:t>
            </a:r>
            <a:endParaRPr lang="en-US" b="1" dirty="0">
              <a:solidFill>
                <a:srgbClr val="002060"/>
              </a:solidFill>
            </a:endParaRPr>
          </a:p>
        </p:txBody>
      </p:sp>
      <p:sp>
        <p:nvSpPr>
          <p:cNvPr id="3" name="Content Placeholder 2"/>
          <p:cNvSpPr>
            <a:spLocks noGrp="1"/>
          </p:cNvSpPr>
          <p:nvPr>
            <p:ph idx="1"/>
          </p:nvPr>
        </p:nvSpPr>
        <p:spPr>
          <a:xfrm>
            <a:off x="208934" y="934064"/>
            <a:ext cx="4545458" cy="5781368"/>
          </a:xfrm>
        </p:spPr>
        <p:txBody>
          <a:bodyPr>
            <a:normAutofit/>
          </a:bodyPr>
          <a:lstStyle/>
          <a:p>
            <a:r>
              <a:rPr lang="en-US" dirty="0"/>
              <a:t>JDK Alpha and Beta (1995)</a:t>
            </a:r>
          </a:p>
          <a:p>
            <a:r>
              <a:rPr lang="en-US" dirty="0"/>
              <a:t>JDK 1.0 (23rd Jan 1996)</a:t>
            </a:r>
          </a:p>
          <a:p>
            <a:r>
              <a:rPr lang="en-US" dirty="0"/>
              <a:t>JDK 1.1 (19th Feb 1997)</a:t>
            </a:r>
          </a:p>
          <a:p>
            <a:r>
              <a:rPr lang="en-US" dirty="0"/>
              <a:t>J2SE 1.2 (8th Dec 1998)</a:t>
            </a:r>
          </a:p>
          <a:p>
            <a:r>
              <a:rPr lang="en-US" dirty="0"/>
              <a:t>J2SE 1.3 (8th May 2000)</a:t>
            </a:r>
          </a:p>
          <a:p>
            <a:r>
              <a:rPr lang="en-US" dirty="0"/>
              <a:t>J2SE 1.4 (6th Feb 2002)</a:t>
            </a:r>
          </a:p>
          <a:p>
            <a:r>
              <a:rPr lang="en-US" dirty="0"/>
              <a:t>J2SE 5.0 (30th Sep 2004)</a:t>
            </a:r>
          </a:p>
          <a:p>
            <a:r>
              <a:rPr lang="en-US" dirty="0"/>
              <a:t>Java SE 6 (11th Dec 2006)</a:t>
            </a:r>
          </a:p>
          <a:p>
            <a:r>
              <a:rPr lang="en-US" dirty="0"/>
              <a:t>Java SE 7 (28th July 2011)</a:t>
            </a:r>
          </a:p>
          <a:p>
            <a:r>
              <a:rPr lang="en-US" dirty="0"/>
              <a:t>Java SE 8 (18th Mar 2014</a:t>
            </a:r>
            <a:r>
              <a:rPr lang="en-US" dirty="0" smtClean="0"/>
              <a:t>)</a:t>
            </a:r>
            <a:endParaRPr lang="en-US" dirty="0"/>
          </a:p>
        </p:txBody>
      </p:sp>
      <p:sp>
        <p:nvSpPr>
          <p:cNvPr id="4" name="Content Placeholder 2"/>
          <p:cNvSpPr txBox="1">
            <a:spLocks/>
          </p:cNvSpPr>
          <p:nvPr/>
        </p:nvSpPr>
        <p:spPr>
          <a:xfrm>
            <a:off x="5690419" y="924232"/>
            <a:ext cx="6662543" cy="5781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Java SE 9 (21st Sep 2017)</a:t>
            </a:r>
          </a:p>
          <a:p>
            <a:r>
              <a:rPr lang="en-US" dirty="0" smtClean="0"/>
              <a:t>Java SE 10 (20th Mar 2018)</a:t>
            </a:r>
          </a:p>
          <a:p>
            <a:r>
              <a:rPr lang="en-US" dirty="0" smtClean="0"/>
              <a:t>Java SE 11 (September 2018)</a:t>
            </a:r>
          </a:p>
          <a:p>
            <a:r>
              <a:rPr lang="en-US" dirty="0" smtClean="0"/>
              <a:t>Java SE 12 (March 2019)</a:t>
            </a:r>
          </a:p>
          <a:p>
            <a:r>
              <a:rPr lang="en-US" dirty="0" smtClean="0"/>
              <a:t>Java SE 13 (September 2019)</a:t>
            </a:r>
          </a:p>
          <a:p>
            <a:r>
              <a:rPr lang="en-US" dirty="0" smtClean="0"/>
              <a:t>Java SE 14 (Mar 2020)</a:t>
            </a:r>
          </a:p>
          <a:p>
            <a:r>
              <a:rPr lang="en-US" dirty="0" smtClean="0"/>
              <a:t>Java SE 15 (September 2020)</a:t>
            </a:r>
          </a:p>
          <a:p>
            <a:r>
              <a:rPr lang="en-US" dirty="0" smtClean="0"/>
              <a:t>Java SE 16 (Mar 2021)</a:t>
            </a:r>
          </a:p>
          <a:p>
            <a:r>
              <a:rPr lang="en-US" dirty="0" smtClean="0"/>
              <a:t>Java SE 17 (September 2021)</a:t>
            </a:r>
          </a:p>
          <a:p>
            <a:r>
              <a:rPr lang="en-US" dirty="0" smtClean="0"/>
              <a:t>Java SE 18 (to be released by March 2022)</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9864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First Java Program</a:t>
            </a:r>
            <a:endParaRPr lang="en-US" b="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B0F0"/>
                </a:solidFill>
                <a:latin typeface="Microsoft YaHei UI" panose="020B0503020204020204" pitchFamily="34" charset="-122"/>
                <a:ea typeface="Microsoft YaHei UI" panose="020B0503020204020204" pitchFamily="34" charset="-122"/>
              </a:rPr>
              <a:t>public class </a:t>
            </a:r>
            <a:r>
              <a:rPr lang="en-US" dirty="0" err="1">
                <a:solidFill>
                  <a:srgbClr val="FF0000"/>
                </a:solidFill>
                <a:latin typeface="Microsoft YaHei UI" panose="020B0503020204020204" pitchFamily="34" charset="-122"/>
                <a:ea typeface="Microsoft YaHei UI" panose="020B0503020204020204" pitchFamily="34" charset="-122"/>
              </a:rPr>
              <a:t>MyFirstJavaProgram</a:t>
            </a:r>
            <a:r>
              <a:rPr lang="en-US" dirty="0">
                <a:latin typeface="Microsoft YaHei UI" panose="020B0503020204020204" pitchFamily="34" charset="-122"/>
                <a:ea typeface="Microsoft YaHei UI" panose="020B0503020204020204" pitchFamily="34" charset="-122"/>
              </a:rPr>
              <a:t> { </a:t>
            </a:r>
            <a:endParaRPr lang="en-US" dirty="0" smtClean="0">
              <a:latin typeface="Microsoft YaHei UI" panose="020B0503020204020204" pitchFamily="34" charset="-122"/>
              <a:ea typeface="Microsoft YaHei UI" panose="020B0503020204020204" pitchFamily="34" charset="-122"/>
            </a:endParaRPr>
          </a:p>
          <a:p>
            <a:pPr marL="0" indent="0">
              <a:buNone/>
            </a:pPr>
            <a:endParaRPr lang="en-US" dirty="0" smtClean="0">
              <a:latin typeface="Microsoft YaHei UI" panose="020B0503020204020204" pitchFamily="34" charset="-122"/>
              <a:ea typeface="Microsoft YaHei UI" panose="020B0503020204020204" pitchFamily="34" charset="-122"/>
            </a:endParaRPr>
          </a:p>
          <a:p>
            <a:pPr marL="0" indent="0">
              <a:buNone/>
            </a:pPr>
            <a:r>
              <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rPr>
              <a:t>/* </a:t>
            </a:r>
          </a:p>
          <a:p>
            <a:pPr marL="0" indent="0">
              <a:buNone/>
            </a:pPr>
            <a:r>
              <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rPr>
              <a:t>This </a:t>
            </a:r>
            <a:r>
              <a:rPr lang="en-US" dirty="0">
                <a:solidFill>
                  <a:schemeClr val="tx1">
                    <a:lumMod val="50000"/>
                    <a:lumOff val="50000"/>
                  </a:schemeClr>
                </a:solidFill>
                <a:latin typeface="Microsoft YaHei UI" panose="020B0503020204020204" pitchFamily="34" charset="-122"/>
                <a:ea typeface="Microsoft YaHei UI" panose="020B0503020204020204" pitchFamily="34" charset="-122"/>
              </a:rPr>
              <a:t>is my first java program. </a:t>
            </a:r>
            <a:endPar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endParaRPr>
          </a:p>
          <a:p>
            <a:pPr marL="0" indent="0">
              <a:buNone/>
            </a:pPr>
            <a:r>
              <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rPr>
              <a:t>This </a:t>
            </a:r>
            <a:r>
              <a:rPr lang="en-US" dirty="0">
                <a:solidFill>
                  <a:schemeClr val="tx1">
                    <a:lumMod val="50000"/>
                    <a:lumOff val="50000"/>
                  </a:schemeClr>
                </a:solidFill>
                <a:latin typeface="Microsoft YaHei UI" panose="020B0503020204020204" pitchFamily="34" charset="-122"/>
                <a:ea typeface="Microsoft YaHei UI" panose="020B0503020204020204" pitchFamily="34" charset="-122"/>
              </a:rPr>
              <a:t>will print 'Hello World' as the output </a:t>
            </a:r>
            <a:endPar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endParaRPr>
          </a:p>
          <a:p>
            <a:pPr marL="0" indent="0">
              <a:buNone/>
            </a:pPr>
            <a:r>
              <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rPr>
              <a:t>*/</a:t>
            </a:r>
            <a:r>
              <a:rPr lang="en-US" dirty="0" smtClean="0">
                <a:latin typeface="Microsoft YaHei UI" panose="020B0503020204020204" pitchFamily="34" charset="-122"/>
                <a:ea typeface="Microsoft YaHei UI" panose="020B0503020204020204" pitchFamily="34" charset="-122"/>
              </a:rPr>
              <a:t> </a:t>
            </a:r>
          </a:p>
          <a:p>
            <a:endParaRPr lang="en-US" dirty="0">
              <a:latin typeface="Microsoft YaHei UI" panose="020B0503020204020204" pitchFamily="34" charset="-122"/>
              <a:ea typeface="Microsoft YaHei UI" panose="020B0503020204020204" pitchFamily="34" charset="-122"/>
            </a:endParaRPr>
          </a:p>
          <a:p>
            <a:pPr marL="0" indent="0">
              <a:buNone/>
            </a:pPr>
            <a:r>
              <a:rPr lang="en-US" dirty="0" smtClean="0">
                <a:solidFill>
                  <a:srgbClr val="00B0F0"/>
                </a:solidFill>
                <a:latin typeface="Microsoft YaHei UI" panose="020B0503020204020204" pitchFamily="34" charset="-122"/>
                <a:ea typeface="Microsoft YaHei UI" panose="020B0503020204020204" pitchFamily="34" charset="-122"/>
              </a:rPr>
              <a:t>public </a:t>
            </a:r>
            <a:r>
              <a:rPr lang="en-US" dirty="0">
                <a:solidFill>
                  <a:srgbClr val="00B0F0"/>
                </a:solidFill>
                <a:latin typeface="Microsoft YaHei UI" panose="020B0503020204020204" pitchFamily="34" charset="-122"/>
                <a:ea typeface="Microsoft YaHei UI" panose="020B0503020204020204" pitchFamily="34" charset="-122"/>
              </a:rPr>
              <a:t>static void </a:t>
            </a:r>
            <a:r>
              <a:rPr lang="en-US" dirty="0">
                <a:solidFill>
                  <a:srgbClr val="FF0000"/>
                </a:solidFill>
                <a:latin typeface="Microsoft YaHei UI" panose="020B0503020204020204" pitchFamily="34" charset="-122"/>
                <a:ea typeface="Microsoft YaHei UI" panose="020B0503020204020204" pitchFamily="34" charset="-122"/>
              </a:rPr>
              <a:t>main</a:t>
            </a:r>
            <a:r>
              <a:rPr lang="en-US" dirty="0">
                <a:latin typeface="Microsoft YaHei UI" panose="020B0503020204020204" pitchFamily="34" charset="-122"/>
                <a:ea typeface="Microsoft YaHei UI" panose="020B0503020204020204" pitchFamily="34" charset="-122"/>
              </a:rPr>
              <a:t>(</a:t>
            </a:r>
            <a:r>
              <a:rPr lang="en-US" dirty="0">
                <a:solidFill>
                  <a:srgbClr val="FF0000"/>
                </a:solidFill>
                <a:latin typeface="Microsoft YaHei UI" panose="020B0503020204020204" pitchFamily="34" charset="-122"/>
                <a:ea typeface="Microsoft YaHei UI" panose="020B0503020204020204" pitchFamily="34" charset="-122"/>
              </a:rPr>
              <a:t>String</a:t>
            </a:r>
            <a:r>
              <a:rPr lang="en-US" dirty="0">
                <a:latin typeface="Microsoft YaHei UI" panose="020B0503020204020204" pitchFamily="34" charset="-122"/>
                <a:ea typeface="Microsoft YaHei UI" panose="020B0503020204020204" pitchFamily="34" charset="-122"/>
              </a:rPr>
              <a:t> []</a:t>
            </a:r>
            <a:r>
              <a:rPr lang="en-US" dirty="0" err="1">
                <a:latin typeface="Microsoft YaHei UI" panose="020B0503020204020204" pitchFamily="34" charset="-122"/>
                <a:ea typeface="Microsoft YaHei UI" panose="020B0503020204020204" pitchFamily="34" charset="-122"/>
              </a:rPr>
              <a:t>args</a:t>
            </a:r>
            <a:r>
              <a:rPr lang="en-US" dirty="0">
                <a:latin typeface="Microsoft YaHei UI" panose="020B0503020204020204" pitchFamily="34" charset="-122"/>
                <a:ea typeface="Microsoft YaHei UI" panose="020B0503020204020204" pitchFamily="34" charset="-122"/>
              </a:rPr>
              <a:t>) { </a:t>
            </a:r>
            <a:endParaRPr lang="en-US" dirty="0" smtClean="0">
              <a:latin typeface="Microsoft YaHei UI" panose="020B0503020204020204" pitchFamily="34" charset="-122"/>
              <a:ea typeface="Microsoft YaHei UI" panose="020B0503020204020204" pitchFamily="34" charset="-122"/>
            </a:endParaRPr>
          </a:p>
          <a:p>
            <a:pPr marL="0" indent="0">
              <a:buNone/>
            </a:pPr>
            <a:r>
              <a:rPr lang="en-US" dirty="0" err="1" smtClean="0">
                <a:solidFill>
                  <a:srgbClr val="FF0000"/>
                </a:solidFill>
                <a:latin typeface="Microsoft YaHei UI" panose="020B0503020204020204" pitchFamily="34" charset="-122"/>
                <a:ea typeface="Microsoft YaHei UI" panose="020B0503020204020204" pitchFamily="34" charset="-122"/>
              </a:rPr>
              <a:t>System</a:t>
            </a:r>
            <a:r>
              <a:rPr lang="en-US" dirty="0" err="1" smtClean="0">
                <a:latin typeface="Microsoft YaHei UI" panose="020B0503020204020204" pitchFamily="34" charset="-122"/>
                <a:ea typeface="Microsoft YaHei UI" panose="020B0503020204020204" pitchFamily="34" charset="-122"/>
              </a:rPr>
              <a:t>.out.</a:t>
            </a:r>
            <a:r>
              <a:rPr lang="en-US" dirty="0" err="1" smtClean="0">
                <a:solidFill>
                  <a:srgbClr val="FF0000"/>
                </a:solidFill>
                <a:latin typeface="Microsoft YaHei UI" panose="020B0503020204020204" pitchFamily="34" charset="-122"/>
                <a:ea typeface="Microsoft YaHei UI" panose="020B0503020204020204" pitchFamily="34" charset="-122"/>
              </a:rPr>
              <a:t>println</a:t>
            </a:r>
            <a:r>
              <a:rPr lang="en-US" dirty="0">
                <a:latin typeface="Microsoft YaHei UI" panose="020B0503020204020204" pitchFamily="34" charset="-122"/>
                <a:ea typeface="Microsoft YaHei UI" panose="020B0503020204020204" pitchFamily="34" charset="-122"/>
              </a:rPr>
              <a:t>("</a:t>
            </a:r>
            <a:r>
              <a:rPr lang="en-US" dirty="0">
                <a:solidFill>
                  <a:srgbClr val="00B050"/>
                </a:solidFill>
                <a:latin typeface="Microsoft YaHei UI" panose="020B0503020204020204" pitchFamily="34" charset="-122"/>
                <a:ea typeface="Microsoft YaHei UI" panose="020B0503020204020204" pitchFamily="34" charset="-122"/>
              </a:rPr>
              <a:t>Hello World</a:t>
            </a:r>
            <a:r>
              <a:rPr lang="en-US" dirty="0" smtClean="0">
                <a:latin typeface="Microsoft YaHei UI" panose="020B0503020204020204" pitchFamily="34" charset="-122"/>
                <a:ea typeface="Microsoft YaHei UI" panose="020B0503020204020204" pitchFamily="34" charset="-122"/>
              </a:rPr>
              <a:t>"); </a:t>
            </a:r>
            <a:r>
              <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rPr>
              <a:t>// </a:t>
            </a:r>
            <a:r>
              <a:rPr lang="en-US" dirty="0">
                <a:solidFill>
                  <a:schemeClr val="tx1">
                    <a:lumMod val="50000"/>
                    <a:lumOff val="50000"/>
                  </a:schemeClr>
                </a:solidFill>
                <a:latin typeface="Microsoft YaHei UI" panose="020B0503020204020204" pitchFamily="34" charset="-122"/>
                <a:ea typeface="Microsoft YaHei UI" panose="020B0503020204020204" pitchFamily="34" charset="-122"/>
              </a:rPr>
              <a:t>prints Hello World </a:t>
            </a:r>
            <a:endParaRPr lang="en-US" dirty="0" smtClean="0">
              <a:solidFill>
                <a:schemeClr val="tx1">
                  <a:lumMod val="50000"/>
                  <a:lumOff val="50000"/>
                </a:schemeClr>
              </a:solidFill>
              <a:latin typeface="Microsoft YaHei UI" panose="020B0503020204020204" pitchFamily="34" charset="-122"/>
              <a:ea typeface="Microsoft YaHei UI" panose="020B0503020204020204" pitchFamily="34" charset="-122"/>
            </a:endParaRPr>
          </a:p>
          <a:p>
            <a:pPr marL="0" indent="0">
              <a:buNone/>
            </a:pPr>
            <a:r>
              <a:rPr lang="en-US" dirty="0" smtClean="0">
                <a:latin typeface="Microsoft YaHei UI" panose="020B0503020204020204" pitchFamily="34" charset="-122"/>
                <a:ea typeface="Microsoft YaHei UI" panose="020B0503020204020204" pitchFamily="34" charset="-122"/>
              </a:rPr>
              <a:t>} </a:t>
            </a:r>
          </a:p>
          <a:p>
            <a:pPr marL="0" indent="0">
              <a:buNone/>
            </a:pPr>
            <a:r>
              <a:rPr lang="en-US" dirty="0" smtClean="0">
                <a:latin typeface="Microsoft YaHei UI" panose="020B0503020204020204" pitchFamily="34" charset="-122"/>
                <a:ea typeface="Microsoft YaHei UI" panose="020B0503020204020204" pitchFamily="34" charset="-122"/>
              </a:rPr>
              <a:t>}</a:t>
            </a:r>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8918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How to</a:t>
            </a:r>
            <a:br>
              <a:rPr lang="en-US" b="1" dirty="0" smtClean="0">
                <a:solidFill>
                  <a:srgbClr val="002060"/>
                </a:solidFill>
              </a:rPr>
            </a:br>
            <a:r>
              <a:rPr lang="en-US" b="1" u="sng" dirty="0" smtClean="0">
                <a:solidFill>
                  <a:schemeClr val="accent5">
                    <a:lumMod val="75000"/>
                  </a:schemeClr>
                </a:solidFill>
              </a:rPr>
              <a:t>save</a:t>
            </a:r>
            <a:r>
              <a:rPr lang="en-US" b="1" dirty="0" smtClean="0">
                <a:solidFill>
                  <a:srgbClr val="002060"/>
                </a:solidFill>
              </a:rPr>
              <a:t> </a:t>
            </a:r>
            <a:r>
              <a:rPr lang="en-US" b="1" dirty="0">
                <a:solidFill>
                  <a:srgbClr val="002060"/>
                </a:solidFill>
              </a:rPr>
              <a:t>the file, </a:t>
            </a:r>
            <a:r>
              <a:rPr lang="en-US" b="1" u="sng" dirty="0">
                <a:solidFill>
                  <a:schemeClr val="accent5">
                    <a:lumMod val="75000"/>
                  </a:schemeClr>
                </a:solidFill>
              </a:rPr>
              <a:t>compile</a:t>
            </a:r>
            <a:r>
              <a:rPr lang="en-US" b="1" dirty="0">
                <a:solidFill>
                  <a:srgbClr val="002060"/>
                </a:solidFill>
              </a:rPr>
              <a:t>, and </a:t>
            </a:r>
            <a:r>
              <a:rPr lang="en-US" b="1" u="sng" dirty="0">
                <a:solidFill>
                  <a:schemeClr val="accent5">
                    <a:lumMod val="75000"/>
                  </a:schemeClr>
                </a:solidFill>
              </a:rPr>
              <a:t>run</a:t>
            </a:r>
            <a:r>
              <a:rPr lang="en-US" b="1" dirty="0">
                <a:solidFill>
                  <a:srgbClr val="002060"/>
                </a:solidFill>
              </a:rPr>
              <a:t> the program</a:t>
            </a:r>
          </a:p>
        </p:txBody>
      </p:sp>
      <p:sp>
        <p:nvSpPr>
          <p:cNvPr id="3" name="Content Placeholder 2"/>
          <p:cNvSpPr>
            <a:spLocks noGrp="1"/>
          </p:cNvSpPr>
          <p:nvPr>
            <p:ph idx="1"/>
          </p:nvPr>
        </p:nvSpPr>
        <p:spPr>
          <a:xfrm>
            <a:off x="580103" y="1825625"/>
            <a:ext cx="10773697" cy="4702994"/>
          </a:xfrm>
        </p:spPr>
        <p:txBody>
          <a:bodyPr>
            <a:normAutofit fontScale="92500"/>
          </a:bodyPr>
          <a:lstStyle/>
          <a:p>
            <a:pPr algn="just"/>
            <a:r>
              <a:rPr lang="en-US" dirty="0"/>
              <a:t>Open notepad and add the code as above.</a:t>
            </a:r>
          </a:p>
          <a:p>
            <a:pPr algn="just"/>
            <a:r>
              <a:rPr lang="en-US" dirty="0"/>
              <a:t>Save the file as: </a:t>
            </a:r>
            <a:r>
              <a:rPr lang="en-US" b="1" dirty="0">
                <a:solidFill>
                  <a:srgbClr val="00B0F0"/>
                </a:solidFill>
              </a:rPr>
              <a:t>MyFirstJavaProgram.java</a:t>
            </a:r>
            <a:r>
              <a:rPr lang="en-US" dirty="0" smtClean="0"/>
              <a:t>.</a:t>
            </a:r>
          </a:p>
          <a:p>
            <a:pPr lvl="2" algn="just"/>
            <a:r>
              <a:rPr lang="en-US" dirty="0"/>
              <a:t>The name of the java file </a:t>
            </a:r>
            <a:r>
              <a:rPr lang="en-US" b="1" dirty="0"/>
              <a:t>must match</a:t>
            </a:r>
            <a:r>
              <a:rPr lang="en-US" dirty="0"/>
              <a:t> the class name. When saving the file, save it using the class name and add ".java" to the end of the filename.</a:t>
            </a:r>
          </a:p>
          <a:p>
            <a:pPr algn="just"/>
            <a:r>
              <a:rPr lang="en-US" dirty="0"/>
              <a:t>Open a command prompt window and go to the directory where you saved the class. Assume it's </a:t>
            </a:r>
            <a:r>
              <a:rPr lang="en-US" dirty="0" smtClean="0"/>
              <a:t>D:\javapractice.</a:t>
            </a:r>
            <a:endParaRPr lang="en-US" dirty="0"/>
          </a:p>
          <a:p>
            <a:pPr algn="just"/>
            <a:r>
              <a:rPr lang="en-US" dirty="0"/>
              <a:t>Type '</a:t>
            </a:r>
            <a:r>
              <a:rPr lang="en-US" b="1" dirty="0" err="1">
                <a:solidFill>
                  <a:srgbClr val="00B0F0"/>
                </a:solidFill>
              </a:rPr>
              <a:t>javac</a:t>
            </a:r>
            <a:r>
              <a:rPr lang="en-US" b="1" dirty="0"/>
              <a:t> </a:t>
            </a:r>
            <a:r>
              <a:rPr lang="en-US" b="1" dirty="0">
                <a:solidFill>
                  <a:srgbClr val="FF0000"/>
                </a:solidFill>
              </a:rPr>
              <a:t>MyFirstJavaProgram.java</a:t>
            </a:r>
            <a:r>
              <a:rPr lang="en-US" dirty="0"/>
              <a:t>' and press enter to compile your </a:t>
            </a:r>
            <a:r>
              <a:rPr lang="en-US" dirty="0" smtClean="0"/>
              <a:t>code.</a:t>
            </a:r>
          </a:p>
          <a:p>
            <a:pPr algn="just"/>
            <a:r>
              <a:rPr lang="en-US" dirty="0" smtClean="0"/>
              <a:t>If </a:t>
            </a:r>
            <a:r>
              <a:rPr lang="en-US" dirty="0"/>
              <a:t>there are no errors in your code, the command prompt will take you to the next line (Assumption : The path variable is set).</a:t>
            </a:r>
          </a:p>
          <a:p>
            <a:pPr algn="just"/>
            <a:r>
              <a:rPr lang="en-US" dirty="0"/>
              <a:t>Now, type ' </a:t>
            </a:r>
            <a:r>
              <a:rPr lang="en-US" b="1" dirty="0">
                <a:solidFill>
                  <a:srgbClr val="00B0F0"/>
                </a:solidFill>
              </a:rPr>
              <a:t>java</a:t>
            </a:r>
            <a:r>
              <a:rPr lang="en-US" b="1" dirty="0">
                <a:solidFill>
                  <a:srgbClr val="FF0000"/>
                </a:solidFill>
              </a:rPr>
              <a:t> </a:t>
            </a:r>
            <a:r>
              <a:rPr lang="en-US" b="1" dirty="0" err="1">
                <a:solidFill>
                  <a:srgbClr val="FF0000"/>
                </a:solidFill>
              </a:rPr>
              <a:t>MyFirstJavaProgram</a:t>
            </a:r>
            <a:r>
              <a:rPr lang="en-US" b="1" dirty="0">
                <a:solidFill>
                  <a:srgbClr val="FF0000"/>
                </a:solidFill>
              </a:rPr>
              <a:t> </a:t>
            </a:r>
            <a:r>
              <a:rPr lang="en-US" dirty="0"/>
              <a:t>' to run your program.</a:t>
            </a:r>
          </a:p>
          <a:p>
            <a:pPr algn="just"/>
            <a:r>
              <a:rPr lang="en-US" dirty="0"/>
              <a:t>You will be able to see ' Hello World ' printed on the window</a:t>
            </a:r>
            <a:r>
              <a:rPr lang="en-US" dirty="0" smtClean="0"/>
              <a:t>.</a:t>
            </a:r>
          </a:p>
          <a:p>
            <a:pPr algn="just"/>
            <a:endParaRPr lang="en-US" dirty="0"/>
          </a:p>
          <a:p>
            <a:pPr marL="0" indent="0">
              <a:buNone/>
            </a:pPr>
            <a:endParaRPr lang="en-US" dirty="0"/>
          </a:p>
        </p:txBody>
      </p:sp>
    </p:spTree>
    <p:extLst>
      <p:ext uri="{BB962C8B-B14F-4D97-AF65-F5344CB8AC3E}">
        <p14:creationId xmlns:p14="http://schemas.microsoft.com/office/powerpoint/2010/main" val="307771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Parameters used in First Java </a:t>
            </a:r>
            <a:r>
              <a:rPr lang="en-US" b="1" dirty="0" smtClean="0">
                <a:solidFill>
                  <a:srgbClr val="002060"/>
                </a:solidFill>
              </a:rPr>
              <a:t>Program</a:t>
            </a:r>
            <a:endParaRPr lang="en-US" b="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b="1" dirty="0"/>
              <a:t>class</a:t>
            </a:r>
            <a:r>
              <a:rPr lang="en-US" dirty="0"/>
              <a:t> keyword is used to declare a class in Java.</a:t>
            </a:r>
          </a:p>
          <a:p>
            <a:r>
              <a:rPr lang="en-US" b="1" dirty="0"/>
              <a:t>public</a:t>
            </a:r>
            <a:r>
              <a:rPr lang="en-US" dirty="0"/>
              <a:t> keyword is an access modifier that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b="1" dirty="0"/>
              <a:t>void</a:t>
            </a:r>
            <a:r>
              <a:rPr lang="en-US" dirty="0"/>
              <a:t> is the return type of the method. It means it doesn't return any value.</a:t>
            </a:r>
          </a:p>
          <a:p>
            <a:r>
              <a:rPr lang="en-US" b="1" dirty="0"/>
              <a:t>main</a:t>
            </a:r>
            <a:r>
              <a:rPr lang="en-US" dirty="0"/>
              <a:t> represents the starting point of the program.</a:t>
            </a:r>
          </a:p>
          <a:p>
            <a:r>
              <a:rPr lang="en-US" b="1" dirty="0"/>
              <a:t>String[] </a:t>
            </a:r>
            <a:r>
              <a:rPr lang="en-US" b="1" dirty="0" err="1"/>
              <a:t>args</a:t>
            </a:r>
            <a:r>
              <a:rPr lang="en-US" dirty="0"/>
              <a:t> or </a:t>
            </a:r>
            <a:r>
              <a:rPr lang="en-US" b="1" dirty="0"/>
              <a:t>String </a:t>
            </a:r>
            <a:r>
              <a:rPr lang="en-US" b="1" dirty="0" err="1"/>
              <a:t>args</a:t>
            </a:r>
            <a:r>
              <a:rPr lang="en-US" b="1" dirty="0"/>
              <a:t>[]</a:t>
            </a:r>
            <a:r>
              <a:rPr lang="en-US" dirty="0"/>
              <a:t> is used for </a:t>
            </a:r>
            <a:r>
              <a:rPr lang="en-US" dirty="0">
                <a:hlinkClick r:id="rId2"/>
              </a:rPr>
              <a:t>command line argument</a:t>
            </a:r>
            <a:r>
              <a:rPr lang="en-US" dirty="0"/>
              <a:t>. We will discuss it in coming section.</a:t>
            </a:r>
          </a:p>
          <a:p>
            <a:r>
              <a:rPr lang="en-US" b="1" dirty="0" err="1"/>
              <a:t>System.out.println</a:t>
            </a:r>
            <a:r>
              <a:rPr lang="en-US" b="1" dirty="0"/>
              <a:t>()</a:t>
            </a:r>
            <a:r>
              <a:rPr lang="en-US" dirty="0"/>
              <a:t> is used to print statement. Here, System is a class, out is an object of the </a:t>
            </a:r>
            <a:r>
              <a:rPr lang="en-US" dirty="0" err="1"/>
              <a:t>PrintStream</a:t>
            </a:r>
            <a:r>
              <a:rPr lang="en-US" dirty="0"/>
              <a:t> class, </a:t>
            </a:r>
            <a:r>
              <a:rPr lang="en-US" dirty="0" err="1"/>
              <a:t>println</a:t>
            </a:r>
            <a:r>
              <a:rPr lang="en-US" dirty="0"/>
              <a:t>() is a method of the </a:t>
            </a:r>
            <a:r>
              <a:rPr lang="en-US" dirty="0" err="1"/>
              <a:t>PrintStream</a:t>
            </a:r>
            <a:r>
              <a:rPr lang="en-US" dirty="0"/>
              <a:t> class. We will discuss the internal working of </a:t>
            </a:r>
            <a:r>
              <a:rPr lang="en-US" dirty="0" err="1">
                <a:hlinkClick r:id="rId3"/>
              </a:rPr>
              <a:t>System.out.println</a:t>
            </a:r>
            <a:r>
              <a:rPr lang="en-US" dirty="0">
                <a:hlinkClick r:id="rId3"/>
              </a:rPr>
              <a:t>()</a:t>
            </a:r>
            <a:r>
              <a:rPr lang="en-US" dirty="0"/>
              <a:t> statement in the coming section</a:t>
            </a:r>
          </a:p>
          <a:p>
            <a:pPr marL="0" indent="0">
              <a:buNone/>
            </a:pPr>
            <a:endParaRPr lang="en-US" dirty="0"/>
          </a:p>
        </p:txBody>
      </p:sp>
    </p:spTree>
    <p:extLst>
      <p:ext uri="{BB962C8B-B14F-4D97-AF65-F5344CB8AC3E}">
        <p14:creationId xmlns:p14="http://schemas.microsoft.com/office/powerpoint/2010/main" val="375148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3798</Words>
  <Application>Microsoft Office PowerPoint</Application>
  <PresentationFormat>Widescreen</PresentationFormat>
  <Paragraphs>326</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Microsoft YaHei UI</vt:lpstr>
      <vt:lpstr>Arial</vt:lpstr>
      <vt:lpstr>Calibri</vt:lpstr>
      <vt:lpstr>Calibri Light</vt:lpstr>
      <vt:lpstr>inter-bold</vt:lpstr>
      <vt:lpstr>inter-regular</vt:lpstr>
      <vt:lpstr>Office Theme</vt:lpstr>
      <vt:lpstr>Introduction to Java</vt:lpstr>
      <vt:lpstr>Java</vt:lpstr>
      <vt:lpstr>The principles for creating Java</vt:lpstr>
      <vt:lpstr>Java is −</vt:lpstr>
      <vt:lpstr>History of Java</vt:lpstr>
      <vt:lpstr>Java Version History</vt:lpstr>
      <vt:lpstr>First Java Program</vt:lpstr>
      <vt:lpstr>How to save the file, compile, and run the program</vt:lpstr>
      <vt:lpstr>Parameters used in First Java Program</vt:lpstr>
      <vt:lpstr>Ways to write a Java Program</vt:lpstr>
      <vt:lpstr>PowerPoint Presentation</vt:lpstr>
      <vt:lpstr>What happens at compile time?</vt:lpstr>
      <vt:lpstr>What happens at runtime?</vt:lpstr>
      <vt:lpstr>Basic Syntax</vt:lpstr>
      <vt:lpstr>Java Identifiers</vt:lpstr>
      <vt:lpstr>Java Modifiers</vt:lpstr>
      <vt:lpstr>Java Variables</vt:lpstr>
      <vt:lpstr>PowerPoint Presentation</vt:lpstr>
      <vt:lpstr>PowerPoint Presentation</vt:lpstr>
      <vt:lpstr>Java Arrays and Enums</vt:lpstr>
      <vt:lpstr>Java Enum Example</vt:lpstr>
      <vt:lpstr>Java Keywords</vt:lpstr>
      <vt:lpstr>Difference between JDK, JRE, and JVM</vt:lpstr>
      <vt:lpstr>Difference between JDK, JRE, and JVM</vt:lpstr>
      <vt:lpstr>Difference between JDK, JRE, and JVM</vt:lpstr>
      <vt:lpstr>JVM Architecture</vt:lpstr>
      <vt:lpstr>Classloader</vt:lpstr>
      <vt:lpstr>Memory Areas</vt:lpstr>
      <vt:lpstr>Memory Areas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Rathi</dc:creator>
  <cp:lastModifiedBy>Mukesh Rathi</cp:lastModifiedBy>
  <cp:revision>31</cp:revision>
  <dcterms:created xsi:type="dcterms:W3CDTF">2023-01-31T06:06:47Z</dcterms:created>
  <dcterms:modified xsi:type="dcterms:W3CDTF">2023-01-31T17:17:48Z</dcterms:modified>
</cp:coreProperties>
</file>