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0" r:id="rId5"/>
    <p:sldId id="263" r:id="rId6"/>
    <p:sldId id="264" r:id="rId7"/>
    <p:sldId id="279" r:id="rId8"/>
    <p:sldId id="278" r:id="rId9"/>
    <p:sldId id="268" r:id="rId10"/>
    <p:sldId id="271" r:id="rId11"/>
    <p:sldId id="274" r:id="rId12"/>
    <p:sldId id="275" r:id="rId13"/>
    <p:sldId id="272" r:id="rId14"/>
    <p:sldId id="273" r:id="rId15"/>
    <p:sldId id="286" r:id="rId16"/>
    <p:sldId id="281" r:id="rId17"/>
    <p:sldId id="280" r:id="rId18"/>
    <p:sldId id="282" r:id="rId19"/>
    <p:sldId id="284" r:id="rId20"/>
    <p:sldId id="259" r:id="rId21"/>
    <p:sldId id="285" r:id="rId22"/>
    <p:sldId id="283" r:id="rId23"/>
    <p:sldId id="261" r:id="rId24"/>
    <p:sldId id="262" r:id="rId25"/>
    <p:sldId id="258" r:id="rId26"/>
    <p:sldId id="276" r:id="rId27"/>
    <p:sldId id="287" r:id="rId28"/>
    <p:sldId id="288" r:id="rId29"/>
    <p:sldId id="289" r:id="rId30"/>
    <p:sldId id="290" r:id="rId31"/>
    <p:sldId id="291" r:id="rId32"/>
    <p:sldId id="293" r:id="rId33"/>
    <p:sldId id="292" r:id="rId34"/>
    <p:sldId id="297" r:id="rId35"/>
    <p:sldId id="294" r:id="rId36"/>
    <p:sldId id="295" r:id="rId37"/>
    <p:sldId id="296" r:id="rId38"/>
    <p:sldId id="29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5" d="100"/>
          <a:sy n="65" d="100"/>
        </p:scale>
        <p:origin x="72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F95937-2E42-4995-8B01-EC86FAC430D2}"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2998876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F95937-2E42-4995-8B01-EC86FAC430D2}"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62498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F95937-2E42-4995-8B01-EC86FAC430D2}"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1985717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F95937-2E42-4995-8B01-EC86FAC430D2}"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460465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F95937-2E42-4995-8B01-EC86FAC430D2}"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3740706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F95937-2E42-4995-8B01-EC86FAC430D2}"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1003605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F95937-2E42-4995-8B01-EC86FAC430D2}" type="datetimeFigureOut">
              <a:rPr lang="en-US" smtClean="0"/>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355080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F95937-2E42-4995-8B01-EC86FAC430D2}" type="datetimeFigureOut">
              <a:rPr lang="en-US" smtClean="0"/>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409403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95937-2E42-4995-8B01-EC86FAC430D2}" type="datetimeFigureOut">
              <a:rPr lang="en-US" smtClean="0"/>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235190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F95937-2E42-4995-8B01-EC86FAC430D2}"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21385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F95937-2E42-4995-8B01-EC86FAC430D2}"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824AA-80E0-4EDC-8C78-9E7F343CFBA2}" type="slidenum">
              <a:rPr lang="en-US" smtClean="0"/>
              <a:t>‹#›</a:t>
            </a:fld>
            <a:endParaRPr lang="en-US"/>
          </a:p>
        </p:txBody>
      </p:sp>
    </p:spTree>
    <p:extLst>
      <p:ext uri="{BB962C8B-B14F-4D97-AF65-F5344CB8AC3E}">
        <p14:creationId xmlns:p14="http://schemas.microsoft.com/office/powerpoint/2010/main" val="839509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95937-2E42-4995-8B01-EC86FAC430D2}" type="datetimeFigureOut">
              <a:rPr lang="en-US" smtClean="0"/>
              <a:t>1/31/2023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824AA-80E0-4EDC-8C78-9E7F343CFBA2}" type="slidenum">
              <a:rPr lang="en-US" smtClean="0"/>
              <a:t>‹#›</a:t>
            </a:fld>
            <a:endParaRPr lang="en-US"/>
          </a:p>
        </p:txBody>
      </p:sp>
    </p:spTree>
    <p:extLst>
      <p:ext uri="{BB962C8B-B14F-4D97-AF65-F5344CB8AC3E}">
        <p14:creationId xmlns:p14="http://schemas.microsoft.com/office/powerpoint/2010/main" val="868714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java/java_arrays.asp" TargetMode="External"/><Relationship Id="rId2" Type="http://schemas.openxmlformats.org/officeDocument/2006/relationships/hyperlink" Target="https://www.w3schools.com/java/java_strings.asp" TargetMode="External"/><Relationship Id="rId1" Type="http://schemas.openxmlformats.org/officeDocument/2006/relationships/slideLayout" Target="../slideLayouts/slideLayout2.xml"/><Relationship Id="rId5" Type="http://schemas.openxmlformats.org/officeDocument/2006/relationships/hyperlink" Target="https://www.w3schools.com/java/java_interface.asp" TargetMode="External"/><Relationship Id="rId4" Type="http://schemas.openxmlformats.org/officeDocument/2006/relationships/hyperlink" Target="https://www.w3schools.com/java/java_classes.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avatpoint.com/simple-program-of-jav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java-variabl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Variables, Data Types </a:t>
            </a:r>
            <a:r>
              <a:rPr lang="en-US" smtClean="0"/>
              <a:t>and Operators</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3759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2478847" y="2401870"/>
            <a:ext cx="7980218" cy="3416320"/>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wrap="square" rtlCol="0">
            <a:spAutoFit/>
          </a:bodyPr>
          <a:lstStyle/>
          <a:p>
            <a:r>
              <a:rPr lang="en-US" sz="2400" i="1" dirty="0" smtClean="0">
                <a:solidFill>
                  <a:srgbClr val="FF0000"/>
                </a:solidFill>
                <a:latin typeface="Consolas" panose="020B0609020204030204" pitchFamily="49" charset="0"/>
              </a:rPr>
              <a:t>Example: </a:t>
            </a:r>
          </a:p>
          <a:p>
            <a:r>
              <a:rPr lang="en-US" sz="2400" i="1" dirty="0" smtClean="0">
                <a:latin typeface="Consolas" panose="020B0609020204030204" pitchFamily="49" charset="0"/>
              </a:rPr>
              <a:t>public class Main {</a:t>
            </a:r>
          </a:p>
          <a:p>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r>
              <a:rPr lang="en-US" sz="2400" i="1" dirty="0" smtClean="0">
                <a:latin typeface="Consolas" panose="020B0609020204030204" pitchFamily="49" charset="0"/>
              </a:rPr>
              <a:t>    String </a:t>
            </a:r>
            <a:r>
              <a:rPr lang="en-US" sz="2400" i="1" dirty="0" err="1" smtClean="0">
                <a:latin typeface="Consolas" panose="020B0609020204030204" pitchFamily="49" charset="0"/>
              </a:rPr>
              <a:t>firstName</a:t>
            </a:r>
            <a:r>
              <a:rPr lang="en-US" sz="2400" i="1" dirty="0" smtClean="0">
                <a:latin typeface="Consolas" panose="020B0609020204030204" pitchFamily="49" charset="0"/>
              </a:rPr>
              <a:t> = "John ";</a:t>
            </a:r>
          </a:p>
          <a:p>
            <a:r>
              <a:rPr lang="en-US" sz="2400" i="1" dirty="0" smtClean="0">
                <a:latin typeface="Consolas" panose="020B0609020204030204" pitchFamily="49" charset="0"/>
              </a:rPr>
              <a:t>    String </a:t>
            </a:r>
            <a:r>
              <a:rPr lang="en-US" sz="2400" i="1" dirty="0" err="1" smtClean="0">
                <a:latin typeface="Consolas" panose="020B0609020204030204" pitchFamily="49" charset="0"/>
              </a:rPr>
              <a:t>lastName</a:t>
            </a:r>
            <a:r>
              <a:rPr lang="en-US" sz="2400" i="1" dirty="0" smtClean="0">
                <a:latin typeface="Consolas" panose="020B0609020204030204" pitchFamily="49" charset="0"/>
              </a:rPr>
              <a:t> = "Doe";</a:t>
            </a:r>
          </a:p>
          <a:p>
            <a:r>
              <a:rPr lang="en-US" sz="2400" i="1" dirty="0" smtClean="0">
                <a:latin typeface="Consolas" panose="020B0609020204030204" pitchFamily="49" charset="0"/>
              </a:rPr>
              <a:t>    String </a:t>
            </a:r>
            <a:r>
              <a:rPr lang="en-US" sz="2400" i="1" dirty="0" err="1" smtClean="0">
                <a:latin typeface="Consolas" panose="020B0609020204030204" pitchFamily="49" charset="0"/>
              </a:rPr>
              <a:t>fullName</a:t>
            </a:r>
            <a:r>
              <a:rPr lang="en-US" sz="2400" i="1" dirty="0" smtClean="0">
                <a:latin typeface="Consolas" panose="020B0609020204030204" pitchFamily="49" charset="0"/>
              </a:rPr>
              <a:t> = </a:t>
            </a:r>
            <a:r>
              <a:rPr lang="en-US" sz="2400" i="1" dirty="0" err="1" smtClean="0">
                <a:latin typeface="Consolas" panose="020B0609020204030204" pitchFamily="49" charset="0"/>
              </a:rPr>
              <a:t>firstName</a:t>
            </a:r>
            <a:r>
              <a:rPr lang="en-US" sz="2400" i="1" dirty="0" smtClean="0">
                <a:latin typeface="Consolas" panose="020B0609020204030204" pitchFamily="49" charset="0"/>
              </a:rPr>
              <a:t> + </a:t>
            </a:r>
            <a:r>
              <a:rPr lang="en-US" sz="2400" i="1" dirty="0" err="1" smtClean="0">
                <a:latin typeface="Consolas" panose="020B0609020204030204" pitchFamily="49" charset="0"/>
              </a:rPr>
              <a:t>lastName</a:t>
            </a:r>
            <a:r>
              <a:rPr lang="en-US" sz="2400" i="1" dirty="0" smtClean="0">
                <a:latin typeface="Consolas" panose="020B0609020204030204" pitchFamily="49" charset="0"/>
              </a:rPr>
              <a:t>;</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fullName</a:t>
            </a:r>
            <a:r>
              <a:rPr lang="en-US" sz="2400" i="1" dirty="0" smtClean="0">
                <a:latin typeface="Consolas" panose="020B0609020204030204" pitchFamily="49" charset="0"/>
              </a:rPr>
              <a:t>);  </a:t>
            </a:r>
          </a:p>
          <a:p>
            <a:r>
              <a:rPr lang="en-US" sz="2400" i="1" dirty="0" smtClean="0">
                <a:latin typeface="Consolas" panose="020B0609020204030204" pitchFamily="49" charset="0"/>
              </a:rPr>
              <a:t>  }</a:t>
            </a:r>
          </a:p>
          <a:p>
            <a:r>
              <a:rPr lang="en-US" sz="2400" i="1" dirty="0" smtClean="0">
                <a:latin typeface="Consolas" panose="020B0609020204030204" pitchFamily="49" charset="0"/>
              </a:rPr>
              <a:t>}</a:t>
            </a:r>
            <a:endParaRPr lang="en-US" sz="2000" dirty="0"/>
          </a:p>
        </p:txBody>
      </p:sp>
    </p:spTree>
    <p:extLst>
      <p:ext uri="{BB962C8B-B14F-4D97-AF65-F5344CB8AC3E}">
        <p14:creationId xmlns:p14="http://schemas.microsoft.com/office/powerpoint/2010/main" val="2808315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txBox="1">
            <a:spLocks noGrp="1"/>
          </p:cNvSpPr>
          <p:nvPr>
            <p:ph idx="1"/>
          </p:nvPr>
        </p:nvSpPr>
        <p:spPr>
          <a:xfrm>
            <a:off x="838200" y="1825625"/>
            <a:ext cx="10515600" cy="3649204"/>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wrap="square" rtlCol="0">
            <a:spAutoFit/>
          </a:body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x = 5;</a:t>
            </a:r>
          </a:p>
          <a:p>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y = 6;</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 y); // Print the value of x + y</a:t>
            </a:r>
          </a:p>
          <a:p>
            <a:r>
              <a:rPr lang="en-US" sz="2400" i="1" dirty="0" smtClean="0">
                <a:latin typeface="Consolas" panose="020B0609020204030204" pitchFamily="49" charset="0"/>
              </a:rPr>
              <a:t>  }</a:t>
            </a:r>
          </a:p>
          <a:p>
            <a:r>
              <a:rPr lang="en-US" sz="2400" i="1" dirty="0" smtClean="0">
                <a:latin typeface="Consolas" panose="020B0609020204030204" pitchFamily="49" charset="0"/>
              </a:rPr>
              <a:t>}</a:t>
            </a:r>
            <a:endParaRPr lang="en-US" sz="2000" dirty="0"/>
          </a:p>
        </p:txBody>
      </p:sp>
    </p:spTree>
    <p:extLst>
      <p:ext uri="{BB962C8B-B14F-4D97-AF65-F5344CB8AC3E}">
        <p14:creationId xmlns:p14="http://schemas.microsoft.com/office/powerpoint/2010/main" val="306636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Declaring Multiple Variables Variables</a:t>
            </a:r>
            <a:endParaRPr lang="en-US" b="1" dirty="0"/>
          </a:p>
        </p:txBody>
      </p:sp>
      <p:sp>
        <p:nvSpPr>
          <p:cNvPr id="4" name="Content Placeholder 3"/>
          <p:cNvSpPr txBox="1">
            <a:spLocks noGrp="1"/>
          </p:cNvSpPr>
          <p:nvPr>
            <p:ph idx="1"/>
          </p:nvPr>
        </p:nvSpPr>
        <p:spPr>
          <a:xfrm>
            <a:off x="838200" y="1825625"/>
            <a:ext cx="10515600" cy="4864922"/>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wrap="square" rtlCol="0">
            <a:spAutoFit/>
          </a:body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x = 5, y = 6, z = 50;</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 y + z);</a:t>
            </a: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p>
          <a:p>
            <a:pPr marL="0" indent="0">
              <a:buNone/>
            </a:pPr>
            <a:endParaRPr lang="en-US" sz="2400" i="1" dirty="0">
              <a:latin typeface="Consolas" panose="020B0609020204030204" pitchFamily="49" charset="0"/>
            </a:endParaRPr>
          </a:p>
          <a:p>
            <a:pPr marL="0" indent="0">
              <a:buNone/>
            </a:pPr>
            <a:r>
              <a:rPr lang="pl-PL" sz="2000" dirty="0" smtClean="0"/>
              <a:t>int x, y, z;</a:t>
            </a:r>
          </a:p>
          <a:p>
            <a:pPr marL="0" indent="0">
              <a:buNone/>
            </a:pPr>
            <a:r>
              <a:rPr lang="pl-PL" sz="2000" dirty="0" smtClean="0"/>
              <a:t>    x = y = z = 50;</a:t>
            </a:r>
          </a:p>
          <a:p>
            <a:pPr marL="0" indent="0">
              <a:buNone/>
            </a:pPr>
            <a:r>
              <a:rPr lang="pl-PL" sz="2000" dirty="0" smtClean="0"/>
              <a:t>    System.out.println(x + y + z);</a:t>
            </a:r>
            <a:endParaRPr lang="en-US" sz="2000" dirty="0"/>
          </a:p>
        </p:txBody>
      </p:sp>
    </p:spTree>
    <p:extLst>
      <p:ext uri="{BB962C8B-B14F-4D97-AF65-F5344CB8AC3E}">
        <p14:creationId xmlns:p14="http://schemas.microsoft.com/office/powerpoint/2010/main" val="2338619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txBox="1">
            <a:spLocks noGrp="1"/>
          </p:cNvSpPr>
          <p:nvPr>
            <p:ph idx="1"/>
          </p:nvPr>
        </p:nvSpPr>
        <p:spPr>
          <a:xfrm>
            <a:off x="838200" y="1825625"/>
            <a:ext cx="10515600" cy="3649204"/>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wrap="square" rtlCol="0">
            <a:spAutoFit/>
          </a:body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x = 5;</a:t>
            </a:r>
          </a:p>
          <a:p>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y = 6;</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 y); // Print the value of x + y</a:t>
            </a:r>
          </a:p>
          <a:p>
            <a:r>
              <a:rPr lang="en-US" sz="2400" i="1" dirty="0" smtClean="0">
                <a:latin typeface="Consolas" panose="020B0609020204030204" pitchFamily="49" charset="0"/>
              </a:rPr>
              <a:t>  }</a:t>
            </a:r>
          </a:p>
          <a:p>
            <a:r>
              <a:rPr lang="en-US" sz="2400" i="1" dirty="0" smtClean="0">
                <a:latin typeface="Consolas" panose="020B0609020204030204" pitchFamily="49" charset="0"/>
              </a:rPr>
              <a:t>}</a:t>
            </a:r>
            <a:endParaRPr lang="en-US" sz="2000" dirty="0"/>
          </a:p>
        </p:txBody>
      </p:sp>
    </p:spTree>
    <p:extLst>
      <p:ext uri="{BB962C8B-B14F-4D97-AF65-F5344CB8AC3E}">
        <p14:creationId xmlns:p14="http://schemas.microsoft.com/office/powerpoint/2010/main" val="4143525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561" y="-22789"/>
            <a:ext cx="10515600" cy="1325563"/>
          </a:xfrm>
        </p:spPr>
        <p:txBody>
          <a:bodyPr>
            <a:normAutofit/>
          </a:bodyPr>
          <a:lstStyle/>
          <a:p>
            <a:pPr algn="ctr"/>
            <a:r>
              <a:rPr lang="en-US" b="1" dirty="0" smtClean="0">
                <a:solidFill>
                  <a:srgbClr val="002060"/>
                </a:solidFill>
              </a:rPr>
              <a:t>Decimal Hexadecimal and Octal Numbers</a:t>
            </a:r>
            <a:endParaRPr lang="en-US" b="1" dirty="0">
              <a:solidFill>
                <a:srgbClr val="002060"/>
              </a:solidFill>
            </a:endParaRPr>
          </a:p>
        </p:txBody>
      </p:sp>
      <p:sp>
        <p:nvSpPr>
          <p:cNvPr id="3" name="Content Placeholder 2"/>
          <p:cNvSpPr>
            <a:spLocks noGrp="1"/>
          </p:cNvSpPr>
          <p:nvPr>
            <p:ph idx="1"/>
          </p:nvPr>
        </p:nvSpPr>
        <p:spPr>
          <a:xfrm>
            <a:off x="442452" y="1245522"/>
            <a:ext cx="11641393" cy="1641987"/>
          </a:xfrm>
        </p:spPr>
        <p:txBody>
          <a:bodyPr>
            <a:normAutofit fontScale="85000" lnSpcReduction="20000"/>
          </a:bodyPr>
          <a:lstStyle/>
          <a:p>
            <a:pPr marL="0" indent="0">
              <a:buNone/>
            </a:pPr>
            <a:r>
              <a:rPr lang="en-US" dirty="0"/>
              <a:t>byte, </a:t>
            </a:r>
            <a:r>
              <a:rPr lang="en-US" dirty="0" err="1"/>
              <a:t>int</a:t>
            </a:r>
            <a:r>
              <a:rPr lang="en-US" dirty="0"/>
              <a:t>, long, and short can be expressed in decimal(base 10), </a:t>
            </a:r>
            <a:r>
              <a:rPr lang="en-US" dirty="0" smtClean="0"/>
              <a:t>hexadecimal(base </a:t>
            </a:r>
            <a:r>
              <a:rPr lang="en-US" dirty="0"/>
              <a:t>16) or octal(base 8) number systems as </a:t>
            </a:r>
            <a:r>
              <a:rPr lang="en-US" dirty="0" smtClean="0"/>
              <a:t>well</a:t>
            </a:r>
          </a:p>
          <a:p>
            <a:pPr marL="0" indent="0">
              <a:buNone/>
            </a:pPr>
            <a:r>
              <a:rPr lang="en-US" dirty="0"/>
              <a:t>Prefix 0 is used to indicate octal, and prefix 0x indicates hexadecimal when using these number systems for literals</a:t>
            </a:r>
            <a:r>
              <a:rPr lang="en-US" dirty="0" smtClean="0"/>
              <a:t>.</a:t>
            </a:r>
            <a:r>
              <a:rPr lang="en-US" dirty="0"/>
              <a:t/>
            </a:r>
            <a:br>
              <a:rPr lang="en-US" dirty="0"/>
            </a:br>
            <a:endParaRPr lang="en-US" dirty="0"/>
          </a:p>
        </p:txBody>
      </p:sp>
      <p:sp>
        <p:nvSpPr>
          <p:cNvPr id="4" name="Content Placeholder 3"/>
          <p:cNvSpPr txBox="1">
            <a:spLocks/>
          </p:cNvSpPr>
          <p:nvPr/>
        </p:nvSpPr>
        <p:spPr>
          <a:xfrm>
            <a:off x="916858" y="2740025"/>
            <a:ext cx="10515600" cy="3835922"/>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err="1" smtClean="0">
                <a:ln>
                  <a:noFill/>
                </a:ln>
                <a:solidFill>
                  <a:srgbClr val="000088"/>
                </a:solidFill>
                <a:effectLst/>
                <a:latin typeface="var(--bs-font-monospace)"/>
              </a:rPr>
              <a:t>int</a:t>
            </a:r>
            <a:r>
              <a:rPr kumimoji="0" lang="en-US" altLang="en-US" sz="2400" b="0" i="0" u="none" strike="noStrike" cap="none" normalizeH="0" baseline="0" dirty="0" smtClean="0">
                <a:ln>
                  <a:noFill/>
                </a:ln>
                <a:solidFill>
                  <a:srgbClr val="000000"/>
                </a:solidFill>
                <a:effectLst/>
                <a:latin typeface="var(--bs-font-monospace)"/>
              </a:rPr>
              <a:t> </a:t>
            </a:r>
            <a:r>
              <a:rPr kumimoji="0" lang="en-US" altLang="en-US" sz="2400" b="0" i="0" u="none" strike="noStrike" cap="none" normalizeH="0" baseline="0" dirty="0" smtClean="0">
                <a:ln>
                  <a:noFill/>
                </a:ln>
                <a:solidFill>
                  <a:srgbClr val="000088"/>
                </a:solidFill>
                <a:effectLst/>
                <a:latin typeface="var(--bs-font-monospace)"/>
              </a:rPr>
              <a:t>decimal</a:t>
            </a:r>
            <a:r>
              <a:rPr kumimoji="0" lang="en-US" altLang="en-US" sz="2400" b="0" i="0" u="none" strike="noStrike" cap="none" normalizeH="0" baseline="0" dirty="0" smtClean="0">
                <a:ln>
                  <a:noFill/>
                </a:ln>
                <a:solidFill>
                  <a:srgbClr val="000000"/>
                </a:solidFill>
                <a:effectLst/>
                <a:latin typeface="var(--bs-font-monospace)"/>
              </a:rPr>
              <a:t> </a:t>
            </a:r>
            <a:r>
              <a:rPr kumimoji="0" lang="en-US" altLang="en-US" sz="2400" b="0" i="0" u="none" strike="noStrike" cap="none" normalizeH="0" baseline="0" dirty="0" smtClean="0">
                <a:ln>
                  <a:noFill/>
                </a:ln>
                <a:solidFill>
                  <a:srgbClr val="666600"/>
                </a:solidFill>
                <a:effectLst/>
                <a:latin typeface="var(--bs-font-monospace)"/>
              </a:rPr>
              <a:t>=</a:t>
            </a:r>
            <a:r>
              <a:rPr kumimoji="0" lang="en-US" altLang="en-US" sz="2400" b="0" i="0" u="none" strike="noStrike" cap="none" normalizeH="0" baseline="0" dirty="0" smtClean="0">
                <a:ln>
                  <a:noFill/>
                </a:ln>
                <a:solidFill>
                  <a:srgbClr val="000000"/>
                </a:solidFill>
                <a:effectLst/>
                <a:latin typeface="var(--bs-font-monospace)"/>
              </a:rPr>
              <a:t> </a:t>
            </a:r>
            <a:r>
              <a:rPr kumimoji="0" lang="en-US" altLang="en-US" sz="2400" b="0" i="0" u="none" strike="noStrike" cap="none" normalizeH="0" baseline="0" dirty="0" smtClean="0">
                <a:ln>
                  <a:noFill/>
                </a:ln>
                <a:solidFill>
                  <a:srgbClr val="006666"/>
                </a:solidFill>
                <a:effectLst/>
                <a:latin typeface="var(--bs-font-monospace)"/>
              </a:rPr>
              <a:t>100</a:t>
            </a:r>
            <a:r>
              <a:rPr kumimoji="0" lang="en-US" altLang="en-US" sz="2400" b="0" i="0" u="none" strike="noStrike" cap="none" normalizeH="0" baseline="0" dirty="0" smtClean="0">
                <a:ln>
                  <a:noFill/>
                </a:ln>
                <a:solidFill>
                  <a:srgbClr val="666600"/>
                </a:solidFill>
                <a:effectLst/>
                <a:latin typeface="var(--bs-font-monospace)"/>
              </a:rPr>
              <a:t>;</a:t>
            </a:r>
            <a:r>
              <a:rPr kumimoji="0" lang="en-US" altLang="en-US" sz="2400" b="0" i="0" u="none" strike="noStrike" cap="none" normalizeH="0" baseline="0" dirty="0" smtClean="0">
                <a:ln>
                  <a:noFill/>
                </a:ln>
                <a:solidFill>
                  <a:srgbClr val="000000"/>
                </a:solidFill>
                <a:effectLst/>
                <a:latin typeface="var(--bs-font-monospace)"/>
              </a:rPr>
              <a:t> </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err="1" smtClean="0">
                <a:ln>
                  <a:noFill/>
                </a:ln>
                <a:solidFill>
                  <a:srgbClr val="000088"/>
                </a:solidFill>
                <a:effectLst/>
                <a:latin typeface="var(--bs-font-monospace)"/>
              </a:rPr>
              <a:t>int</a:t>
            </a:r>
            <a:r>
              <a:rPr kumimoji="0" lang="en-US" altLang="en-US" sz="2400" b="0" i="0" u="none" strike="noStrike" cap="none" normalizeH="0" baseline="0" dirty="0" smtClean="0">
                <a:ln>
                  <a:noFill/>
                </a:ln>
                <a:solidFill>
                  <a:srgbClr val="000000"/>
                </a:solidFill>
                <a:effectLst/>
                <a:latin typeface="var(--bs-font-monospace)"/>
              </a:rPr>
              <a:t> octal </a:t>
            </a:r>
            <a:r>
              <a:rPr kumimoji="0" lang="en-US" altLang="en-US" sz="2400" b="0" i="0" u="none" strike="noStrike" cap="none" normalizeH="0" baseline="0" dirty="0" smtClean="0">
                <a:ln>
                  <a:noFill/>
                </a:ln>
                <a:solidFill>
                  <a:srgbClr val="666600"/>
                </a:solidFill>
                <a:effectLst/>
                <a:latin typeface="var(--bs-font-monospace)"/>
              </a:rPr>
              <a:t>=</a:t>
            </a:r>
            <a:r>
              <a:rPr kumimoji="0" lang="en-US" altLang="en-US" sz="2400" b="0" i="0" u="none" strike="noStrike" cap="none" normalizeH="0" baseline="0" dirty="0" smtClean="0">
                <a:ln>
                  <a:noFill/>
                </a:ln>
                <a:solidFill>
                  <a:srgbClr val="000000"/>
                </a:solidFill>
                <a:effectLst/>
                <a:latin typeface="var(--bs-font-monospace)"/>
              </a:rPr>
              <a:t> </a:t>
            </a:r>
            <a:r>
              <a:rPr kumimoji="0" lang="en-US" altLang="en-US" sz="2400" b="0" i="0" u="none" strike="noStrike" cap="none" normalizeH="0" baseline="0" dirty="0" smtClean="0">
                <a:ln>
                  <a:noFill/>
                </a:ln>
                <a:solidFill>
                  <a:srgbClr val="006666"/>
                </a:solidFill>
                <a:effectLst/>
                <a:latin typeface="var(--bs-font-monospace)"/>
              </a:rPr>
              <a:t>0144</a:t>
            </a:r>
            <a:r>
              <a:rPr kumimoji="0" lang="en-US" altLang="en-US" sz="2400" b="0" i="0" u="none" strike="noStrike" cap="none" normalizeH="0" baseline="0" dirty="0" smtClean="0">
                <a:ln>
                  <a:noFill/>
                </a:ln>
                <a:solidFill>
                  <a:srgbClr val="666600"/>
                </a:solidFill>
                <a:effectLst/>
                <a:latin typeface="var(--bs-font-monospace)"/>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err="1" smtClean="0">
                <a:ln>
                  <a:noFill/>
                </a:ln>
                <a:solidFill>
                  <a:srgbClr val="000088"/>
                </a:solidFill>
                <a:effectLst/>
                <a:latin typeface="var(--bs-font-monospace)"/>
              </a:rPr>
              <a:t>int</a:t>
            </a:r>
            <a:r>
              <a:rPr kumimoji="0" lang="en-US" altLang="en-US" sz="2400" b="0" i="0" u="none" strike="noStrike" cap="none" normalizeH="0" baseline="0" dirty="0" smtClean="0">
                <a:ln>
                  <a:noFill/>
                </a:ln>
                <a:solidFill>
                  <a:srgbClr val="000000"/>
                </a:solidFill>
                <a:effectLst/>
                <a:latin typeface="var(--bs-font-monospace)"/>
              </a:rPr>
              <a:t> </a:t>
            </a:r>
            <a:r>
              <a:rPr kumimoji="0" lang="en-US" altLang="en-US" sz="2400" b="0" i="0" u="none" strike="noStrike" cap="none" normalizeH="0" baseline="0" dirty="0" err="1" smtClean="0">
                <a:ln>
                  <a:noFill/>
                </a:ln>
                <a:solidFill>
                  <a:srgbClr val="000000"/>
                </a:solidFill>
                <a:effectLst/>
                <a:latin typeface="var(--bs-font-monospace)"/>
              </a:rPr>
              <a:t>hexa</a:t>
            </a:r>
            <a:r>
              <a:rPr kumimoji="0" lang="en-US" altLang="en-US" sz="2400" b="0" i="0" u="none" strike="noStrike" cap="none" normalizeH="0" baseline="0" dirty="0" smtClean="0">
                <a:ln>
                  <a:noFill/>
                </a:ln>
                <a:solidFill>
                  <a:srgbClr val="000000"/>
                </a:solidFill>
                <a:effectLst/>
                <a:latin typeface="var(--bs-font-monospace)"/>
              </a:rPr>
              <a:t> </a:t>
            </a:r>
            <a:r>
              <a:rPr kumimoji="0" lang="en-US" altLang="en-US" sz="2400" b="0" i="0" u="none" strike="noStrike" cap="none" normalizeH="0" baseline="0" dirty="0" smtClean="0">
                <a:ln>
                  <a:noFill/>
                </a:ln>
                <a:solidFill>
                  <a:srgbClr val="666600"/>
                </a:solidFill>
                <a:effectLst/>
                <a:latin typeface="var(--bs-font-monospace)"/>
              </a:rPr>
              <a:t>=</a:t>
            </a:r>
            <a:r>
              <a:rPr kumimoji="0" lang="en-US" altLang="en-US" sz="2400" b="0" i="0" u="none" strike="noStrike" cap="none" normalizeH="0" baseline="0" dirty="0" smtClean="0">
                <a:ln>
                  <a:noFill/>
                </a:ln>
                <a:solidFill>
                  <a:srgbClr val="000000"/>
                </a:solidFill>
                <a:effectLst/>
                <a:latin typeface="var(--bs-font-monospace)"/>
              </a:rPr>
              <a:t> </a:t>
            </a:r>
            <a:r>
              <a:rPr kumimoji="0" lang="en-US" altLang="en-US" sz="2400" b="0" i="0" u="none" strike="noStrike" cap="none" normalizeH="0" baseline="0" dirty="0" smtClean="0">
                <a:ln>
                  <a:noFill/>
                </a:ln>
                <a:solidFill>
                  <a:srgbClr val="006666"/>
                </a:solidFill>
                <a:effectLst/>
                <a:latin typeface="var(--bs-font-monospace)"/>
              </a:rPr>
              <a:t>0x64</a:t>
            </a:r>
            <a:r>
              <a:rPr kumimoji="0" lang="en-US" altLang="en-US" sz="2400" b="0" i="0" u="none" strike="noStrike" cap="none" normalizeH="0" baseline="0" dirty="0" smtClean="0">
                <a:ln>
                  <a:noFill/>
                </a:ln>
                <a:solidFill>
                  <a:srgbClr val="666600"/>
                </a:solidFill>
                <a:effectLst/>
                <a:latin typeface="var(--bs-font-monospace)"/>
              </a:rPr>
              <a:t>;</a:t>
            </a:r>
            <a:r>
              <a:rPr kumimoji="0" lang="en-US" altLang="en-US" sz="1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(decimal);</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(octal);  </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hexa</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a:t>
            </a:r>
          </a:p>
        </p:txBody>
      </p:sp>
    </p:spTree>
    <p:extLst>
      <p:ext uri="{BB962C8B-B14F-4D97-AF65-F5344CB8AC3E}">
        <p14:creationId xmlns:p14="http://schemas.microsoft.com/office/powerpoint/2010/main" val="1409358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002060"/>
                </a:solidFill>
              </a:rPr>
              <a:t>Scientific </a:t>
            </a:r>
            <a:r>
              <a:rPr lang="en-US" b="1" dirty="0" smtClean="0">
                <a:solidFill>
                  <a:srgbClr val="002060"/>
                </a:solidFill>
              </a:rPr>
              <a:t>Numbers</a:t>
            </a:r>
            <a:endParaRPr lang="en-US" b="1" dirty="0">
              <a:solidFill>
                <a:srgbClr val="002060"/>
              </a:solidFill>
            </a:endParaRPr>
          </a:p>
        </p:txBody>
      </p:sp>
      <p:sp>
        <p:nvSpPr>
          <p:cNvPr id="3" name="Content Placeholder 2"/>
          <p:cNvSpPr>
            <a:spLocks noGrp="1"/>
          </p:cNvSpPr>
          <p:nvPr>
            <p:ph idx="1"/>
          </p:nvPr>
        </p:nvSpPr>
        <p:spPr>
          <a:xfrm>
            <a:off x="412955" y="1455174"/>
            <a:ext cx="11287431" cy="4721789"/>
          </a:xfrm>
        </p:spPr>
        <p:txBody>
          <a:bodyPr/>
          <a:lstStyle/>
          <a:p>
            <a:r>
              <a:rPr lang="en-US" dirty="0"/>
              <a:t>A floating point number can also be a scientific number with an "e" to indicate the power of 10</a:t>
            </a:r>
            <a:r>
              <a:rPr lang="en-US" dirty="0" smtClean="0"/>
              <a:t>:</a:t>
            </a:r>
          </a:p>
          <a:p>
            <a:pPr marL="0" indent="0">
              <a:buNone/>
            </a:pPr>
            <a:endParaRPr lang="en-US" dirty="0" smtClean="0"/>
          </a:p>
          <a:p>
            <a:endParaRPr lang="en-US" dirty="0"/>
          </a:p>
          <a:p>
            <a:pPr marL="0" indent="0">
              <a:buNone/>
            </a:pPr>
            <a:r>
              <a:rPr lang="en-US" dirty="0"/>
              <a:t/>
            </a:r>
            <a:br>
              <a:rPr lang="en-US" dirty="0"/>
            </a:br>
            <a:endParaRPr lang="en-US" dirty="0"/>
          </a:p>
        </p:txBody>
      </p:sp>
      <p:sp>
        <p:nvSpPr>
          <p:cNvPr id="4" name="Content Placeholder 3"/>
          <p:cNvSpPr txBox="1">
            <a:spLocks/>
          </p:cNvSpPr>
          <p:nvPr/>
        </p:nvSpPr>
        <p:spPr>
          <a:xfrm>
            <a:off x="838200" y="2582709"/>
            <a:ext cx="10515600" cy="4109843"/>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float f1 = 35e3f;</a:t>
            </a:r>
          </a:p>
          <a:p>
            <a:pPr marL="0" indent="0">
              <a:buNone/>
            </a:pPr>
            <a:r>
              <a:rPr lang="en-US" sz="2400" i="1" dirty="0" smtClean="0">
                <a:latin typeface="Consolas" panose="020B0609020204030204" pitchFamily="49" charset="0"/>
              </a:rPr>
              <a:t>    double d1 = 12E4d;</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(f1);</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(d1);  </a:t>
            </a: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endParaRPr lang="en-US" sz="2000" dirty="0"/>
          </a:p>
        </p:txBody>
      </p:sp>
    </p:spTree>
    <p:extLst>
      <p:ext uri="{BB962C8B-B14F-4D97-AF65-F5344CB8AC3E}">
        <p14:creationId xmlns:p14="http://schemas.microsoft.com/office/powerpoint/2010/main" val="999031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597"/>
            <a:ext cx="10515600" cy="1325563"/>
          </a:xfrm>
        </p:spPr>
        <p:txBody>
          <a:bodyPr>
            <a:normAutofit/>
          </a:bodyPr>
          <a:lstStyle/>
          <a:p>
            <a:pPr algn="ctr"/>
            <a:r>
              <a:rPr lang="en-US" b="1" dirty="0">
                <a:solidFill>
                  <a:srgbClr val="002060"/>
                </a:solidFill>
              </a:rPr>
              <a:t>Characters</a:t>
            </a:r>
          </a:p>
        </p:txBody>
      </p:sp>
      <p:sp>
        <p:nvSpPr>
          <p:cNvPr id="3" name="Content Placeholder 2"/>
          <p:cNvSpPr>
            <a:spLocks noGrp="1"/>
          </p:cNvSpPr>
          <p:nvPr>
            <p:ph idx="1"/>
          </p:nvPr>
        </p:nvSpPr>
        <p:spPr>
          <a:xfrm>
            <a:off x="452284" y="1091380"/>
            <a:ext cx="11287431" cy="4721789"/>
          </a:xfrm>
        </p:spPr>
        <p:txBody>
          <a:bodyPr/>
          <a:lstStyle/>
          <a:p>
            <a:r>
              <a:rPr lang="en-US" dirty="0" smtClean="0"/>
              <a:t>The </a:t>
            </a:r>
            <a:r>
              <a:rPr lang="en-US" b="1" dirty="0" smtClean="0">
                <a:solidFill>
                  <a:srgbClr val="00B0F0"/>
                </a:solidFill>
              </a:rPr>
              <a:t>char</a:t>
            </a:r>
            <a:r>
              <a:rPr lang="en-US" dirty="0" smtClean="0"/>
              <a:t> data </a:t>
            </a:r>
            <a:r>
              <a:rPr lang="en-US" dirty="0"/>
              <a:t>type is used to store a </a:t>
            </a:r>
            <a:r>
              <a:rPr lang="en-US" b="1" dirty="0"/>
              <a:t>single</a:t>
            </a:r>
            <a:r>
              <a:rPr lang="en-US" dirty="0"/>
              <a:t> character. The character must be surrounded by single quotes, like 'A' or 'c</a:t>
            </a:r>
            <a:r>
              <a:rPr lang="en-US" dirty="0" smtClean="0"/>
              <a:t>':</a:t>
            </a:r>
          </a:p>
          <a:p>
            <a:pPr marL="0" indent="0">
              <a:buNone/>
            </a:pPr>
            <a:r>
              <a:rPr lang="en-US" b="1" dirty="0" smtClean="0">
                <a:solidFill>
                  <a:srgbClr val="FF0000"/>
                </a:solidFill>
              </a:rPr>
              <a:t>Guess the OUTPUT!</a:t>
            </a:r>
          </a:p>
          <a:p>
            <a:pPr marL="0" indent="0">
              <a:buNone/>
            </a:pPr>
            <a:endParaRPr lang="en-US" dirty="0" smtClean="0"/>
          </a:p>
          <a:p>
            <a:endParaRPr lang="en-US" dirty="0"/>
          </a:p>
          <a:p>
            <a:pPr marL="0" indent="0">
              <a:buNone/>
            </a:pPr>
            <a:r>
              <a:rPr lang="en-US" dirty="0"/>
              <a:t/>
            </a:r>
            <a:br>
              <a:rPr lang="en-US" dirty="0"/>
            </a:br>
            <a:endParaRPr lang="en-US" dirty="0"/>
          </a:p>
        </p:txBody>
      </p:sp>
      <p:sp>
        <p:nvSpPr>
          <p:cNvPr id="4" name="Content Placeholder 3"/>
          <p:cNvSpPr txBox="1">
            <a:spLocks/>
          </p:cNvSpPr>
          <p:nvPr/>
        </p:nvSpPr>
        <p:spPr>
          <a:xfrm>
            <a:off x="838200" y="2582709"/>
            <a:ext cx="10515600" cy="4109843"/>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char myVar1 = 65, myVar2 = 66, myVar3 = 67;</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(myVar1);</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(myVar2);</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(myVar3);</a:t>
            </a: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p>
        </p:txBody>
      </p:sp>
    </p:spTree>
    <p:extLst>
      <p:ext uri="{BB962C8B-B14F-4D97-AF65-F5344CB8AC3E}">
        <p14:creationId xmlns:p14="http://schemas.microsoft.com/office/powerpoint/2010/main" val="3781864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Non-Primitive Data </a:t>
            </a:r>
            <a:r>
              <a:rPr lang="en-US" b="1" dirty="0" smtClean="0">
                <a:solidFill>
                  <a:srgbClr val="002060"/>
                </a:solidFill>
              </a:rPr>
              <a:t>Types</a:t>
            </a:r>
            <a:endParaRPr lang="en-US" b="1" dirty="0">
              <a:solidFill>
                <a:srgbClr val="002060"/>
              </a:solidFill>
            </a:endParaRPr>
          </a:p>
        </p:txBody>
      </p:sp>
      <p:sp>
        <p:nvSpPr>
          <p:cNvPr id="3" name="Content Placeholder 2"/>
          <p:cNvSpPr>
            <a:spLocks noGrp="1"/>
          </p:cNvSpPr>
          <p:nvPr>
            <p:ph idx="1"/>
          </p:nvPr>
        </p:nvSpPr>
        <p:spPr>
          <a:xfrm>
            <a:off x="570271" y="1563328"/>
            <a:ext cx="11169445" cy="4975123"/>
          </a:xfrm>
        </p:spPr>
        <p:txBody>
          <a:bodyPr>
            <a:normAutofit fontScale="92500" lnSpcReduction="10000"/>
          </a:bodyPr>
          <a:lstStyle/>
          <a:p>
            <a:r>
              <a:rPr lang="en-US" dirty="0"/>
              <a:t>Non-primitive data types are called </a:t>
            </a:r>
            <a:r>
              <a:rPr lang="en-US" b="1" dirty="0"/>
              <a:t>reference types</a:t>
            </a:r>
            <a:r>
              <a:rPr lang="en-US" dirty="0"/>
              <a:t> because they refer to objects.</a:t>
            </a:r>
          </a:p>
          <a:p>
            <a:r>
              <a:rPr lang="en-US" dirty="0" smtClean="0"/>
              <a:t>Primitive </a:t>
            </a:r>
            <a:r>
              <a:rPr lang="en-US" dirty="0"/>
              <a:t>types are predefined (already defined) in Java. Non-primitive types are created by the programmer and is not defined by Java (except </a:t>
            </a:r>
            <a:r>
              <a:rPr lang="en-US" dirty="0" smtClean="0"/>
              <a:t>for </a:t>
            </a:r>
            <a:r>
              <a:rPr lang="en-US" dirty="0" smtClean="0">
                <a:solidFill>
                  <a:srgbClr val="FF0000"/>
                </a:solidFill>
                <a:latin typeface="Consolas" panose="020B0609020204030204" pitchFamily="49" charset="0"/>
              </a:rPr>
              <a:t>String</a:t>
            </a:r>
            <a:r>
              <a:rPr lang="en-US" dirty="0" smtClean="0">
                <a:solidFill>
                  <a:srgbClr val="FF0000"/>
                </a:solidFill>
              </a:rPr>
              <a:t>).</a:t>
            </a:r>
          </a:p>
          <a:p>
            <a:r>
              <a:rPr lang="en-US" dirty="0"/>
              <a:t>A primitive type has always a value, while non-primitive types can </a:t>
            </a:r>
            <a:r>
              <a:rPr lang="en-US" dirty="0" smtClean="0"/>
              <a:t>be </a:t>
            </a:r>
            <a:r>
              <a:rPr lang="en-US" dirty="0" smtClean="0">
                <a:solidFill>
                  <a:srgbClr val="FF0000"/>
                </a:solidFill>
                <a:latin typeface="Consolas" panose="020B0609020204030204" pitchFamily="49" charset="0"/>
              </a:rPr>
              <a:t>null</a:t>
            </a:r>
            <a:r>
              <a:rPr lang="en-US" dirty="0"/>
              <a:t> </a:t>
            </a:r>
            <a:endParaRPr lang="en-US" dirty="0" smtClean="0"/>
          </a:p>
          <a:p>
            <a:r>
              <a:rPr lang="en-US" dirty="0"/>
              <a:t>Default value of any reference variable is </a:t>
            </a:r>
            <a:r>
              <a:rPr lang="en-US" dirty="0">
                <a:solidFill>
                  <a:srgbClr val="FF0000"/>
                </a:solidFill>
                <a:latin typeface="Consolas" panose="020B0609020204030204" pitchFamily="49" charset="0"/>
              </a:rPr>
              <a:t>null</a:t>
            </a:r>
            <a:endParaRPr lang="en-US" dirty="0" smtClean="0">
              <a:solidFill>
                <a:srgbClr val="FF0000"/>
              </a:solidFill>
              <a:latin typeface="Consolas" panose="020B0609020204030204" pitchFamily="49" charset="0"/>
            </a:endParaRPr>
          </a:p>
          <a:p>
            <a:r>
              <a:rPr lang="en-US" dirty="0"/>
              <a:t>A primitive type starts with a lowercase letter, while non-primitive types starts with an uppercase </a:t>
            </a:r>
            <a:r>
              <a:rPr lang="en-US" dirty="0" smtClean="0"/>
              <a:t>letter</a:t>
            </a:r>
          </a:p>
          <a:p>
            <a:r>
              <a:rPr lang="en-US" dirty="0"/>
              <a:t>The size of a primitive type depends on the data type, while non-primitive types have all the same size.</a:t>
            </a:r>
          </a:p>
          <a:p>
            <a:r>
              <a:rPr lang="en-US" dirty="0"/>
              <a:t>Examples of non-primitive types are </a:t>
            </a:r>
            <a:r>
              <a:rPr lang="en-US" dirty="0">
                <a:hlinkClick r:id="rId2"/>
              </a:rPr>
              <a:t>Strings</a:t>
            </a:r>
            <a:r>
              <a:rPr lang="en-US" dirty="0"/>
              <a:t>, </a:t>
            </a:r>
            <a:r>
              <a:rPr lang="en-US" dirty="0">
                <a:hlinkClick r:id="rId3"/>
              </a:rPr>
              <a:t>Arrays</a:t>
            </a:r>
            <a:r>
              <a:rPr lang="en-US" dirty="0"/>
              <a:t>, </a:t>
            </a:r>
            <a:r>
              <a:rPr lang="en-US" dirty="0">
                <a:hlinkClick r:id="rId4"/>
              </a:rPr>
              <a:t>Classes, </a:t>
            </a:r>
            <a:r>
              <a:rPr lang="en-US" dirty="0">
                <a:hlinkClick r:id="rId5"/>
              </a:rPr>
              <a:t>Interface</a:t>
            </a:r>
            <a:r>
              <a:rPr lang="en-US" dirty="0"/>
              <a:t>, etc</a:t>
            </a:r>
            <a:r>
              <a:rPr lang="en-US" dirty="0" smtClean="0"/>
              <a:t>.</a:t>
            </a:r>
          </a:p>
          <a:p>
            <a:r>
              <a:rPr lang="en-US" dirty="0" err="1" smtClean="0"/>
              <a:t>Eexamples</a:t>
            </a:r>
            <a:r>
              <a:rPr lang="en-US" dirty="0" smtClean="0"/>
              <a:t> can be Employee</a:t>
            </a:r>
            <a:r>
              <a:rPr lang="en-US" dirty="0"/>
              <a:t>, Puppy, etc.</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2235888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Java Type </a:t>
            </a:r>
            <a:r>
              <a:rPr lang="en-US" b="1" dirty="0" smtClean="0">
                <a:solidFill>
                  <a:srgbClr val="002060"/>
                </a:solidFill>
              </a:rPr>
              <a:t>Casting</a:t>
            </a:r>
            <a:endParaRPr lang="en-US" b="1" dirty="0">
              <a:solidFill>
                <a:srgbClr val="002060"/>
              </a:solidFill>
            </a:endParaRPr>
          </a:p>
        </p:txBody>
      </p:sp>
      <p:sp>
        <p:nvSpPr>
          <p:cNvPr id="3" name="Content Placeholder 2"/>
          <p:cNvSpPr>
            <a:spLocks noGrp="1"/>
          </p:cNvSpPr>
          <p:nvPr>
            <p:ph idx="1"/>
          </p:nvPr>
        </p:nvSpPr>
        <p:spPr>
          <a:xfrm>
            <a:off x="324465" y="1435510"/>
            <a:ext cx="11670890" cy="4741453"/>
          </a:xfrm>
        </p:spPr>
        <p:txBody>
          <a:bodyPr>
            <a:normAutofit/>
          </a:bodyPr>
          <a:lstStyle/>
          <a:p>
            <a:r>
              <a:rPr lang="en-US" sz="2400" dirty="0"/>
              <a:t>Type casting is when you assign a value of one primitive data type to another type.</a:t>
            </a:r>
          </a:p>
          <a:p>
            <a:r>
              <a:rPr lang="en-US" sz="2400" dirty="0"/>
              <a:t>In Java, there are two types of casting:</a:t>
            </a:r>
          </a:p>
          <a:p>
            <a:r>
              <a:rPr lang="en-US" sz="2400" b="1" dirty="0"/>
              <a:t>Widening Casting</a:t>
            </a:r>
            <a:r>
              <a:rPr lang="en-US" sz="2400" dirty="0"/>
              <a:t> (automatically) - converting a smaller type to a larger type </a:t>
            </a:r>
            <a:r>
              <a:rPr lang="en-US" sz="2400" dirty="0" smtClean="0"/>
              <a:t>size</a:t>
            </a:r>
          </a:p>
          <a:p>
            <a:pPr marL="0" indent="0">
              <a:buNone/>
            </a:pPr>
            <a:r>
              <a:rPr lang="en-US" altLang="en-US" sz="2400" dirty="0" smtClean="0">
                <a:solidFill>
                  <a:srgbClr val="DC143C"/>
                </a:solidFill>
                <a:latin typeface="Consolas" panose="020B0609020204030204" pitchFamily="49" charset="0"/>
              </a:rPr>
              <a:t>	</a:t>
            </a:r>
            <a:endParaRPr lang="en-US" sz="2400" dirty="0"/>
          </a:p>
          <a:p>
            <a:pPr marL="0" indent="0">
              <a:buNone/>
            </a:pPr>
            <a:endParaRPr lang="en-US" sz="2400" b="1" dirty="0" smtClean="0"/>
          </a:p>
          <a:p>
            <a:pPr marL="0" indent="0">
              <a:buNone/>
            </a:pPr>
            <a:endParaRPr lang="en-US" sz="2400" b="1" dirty="0"/>
          </a:p>
          <a:p>
            <a:pPr marL="0" indent="0">
              <a:buNone/>
            </a:pPr>
            <a:endParaRPr lang="en-US" sz="2400" b="1" dirty="0" smtClean="0"/>
          </a:p>
          <a:p>
            <a:r>
              <a:rPr lang="en-US" sz="2400" b="1" dirty="0" smtClean="0"/>
              <a:t>Narrowing </a:t>
            </a:r>
            <a:r>
              <a:rPr lang="en-US" sz="2400" b="1" dirty="0"/>
              <a:t>Casting</a:t>
            </a:r>
            <a:r>
              <a:rPr lang="en-US" sz="2400" dirty="0"/>
              <a:t> (manually) - converting a larger type to a smaller size type</a:t>
            </a:r>
          </a:p>
        </p:txBody>
      </p:sp>
      <p:sp>
        <p:nvSpPr>
          <p:cNvPr id="4" name="Content Placeholder 3"/>
          <p:cNvSpPr txBox="1">
            <a:spLocks/>
          </p:cNvSpPr>
          <p:nvPr/>
        </p:nvSpPr>
        <p:spPr>
          <a:xfrm>
            <a:off x="838200" y="3088368"/>
            <a:ext cx="10515600" cy="424732"/>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400" dirty="0" smtClean="0">
                <a:solidFill>
                  <a:srgbClr val="DC143C"/>
                </a:solidFill>
                <a:latin typeface="Consolas" panose="020B0609020204030204" pitchFamily="49" charset="0"/>
              </a:rPr>
              <a:t>byte</a:t>
            </a:r>
            <a:r>
              <a:rPr lang="en-US" altLang="en-US" sz="2400" dirty="0" smtClean="0">
                <a:solidFill>
                  <a:srgbClr val="000000"/>
                </a:solidFill>
                <a:latin typeface="Verdana" panose="020B0604030504040204" pitchFamily="34" charset="0"/>
              </a:rPr>
              <a:t> -&gt; </a:t>
            </a:r>
            <a:r>
              <a:rPr lang="en-US" altLang="en-US" sz="2400" dirty="0" smtClean="0">
                <a:solidFill>
                  <a:srgbClr val="DC143C"/>
                </a:solidFill>
                <a:latin typeface="Consolas" panose="020B0609020204030204" pitchFamily="49" charset="0"/>
              </a:rPr>
              <a:t>short</a:t>
            </a:r>
            <a:r>
              <a:rPr lang="en-US" altLang="en-US" sz="2400" dirty="0" smtClean="0">
                <a:solidFill>
                  <a:srgbClr val="000000"/>
                </a:solidFill>
                <a:latin typeface="Verdana" panose="020B0604030504040204" pitchFamily="34" charset="0"/>
              </a:rPr>
              <a:t> -&gt; </a:t>
            </a:r>
            <a:r>
              <a:rPr lang="en-US" altLang="en-US" sz="2400" dirty="0" smtClean="0">
                <a:solidFill>
                  <a:srgbClr val="DC143C"/>
                </a:solidFill>
                <a:latin typeface="Consolas" panose="020B0609020204030204" pitchFamily="49" charset="0"/>
              </a:rPr>
              <a:t>char</a:t>
            </a:r>
            <a:r>
              <a:rPr lang="en-US" altLang="en-US" sz="2400" dirty="0" smtClean="0">
                <a:solidFill>
                  <a:srgbClr val="000000"/>
                </a:solidFill>
                <a:latin typeface="Verdana" panose="020B0604030504040204" pitchFamily="34" charset="0"/>
              </a:rPr>
              <a:t> -&gt; </a:t>
            </a:r>
            <a:r>
              <a:rPr lang="en-US" altLang="en-US" sz="2400" dirty="0" err="1" smtClean="0">
                <a:solidFill>
                  <a:srgbClr val="DC143C"/>
                </a:solidFill>
                <a:latin typeface="Consolas" panose="020B0609020204030204" pitchFamily="49" charset="0"/>
              </a:rPr>
              <a:t>int</a:t>
            </a:r>
            <a:r>
              <a:rPr lang="en-US" altLang="en-US" sz="2400" dirty="0" smtClean="0">
                <a:solidFill>
                  <a:srgbClr val="000000"/>
                </a:solidFill>
                <a:latin typeface="Verdana" panose="020B0604030504040204" pitchFamily="34" charset="0"/>
              </a:rPr>
              <a:t> -&gt; </a:t>
            </a:r>
            <a:r>
              <a:rPr lang="en-US" altLang="en-US" sz="2400" dirty="0" smtClean="0">
                <a:solidFill>
                  <a:srgbClr val="DC143C"/>
                </a:solidFill>
                <a:latin typeface="Consolas" panose="020B0609020204030204" pitchFamily="49" charset="0"/>
              </a:rPr>
              <a:t>long</a:t>
            </a:r>
            <a:r>
              <a:rPr lang="en-US" altLang="en-US" sz="2400" dirty="0" smtClean="0">
                <a:solidFill>
                  <a:srgbClr val="000000"/>
                </a:solidFill>
                <a:latin typeface="Verdana" panose="020B0604030504040204" pitchFamily="34" charset="0"/>
              </a:rPr>
              <a:t> -&gt; </a:t>
            </a:r>
            <a:r>
              <a:rPr lang="en-US" altLang="en-US" sz="2400" dirty="0" smtClean="0">
                <a:solidFill>
                  <a:srgbClr val="DC143C"/>
                </a:solidFill>
                <a:latin typeface="Consolas" panose="020B0609020204030204" pitchFamily="49" charset="0"/>
              </a:rPr>
              <a:t>float</a:t>
            </a:r>
            <a:r>
              <a:rPr lang="en-US" altLang="en-US" sz="2400" dirty="0" smtClean="0">
                <a:solidFill>
                  <a:srgbClr val="000000"/>
                </a:solidFill>
                <a:latin typeface="Verdana" panose="020B0604030504040204" pitchFamily="34" charset="0"/>
              </a:rPr>
              <a:t> -&gt; </a:t>
            </a:r>
            <a:r>
              <a:rPr lang="en-US" altLang="en-US" sz="2400" dirty="0" smtClean="0">
                <a:solidFill>
                  <a:srgbClr val="DC143C"/>
                </a:solidFill>
                <a:latin typeface="Consolas" panose="020B0609020204030204" pitchFamily="49" charset="0"/>
              </a:rPr>
              <a:t>double</a:t>
            </a:r>
            <a:r>
              <a:rPr kumimoji="0" lang="en-US" altLang="en-US" sz="1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Content Placeholder 3"/>
          <p:cNvSpPr txBox="1">
            <a:spLocks/>
          </p:cNvSpPr>
          <p:nvPr/>
        </p:nvSpPr>
        <p:spPr>
          <a:xfrm>
            <a:off x="838200" y="5366955"/>
            <a:ext cx="10515600" cy="461665"/>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DC143C"/>
                </a:solidFill>
                <a:effectLst/>
                <a:latin typeface="Consolas" panose="020B0609020204030204" pitchFamily="49" charset="0"/>
              </a:rPr>
              <a:t>double</a:t>
            </a:r>
            <a:r>
              <a:rPr kumimoji="0" lang="en-US" altLang="en-US" sz="2400" b="0" i="0" u="none" strike="noStrike" cap="none" normalizeH="0" baseline="0" dirty="0" smtClean="0">
                <a:ln>
                  <a:noFill/>
                </a:ln>
                <a:solidFill>
                  <a:srgbClr val="000000"/>
                </a:solidFill>
                <a:effectLst/>
                <a:latin typeface="Verdana" panose="020B0604030504040204" pitchFamily="34" charset="0"/>
              </a:rPr>
              <a:t> -&gt; </a:t>
            </a:r>
            <a:r>
              <a:rPr kumimoji="0" lang="en-US" altLang="en-US" sz="2400" b="0" i="0" u="none" strike="noStrike" cap="none" normalizeH="0" baseline="0" dirty="0" smtClean="0">
                <a:ln>
                  <a:noFill/>
                </a:ln>
                <a:solidFill>
                  <a:srgbClr val="DC143C"/>
                </a:solidFill>
                <a:effectLst/>
                <a:latin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Verdana" panose="020B0604030504040204" pitchFamily="34" charset="0"/>
              </a:rPr>
              <a:t> -&gt; </a:t>
            </a:r>
            <a:r>
              <a:rPr kumimoji="0" lang="en-US" altLang="en-US" sz="2400" b="0" i="0" u="none" strike="noStrike" cap="none" normalizeH="0" baseline="0" dirty="0" smtClean="0">
                <a:ln>
                  <a:noFill/>
                </a:ln>
                <a:solidFill>
                  <a:srgbClr val="DC143C"/>
                </a:solidFill>
                <a:effectLst/>
                <a:latin typeface="Consolas" panose="020B0609020204030204" pitchFamily="49" charset="0"/>
              </a:rPr>
              <a:t>long</a:t>
            </a:r>
            <a:r>
              <a:rPr kumimoji="0" lang="en-US" altLang="en-US" sz="2400" b="0" i="0" u="none" strike="noStrike" cap="none" normalizeH="0" baseline="0" dirty="0" smtClean="0">
                <a:ln>
                  <a:noFill/>
                </a:ln>
                <a:solidFill>
                  <a:srgbClr val="000000"/>
                </a:solidFill>
                <a:effectLst/>
                <a:latin typeface="Verdana" panose="020B0604030504040204" pitchFamily="34" charset="0"/>
              </a:rPr>
              <a:t> -&gt; </a:t>
            </a:r>
            <a:r>
              <a:rPr kumimoji="0" lang="en-US" altLang="en-US" sz="2400" b="0" i="0" u="none" strike="noStrike" cap="none" normalizeH="0" baseline="0" dirty="0" err="1" smtClean="0">
                <a:ln>
                  <a:noFill/>
                </a:ln>
                <a:solidFill>
                  <a:srgbClr val="DC143C"/>
                </a:solidFill>
                <a:effectLst/>
                <a:latin typeface="Consolas" panose="020B0609020204030204" pitchFamily="49" charset="0"/>
              </a:rPr>
              <a:t>int</a:t>
            </a:r>
            <a:r>
              <a:rPr kumimoji="0" lang="en-US" altLang="en-US" sz="2400" b="0" i="0" u="none" strike="noStrike" cap="none" normalizeH="0" baseline="0" dirty="0" smtClean="0">
                <a:ln>
                  <a:noFill/>
                </a:ln>
                <a:solidFill>
                  <a:srgbClr val="000000"/>
                </a:solidFill>
                <a:effectLst/>
                <a:latin typeface="Verdana" panose="020B0604030504040204" pitchFamily="34" charset="0"/>
              </a:rPr>
              <a:t> -&gt; </a:t>
            </a:r>
            <a:r>
              <a:rPr kumimoji="0" lang="en-US" altLang="en-US" sz="2400" b="0" i="0" u="none" strike="noStrike" cap="none" normalizeH="0" baseline="0" dirty="0" smtClean="0">
                <a:ln>
                  <a:noFill/>
                </a:ln>
                <a:solidFill>
                  <a:srgbClr val="DC143C"/>
                </a:solidFill>
                <a:effectLst/>
                <a:latin typeface="Consolas" panose="020B0609020204030204" pitchFamily="49" charset="0"/>
              </a:rPr>
              <a:t>char</a:t>
            </a:r>
            <a:r>
              <a:rPr kumimoji="0" lang="en-US" altLang="en-US" sz="2400" b="0" i="0" u="none" strike="noStrike" cap="none" normalizeH="0" baseline="0" dirty="0" smtClean="0">
                <a:ln>
                  <a:noFill/>
                </a:ln>
                <a:solidFill>
                  <a:srgbClr val="000000"/>
                </a:solidFill>
                <a:effectLst/>
                <a:latin typeface="Verdana" panose="020B0604030504040204" pitchFamily="34" charset="0"/>
              </a:rPr>
              <a:t> -&gt; </a:t>
            </a:r>
            <a:r>
              <a:rPr kumimoji="0" lang="en-US" altLang="en-US" sz="2400" b="0" i="0" u="none" strike="noStrike" cap="none" normalizeH="0" baseline="0" dirty="0" smtClean="0">
                <a:ln>
                  <a:noFill/>
                </a:ln>
                <a:solidFill>
                  <a:srgbClr val="DC143C"/>
                </a:solidFill>
                <a:effectLst/>
                <a:latin typeface="Consolas" panose="020B0609020204030204" pitchFamily="49" charset="0"/>
              </a:rPr>
              <a:t>short</a:t>
            </a:r>
            <a:r>
              <a:rPr kumimoji="0" lang="en-US" altLang="en-US" sz="2400" b="0" i="0" u="none" strike="noStrike" cap="none" normalizeH="0" baseline="0" dirty="0" smtClean="0">
                <a:ln>
                  <a:noFill/>
                </a:ln>
                <a:solidFill>
                  <a:srgbClr val="000000"/>
                </a:solidFill>
                <a:effectLst/>
                <a:latin typeface="Verdana" panose="020B0604030504040204" pitchFamily="34" charset="0"/>
              </a:rPr>
              <a:t> -&gt; </a:t>
            </a:r>
            <a:r>
              <a:rPr kumimoji="0" lang="en-US" altLang="en-US" sz="2400" b="0" i="0" u="none" strike="noStrike" cap="none" normalizeH="0" baseline="0" dirty="0" smtClean="0">
                <a:ln>
                  <a:noFill/>
                </a:ln>
                <a:solidFill>
                  <a:srgbClr val="DC143C"/>
                </a:solidFill>
                <a:effectLst/>
                <a:latin typeface="Consolas" panose="020B0609020204030204" pitchFamily="49" charset="0"/>
              </a:rPr>
              <a:t>byte</a:t>
            </a:r>
            <a:r>
              <a:rPr kumimoji="0" lang="en-US" altLang="en-US" sz="1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7442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Widening </a:t>
            </a:r>
            <a:r>
              <a:rPr lang="en-US" b="1" dirty="0" smtClean="0">
                <a:solidFill>
                  <a:srgbClr val="002060"/>
                </a:solidFill>
              </a:rPr>
              <a:t>Casting</a:t>
            </a:r>
            <a:endParaRPr lang="en-US" b="1" dirty="0">
              <a:solidFill>
                <a:srgbClr val="002060"/>
              </a:solidFill>
            </a:endParaRPr>
          </a:p>
        </p:txBody>
      </p:sp>
      <p:sp>
        <p:nvSpPr>
          <p:cNvPr id="4" name="Content Placeholder 3"/>
          <p:cNvSpPr txBox="1">
            <a:spLocks noGrp="1"/>
          </p:cNvSpPr>
          <p:nvPr>
            <p:ph idx="1"/>
          </p:nvPr>
        </p:nvSpPr>
        <p:spPr>
          <a:xfrm>
            <a:off x="838199" y="1825625"/>
            <a:ext cx="11029335" cy="4570482"/>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a:t>
            </a:r>
            <a:r>
              <a:rPr lang="en-US" sz="2400" i="1" dirty="0" err="1" smtClean="0">
                <a:latin typeface="Consolas" panose="020B0609020204030204" pitchFamily="49" charset="0"/>
              </a:rPr>
              <a:t>myInt</a:t>
            </a:r>
            <a:r>
              <a:rPr lang="en-US" sz="2400" i="1" dirty="0" smtClean="0">
                <a:latin typeface="Consolas" panose="020B0609020204030204" pitchFamily="49" charset="0"/>
              </a:rPr>
              <a:t> = 9;</a:t>
            </a:r>
          </a:p>
          <a:p>
            <a:pPr marL="0" indent="0">
              <a:buNone/>
            </a:pPr>
            <a:r>
              <a:rPr lang="en-US" sz="2400" i="1" dirty="0" smtClean="0">
                <a:latin typeface="Consolas" panose="020B0609020204030204" pitchFamily="49" charset="0"/>
              </a:rPr>
              <a:t>    double </a:t>
            </a:r>
            <a:r>
              <a:rPr lang="en-US" sz="2400" i="1" dirty="0" err="1" smtClean="0">
                <a:latin typeface="Consolas" panose="020B0609020204030204" pitchFamily="49" charset="0"/>
              </a:rPr>
              <a:t>myDouble</a:t>
            </a:r>
            <a:r>
              <a:rPr lang="en-US" sz="2400" i="1" dirty="0" smtClean="0">
                <a:latin typeface="Consolas" panose="020B0609020204030204" pitchFamily="49" charset="0"/>
              </a:rPr>
              <a:t> = </a:t>
            </a:r>
            <a:r>
              <a:rPr lang="en-US" sz="2400" i="1" dirty="0" err="1" smtClean="0">
                <a:latin typeface="Consolas" panose="020B0609020204030204" pitchFamily="49" charset="0"/>
              </a:rPr>
              <a:t>myInt</a:t>
            </a:r>
            <a:r>
              <a:rPr lang="en-US" sz="2400" i="1" dirty="0" smtClean="0">
                <a:latin typeface="Consolas" panose="020B0609020204030204" pitchFamily="49" charset="0"/>
              </a:rPr>
              <a:t>; // Automatic casting: </a:t>
            </a:r>
            <a:r>
              <a:rPr lang="en-US" sz="2400" i="1" dirty="0" err="1" smtClean="0">
                <a:latin typeface="Consolas" panose="020B0609020204030204" pitchFamily="49" charset="0"/>
              </a:rPr>
              <a:t>int</a:t>
            </a:r>
            <a:r>
              <a:rPr lang="en-US" sz="2400" i="1" dirty="0" smtClean="0">
                <a:latin typeface="Consolas" panose="020B0609020204030204" pitchFamily="49" charset="0"/>
              </a:rPr>
              <a:t> to double</a:t>
            </a:r>
          </a:p>
          <a:p>
            <a:pPr marL="0" indent="0">
              <a:buNone/>
            </a:pPr>
            <a:endParaRPr lang="en-US" sz="2400" i="1" dirty="0" smtClean="0">
              <a:latin typeface="Consolas" panose="020B0609020204030204" pitchFamily="49" charset="0"/>
            </a:endParaRP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myInt</a:t>
            </a:r>
            <a:r>
              <a:rPr lang="en-US" sz="2400" i="1" dirty="0" smtClean="0">
                <a:latin typeface="Consolas" panose="020B0609020204030204" pitchFamily="49" charset="0"/>
              </a:rPr>
              <a:t>);</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myDouble</a:t>
            </a:r>
            <a:r>
              <a:rPr lang="en-US" sz="2400" i="1" dirty="0" smtClean="0">
                <a:latin typeface="Consolas" panose="020B0609020204030204" pitchFamily="49" charset="0"/>
              </a:rPr>
              <a:t>);</a:t>
            </a: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p>
        </p:txBody>
      </p:sp>
    </p:spTree>
    <p:extLst>
      <p:ext uri="{BB962C8B-B14F-4D97-AF65-F5344CB8AC3E}">
        <p14:creationId xmlns:p14="http://schemas.microsoft.com/office/powerpoint/2010/main" val="1521941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1" y="1"/>
            <a:ext cx="10515600" cy="1006764"/>
          </a:xfrm>
        </p:spPr>
        <p:txBody>
          <a:bodyPr/>
          <a:lstStyle/>
          <a:p>
            <a:pPr algn="ctr"/>
            <a:r>
              <a:rPr lang="en-US" b="1" dirty="0">
                <a:solidFill>
                  <a:srgbClr val="0070C0"/>
                </a:solidFill>
              </a:rPr>
              <a:t>Java </a:t>
            </a:r>
            <a:r>
              <a:rPr lang="en-US" b="1" dirty="0" smtClean="0">
                <a:solidFill>
                  <a:srgbClr val="0070C0"/>
                </a:solidFill>
              </a:rPr>
              <a:t>Variables</a:t>
            </a:r>
            <a:endParaRPr lang="en-US" b="1" dirty="0">
              <a:solidFill>
                <a:srgbClr val="0070C0"/>
              </a:solidFill>
            </a:endParaRPr>
          </a:p>
        </p:txBody>
      </p:sp>
      <p:sp>
        <p:nvSpPr>
          <p:cNvPr id="3" name="Content Placeholder 2"/>
          <p:cNvSpPr>
            <a:spLocks noGrp="1"/>
          </p:cNvSpPr>
          <p:nvPr>
            <p:ph idx="1"/>
          </p:nvPr>
        </p:nvSpPr>
        <p:spPr>
          <a:xfrm>
            <a:off x="766619" y="1006766"/>
            <a:ext cx="10991272" cy="5587998"/>
          </a:xfrm>
        </p:spPr>
        <p:txBody>
          <a:bodyPr>
            <a:normAutofit fontScale="85000" lnSpcReduction="20000"/>
          </a:bodyPr>
          <a:lstStyle/>
          <a:p>
            <a:r>
              <a:rPr lang="en-US" dirty="0"/>
              <a:t>A variable is a container which holds the value while the </a:t>
            </a:r>
            <a:r>
              <a:rPr lang="en-US" dirty="0">
                <a:hlinkClick r:id="rId2"/>
              </a:rPr>
              <a:t>Java program</a:t>
            </a:r>
            <a:r>
              <a:rPr lang="en-US" dirty="0"/>
              <a:t> is </a:t>
            </a:r>
            <a:r>
              <a:rPr lang="en-US" dirty="0" smtClean="0"/>
              <a:t>executed.</a:t>
            </a:r>
          </a:p>
          <a:p>
            <a:r>
              <a:rPr lang="en-US" dirty="0" smtClean="0"/>
              <a:t>A variable is the name of a reserved area allocated in memory. In other words, variable  is a </a:t>
            </a:r>
            <a:r>
              <a:rPr lang="en-US" b="1" dirty="0" smtClean="0">
                <a:solidFill>
                  <a:srgbClr val="FF0000"/>
                </a:solidFill>
              </a:rPr>
              <a:t>name of the memory location</a:t>
            </a:r>
            <a:r>
              <a:rPr lang="en-US" dirty="0" smtClean="0"/>
              <a:t>. </a:t>
            </a:r>
          </a:p>
          <a:p>
            <a:r>
              <a:rPr lang="en-US" dirty="0" smtClean="0"/>
              <a:t>Its value can be changed.</a:t>
            </a:r>
          </a:p>
          <a:p>
            <a:pPr marL="0" indent="0">
              <a:buNone/>
            </a:pPr>
            <a:endParaRPr lang="en-US" dirty="0" smtClean="0"/>
          </a:p>
          <a:p>
            <a:pPr marL="0" indent="0">
              <a:buNone/>
            </a:pPr>
            <a:endParaRPr lang="en-US" dirty="0" smtClean="0"/>
          </a:p>
          <a:p>
            <a:pPr marL="0" indent="0">
              <a:buNone/>
            </a:pPr>
            <a:endParaRPr lang="en-US" dirty="0"/>
          </a:p>
          <a:p>
            <a:r>
              <a:rPr lang="en-US" dirty="0" smtClean="0"/>
              <a:t>A </a:t>
            </a:r>
            <a:r>
              <a:rPr lang="en-US" dirty="0"/>
              <a:t>variable is assigned with a </a:t>
            </a:r>
            <a:r>
              <a:rPr lang="en-US" dirty="0">
                <a:solidFill>
                  <a:srgbClr val="00B0F0"/>
                </a:solidFill>
              </a:rPr>
              <a:t>data type</a:t>
            </a:r>
            <a:r>
              <a:rPr lang="en-US" dirty="0" smtClean="0"/>
              <a:t>.</a:t>
            </a:r>
          </a:p>
          <a:p>
            <a:r>
              <a:rPr lang="en-US" b="1" dirty="0" err="1" smtClean="0">
                <a:solidFill>
                  <a:srgbClr val="00B050"/>
                </a:solidFill>
              </a:rPr>
              <a:t>int</a:t>
            </a:r>
            <a:r>
              <a:rPr lang="en-US" dirty="0">
                <a:solidFill>
                  <a:srgbClr val="00B050"/>
                </a:solidFill>
              </a:rPr>
              <a:t> data=50</a:t>
            </a:r>
            <a:r>
              <a:rPr lang="en-US" dirty="0" smtClean="0">
                <a:solidFill>
                  <a:srgbClr val="00B050"/>
                </a:solidFill>
              </a:rPr>
              <a:t>; </a:t>
            </a:r>
            <a:r>
              <a:rPr lang="en-US" dirty="0" smtClean="0"/>
              <a:t>      //</a:t>
            </a:r>
            <a:r>
              <a:rPr lang="en-US" dirty="0"/>
              <a:t>Here </a:t>
            </a:r>
            <a:r>
              <a:rPr lang="en-US" dirty="0">
                <a:solidFill>
                  <a:srgbClr val="00B0F0"/>
                </a:solidFill>
              </a:rPr>
              <a:t>data</a:t>
            </a:r>
            <a:r>
              <a:rPr lang="en-US" dirty="0"/>
              <a:t> is variable</a:t>
            </a:r>
          </a:p>
          <a:p>
            <a:endParaRPr lang="en-US" dirty="0" smtClean="0"/>
          </a:p>
          <a:p>
            <a:endParaRPr lang="en-US" dirty="0"/>
          </a:p>
          <a:p>
            <a:endParaRPr lang="en-US" dirty="0" smtClean="0"/>
          </a:p>
          <a:p>
            <a:endParaRPr lang="en-US" dirty="0"/>
          </a:p>
          <a:p>
            <a:r>
              <a:rPr lang="en-US" dirty="0" smtClean="0"/>
              <a:t>Three types of variables in java: </a:t>
            </a:r>
            <a:r>
              <a:rPr lang="en-US" b="1" dirty="0">
                <a:solidFill>
                  <a:srgbClr val="FF0000"/>
                </a:solidFill>
              </a:rPr>
              <a:t>local, instance and static</a:t>
            </a:r>
            <a:r>
              <a:rPr lang="en-US" dirty="0"/>
              <a:t>.</a:t>
            </a:r>
          </a:p>
          <a:p>
            <a:r>
              <a:rPr lang="en-US" dirty="0" smtClean="0"/>
              <a:t>Two </a:t>
            </a:r>
            <a:r>
              <a:rPr lang="en-US" dirty="0"/>
              <a:t>types of </a:t>
            </a:r>
            <a:r>
              <a:rPr lang="en-US" dirty="0" smtClean="0"/>
              <a:t>data types: </a:t>
            </a:r>
            <a:r>
              <a:rPr lang="en-US" b="1" dirty="0">
                <a:solidFill>
                  <a:srgbClr val="FF0000"/>
                </a:solidFill>
              </a:rPr>
              <a:t>primitive and </a:t>
            </a:r>
            <a:r>
              <a:rPr lang="en-US" b="1" dirty="0" smtClean="0">
                <a:solidFill>
                  <a:srgbClr val="FF0000"/>
                </a:solidFill>
              </a:rPr>
              <a:t>non-primitive</a:t>
            </a:r>
            <a:r>
              <a:rPr lang="en-US" dirty="0" smtClean="0"/>
              <a:t>.</a:t>
            </a:r>
            <a:endParaRPr lang="en-US" dirty="0"/>
          </a:p>
          <a:p>
            <a:pPr marL="0" indent="0">
              <a:buNone/>
            </a:pPr>
            <a:endParaRPr lang="en-US" dirty="0"/>
          </a:p>
        </p:txBody>
      </p:sp>
      <p:pic>
        <p:nvPicPr>
          <p:cNvPr id="4" name="Picture 2" descr="variable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742" y="2292134"/>
            <a:ext cx="4974949" cy="301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712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Variable Example: </a:t>
            </a:r>
            <a:r>
              <a:rPr lang="en-US" dirty="0" smtClean="0"/>
              <a:t>Widening</a:t>
            </a: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class</a:t>
            </a:r>
            <a:r>
              <a:rPr lang="en-US" dirty="0"/>
              <a:t> Simple{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b="1" dirty="0" err="1"/>
              <a:t>int</a:t>
            </a:r>
            <a:r>
              <a:rPr lang="en-US" dirty="0"/>
              <a:t> a=10;  </a:t>
            </a:r>
          </a:p>
          <a:p>
            <a:r>
              <a:rPr lang="en-US" b="1" dirty="0"/>
              <a:t>float</a:t>
            </a:r>
            <a:r>
              <a:rPr lang="en-US" dirty="0"/>
              <a:t> f=a;  </a:t>
            </a:r>
          </a:p>
          <a:p>
            <a:r>
              <a:rPr lang="en-US" dirty="0" err="1"/>
              <a:t>System.out.println</a:t>
            </a:r>
            <a:r>
              <a:rPr lang="en-US" dirty="0"/>
              <a:t>(a);  </a:t>
            </a:r>
          </a:p>
          <a:p>
            <a:r>
              <a:rPr lang="en-US" dirty="0" err="1"/>
              <a:t>System.out.println</a:t>
            </a:r>
            <a:r>
              <a:rPr lang="en-US" dirty="0"/>
              <a:t>(f);  </a:t>
            </a:r>
          </a:p>
          <a:p>
            <a:r>
              <a:rPr lang="en-US" dirty="0"/>
              <a:t>}}  </a:t>
            </a:r>
          </a:p>
          <a:p>
            <a:pPr marL="0" indent="0">
              <a:buNone/>
            </a:pPr>
            <a:endParaRPr lang="en-US" dirty="0"/>
          </a:p>
        </p:txBody>
      </p:sp>
    </p:spTree>
    <p:extLst>
      <p:ext uri="{BB962C8B-B14F-4D97-AF65-F5344CB8AC3E}">
        <p14:creationId xmlns:p14="http://schemas.microsoft.com/office/powerpoint/2010/main" val="108471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002060"/>
                </a:solidFill>
              </a:rPr>
              <a:t>Narrowing </a:t>
            </a:r>
            <a:r>
              <a:rPr lang="en-US" b="1" dirty="0" smtClean="0">
                <a:solidFill>
                  <a:srgbClr val="002060"/>
                </a:solidFill>
              </a:rPr>
              <a:t>Casting</a:t>
            </a:r>
            <a:endParaRPr lang="en-US" b="1" dirty="0">
              <a:solidFill>
                <a:srgbClr val="002060"/>
              </a:solidFill>
            </a:endParaRPr>
          </a:p>
        </p:txBody>
      </p:sp>
      <p:sp>
        <p:nvSpPr>
          <p:cNvPr id="4" name="Content Placeholder 3"/>
          <p:cNvSpPr txBox="1">
            <a:spLocks noGrp="1"/>
          </p:cNvSpPr>
          <p:nvPr>
            <p:ph idx="1"/>
          </p:nvPr>
        </p:nvSpPr>
        <p:spPr>
          <a:xfrm>
            <a:off x="294968" y="1501161"/>
            <a:ext cx="11572567" cy="4109843"/>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r>
              <a:rPr lang="en-US" sz="2400" b="1" dirty="0" smtClean="0"/>
              <a:t>public</a:t>
            </a:r>
            <a:r>
              <a:rPr lang="en-US" sz="2400" dirty="0" smtClean="0"/>
              <a:t> </a:t>
            </a:r>
            <a:r>
              <a:rPr lang="en-US" sz="2400" b="1" dirty="0" smtClean="0"/>
              <a:t>class</a:t>
            </a:r>
            <a:r>
              <a:rPr lang="en-US" sz="2400" dirty="0" smtClean="0"/>
              <a:t> Simple{  </a:t>
            </a:r>
          </a:p>
          <a:p>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r>
              <a:rPr lang="en-US" sz="2400" b="1" dirty="0" smtClean="0"/>
              <a:t>float</a:t>
            </a:r>
            <a:r>
              <a:rPr lang="en-US" sz="2400" dirty="0" smtClean="0"/>
              <a:t> f=10.5f;  </a:t>
            </a:r>
          </a:p>
          <a:p>
            <a:r>
              <a:rPr lang="en-US" sz="2400" dirty="0" smtClean="0"/>
              <a:t>//</a:t>
            </a:r>
            <a:r>
              <a:rPr lang="en-US" sz="2400" dirty="0" err="1" smtClean="0"/>
              <a:t>int</a:t>
            </a:r>
            <a:r>
              <a:rPr lang="en-US" sz="2400" dirty="0" smtClean="0"/>
              <a:t> a=f;//Compile time error  </a:t>
            </a:r>
          </a:p>
          <a:p>
            <a:r>
              <a:rPr lang="en-US" sz="2400" b="1" dirty="0" err="1" smtClean="0"/>
              <a:t>int</a:t>
            </a:r>
            <a:r>
              <a:rPr lang="en-US" sz="2400" dirty="0" smtClean="0"/>
              <a:t> a=(</a:t>
            </a:r>
            <a:r>
              <a:rPr lang="en-US" sz="2400" b="1" dirty="0" err="1" smtClean="0"/>
              <a:t>int</a:t>
            </a:r>
            <a:r>
              <a:rPr lang="en-US" sz="2400" dirty="0" smtClean="0"/>
              <a:t>)f;  </a:t>
            </a:r>
          </a:p>
          <a:p>
            <a:r>
              <a:rPr lang="en-US" sz="2400" dirty="0" err="1" smtClean="0"/>
              <a:t>System.out.println</a:t>
            </a:r>
            <a:r>
              <a:rPr lang="en-US" sz="2400" dirty="0" smtClean="0"/>
              <a:t>(f);  </a:t>
            </a:r>
          </a:p>
          <a:p>
            <a:r>
              <a:rPr lang="en-US" sz="2400" dirty="0" err="1" smtClean="0"/>
              <a:t>System.out.println</a:t>
            </a:r>
            <a:r>
              <a:rPr lang="en-US" sz="2400" dirty="0" smtClean="0"/>
              <a:t>(a);  </a:t>
            </a:r>
          </a:p>
          <a:p>
            <a:r>
              <a:rPr lang="en-US" sz="2400" dirty="0" smtClean="0"/>
              <a:t>}}</a:t>
            </a:r>
            <a:endParaRPr lang="en-US" sz="2400" i="1" dirty="0" smtClean="0">
              <a:latin typeface="Consolas" panose="020B0609020204030204" pitchFamily="49" charset="0"/>
            </a:endParaRPr>
          </a:p>
        </p:txBody>
      </p:sp>
    </p:spTree>
    <p:extLst>
      <p:ext uri="{BB962C8B-B14F-4D97-AF65-F5344CB8AC3E}">
        <p14:creationId xmlns:p14="http://schemas.microsoft.com/office/powerpoint/2010/main" val="2578563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002060"/>
                </a:solidFill>
              </a:rPr>
              <a:t>Narrowing </a:t>
            </a:r>
            <a:r>
              <a:rPr lang="en-US" b="1" dirty="0" smtClean="0">
                <a:solidFill>
                  <a:srgbClr val="002060"/>
                </a:solidFill>
              </a:rPr>
              <a:t>Casting</a:t>
            </a:r>
            <a:endParaRPr lang="en-US" b="1" dirty="0">
              <a:solidFill>
                <a:srgbClr val="002060"/>
              </a:solidFill>
            </a:endParaRPr>
          </a:p>
        </p:txBody>
      </p:sp>
      <p:sp>
        <p:nvSpPr>
          <p:cNvPr id="4" name="Content Placeholder 3"/>
          <p:cNvSpPr txBox="1">
            <a:spLocks noGrp="1"/>
          </p:cNvSpPr>
          <p:nvPr>
            <p:ph idx="1"/>
          </p:nvPr>
        </p:nvSpPr>
        <p:spPr>
          <a:xfrm>
            <a:off x="294968" y="1501161"/>
            <a:ext cx="11572567" cy="4570482"/>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double </a:t>
            </a:r>
            <a:r>
              <a:rPr lang="en-US" sz="2400" i="1" dirty="0" err="1" smtClean="0">
                <a:latin typeface="Consolas" panose="020B0609020204030204" pitchFamily="49" charset="0"/>
              </a:rPr>
              <a:t>myDouble</a:t>
            </a:r>
            <a:r>
              <a:rPr lang="en-US" sz="2400" i="1" dirty="0" smtClean="0">
                <a:latin typeface="Consolas" panose="020B0609020204030204" pitchFamily="49" charset="0"/>
              </a:rPr>
              <a:t> = 9.78d;</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a:t>
            </a:r>
            <a:r>
              <a:rPr lang="en-US" sz="2400" i="1" dirty="0" err="1" smtClean="0">
                <a:latin typeface="Consolas" panose="020B0609020204030204" pitchFamily="49" charset="0"/>
              </a:rPr>
              <a:t>myInt</a:t>
            </a:r>
            <a:r>
              <a:rPr lang="en-US" sz="2400" i="1" dirty="0" smtClean="0">
                <a:latin typeface="Consolas" panose="020B0609020204030204" pitchFamily="49" charset="0"/>
              </a:rPr>
              <a:t> = (</a:t>
            </a:r>
            <a:r>
              <a:rPr lang="en-US" sz="2400" i="1" dirty="0" err="1" smtClean="0">
                <a:latin typeface="Consolas" panose="020B0609020204030204" pitchFamily="49" charset="0"/>
              </a:rPr>
              <a:t>int</a:t>
            </a:r>
            <a:r>
              <a:rPr lang="en-US" sz="2400" i="1" dirty="0" smtClean="0">
                <a:latin typeface="Consolas" panose="020B0609020204030204" pitchFamily="49" charset="0"/>
              </a:rPr>
              <a:t>) </a:t>
            </a:r>
            <a:r>
              <a:rPr lang="en-US" sz="2400" i="1" dirty="0" err="1" smtClean="0">
                <a:latin typeface="Consolas" panose="020B0609020204030204" pitchFamily="49" charset="0"/>
              </a:rPr>
              <a:t>myDouble</a:t>
            </a:r>
            <a:r>
              <a:rPr lang="en-US" sz="2400" i="1" dirty="0" smtClean="0">
                <a:latin typeface="Consolas" panose="020B0609020204030204" pitchFamily="49" charset="0"/>
              </a:rPr>
              <a:t>; // Explicit casting: double to </a:t>
            </a:r>
            <a:r>
              <a:rPr lang="en-US" sz="2400" i="1" dirty="0" err="1" smtClean="0">
                <a:latin typeface="Consolas" panose="020B0609020204030204" pitchFamily="49" charset="0"/>
              </a:rPr>
              <a:t>int</a:t>
            </a:r>
            <a:endParaRPr lang="en-US" sz="2400" i="1" dirty="0" smtClean="0">
              <a:latin typeface="Consolas" panose="020B0609020204030204" pitchFamily="49" charset="0"/>
            </a:endParaRPr>
          </a:p>
          <a:p>
            <a:pPr marL="0" indent="0">
              <a:buNone/>
            </a:pPr>
            <a:endParaRPr lang="en-US" sz="2400" i="1" dirty="0" smtClean="0">
              <a:latin typeface="Consolas" panose="020B0609020204030204" pitchFamily="49" charset="0"/>
            </a:endParaRP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myDouble</a:t>
            </a:r>
            <a:r>
              <a:rPr lang="en-US" sz="2400" i="1" dirty="0" smtClean="0">
                <a:latin typeface="Consolas" panose="020B0609020204030204" pitchFamily="49" charset="0"/>
              </a:rPr>
              <a:t>);</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myInt</a:t>
            </a:r>
            <a:r>
              <a:rPr lang="en-US" sz="2400" i="1" dirty="0" smtClean="0">
                <a:latin typeface="Consolas" panose="020B0609020204030204" pitchFamily="49" charset="0"/>
              </a:rPr>
              <a:t>);</a:t>
            </a: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p>
        </p:txBody>
      </p:sp>
    </p:spTree>
    <p:extLst>
      <p:ext uri="{BB962C8B-B14F-4D97-AF65-F5344CB8AC3E}">
        <p14:creationId xmlns:p14="http://schemas.microsoft.com/office/powerpoint/2010/main" val="599066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Variable Example: Overflow</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solidFill>
                  <a:srgbClr val="0070C0"/>
                </a:solidFill>
              </a:rPr>
              <a:t>class</a:t>
            </a:r>
            <a:r>
              <a:rPr lang="en-US" dirty="0">
                <a:solidFill>
                  <a:srgbClr val="0070C0"/>
                </a:solidFill>
              </a:rPr>
              <a:t> Simple{  </a:t>
            </a:r>
          </a:p>
          <a:p>
            <a:pPr marL="0" indent="0">
              <a:buNone/>
            </a:pPr>
            <a:r>
              <a:rPr lang="en-US" b="1" dirty="0">
                <a:solidFill>
                  <a:srgbClr val="0070C0"/>
                </a:solidFill>
              </a:rPr>
              <a:t>public</a:t>
            </a:r>
            <a:r>
              <a:rPr lang="en-US" dirty="0">
                <a:solidFill>
                  <a:srgbClr val="0070C0"/>
                </a:solidFill>
              </a:rPr>
              <a:t> </a:t>
            </a:r>
            <a:r>
              <a:rPr lang="en-US" b="1" dirty="0">
                <a:solidFill>
                  <a:srgbClr val="0070C0"/>
                </a:solidFill>
              </a:rPr>
              <a:t>static</a:t>
            </a:r>
            <a:r>
              <a:rPr lang="en-US" dirty="0">
                <a:solidFill>
                  <a:srgbClr val="0070C0"/>
                </a:solidFill>
              </a:rPr>
              <a:t> </a:t>
            </a:r>
            <a:r>
              <a:rPr lang="en-US" b="1" dirty="0">
                <a:solidFill>
                  <a:srgbClr val="0070C0"/>
                </a:solidFill>
              </a:rPr>
              <a:t>void</a:t>
            </a:r>
            <a:r>
              <a:rPr lang="en-US" dirty="0">
                <a:solidFill>
                  <a:srgbClr val="0070C0"/>
                </a:solidFill>
              </a:rPr>
              <a:t> main(String[] </a:t>
            </a:r>
            <a:r>
              <a:rPr lang="en-US" dirty="0" err="1">
                <a:solidFill>
                  <a:srgbClr val="0070C0"/>
                </a:solidFill>
              </a:rPr>
              <a:t>args</a:t>
            </a:r>
            <a:r>
              <a:rPr lang="en-US" dirty="0">
                <a:solidFill>
                  <a:srgbClr val="0070C0"/>
                </a:solidFill>
              </a:rPr>
              <a:t>){  </a:t>
            </a:r>
          </a:p>
          <a:p>
            <a:pPr marL="0" indent="0">
              <a:buNone/>
            </a:pPr>
            <a:r>
              <a:rPr lang="en-US" dirty="0">
                <a:solidFill>
                  <a:srgbClr val="0070C0"/>
                </a:solidFill>
              </a:rPr>
              <a:t>//Overflow  </a:t>
            </a:r>
          </a:p>
          <a:p>
            <a:pPr marL="0" indent="0">
              <a:buNone/>
            </a:pPr>
            <a:r>
              <a:rPr lang="en-US" b="1" dirty="0" err="1">
                <a:solidFill>
                  <a:srgbClr val="0070C0"/>
                </a:solidFill>
              </a:rPr>
              <a:t>int</a:t>
            </a:r>
            <a:r>
              <a:rPr lang="en-US" dirty="0">
                <a:solidFill>
                  <a:srgbClr val="0070C0"/>
                </a:solidFill>
              </a:rPr>
              <a:t> a=130;  </a:t>
            </a:r>
          </a:p>
          <a:p>
            <a:pPr marL="0" indent="0">
              <a:buNone/>
            </a:pPr>
            <a:r>
              <a:rPr lang="en-US" b="1" dirty="0">
                <a:solidFill>
                  <a:srgbClr val="0070C0"/>
                </a:solidFill>
              </a:rPr>
              <a:t>byte</a:t>
            </a:r>
            <a:r>
              <a:rPr lang="en-US" dirty="0">
                <a:solidFill>
                  <a:srgbClr val="0070C0"/>
                </a:solidFill>
              </a:rPr>
              <a:t> b=(</a:t>
            </a:r>
            <a:r>
              <a:rPr lang="en-US" b="1" dirty="0">
                <a:solidFill>
                  <a:srgbClr val="0070C0"/>
                </a:solidFill>
              </a:rPr>
              <a:t>byte</a:t>
            </a:r>
            <a:r>
              <a:rPr lang="en-US" dirty="0">
                <a:solidFill>
                  <a:srgbClr val="0070C0"/>
                </a:solidFill>
              </a:rPr>
              <a:t>)a;  </a:t>
            </a:r>
          </a:p>
          <a:p>
            <a:pPr marL="0" indent="0">
              <a:buNone/>
            </a:pPr>
            <a:r>
              <a:rPr lang="en-US" dirty="0" err="1">
                <a:solidFill>
                  <a:srgbClr val="0070C0"/>
                </a:solidFill>
              </a:rPr>
              <a:t>System.out.println</a:t>
            </a:r>
            <a:r>
              <a:rPr lang="en-US" dirty="0">
                <a:solidFill>
                  <a:srgbClr val="0070C0"/>
                </a:solidFill>
              </a:rPr>
              <a:t>(a);  </a:t>
            </a:r>
          </a:p>
          <a:p>
            <a:pPr marL="0" indent="0">
              <a:buNone/>
            </a:pPr>
            <a:r>
              <a:rPr lang="en-US" dirty="0" err="1">
                <a:solidFill>
                  <a:srgbClr val="0070C0"/>
                </a:solidFill>
              </a:rPr>
              <a:t>System.out.println</a:t>
            </a:r>
            <a:r>
              <a:rPr lang="en-US" dirty="0">
                <a:solidFill>
                  <a:srgbClr val="0070C0"/>
                </a:solidFill>
              </a:rPr>
              <a:t>(b);  </a:t>
            </a:r>
          </a:p>
          <a:p>
            <a:pPr marL="0" indent="0">
              <a:buNone/>
            </a:pPr>
            <a:r>
              <a:rPr lang="en-US" dirty="0">
                <a:solidFill>
                  <a:srgbClr val="0070C0"/>
                </a:solidFill>
              </a:rPr>
              <a:t>}} </a:t>
            </a:r>
            <a:endParaRPr lang="en-US" dirty="0" smtClean="0">
              <a:solidFill>
                <a:srgbClr val="0070C0"/>
              </a:solidFill>
            </a:endParaRPr>
          </a:p>
          <a:p>
            <a:pPr marL="0" indent="0">
              <a:buNone/>
            </a:pPr>
            <a:endParaRPr lang="en-US" dirty="0" smtClean="0">
              <a:solidFill>
                <a:srgbClr val="0070C0"/>
              </a:solidFill>
            </a:endParaRPr>
          </a:p>
          <a:p>
            <a:pPr marL="0" indent="0">
              <a:buNone/>
            </a:pPr>
            <a:r>
              <a:rPr lang="en-US" dirty="0" smtClean="0">
                <a:solidFill>
                  <a:srgbClr val="FF0000"/>
                </a:solidFill>
              </a:rPr>
              <a:t>Output:</a:t>
            </a:r>
          </a:p>
          <a:p>
            <a:pPr marL="0" indent="0">
              <a:buNone/>
            </a:pPr>
            <a:r>
              <a:rPr lang="en-US" dirty="0" smtClean="0"/>
              <a:t>130</a:t>
            </a:r>
          </a:p>
          <a:p>
            <a:pPr marL="0" indent="0">
              <a:buNone/>
            </a:pPr>
            <a:r>
              <a:rPr lang="en-US" dirty="0" smtClean="0"/>
              <a:t>-136</a:t>
            </a:r>
          </a:p>
          <a:p>
            <a:pPr marL="0" indent="0">
              <a:buNone/>
            </a:pPr>
            <a:endParaRPr lang="en-US" dirty="0"/>
          </a:p>
          <a:p>
            <a:pPr marL="0" indent="0">
              <a:buNone/>
            </a:pPr>
            <a:endParaRPr lang="en-US" dirty="0"/>
          </a:p>
        </p:txBody>
      </p:sp>
      <p:sp>
        <p:nvSpPr>
          <p:cNvPr id="5"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9F9F9"/>
                </a:solidFill>
                <a:effectLst/>
                <a:latin typeface="Arial Unicode MS"/>
              </a:rPr>
              <a:t>130 -126</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4936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Variable Example: Adding Lower Type</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class</a:t>
            </a:r>
            <a:r>
              <a:rPr lang="en-US" dirty="0"/>
              <a:t> Simple{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b="1" dirty="0"/>
              <a:t>byte</a:t>
            </a:r>
            <a:r>
              <a:rPr lang="en-US" dirty="0"/>
              <a:t> a=10;  </a:t>
            </a:r>
          </a:p>
          <a:p>
            <a:pPr marL="0" indent="0">
              <a:buNone/>
            </a:pPr>
            <a:r>
              <a:rPr lang="en-US" b="1" dirty="0"/>
              <a:t>byte</a:t>
            </a:r>
            <a:r>
              <a:rPr lang="en-US" dirty="0"/>
              <a:t> b=10;  </a:t>
            </a:r>
          </a:p>
          <a:p>
            <a:pPr marL="0" indent="0">
              <a:buNone/>
            </a:pPr>
            <a:r>
              <a:rPr lang="en-US" dirty="0"/>
              <a:t>//byte c=</a:t>
            </a:r>
            <a:r>
              <a:rPr lang="en-US" dirty="0" err="1"/>
              <a:t>a+b</a:t>
            </a:r>
            <a:r>
              <a:rPr lang="en-US" dirty="0"/>
              <a:t>;//</a:t>
            </a:r>
            <a:r>
              <a:rPr lang="en-US" dirty="0">
                <a:solidFill>
                  <a:srgbClr val="FF0000"/>
                </a:solidFill>
              </a:rPr>
              <a:t>Compile Time Error: because </a:t>
            </a:r>
            <a:r>
              <a:rPr lang="en-US" dirty="0" err="1">
                <a:solidFill>
                  <a:srgbClr val="FF0000"/>
                </a:solidFill>
              </a:rPr>
              <a:t>a+b</a:t>
            </a:r>
            <a:r>
              <a:rPr lang="en-US" dirty="0">
                <a:solidFill>
                  <a:srgbClr val="FF0000"/>
                </a:solidFill>
              </a:rPr>
              <a:t>=20 will be </a:t>
            </a:r>
            <a:r>
              <a:rPr lang="en-US" dirty="0" err="1">
                <a:solidFill>
                  <a:srgbClr val="FF0000"/>
                </a:solidFill>
              </a:rPr>
              <a:t>int</a:t>
            </a:r>
            <a:r>
              <a:rPr lang="en-US" dirty="0"/>
              <a:t>  </a:t>
            </a:r>
          </a:p>
          <a:p>
            <a:pPr marL="0" indent="0">
              <a:buNone/>
            </a:pPr>
            <a:r>
              <a:rPr lang="en-US" b="1" dirty="0"/>
              <a:t>byte</a:t>
            </a:r>
            <a:r>
              <a:rPr lang="en-US" dirty="0"/>
              <a:t> c=(</a:t>
            </a:r>
            <a:r>
              <a:rPr lang="en-US" b="1" dirty="0"/>
              <a:t>byte</a:t>
            </a:r>
            <a:r>
              <a:rPr lang="en-US" dirty="0"/>
              <a:t>)(</a:t>
            </a:r>
            <a:r>
              <a:rPr lang="en-US" dirty="0" err="1"/>
              <a:t>a+b</a:t>
            </a:r>
            <a:r>
              <a:rPr lang="en-US" dirty="0"/>
              <a:t>);  </a:t>
            </a:r>
          </a:p>
          <a:p>
            <a:pPr marL="0" indent="0">
              <a:buNone/>
            </a:pPr>
            <a:r>
              <a:rPr lang="en-US" dirty="0" err="1"/>
              <a:t>System.out.println</a:t>
            </a:r>
            <a:r>
              <a:rPr lang="en-US" dirty="0"/>
              <a:t>(c);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754767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257"/>
          </a:xfrm>
        </p:spPr>
        <p:txBody>
          <a:bodyPr/>
          <a:lstStyle/>
          <a:p>
            <a:pPr algn="ctr"/>
            <a:r>
              <a:rPr lang="en-US" b="1" dirty="0" smtClean="0">
                <a:solidFill>
                  <a:srgbClr val="002060"/>
                </a:solidFill>
              </a:rPr>
              <a:t>Types of Variables in Java</a:t>
            </a:r>
            <a:endParaRPr lang="en-US" b="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a:t>1) </a:t>
            </a:r>
            <a:r>
              <a:rPr lang="en-US" b="1" dirty="0"/>
              <a:t>Local </a:t>
            </a:r>
            <a:r>
              <a:rPr lang="en-US" b="1" dirty="0" smtClean="0"/>
              <a:t>Variable</a:t>
            </a:r>
            <a:r>
              <a:rPr lang="en-US" dirty="0" smtClean="0"/>
              <a:t>: A </a:t>
            </a:r>
            <a:r>
              <a:rPr lang="en-US" dirty="0"/>
              <a:t>variable declared inside the body of the method is called local variable. You can use this variable only within that method and the other methods in the class aren't even aware that the variable </a:t>
            </a:r>
            <a:r>
              <a:rPr lang="en-US" dirty="0" smtClean="0"/>
              <a:t>exists. </a:t>
            </a:r>
            <a:endParaRPr lang="en-US" dirty="0"/>
          </a:p>
          <a:p>
            <a:pPr marL="0" indent="0">
              <a:buNone/>
            </a:pPr>
            <a:r>
              <a:rPr lang="en-US" dirty="0"/>
              <a:t>2) </a:t>
            </a:r>
            <a:r>
              <a:rPr lang="en-US" b="1" dirty="0"/>
              <a:t>Instance </a:t>
            </a:r>
            <a:r>
              <a:rPr lang="en-US" b="1" dirty="0" smtClean="0"/>
              <a:t>Variable: </a:t>
            </a:r>
            <a:r>
              <a:rPr lang="en-US" dirty="0" smtClean="0"/>
              <a:t>A </a:t>
            </a:r>
            <a:r>
              <a:rPr lang="en-US" dirty="0"/>
              <a:t>variable declared inside the class but outside the body of the method, is called an instance variable</a:t>
            </a:r>
            <a:r>
              <a:rPr lang="en-US" dirty="0" smtClean="0"/>
              <a:t>.</a:t>
            </a:r>
            <a:endParaRPr lang="en-US" dirty="0"/>
          </a:p>
          <a:p>
            <a:r>
              <a:rPr lang="en-US" dirty="0" smtClean="0"/>
              <a:t>It </a:t>
            </a:r>
            <a:r>
              <a:rPr lang="en-US" dirty="0"/>
              <a:t>is called an instance variable because its value is instance-specific and is not shared among instances.</a:t>
            </a:r>
          </a:p>
          <a:p>
            <a:pPr marL="0" indent="0">
              <a:buNone/>
            </a:pPr>
            <a:r>
              <a:rPr lang="en-US" dirty="0"/>
              <a:t>3) </a:t>
            </a:r>
            <a:r>
              <a:rPr lang="en-US" b="1" dirty="0"/>
              <a:t>Static </a:t>
            </a:r>
            <a:r>
              <a:rPr lang="en-US" b="1" dirty="0" smtClean="0"/>
              <a:t>variable: </a:t>
            </a:r>
            <a:r>
              <a:rPr lang="en-US" dirty="0" smtClean="0"/>
              <a:t>A </a:t>
            </a:r>
            <a:r>
              <a:rPr lang="en-US" dirty="0"/>
              <a:t>variable that is declared as </a:t>
            </a:r>
            <a:r>
              <a:rPr lang="en-US" b="1" dirty="0">
                <a:solidFill>
                  <a:srgbClr val="00B0F0"/>
                </a:solidFill>
              </a:rPr>
              <a:t>static</a:t>
            </a:r>
            <a:r>
              <a:rPr lang="en-US" dirty="0"/>
              <a:t> is called a </a:t>
            </a:r>
            <a:r>
              <a:rPr lang="en-US" dirty="0" smtClean="0"/>
              <a:t>static variable</a:t>
            </a:r>
            <a:r>
              <a:rPr lang="en-US" dirty="0"/>
              <a:t>. It cannot be local. You can create a single copy of the static variable and share it among all the instances of the class. </a:t>
            </a:r>
            <a:endParaRPr lang="en-US" dirty="0" smtClean="0"/>
          </a:p>
          <a:p>
            <a:r>
              <a:rPr lang="en-US" dirty="0" smtClean="0"/>
              <a:t>Memory </a:t>
            </a:r>
            <a:r>
              <a:rPr lang="en-US" dirty="0"/>
              <a:t>allocation for static variables happens only once when the class is loaded in the memory.</a:t>
            </a:r>
          </a:p>
          <a:p>
            <a:pPr marL="0" indent="0">
              <a:buNone/>
            </a:pPr>
            <a:endParaRPr lang="en-US" dirty="0"/>
          </a:p>
        </p:txBody>
      </p:sp>
    </p:spTree>
    <p:extLst>
      <p:ext uri="{BB962C8B-B14F-4D97-AF65-F5344CB8AC3E}">
        <p14:creationId xmlns:p14="http://schemas.microsoft.com/office/powerpoint/2010/main" val="985946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rPr>
              <a:t>Identifiers</a:t>
            </a:r>
            <a:endParaRPr lang="en-US" b="1"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r>
              <a:rPr lang="en-US" dirty="0"/>
              <a:t>All Java </a:t>
            </a:r>
            <a:r>
              <a:rPr lang="en-US" b="1" dirty="0"/>
              <a:t>variables</a:t>
            </a:r>
            <a:r>
              <a:rPr lang="en-US" dirty="0"/>
              <a:t> must be </a:t>
            </a:r>
            <a:r>
              <a:rPr lang="en-US" b="1" dirty="0"/>
              <a:t>identified</a:t>
            </a:r>
            <a:r>
              <a:rPr lang="en-US" dirty="0"/>
              <a:t> with </a:t>
            </a:r>
            <a:r>
              <a:rPr lang="en-US" b="1" dirty="0"/>
              <a:t>unique names</a:t>
            </a:r>
            <a:r>
              <a:rPr lang="en-US" dirty="0"/>
              <a:t>.</a:t>
            </a:r>
          </a:p>
          <a:p>
            <a:r>
              <a:rPr lang="en-US" dirty="0"/>
              <a:t>These unique names are called </a:t>
            </a:r>
            <a:r>
              <a:rPr lang="en-US" b="1" dirty="0"/>
              <a:t>identifiers</a:t>
            </a:r>
            <a:r>
              <a:rPr lang="en-US" dirty="0"/>
              <a:t>.</a:t>
            </a:r>
          </a:p>
          <a:p>
            <a:r>
              <a:rPr lang="en-US" dirty="0"/>
              <a:t>Identifiers can be short names (like x and y) or more descriptive names (age, sum, </a:t>
            </a:r>
            <a:r>
              <a:rPr lang="en-US" dirty="0" err="1"/>
              <a:t>totalVolume</a:t>
            </a:r>
            <a:r>
              <a:rPr lang="en-US" dirty="0"/>
              <a:t>).</a:t>
            </a:r>
          </a:p>
          <a:p>
            <a:r>
              <a:rPr lang="en-US" b="1" dirty="0"/>
              <a:t>Note:</a:t>
            </a:r>
            <a:r>
              <a:rPr lang="en-US" dirty="0"/>
              <a:t> It is recommended to use descriptive names in order to create understandable and maintainable code</a:t>
            </a:r>
            <a:r>
              <a:rPr lang="en-US" dirty="0" smtClean="0"/>
              <a:t>:</a:t>
            </a:r>
          </a:p>
          <a:p>
            <a:endParaRPr lang="en-US" dirty="0"/>
          </a:p>
          <a:p>
            <a:r>
              <a:rPr lang="en-US" dirty="0"/>
              <a:t>The general rules for naming variables are:</a:t>
            </a:r>
          </a:p>
          <a:p>
            <a:r>
              <a:rPr lang="en-US" dirty="0"/>
              <a:t>Names can contain letters, digits, underscores, and dollar signs</a:t>
            </a:r>
          </a:p>
          <a:p>
            <a:r>
              <a:rPr lang="en-US" dirty="0"/>
              <a:t>Names must begin with a letter</a:t>
            </a:r>
          </a:p>
          <a:p>
            <a:r>
              <a:rPr lang="en-US" dirty="0"/>
              <a:t>Names should start with a lowercase letter and it cannot contain whitespace</a:t>
            </a:r>
          </a:p>
          <a:p>
            <a:r>
              <a:rPr lang="en-US" dirty="0"/>
              <a:t>Names can also begin with $ and _ (but we will not use it in this tutorial)</a:t>
            </a:r>
          </a:p>
          <a:p>
            <a:r>
              <a:rPr lang="en-US" dirty="0"/>
              <a:t>Names are case sensitive ("</a:t>
            </a:r>
            <a:r>
              <a:rPr lang="en-US" dirty="0" err="1"/>
              <a:t>myVar</a:t>
            </a:r>
            <a:r>
              <a:rPr lang="en-US" dirty="0"/>
              <a:t>" and "</a:t>
            </a:r>
            <a:r>
              <a:rPr lang="en-US" dirty="0" err="1"/>
              <a:t>myvar</a:t>
            </a:r>
            <a:r>
              <a:rPr lang="en-US" dirty="0"/>
              <a:t>" are different variables)</a:t>
            </a:r>
          </a:p>
          <a:p>
            <a:r>
              <a:rPr lang="en-US" dirty="0"/>
              <a:t>Reserved </a:t>
            </a:r>
            <a:r>
              <a:rPr lang="en-US" dirty="0" smtClean="0"/>
              <a:t>words/key words cannot be identifiers for variables</a:t>
            </a:r>
            <a:r>
              <a:rPr lang="en-US" dirty="0"/>
              <a:t> </a:t>
            </a:r>
          </a:p>
          <a:p>
            <a:pPr marL="0" indent="0">
              <a:buNone/>
            </a:pPr>
            <a:endParaRPr lang="en-US" dirty="0"/>
          </a:p>
        </p:txBody>
      </p:sp>
    </p:spTree>
    <p:extLst>
      <p:ext uri="{BB962C8B-B14F-4D97-AF65-F5344CB8AC3E}">
        <p14:creationId xmlns:p14="http://schemas.microsoft.com/office/powerpoint/2010/main" val="3069392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rPr>
              <a:t>Escape Sequences</a:t>
            </a:r>
            <a:endParaRPr lang="en-US" b="1" dirty="0">
              <a:solidFill>
                <a:srgbClr val="002060"/>
              </a:solidFill>
            </a:endParaRPr>
          </a:p>
        </p:txBody>
      </p:sp>
      <p:sp>
        <p:nvSpPr>
          <p:cNvPr id="3" name="Content Placeholder 2"/>
          <p:cNvSpPr>
            <a:spLocks noGrp="1"/>
          </p:cNvSpPr>
          <p:nvPr>
            <p:ph idx="1"/>
          </p:nvPr>
        </p:nvSpPr>
        <p:spPr>
          <a:xfrm>
            <a:off x="462116" y="1465006"/>
            <a:ext cx="11729884" cy="4711957"/>
          </a:xfrm>
        </p:spPr>
        <p:txBody>
          <a:bodyPr/>
          <a:lstStyle/>
          <a:p>
            <a:pPr marL="0" indent="0">
              <a:buNone/>
            </a:pPr>
            <a:r>
              <a:rPr lang="en-US" dirty="0"/>
              <a:t>Java language supports few special escape sequences for String and char literals</a:t>
            </a:r>
          </a:p>
        </p:txBody>
      </p:sp>
      <p:graphicFrame>
        <p:nvGraphicFramePr>
          <p:cNvPr id="4" name="Table 3"/>
          <p:cNvGraphicFramePr>
            <a:graphicFrameLocks noGrp="1"/>
          </p:cNvGraphicFramePr>
          <p:nvPr>
            <p:extLst>
              <p:ext uri="{D42A27DB-BD31-4B8C-83A1-F6EECF244321}">
                <p14:modId xmlns:p14="http://schemas.microsoft.com/office/powerpoint/2010/main" val="2266019545"/>
              </p:ext>
            </p:extLst>
          </p:nvPr>
        </p:nvGraphicFramePr>
        <p:xfrm>
          <a:off x="3077497" y="1914116"/>
          <a:ext cx="5555226" cy="4922596"/>
        </p:xfrm>
        <a:graphic>
          <a:graphicData uri="http://schemas.openxmlformats.org/drawingml/2006/table">
            <a:tbl>
              <a:tblPr/>
              <a:tblGrid>
                <a:gridCol w="929624">
                  <a:extLst>
                    <a:ext uri="{9D8B030D-6E8A-4147-A177-3AD203B41FA5}">
                      <a16:colId xmlns:a16="http://schemas.microsoft.com/office/drawing/2014/main" val="2953581579"/>
                    </a:ext>
                  </a:extLst>
                </a:gridCol>
                <a:gridCol w="4625602">
                  <a:extLst>
                    <a:ext uri="{9D8B030D-6E8A-4147-A177-3AD203B41FA5}">
                      <a16:colId xmlns:a16="http://schemas.microsoft.com/office/drawing/2014/main" val="2239810052"/>
                    </a:ext>
                  </a:extLst>
                </a:gridCol>
              </a:tblGrid>
              <a:tr h="480977">
                <a:tc>
                  <a:txBody>
                    <a:bodyPr/>
                    <a:lstStyle/>
                    <a:p>
                      <a:pPr algn="ctr" fontAlgn="t"/>
                      <a:r>
                        <a:rPr lang="en-US" sz="1800">
                          <a:effectLst/>
                        </a:rPr>
                        <a:t>Notation</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Character represented</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586956848"/>
                  </a:ext>
                </a:extLst>
              </a:tr>
              <a:tr h="278065">
                <a:tc>
                  <a:txBody>
                    <a:bodyPr/>
                    <a:lstStyle/>
                    <a:p>
                      <a:pPr fontAlgn="t"/>
                      <a:r>
                        <a:rPr lang="en-US" sz="1800">
                          <a:effectLst/>
                        </a:rPr>
                        <a:t>\n</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Newline (0x0a)</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41088992"/>
                  </a:ext>
                </a:extLst>
              </a:tr>
              <a:tr h="480977">
                <a:tc>
                  <a:txBody>
                    <a:bodyPr/>
                    <a:lstStyle/>
                    <a:p>
                      <a:pPr fontAlgn="t"/>
                      <a:r>
                        <a:rPr lang="en-US" sz="1800">
                          <a:effectLst/>
                        </a:rPr>
                        <a:t>\r</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Carriage return (0x0d)</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30990692"/>
                  </a:ext>
                </a:extLst>
              </a:tr>
              <a:tr h="278065">
                <a:tc>
                  <a:txBody>
                    <a:bodyPr/>
                    <a:lstStyle/>
                    <a:p>
                      <a:pPr fontAlgn="t"/>
                      <a:r>
                        <a:rPr lang="en-US" sz="1800">
                          <a:effectLst/>
                        </a:rPr>
                        <a:t>\f</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Formfeed (0x0c)</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20126522"/>
                  </a:ext>
                </a:extLst>
              </a:tr>
              <a:tr h="278065">
                <a:tc>
                  <a:txBody>
                    <a:bodyPr/>
                    <a:lstStyle/>
                    <a:p>
                      <a:pPr fontAlgn="t"/>
                      <a:r>
                        <a:rPr lang="en-US" sz="1800">
                          <a:effectLst/>
                        </a:rPr>
                        <a:t>\b</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Backspace (0x08)</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37027135"/>
                  </a:ext>
                </a:extLst>
              </a:tr>
              <a:tr h="278065">
                <a:tc>
                  <a:txBody>
                    <a:bodyPr/>
                    <a:lstStyle/>
                    <a:p>
                      <a:pPr fontAlgn="t"/>
                      <a:r>
                        <a:rPr lang="en-US" sz="1800">
                          <a:effectLst/>
                        </a:rPr>
                        <a:t>\s</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Space (0x20)</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11642783"/>
                  </a:ext>
                </a:extLst>
              </a:tr>
              <a:tr h="278065">
                <a:tc>
                  <a:txBody>
                    <a:bodyPr/>
                    <a:lstStyle/>
                    <a:p>
                      <a:pPr fontAlgn="t"/>
                      <a:r>
                        <a:rPr lang="en-US" sz="1800">
                          <a:effectLst/>
                        </a:rPr>
                        <a:t>\t</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tab</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11608660"/>
                  </a:ext>
                </a:extLst>
              </a:tr>
              <a:tr h="278065">
                <a:tc>
                  <a:txBody>
                    <a:bodyPr/>
                    <a:lstStyle/>
                    <a:p>
                      <a:pPr fontAlgn="t"/>
                      <a:r>
                        <a:rPr lang="en-US" sz="1800">
                          <a:effectLst/>
                        </a:rPr>
                        <a:t>\"</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Double quote</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28559932"/>
                  </a:ext>
                </a:extLst>
              </a:tr>
              <a:tr h="278065">
                <a:tc>
                  <a:txBody>
                    <a:bodyPr/>
                    <a:lstStyle/>
                    <a:p>
                      <a:pPr fontAlgn="t"/>
                      <a:r>
                        <a:rPr lang="en-US" sz="1800">
                          <a:effectLst/>
                        </a:rPr>
                        <a:t>\'</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Single quote</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44323375"/>
                  </a:ext>
                </a:extLst>
              </a:tr>
              <a:tr h="278065">
                <a:tc>
                  <a:txBody>
                    <a:bodyPr/>
                    <a:lstStyle/>
                    <a:p>
                      <a:pPr fontAlgn="t"/>
                      <a:r>
                        <a:rPr lang="en-US" sz="1800">
                          <a:effectLst/>
                        </a:rPr>
                        <a:t>\\</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backslash</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73667466"/>
                  </a:ext>
                </a:extLst>
              </a:tr>
              <a:tr h="480977">
                <a:tc>
                  <a:txBody>
                    <a:bodyPr/>
                    <a:lstStyle/>
                    <a:p>
                      <a:pPr fontAlgn="t"/>
                      <a:r>
                        <a:rPr lang="en-US" sz="1800">
                          <a:effectLst/>
                        </a:rPr>
                        <a:t>\ddd</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Octal character (ddd)</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86871323"/>
                  </a:ext>
                </a:extLst>
              </a:tr>
              <a:tr h="683889">
                <a:tc>
                  <a:txBody>
                    <a:bodyPr/>
                    <a:lstStyle/>
                    <a:p>
                      <a:pPr fontAlgn="t"/>
                      <a:r>
                        <a:rPr lang="en-US" sz="1800">
                          <a:effectLst/>
                        </a:rPr>
                        <a:t>\uxxxx</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Hexadecimal UNICODE character (</a:t>
                      </a:r>
                      <a:r>
                        <a:rPr lang="en-US" sz="1800" dirty="0" err="1">
                          <a:effectLst/>
                        </a:rPr>
                        <a:t>xxxx</a:t>
                      </a:r>
                      <a:r>
                        <a:rPr lang="en-US" sz="1800" dirty="0">
                          <a:effectLst/>
                        </a:rPr>
                        <a:t>)</a:t>
                      </a:r>
                    </a:p>
                  </a:txBody>
                  <a:tcPr marL="37576" marR="37576" marT="37576" marB="375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74335211"/>
                  </a:ext>
                </a:extLst>
              </a:tr>
            </a:tbl>
          </a:graphicData>
        </a:graphic>
      </p:graphicFrame>
    </p:spTree>
    <p:extLst>
      <p:ext uri="{BB962C8B-B14F-4D97-AF65-F5344CB8AC3E}">
        <p14:creationId xmlns:p14="http://schemas.microsoft.com/office/powerpoint/2010/main" val="3867654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002060"/>
                </a:solidFill>
              </a:rPr>
              <a:t>Java </a:t>
            </a:r>
            <a:r>
              <a:rPr lang="en-US" b="1" dirty="0" smtClean="0">
                <a:solidFill>
                  <a:srgbClr val="002060"/>
                </a:solidFill>
              </a:rPr>
              <a:t>Literals</a:t>
            </a:r>
            <a:endParaRPr lang="en-US" b="1" dirty="0">
              <a:solidFill>
                <a:srgbClr val="002060"/>
              </a:solidFill>
            </a:endParaRPr>
          </a:p>
        </p:txBody>
      </p:sp>
      <p:sp>
        <p:nvSpPr>
          <p:cNvPr id="3" name="Content Placeholder 2"/>
          <p:cNvSpPr>
            <a:spLocks noGrp="1"/>
          </p:cNvSpPr>
          <p:nvPr>
            <p:ph idx="1"/>
          </p:nvPr>
        </p:nvSpPr>
        <p:spPr/>
        <p:txBody>
          <a:bodyPr/>
          <a:lstStyle/>
          <a:p>
            <a:r>
              <a:rPr lang="en-US" dirty="0"/>
              <a:t>A literal is a source code representation of a fixed value. They are represented directly in the code without any computation.</a:t>
            </a:r>
          </a:p>
          <a:p>
            <a:r>
              <a:rPr lang="en-US" dirty="0"/>
              <a:t>Literals can be assigned to any primitive type variable</a:t>
            </a:r>
            <a:r>
              <a:rPr lang="en-US" dirty="0" smtClean="0"/>
              <a:t>.</a:t>
            </a:r>
          </a:p>
          <a:p>
            <a:r>
              <a:rPr lang="en-US" dirty="0" smtClean="0"/>
              <a:t>For Example: </a:t>
            </a:r>
            <a:endParaRPr lang="en-US" dirty="0"/>
          </a:p>
          <a:p>
            <a:pPr marL="0" indent="0">
              <a:buNone/>
            </a:pPr>
            <a:r>
              <a:rPr lang="en-US" altLang="en-US" dirty="0">
                <a:solidFill>
                  <a:srgbClr val="000088"/>
                </a:solidFill>
                <a:latin typeface="var(--bs-font-monospace)"/>
              </a:rPr>
              <a:t>byte</a:t>
            </a:r>
            <a:r>
              <a:rPr lang="en-US" altLang="en-US" dirty="0">
                <a:solidFill>
                  <a:srgbClr val="000000"/>
                </a:solidFill>
                <a:latin typeface="var(--bs-font-monospace)"/>
              </a:rPr>
              <a:t> a </a:t>
            </a:r>
            <a:r>
              <a:rPr lang="en-US" altLang="en-US" dirty="0">
                <a:solidFill>
                  <a:srgbClr val="666600"/>
                </a:solidFill>
                <a:latin typeface="var(--bs-font-monospace)"/>
              </a:rPr>
              <a:t>=</a:t>
            </a:r>
            <a:r>
              <a:rPr lang="en-US" altLang="en-US" dirty="0">
                <a:solidFill>
                  <a:srgbClr val="000000"/>
                </a:solidFill>
                <a:latin typeface="var(--bs-font-monospace)"/>
              </a:rPr>
              <a:t> </a:t>
            </a:r>
            <a:r>
              <a:rPr lang="en-US" altLang="en-US" dirty="0">
                <a:solidFill>
                  <a:srgbClr val="006666"/>
                </a:solidFill>
                <a:latin typeface="var(--bs-font-monospace)"/>
              </a:rPr>
              <a:t>68</a:t>
            </a:r>
            <a:r>
              <a:rPr lang="en-US" altLang="en-US" dirty="0">
                <a:solidFill>
                  <a:srgbClr val="666600"/>
                </a:solidFill>
                <a:latin typeface="var(--bs-font-monospace)"/>
              </a:rPr>
              <a:t>;</a:t>
            </a:r>
            <a:r>
              <a:rPr lang="en-US" altLang="en-US" dirty="0">
                <a:solidFill>
                  <a:srgbClr val="000000"/>
                </a:solidFill>
                <a:latin typeface="var(--bs-font-monospace)"/>
              </a:rPr>
              <a:t> </a:t>
            </a:r>
            <a:endParaRPr lang="en-US" altLang="en-US" dirty="0" smtClean="0">
              <a:solidFill>
                <a:srgbClr val="000000"/>
              </a:solidFill>
              <a:latin typeface="var(--bs-font-monospace)"/>
            </a:endParaRPr>
          </a:p>
          <a:p>
            <a:pPr marL="0" indent="0">
              <a:buNone/>
            </a:pPr>
            <a:r>
              <a:rPr lang="en-US" altLang="en-US" dirty="0" smtClean="0">
                <a:solidFill>
                  <a:srgbClr val="000088"/>
                </a:solidFill>
                <a:latin typeface="var(--bs-font-monospace)"/>
              </a:rPr>
              <a:t>char</a:t>
            </a:r>
            <a:r>
              <a:rPr lang="en-US" altLang="en-US" dirty="0" smtClean="0">
                <a:solidFill>
                  <a:srgbClr val="000000"/>
                </a:solidFill>
                <a:latin typeface="var(--bs-font-monospace)"/>
              </a:rPr>
              <a:t> </a:t>
            </a:r>
            <a:r>
              <a:rPr lang="en-US" altLang="en-US" dirty="0">
                <a:solidFill>
                  <a:srgbClr val="000000"/>
                </a:solidFill>
                <a:latin typeface="var(--bs-font-monospace)"/>
              </a:rPr>
              <a:t>a </a:t>
            </a:r>
            <a:r>
              <a:rPr lang="en-US" altLang="en-US" dirty="0">
                <a:solidFill>
                  <a:srgbClr val="666600"/>
                </a:solidFill>
                <a:latin typeface="var(--bs-font-monospace)"/>
              </a:rPr>
              <a:t>=</a:t>
            </a:r>
            <a:r>
              <a:rPr lang="en-US" altLang="en-US" dirty="0">
                <a:solidFill>
                  <a:srgbClr val="000000"/>
                </a:solidFill>
                <a:latin typeface="var(--bs-font-monospace)"/>
              </a:rPr>
              <a:t> </a:t>
            </a:r>
            <a:r>
              <a:rPr lang="en-US" altLang="en-US" dirty="0">
                <a:solidFill>
                  <a:srgbClr val="008800"/>
                </a:solidFill>
                <a:latin typeface="var(--bs-font-monospace)"/>
              </a:rPr>
              <a:t>'A'</a:t>
            </a:r>
            <a:r>
              <a:rPr lang="en-US" altLang="en-US" dirty="0">
                <a:solidFill>
                  <a:srgbClr val="666600"/>
                </a:solidFill>
                <a:latin typeface="var(--bs-font-monospace)"/>
              </a:rPr>
              <a:t>;</a:t>
            </a:r>
            <a:endParaRPr lang="en-US" dirty="0"/>
          </a:p>
        </p:txBody>
      </p:sp>
    </p:spTree>
    <p:extLst>
      <p:ext uri="{BB962C8B-B14F-4D97-AF65-F5344CB8AC3E}">
        <p14:creationId xmlns:p14="http://schemas.microsoft.com/office/powerpoint/2010/main" val="4032266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990"/>
            <a:ext cx="10515600" cy="1325563"/>
          </a:xfrm>
        </p:spPr>
        <p:txBody>
          <a:bodyPr/>
          <a:lstStyle/>
          <a:p>
            <a:pPr algn="ctr"/>
            <a:r>
              <a:rPr lang="en-US" b="1" dirty="0" smtClean="0">
                <a:solidFill>
                  <a:srgbClr val="002060"/>
                </a:solidFill>
              </a:rPr>
              <a:t>Operators </a:t>
            </a:r>
            <a:r>
              <a:rPr lang="en-US" b="1" dirty="0">
                <a:solidFill>
                  <a:srgbClr val="002060"/>
                </a:solidFill>
              </a:rPr>
              <a:t>in </a:t>
            </a:r>
            <a:r>
              <a:rPr lang="en-US" b="1" dirty="0" smtClean="0">
                <a:solidFill>
                  <a:srgbClr val="002060"/>
                </a:solidFill>
              </a:rPr>
              <a:t>Java</a:t>
            </a:r>
            <a:r>
              <a:rPr lang="en-US" b="1" dirty="0">
                <a:solidFill>
                  <a:srgbClr val="002060"/>
                </a:solidFill>
              </a:rPr>
              <a:t/>
            </a:r>
            <a:br>
              <a:rPr lang="en-US" b="1" dirty="0">
                <a:solidFill>
                  <a:srgbClr val="002060"/>
                </a:solidFill>
              </a:rPr>
            </a:br>
            <a:r>
              <a:rPr lang="en-US" b="1" dirty="0" smtClean="0"/>
              <a:t>Precedence wise</a:t>
            </a:r>
            <a:endParaRPr lang="en-US" b="1" dirty="0">
              <a:solidFill>
                <a:srgbClr val="00206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9816311"/>
              </p:ext>
            </p:extLst>
          </p:nvPr>
        </p:nvGraphicFramePr>
        <p:xfrm>
          <a:off x="727588" y="1224958"/>
          <a:ext cx="10626212" cy="5652247"/>
        </p:xfrm>
        <a:graphic>
          <a:graphicData uri="http://schemas.openxmlformats.org/drawingml/2006/table">
            <a:tbl>
              <a:tblPr/>
              <a:tblGrid>
                <a:gridCol w="1453706">
                  <a:extLst>
                    <a:ext uri="{9D8B030D-6E8A-4147-A177-3AD203B41FA5}">
                      <a16:colId xmlns:a16="http://schemas.microsoft.com/office/drawing/2014/main" val="993487065"/>
                    </a:ext>
                  </a:extLst>
                </a:gridCol>
                <a:gridCol w="3052873">
                  <a:extLst>
                    <a:ext uri="{9D8B030D-6E8A-4147-A177-3AD203B41FA5}">
                      <a16:colId xmlns:a16="http://schemas.microsoft.com/office/drawing/2014/main" val="314419115"/>
                    </a:ext>
                  </a:extLst>
                </a:gridCol>
                <a:gridCol w="6119633">
                  <a:extLst>
                    <a:ext uri="{9D8B030D-6E8A-4147-A177-3AD203B41FA5}">
                      <a16:colId xmlns:a16="http://schemas.microsoft.com/office/drawing/2014/main" val="2297032731"/>
                    </a:ext>
                  </a:extLst>
                </a:gridCol>
              </a:tblGrid>
              <a:tr h="392587">
                <a:tc>
                  <a:txBody>
                    <a:bodyPr/>
                    <a:lstStyle/>
                    <a:p>
                      <a:pPr algn="l" fontAlgn="t"/>
                      <a:r>
                        <a:rPr lang="en-US" sz="1800">
                          <a:solidFill>
                            <a:srgbClr val="000000"/>
                          </a:solidFill>
                          <a:effectLst/>
                          <a:latin typeface="times new roman" panose="02020603050405020304" pitchFamily="18" charset="0"/>
                        </a:rPr>
                        <a:t>Operator Type</a:t>
                      </a:r>
                    </a:p>
                  </a:txBody>
                  <a:tcPr marL="39319" marR="39319" marT="39319" marB="39319">
                    <a:lnL w="6350" cap="flat" cmpd="sng" algn="ctr">
                      <a:solidFill>
                        <a:srgbClr val="502A70"/>
                      </a:solidFill>
                      <a:prstDash val="solid"/>
                      <a:round/>
                      <a:headEnd type="none" w="med" len="med"/>
                      <a:tailEnd type="none" w="med" len="med"/>
                    </a:lnL>
                    <a:lnR w="6350" cap="flat" cmpd="sng" algn="ctr">
                      <a:solidFill>
                        <a:srgbClr val="502A70"/>
                      </a:solidFill>
                      <a:prstDash val="solid"/>
                      <a:round/>
                      <a:headEnd type="none" w="med" len="med"/>
                      <a:tailEnd type="none" w="med" len="med"/>
                    </a:lnR>
                    <a:lnT w="6350" cap="flat" cmpd="sng" algn="ctr">
                      <a:solidFill>
                        <a:srgbClr val="502A7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anose="02020603050405020304" pitchFamily="18" charset="0"/>
                        </a:rPr>
                        <a:t>Category</a:t>
                      </a:r>
                    </a:p>
                  </a:txBody>
                  <a:tcPr marL="39319" marR="39319" marT="39319" marB="39319">
                    <a:lnL w="6350" cap="flat" cmpd="sng" algn="ctr">
                      <a:solidFill>
                        <a:srgbClr val="502A70"/>
                      </a:solidFill>
                      <a:prstDash val="solid"/>
                      <a:round/>
                      <a:headEnd type="none" w="med" len="med"/>
                      <a:tailEnd type="none" w="med" len="med"/>
                    </a:lnL>
                    <a:lnR w="6350" cap="flat" cmpd="sng" algn="ctr">
                      <a:solidFill>
                        <a:srgbClr val="502A70"/>
                      </a:solidFill>
                      <a:prstDash val="solid"/>
                      <a:round/>
                      <a:headEnd type="none" w="med" len="med"/>
                      <a:tailEnd type="none" w="med" len="med"/>
                    </a:lnR>
                    <a:lnT w="6350" cap="flat" cmpd="sng" algn="ctr">
                      <a:solidFill>
                        <a:srgbClr val="502A7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Precedence</a:t>
                      </a:r>
                    </a:p>
                  </a:txBody>
                  <a:tcPr marL="39319" marR="39319" marT="39319" marB="39319">
                    <a:lnL w="6350" cap="flat" cmpd="sng" algn="ctr">
                      <a:solidFill>
                        <a:srgbClr val="502A70"/>
                      </a:solidFill>
                      <a:prstDash val="solid"/>
                      <a:round/>
                      <a:headEnd type="none" w="med" len="med"/>
                      <a:tailEnd type="none" w="med" len="med"/>
                    </a:lnL>
                    <a:lnR w="6350" cap="flat" cmpd="sng" algn="ctr">
                      <a:solidFill>
                        <a:srgbClr val="502A70"/>
                      </a:solidFill>
                      <a:prstDash val="solid"/>
                      <a:round/>
                      <a:headEnd type="none" w="med" len="med"/>
                      <a:tailEnd type="none" w="med" len="med"/>
                    </a:lnR>
                    <a:lnT w="6350" cap="flat" cmpd="sng" algn="ctr">
                      <a:solidFill>
                        <a:srgbClr val="502A7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82510894"/>
                  </a:ext>
                </a:extLst>
              </a:tr>
              <a:tr h="364138">
                <a:tc rowSpan="2">
                  <a:txBody>
                    <a:bodyPr/>
                    <a:lstStyle/>
                    <a:p>
                      <a:pPr algn="just" fontAlgn="t"/>
                      <a:r>
                        <a:rPr lang="en-US" sz="1800" dirty="0">
                          <a:solidFill>
                            <a:srgbClr val="333333"/>
                          </a:solidFill>
                          <a:effectLst/>
                          <a:latin typeface="inter-regular"/>
                        </a:rPr>
                        <a:t>Unary</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postfix</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i="1" dirty="0">
                          <a:solidFill>
                            <a:srgbClr val="333333"/>
                          </a:solidFill>
                          <a:effectLst/>
                          <a:latin typeface="inter-regular"/>
                        </a:rPr>
                        <a:t>expr</a:t>
                      </a:r>
                      <a:r>
                        <a:rPr lang="en-US" sz="1800" dirty="0">
                          <a:solidFill>
                            <a:srgbClr val="333333"/>
                          </a:solidFill>
                          <a:effectLst/>
                          <a:latin typeface="inter-regular"/>
                        </a:rPr>
                        <a:t>++ </a:t>
                      </a:r>
                      <a:r>
                        <a:rPr lang="en-US" sz="1800" i="1" dirty="0">
                          <a:solidFill>
                            <a:srgbClr val="333333"/>
                          </a:solidFill>
                          <a:effectLst/>
                          <a:latin typeface="inter-regular"/>
                        </a:rPr>
                        <a:t>expr</a:t>
                      </a:r>
                      <a:r>
                        <a:rPr lang="en-US" sz="1800" dirty="0">
                          <a:solidFill>
                            <a:srgbClr val="333333"/>
                          </a:solidFill>
                          <a:effectLst/>
                          <a:latin typeface="inter-regular"/>
                        </a:rPr>
                        <a: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1503412"/>
                  </a:ext>
                </a:extLst>
              </a:tr>
              <a:tr h="517759">
                <a:tc vMerge="1">
                  <a:txBody>
                    <a:bodyPr/>
                    <a:lstStyle/>
                    <a:p>
                      <a:endParaRPr lang="en-US"/>
                    </a:p>
                  </a:txBody>
                  <a:tcPr/>
                </a:tc>
                <a:tc>
                  <a:txBody>
                    <a:bodyPr/>
                    <a:lstStyle/>
                    <a:p>
                      <a:pPr algn="just" fontAlgn="t"/>
                      <a:r>
                        <a:rPr lang="en-US" sz="1800" dirty="0">
                          <a:solidFill>
                            <a:srgbClr val="333333"/>
                          </a:solidFill>
                          <a:effectLst/>
                          <a:latin typeface="inter-regular"/>
                        </a:rPr>
                        <a:t>prefix</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a:t>
                      </a:r>
                      <a:r>
                        <a:rPr lang="en-US" sz="1800" i="1" dirty="0">
                          <a:solidFill>
                            <a:srgbClr val="333333"/>
                          </a:solidFill>
                          <a:effectLst/>
                          <a:latin typeface="inter-regular"/>
                        </a:rPr>
                        <a:t>expr</a:t>
                      </a:r>
                      <a:r>
                        <a:rPr lang="en-US" sz="1800" dirty="0">
                          <a:solidFill>
                            <a:srgbClr val="333333"/>
                          </a:solidFill>
                          <a:effectLst/>
                          <a:latin typeface="inter-regular"/>
                        </a:rPr>
                        <a:t> --</a:t>
                      </a:r>
                      <a:r>
                        <a:rPr lang="en-US" sz="1800" i="1" dirty="0">
                          <a:solidFill>
                            <a:srgbClr val="333333"/>
                          </a:solidFill>
                          <a:effectLst/>
                          <a:latin typeface="inter-regular"/>
                        </a:rPr>
                        <a:t>expr</a:t>
                      </a:r>
                      <a:r>
                        <a:rPr lang="en-US" sz="1800" dirty="0">
                          <a:solidFill>
                            <a:srgbClr val="333333"/>
                          </a:solidFill>
                          <a:effectLst/>
                          <a:latin typeface="inter-regular"/>
                        </a:rPr>
                        <a:t> +</a:t>
                      </a:r>
                      <a:r>
                        <a:rPr lang="en-US" sz="1800" i="1" dirty="0">
                          <a:solidFill>
                            <a:srgbClr val="333333"/>
                          </a:solidFill>
                          <a:effectLst/>
                          <a:latin typeface="inter-regular"/>
                        </a:rPr>
                        <a:t>expr</a:t>
                      </a:r>
                      <a:r>
                        <a:rPr lang="en-US" sz="1800" dirty="0">
                          <a:solidFill>
                            <a:srgbClr val="333333"/>
                          </a:solidFill>
                          <a:effectLst/>
                          <a:latin typeface="inter-regular"/>
                        </a:rPr>
                        <a:t> -</a:t>
                      </a:r>
                      <a:r>
                        <a:rPr lang="en-US" sz="1800" i="1" dirty="0">
                          <a:solidFill>
                            <a:srgbClr val="333333"/>
                          </a:solidFill>
                          <a:effectLst/>
                          <a:latin typeface="inter-regular"/>
                        </a:rPr>
                        <a:t>expr</a:t>
                      </a:r>
                      <a:r>
                        <a:rPr lang="en-US" sz="1800" dirty="0">
                          <a:solidFill>
                            <a:srgbClr val="333333"/>
                          </a:solidFill>
                          <a:effectLst/>
                          <a:latin typeface="inter-regular"/>
                        </a:rPr>
                        <a:t> ~ !</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83631344"/>
                  </a:ext>
                </a:extLst>
              </a:tr>
              <a:tr h="288452">
                <a:tc rowSpan="2">
                  <a:txBody>
                    <a:bodyPr/>
                    <a:lstStyle/>
                    <a:p>
                      <a:pPr algn="just" fontAlgn="t"/>
                      <a:r>
                        <a:rPr lang="en-US" sz="1800">
                          <a:solidFill>
                            <a:srgbClr val="333333"/>
                          </a:solidFill>
                          <a:effectLst/>
                          <a:latin typeface="inter-regular"/>
                        </a:rPr>
                        <a:t>Arithmetic</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multiplicative</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 / %</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02074834"/>
                  </a:ext>
                </a:extLst>
              </a:tr>
              <a:tr h="288452">
                <a:tc vMerge="1">
                  <a:txBody>
                    <a:bodyPr/>
                    <a:lstStyle/>
                    <a:p>
                      <a:endParaRPr lang="en-US"/>
                    </a:p>
                  </a:txBody>
                  <a:tcPr/>
                </a:tc>
                <a:tc>
                  <a:txBody>
                    <a:bodyPr/>
                    <a:lstStyle/>
                    <a:p>
                      <a:pPr algn="just" fontAlgn="t"/>
                      <a:r>
                        <a:rPr lang="en-US" sz="1800">
                          <a:solidFill>
                            <a:srgbClr val="333333"/>
                          </a:solidFill>
                          <a:effectLst/>
                          <a:latin typeface="inter-regular"/>
                        </a:rPr>
                        <a:t>additive</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 -</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83301895"/>
                  </a:ext>
                </a:extLst>
              </a:tr>
              <a:tr h="288452">
                <a:tc>
                  <a:txBody>
                    <a:bodyPr/>
                    <a:lstStyle/>
                    <a:p>
                      <a:pPr algn="just" fontAlgn="t"/>
                      <a:r>
                        <a:rPr lang="en-US" sz="1800">
                          <a:solidFill>
                            <a:srgbClr val="333333"/>
                          </a:solidFill>
                          <a:effectLst/>
                          <a:latin typeface="inter-regular"/>
                        </a:rPr>
                        <a:t>Shift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shift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&lt;&lt; &gt;&gt; &gt;&gt;&gt;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57503503"/>
                  </a:ext>
                </a:extLst>
              </a:tr>
              <a:tr h="364138">
                <a:tc rowSpan="2">
                  <a:txBody>
                    <a:bodyPr/>
                    <a:lstStyle/>
                    <a:p>
                      <a:pPr algn="just" fontAlgn="t"/>
                      <a:r>
                        <a:rPr lang="en-US" sz="1800">
                          <a:solidFill>
                            <a:srgbClr val="333333"/>
                          </a:solidFill>
                          <a:effectLst/>
                          <a:latin typeface="inter-regular"/>
                        </a:rPr>
                        <a:t>Relational</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comparison</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&lt; &gt; &lt;= &gt;= instanceof</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90706400"/>
                  </a:ext>
                </a:extLst>
              </a:tr>
              <a:tr h="288452">
                <a:tc vMerge="1">
                  <a:txBody>
                    <a:bodyPr/>
                    <a:lstStyle/>
                    <a:p>
                      <a:endParaRPr lang="en-US"/>
                    </a:p>
                  </a:txBody>
                  <a:tcPr/>
                </a:tc>
                <a:tc>
                  <a:txBody>
                    <a:bodyPr/>
                    <a:lstStyle/>
                    <a:p>
                      <a:pPr algn="just" fontAlgn="t"/>
                      <a:r>
                        <a:rPr lang="en-US" sz="1800">
                          <a:solidFill>
                            <a:srgbClr val="333333"/>
                          </a:solidFill>
                          <a:effectLst/>
                          <a:latin typeface="inter-regular"/>
                        </a:rPr>
                        <a:t>equality</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 !=</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06990531"/>
                  </a:ext>
                </a:extLst>
              </a:tr>
              <a:tr h="288452">
                <a:tc rowSpan="3">
                  <a:txBody>
                    <a:bodyPr/>
                    <a:lstStyle/>
                    <a:p>
                      <a:pPr algn="just" fontAlgn="t"/>
                      <a:r>
                        <a:rPr lang="en-US" sz="1800">
                          <a:solidFill>
                            <a:srgbClr val="333333"/>
                          </a:solidFill>
                          <a:effectLst/>
                          <a:latin typeface="inter-regular"/>
                        </a:rPr>
                        <a:t>Bitwise</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bitwise AND</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&amp;</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94626955"/>
                  </a:ext>
                </a:extLst>
              </a:tr>
              <a:tr h="364138">
                <a:tc vMerge="1">
                  <a:txBody>
                    <a:bodyPr/>
                    <a:lstStyle/>
                    <a:p>
                      <a:endParaRPr lang="en-US"/>
                    </a:p>
                  </a:txBody>
                  <a:tcPr/>
                </a:tc>
                <a:tc>
                  <a:txBody>
                    <a:bodyPr/>
                    <a:lstStyle/>
                    <a:p>
                      <a:pPr algn="just" fontAlgn="t"/>
                      <a:r>
                        <a:rPr lang="en-US" sz="1800">
                          <a:solidFill>
                            <a:srgbClr val="333333"/>
                          </a:solidFill>
                          <a:effectLst/>
                          <a:latin typeface="inter-regular"/>
                        </a:rPr>
                        <a:t>bitwise exclusive OR</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82014719"/>
                  </a:ext>
                </a:extLst>
              </a:tr>
              <a:tr h="364138">
                <a:tc vMerge="1">
                  <a:txBody>
                    <a:bodyPr/>
                    <a:lstStyle/>
                    <a:p>
                      <a:endParaRPr lang="en-US"/>
                    </a:p>
                  </a:txBody>
                  <a:tcPr/>
                </a:tc>
                <a:tc>
                  <a:txBody>
                    <a:bodyPr/>
                    <a:lstStyle/>
                    <a:p>
                      <a:pPr algn="just" fontAlgn="t"/>
                      <a:r>
                        <a:rPr lang="en-US" sz="1800">
                          <a:solidFill>
                            <a:srgbClr val="333333"/>
                          </a:solidFill>
                          <a:effectLst/>
                          <a:latin typeface="inter-regular"/>
                        </a:rPr>
                        <a:t>bitwise inclusive OR</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14939915"/>
                  </a:ext>
                </a:extLst>
              </a:tr>
              <a:tr h="288452">
                <a:tc rowSpan="2">
                  <a:txBody>
                    <a:bodyPr/>
                    <a:lstStyle/>
                    <a:p>
                      <a:pPr algn="just" fontAlgn="t"/>
                      <a:r>
                        <a:rPr lang="en-US" sz="1800">
                          <a:solidFill>
                            <a:srgbClr val="333333"/>
                          </a:solidFill>
                          <a:effectLst/>
                          <a:latin typeface="inter-regular"/>
                        </a:rPr>
                        <a:t>Logical</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logical AND</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&amp;&amp;</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0844192"/>
                  </a:ext>
                </a:extLst>
              </a:tr>
              <a:tr h="288452">
                <a:tc vMerge="1">
                  <a:txBody>
                    <a:bodyPr/>
                    <a:lstStyle/>
                    <a:p>
                      <a:endParaRPr lang="en-US"/>
                    </a:p>
                  </a:txBody>
                  <a:tcPr/>
                </a:tc>
                <a:tc>
                  <a:txBody>
                    <a:bodyPr/>
                    <a:lstStyle/>
                    <a:p>
                      <a:pPr algn="just" fontAlgn="t"/>
                      <a:r>
                        <a:rPr lang="en-US" sz="1800">
                          <a:solidFill>
                            <a:srgbClr val="333333"/>
                          </a:solidFill>
                          <a:effectLst/>
                          <a:latin typeface="inter-regular"/>
                        </a:rPr>
                        <a:t>logical OR</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81455520"/>
                  </a:ext>
                </a:extLst>
              </a:tr>
              <a:tr h="288452">
                <a:tc>
                  <a:txBody>
                    <a:bodyPr/>
                    <a:lstStyle/>
                    <a:p>
                      <a:pPr algn="just" fontAlgn="t"/>
                      <a:r>
                        <a:rPr lang="en-US" sz="1800">
                          <a:solidFill>
                            <a:srgbClr val="333333"/>
                          </a:solidFill>
                          <a:effectLst/>
                          <a:latin typeface="inter-regular"/>
                        </a:rPr>
                        <a:t>Ternary</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ternary</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 :</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50067156"/>
                  </a:ext>
                </a:extLst>
              </a:tr>
              <a:tr h="671381">
                <a:tc>
                  <a:txBody>
                    <a:bodyPr/>
                    <a:lstStyle/>
                    <a:p>
                      <a:pPr algn="just" fontAlgn="t"/>
                      <a:r>
                        <a:rPr lang="en-US" sz="1800">
                          <a:solidFill>
                            <a:srgbClr val="333333"/>
                          </a:solidFill>
                          <a:effectLst/>
                          <a:latin typeface="inter-regular"/>
                        </a:rPr>
                        <a:t>Assignment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assignment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 += -= *= /= %= &amp;= ^= |= &lt;&lt;= &gt;&gt;= &gt;&gt;&gt;=</a:t>
                      </a:r>
                    </a:p>
                  </a:txBody>
                  <a:tcPr marL="26213" marR="26213" marT="26213" marB="2621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7957450"/>
                  </a:ext>
                </a:extLst>
              </a:tr>
            </a:tbl>
          </a:graphicData>
        </a:graphic>
      </p:graphicFrame>
    </p:spTree>
    <p:extLst>
      <p:ext uri="{BB962C8B-B14F-4D97-AF65-F5344CB8AC3E}">
        <p14:creationId xmlns:p14="http://schemas.microsoft.com/office/powerpoint/2010/main" val="344708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Declaring (Creating) </a:t>
            </a:r>
            <a:r>
              <a:rPr lang="en-US" b="1" dirty="0" smtClean="0">
                <a:solidFill>
                  <a:srgbClr val="002060"/>
                </a:solidFill>
              </a:rPr>
              <a:t>Variables</a:t>
            </a:r>
            <a:endParaRPr lang="en-US" b="1" dirty="0">
              <a:solidFill>
                <a:srgbClr val="002060"/>
              </a:solidFill>
            </a:endParaRPr>
          </a:p>
        </p:txBody>
      </p:sp>
      <p:sp>
        <p:nvSpPr>
          <p:cNvPr id="3" name="Content Placeholder 2"/>
          <p:cNvSpPr>
            <a:spLocks noGrp="1"/>
          </p:cNvSpPr>
          <p:nvPr>
            <p:ph idx="1"/>
          </p:nvPr>
        </p:nvSpPr>
        <p:spPr>
          <a:xfrm>
            <a:off x="838200" y="1330035"/>
            <a:ext cx="10515600" cy="3005991"/>
          </a:xfrm>
        </p:spPr>
        <p:txBody>
          <a:bodyPr>
            <a:normAutofit lnSpcReduction="10000"/>
          </a:bodyPr>
          <a:lstStyle/>
          <a:p>
            <a:pPr marL="0" indent="0">
              <a:buNone/>
            </a:pPr>
            <a:r>
              <a:rPr lang="en-US" b="1" dirty="0" smtClean="0">
                <a:solidFill>
                  <a:srgbClr val="FF0000"/>
                </a:solidFill>
              </a:rPr>
              <a:t>Attention Python Programmers!</a:t>
            </a:r>
          </a:p>
          <a:p>
            <a:pPr marL="0" indent="0">
              <a:buNone/>
            </a:pPr>
            <a:r>
              <a:rPr lang="en-US" dirty="0" smtClean="0"/>
              <a:t>Java </a:t>
            </a:r>
            <a:r>
              <a:rPr lang="en-US" dirty="0"/>
              <a:t>is a statically-typed programming language. </a:t>
            </a:r>
            <a:endParaRPr lang="en-US" dirty="0" smtClean="0"/>
          </a:p>
          <a:p>
            <a:pPr marL="0" indent="0">
              <a:buNone/>
            </a:pPr>
            <a:r>
              <a:rPr lang="en-US" dirty="0" smtClean="0"/>
              <a:t>It </a:t>
            </a:r>
            <a:r>
              <a:rPr lang="en-US" dirty="0"/>
              <a:t>means, all </a:t>
            </a:r>
            <a:r>
              <a:rPr lang="en-US" dirty="0">
                <a:hlinkClick r:id="rId2"/>
              </a:rPr>
              <a:t>variables</a:t>
            </a:r>
            <a:r>
              <a:rPr lang="en-US" dirty="0"/>
              <a:t> must be declared before its </a:t>
            </a:r>
            <a:r>
              <a:rPr lang="en-US" dirty="0" smtClean="0"/>
              <a:t>use.</a:t>
            </a:r>
          </a:p>
          <a:p>
            <a:pPr marL="0" indent="0">
              <a:buNone/>
            </a:pPr>
            <a:r>
              <a:rPr lang="en-US" dirty="0" smtClean="0"/>
              <a:t>That </a:t>
            </a:r>
            <a:r>
              <a:rPr lang="en-US" dirty="0"/>
              <a:t>is why we need to declare variable's type and name</a:t>
            </a:r>
            <a:r>
              <a:rPr lang="en-US" dirty="0" smtClean="0"/>
              <a:t>.</a:t>
            </a:r>
          </a:p>
          <a:p>
            <a:pPr marL="0" indent="0">
              <a:buNone/>
            </a:pPr>
            <a:r>
              <a:rPr lang="en-US" i="1" dirty="0" smtClean="0">
                <a:solidFill>
                  <a:srgbClr val="FF0000"/>
                </a:solidFill>
              </a:rPr>
              <a:t>Syntax: </a:t>
            </a:r>
          </a:p>
          <a:p>
            <a:pPr marL="0" indent="0">
              <a:buNone/>
            </a:pPr>
            <a:r>
              <a:rPr lang="en-US" i="1" dirty="0" smtClean="0">
                <a:solidFill>
                  <a:srgbClr val="00B0F0"/>
                </a:solidFill>
                <a:latin typeface="Consolas" panose="020B0609020204030204" pitchFamily="49" charset="0"/>
              </a:rPr>
              <a:t>	type variable-name = value;</a:t>
            </a:r>
          </a:p>
          <a:p>
            <a:pPr marL="0" indent="0">
              <a:buNone/>
            </a:pPr>
            <a:endParaRPr lang="en-US" altLang="en-US" dirty="0" smtClean="0">
              <a:solidFill>
                <a:srgbClr val="0077AA"/>
              </a:solidFill>
              <a:latin typeface="Consolas" panose="020B0609020204030204" pitchFamily="49" charset="0"/>
            </a:endParaRPr>
          </a:p>
          <a:p>
            <a:pPr marL="0" indent="0">
              <a:buNone/>
            </a:pPr>
            <a:endParaRPr lang="en-US" i="1" dirty="0" smtClean="0">
              <a:solidFill>
                <a:srgbClr val="00B0F0"/>
              </a:solidFill>
              <a:latin typeface="Consolas" panose="020B0609020204030204" pitchFamily="49" charset="0"/>
            </a:endParaRPr>
          </a:p>
          <a:p>
            <a:pPr marL="0" indent="0">
              <a:buNone/>
            </a:pPr>
            <a:endParaRPr lang="en-US" i="1" dirty="0" smtClean="0">
              <a:solidFill>
                <a:srgbClr val="FF0000"/>
              </a:solidFill>
              <a:latin typeface="Consolas" panose="020B0609020204030204" pitchFamily="49" charset="0"/>
            </a:endParaRPr>
          </a:p>
          <a:p>
            <a:pPr marL="0" indent="0">
              <a:buNone/>
            </a:pPr>
            <a:endParaRPr lang="en-US" i="1" dirty="0">
              <a:solidFill>
                <a:srgbClr val="FF0000"/>
              </a:solidFill>
              <a:latin typeface="Consolas" panose="020B0609020204030204" pitchFamily="49" charset="0"/>
            </a:endParaRPr>
          </a:p>
        </p:txBody>
      </p:sp>
      <p:sp>
        <p:nvSpPr>
          <p:cNvPr id="8" name="TextBox 7"/>
          <p:cNvSpPr txBox="1"/>
          <p:nvPr/>
        </p:nvSpPr>
        <p:spPr>
          <a:xfrm>
            <a:off x="1710515" y="4405743"/>
            <a:ext cx="5781963" cy="2215991"/>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wrap="square" rtlCol="0">
            <a:spAutoFit/>
          </a:bodyPr>
          <a:lstStyle/>
          <a:p>
            <a:r>
              <a:rPr lang="en-US" sz="2000" i="1" dirty="0" smtClean="0">
                <a:solidFill>
                  <a:srgbClr val="FF0000"/>
                </a:solidFill>
                <a:latin typeface="Consolas" panose="020B0609020204030204" pitchFamily="49" charset="0"/>
              </a:rPr>
              <a:t>Examples: </a:t>
            </a:r>
          </a:p>
          <a:p>
            <a:r>
              <a:rPr lang="en-US" altLang="en-US" sz="2000" dirty="0" err="1" smtClean="0">
                <a:solidFill>
                  <a:srgbClr val="0077AA"/>
                </a:solidFill>
                <a:latin typeface="Consolas" panose="020B0609020204030204" pitchFamily="49" charset="0"/>
              </a:rPr>
              <a:t>int</a:t>
            </a:r>
            <a:r>
              <a:rPr lang="en-US" altLang="en-US" sz="2000" dirty="0" smtClean="0">
                <a:solidFill>
                  <a:srgbClr val="000000"/>
                </a:solidFill>
                <a:latin typeface="Consolas" panose="020B0609020204030204" pitchFamily="49" charset="0"/>
              </a:rPr>
              <a:t> </a:t>
            </a:r>
            <a:r>
              <a:rPr lang="en-US" altLang="en-US" sz="2000" dirty="0" err="1" smtClean="0">
                <a:solidFill>
                  <a:srgbClr val="000000"/>
                </a:solidFill>
                <a:latin typeface="Consolas" panose="020B0609020204030204" pitchFamily="49" charset="0"/>
              </a:rPr>
              <a:t>myNum</a:t>
            </a:r>
            <a:r>
              <a:rPr lang="en-US" altLang="en-US" sz="2000" dirty="0" smtClean="0">
                <a:solidFill>
                  <a:srgbClr val="000000"/>
                </a:solidFill>
                <a:latin typeface="Consolas" panose="020B0609020204030204" pitchFamily="49" charset="0"/>
              </a:rPr>
              <a:t> </a:t>
            </a:r>
            <a:r>
              <a:rPr lang="en-US" altLang="en-US" sz="2000" dirty="0" smtClean="0">
                <a:solidFill>
                  <a:srgbClr val="9A6E3A"/>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r>
              <a:rPr lang="en-US" altLang="en-US" sz="2000" dirty="0" smtClean="0">
                <a:solidFill>
                  <a:srgbClr val="990055"/>
                </a:solidFill>
                <a:latin typeface="Consolas" panose="020B0609020204030204" pitchFamily="49" charset="0"/>
              </a:rPr>
              <a:t>5</a:t>
            </a:r>
            <a:r>
              <a:rPr lang="en-US" altLang="en-US" sz="2000" dirty="0" smtClean="0">
                <a:solidFill>
                  <a:srgbClr val="999999"/>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p>
          <a:p>
            <a:r>
              <a:rPr lang="en-US" altLang="en-US" sz="2000" dirty="0" smtClean="0">
                <a:solidFill>
                  <a:srgbClr val="0077AA"/>
                </a:solidFill>
                <a:latin typeface="Consolas" panose="020B0609020204030204" pitchFamily="49" charset="0"/>
              </a:rPr>
              <a:t>float</a:t>
            </a:r>
            <a:r>
              <a:rPr lang="en-US" altLang="en-US" sz="2000" dirty="0" smtClean="0">
                <a:solidFill>
                  <a:srgbClr val="000000"/>
                </a:solidFill>
                <a:latin typeface="Consolas" panose="020B0609020204030204" pitchFamily="49" charset="0"/>
              </a:rPr>
              <a:t> </a:t>
            </a:r>
            <a:r>
              <a:rPr lang="en-US" altLang="en-US" sz="2000" dirty="0" err="1" smtClean="0">
                <a:solidFill>
                  <a:srgbClr val="000000"/>
                </a:solidFill>
                <a:latin typeface="Consolas" panose="020B0609020204030204" pitchFamily="49" charset="0"/>
              </a:rPr>
              <a:t>myFloatNum</a:t>
            </a:r>
            <a:r>
              <a:rPr lang="en-US" altLang="en-US" sz="2000" dirty="0" smtClean="0">
                <a:solidFill>
                  <a:srgbClr val="000000"/>
                </a:solidFill>
                <a:latin typeface="Consolas" panose="020B0609020204030204" pitchFamily="49" charset="0"/>
              </a:rPr>
              <a:t> </a:t>
            </a:r>
            <a:r>
              <a:rPr lang="en-US" altLang="en-US" sz="2000" dirty="0" smtClean="0">
                <a:solidFill>
                  <a:srgbClr val="9A6E3A"/>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r>
              <a:rPr lang="en-US" altLang="en-US" sz="2000" dirty="0" smtClean="0">
                <a:solidFill>
                  <a:srgbClr val="990055"/>
                </a:solidFill>
                <a:latin typeface="Consolas" panose="020B0609020204030204" pitchFamily="49" charset="0"/>
              </a:rPr>
              <a:t>5.99f</a:t>
            </a:r>
            <a:r>
              <a:rPr lang="en-US" altLang="en-US" sz="2000" dirty="0" smtClean="0">
                <a:solidFill>
                  <a:srgbClr val="999999"/>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p>
          <a:p>
            <a:r>
              <a:rPr lang="en-US" altLang="en-US" sz="2000" dirty="0" smtClean="0">
                <a:solidFill>
                  <a:srgbClr val="0077AA"/>
                </a:solidFill>
                <a:latin typeface="Consolas" panose="020B0609020204030204" pitchFamily="49" charset="0"/>
              </a:rPr>
              <a:t>char</a:t>
            </a:r>
            <a:r>
              <a:rPr lang="en-US" altLang="en-US" sz="2000" dirty="0" smtClean="0">
                <a:solidFill>
                  <a:srgbClr val="000000"/>
                </a:solidFill>
                <a:latin typeface="Consolas" panose="020B0609020204030204" pitchFamily="49" charset="0"/>
              </a:rPr>
              <a:t> </a:t>
            </a:r>
            <a:r>
              <a:rPr lang="en-US" altLang="en-US" sz="2000" dirty="0" err="1" smtClean="0">
                <a:solidFill>
                  <a:srgbClr val="000000"/>
                </a:solidFill>
                <a:latin typeface="Consolas" panose="020B0609020204030204" pitchFamily="49" charset="0"/>
              </a:rPr>
              <a:t>myLetter</a:t>
            </a:r>
            <a:r>
              <a:rPr lang="en-US" altLang="en-US" sz="2000" dirty="0" smtClean="0">
                <a:solidFill>
                  <a:srgbClr val="000000"/>
                </a:solidFill>
                <a:latin typeface="Consolas" panose="020B0609020204030204" pitchFamily="49" charset="0"/>
              </a:rPr>
              <a:t> </a:t>
            </a:r>
            <a:r>
              <a:rPr lang="en-US" altLang="en-US" sz="2000" dirty="0" smtClean="0">
                <a:solidFill>
                  <a:srgbClr val="9A6E3A"/>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r>
              <a:rPr lang="en-US" altLang="en-US" sz="2000" dirty="0" smtClean="0">
                <a:solidFill>
                  <a:srgbClr val="669900"/>
                </a:solidFill>
                <a:latin typeface="Consolas" panose="020B0609020204030204" pitchFamily="49" charset="0"/>
              </a:rPr>
              <a:t>'D'</a:t>
            </a:r>
            <a:r>
              <a:rPr lang="en-US" altLang="en-US" sz="2000" dirty="0" smtClean="0">
                <a:solidFill>
                  <a:srgbClr val="999999"/>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p>
          <a:p>
            <a:r>
              <a:rPr lang="en-US" altLang="en-US" sz="2000" dirty="0" err="1" smtClean="0">
                <a:solidFill>
                  <a:srgbClr val="0077AA"/>
                </a:solidFill>
                <a:latin typeface="Consolas" panose="020B0609020204030204" pitchFamily="49" charset="0"/>
              </a:rPr>
              <a:t>boolean</a:t>
            </a:r>
            <a:r>
              <a:rPr lang="en-US" altLang="en-US" sz="2000" dirty="0" smtClean="0">
                <a:solidFill>
                  <a:srgbClr val="000000"/>
                </a:solidFill>
                <a:latin typeface="Consolas" panose="020B0609020204030204" pitchFamily="49" charset="0"/>
              </a:rPr>
              <a:t> </a:t>
            </a:r>
            <a:r>
              <a:rPr lang="en-US" altLang="en-US" sz="2000" dirty="0" err="1" smtClean="0">
                <a:solidFill>
                  <a:srgbClr val="000000"/>
                </a:solidFill>
                <a:latin typeface="Consolas" panose="020B0609020204030204" pitchFamily="49" charset="0"/>
              </a:rPr>
              <a:t>myBool</a:t>
            </a:r>
            <a:r>
              <a:rPr lang="en-US" altLang="en-US" sz="2000" dirty="0" smtClean="0">
                <a:solidFill>
                  <a:srgbClr val="000000"/>
                </a:solidFill>
                <a:latin typeface="Consolas" panose="020B0609020204030204" pitchFamily="49" charset="0"/>
              </a:rPr>
              <a:t> </a:t>
            </a:r>
            <a:r>
              <a:rPr lang="en-US" altLang="en-US" sz="2000" dirty="0" smtClean="0">
                <a:solidFill>
                  <a:srgbClr val="9A6E3A"/>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r>
              <a:rPr lang="en-US" altLang="en-US" sz="2000" dirty="0" smtClean="0">
                <a:solidFill>
                  <a:srgbClr val="990055"/>
                </a:solidFill>
                <a:latin typeface="Consolas" panose="020B0609020204030204" pitchFamily="49" charset="0"/>
              </a:rPr>
              <a:t>true</a:t>
            </a:r>
            <a:r>
              <a:rPr lang="en-US" altLang="en-US" sz="2000" dirty="0" smtClean="0">
                <a:solidFill>
                  <a:srgbClr val="999999"/>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p>
          <a:p>
            <a:r>
              <a:rPr lang="en-US" altLang="en-US" sz="2000" dirty="0" smtClean="0">
                <a:solidFill>
                  <a:srgbClr val="DD4A68"/>
                </a:solidFill>
                <a:latin typeface="Consolas" panose="020B0609020204030204" pitchFamily="49" charset="0"/>
              </a:rPr>
              <a:t>String</a:t>
            </a:r>
            <a:r>
              <a:rPr lang="en-US" altLang="en-US" sz="2000" dirty="0" smtClean="0">
                <a:solidFill>
                  <a:srgbClr val="000000"/>
                </a:solidFill>
                <a:latin typeface="Consolas" panose="020B0609020204030204" pitchFamily="49" charset="0"/>
              </a:rPr>
              <a:t> </a:t>
            </a:r>
            <a:r>
              <a:rPr lang="en-US" altLang="en-US" sz="2000" dirty="0" err="1" smtClean="0">
                <a:solidFill>
                  <a:srgbClr val="000000"/>
                </a:solidFill>
                <a:latin typeface="Consolas" panose="020B0609020204030204" pitchFamily="49" charset="0"/>
              </a:rPr>
              <a:t>myText</a:t>
            </a:r>
            <a:r>
              <a:rPr lang="en-US" altLang="en-US" sz="2000" dirty="0" smtClean="0">
                <a:solidFill>
                  <a:srgbClr val="000000"/>
                </a:solidFill>
                <a:latin typeface="Consolas" panose="020B0609020204030204" pitchFamily="49" charset="0"/>
              </a:rPr>
              <a:t> </a:t>
            </a:r>
            <a:r>
              <a:rPr lang="en-US" altLang="en-US" sz="2000" dirty="0" smtClean="0">
                <a:solidFill>
                  <a:srgbClr val="9A6E3A"/>
                </a:solidFill>
                <a:latin typeface="Consolas" panose="020B0609020204030204" pitchFamily="49" charset="0"/>
              </a:rPr>
              <a:t>=</a:t>
            </a:r>
            <a:r>
              <a:rPr lang="en-US" altLang="en-US" sz="2000" dirty="0" smtClean="0">
                <a:solidFill>
                  <a:srgbClr val="000000"/>
                </a:solidFill>
                <a:latin typeface="Consolas" panose="020B0609020204030204" pitchFamily="49" charset="0"/>
              </a:rPr>
              <a:t> </a:t>
            </a:r>
            <a:r>
              <a:rPr lang="en-US" altLang="en-US" sz="2000" dirty="0" smtClean="0">
                <a:solidFill>
                  <a:srgbClr val="669900"/>
                </a:solidFill>
                <a:latin typeface="Consolas" panose="020B0609020204030204" pitchFamily="49" charset="0"/>
              </a:rPr>
              <a:t>"Hello"</a:t>
            </a:r>
            <a:r>
              <a:rPr lang="en-US" altLang="en-US" sz="2000" dirty="0" smtClean="0">
                <a:solidFill>
                  <a:srgbClr val="999999"/>
                </a:solidFill>
                <a:latin typeface="Consolas" panose="020B0609020204030204" pitchFamily="49" charset="0"/>
              </a:rPr>
              <a:t>;</a:t>
            </a:r>
            <a:r>
              <a:rPr kumimoji="0" lang="en-US" altLang="en-US" sz="16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476968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txBox="1">
            <a:spLocks noGrp="1"/>
          </p:cNvSpPr>
          <p:nvPr>
            <p:ph idx="1"/>
          </p:nvPr>
        </p:nvSpPr>
        <p:spPr>
          <a:xfrm>
            <a:off x="838200" y="1279227"/>
            <a:ext cx="10515600" cy="5491760"/>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endParaRPr lang="en-US" sz="2400" i="1" dirty="0" smtClean="0">
              <a:latin typeface="Consolas" panose="020B0609020204030204" pitchFamily="49" charset="0"/>
            </a:endParaRP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sum1 = 100 + 50;</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sum2 = sum1 + 250;</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sum3 = sum2 + sum2;</a:t>
            </a:r>
          </a:p>
          <a:p>
            <a:pPr marL="0" indent="0">
              <a:buNone/>
            </a:pPr>
            <a:endParaRPr lang="en-US" sz="2400" i="1" dirty="0" smtClean="0">
              <a:latin typeface="Consolas" panose="020B0609020204030204" pitchFamily="49" charset="0"/>
            </a:endParaRP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(sum1);</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(sum2);</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(sum3);  </a:t>
            </a:r>
          </a:p>
          <a:p>
            <a:pPr marL="0" indent="0">
              <a:buNone/>
            </a:pPr>
            <a:r>
              <a:rPr lang="en-US" sz="2400" i="1" dirty="0" smtClean="0">
                <a:latin typeface="Consolas" panose="020B0609020204030204" pitchFamily="49" charset="0"/>
              </a:rPr>
              <a:t>  }}</a:t>
            </a:r>
          </a:p>
        </p:txBody>
      </p:sp>
    </p:spTree>
    <p:extLst>
      <p:ext uri="{BB962C8B-B14F-4D97-AF65-F5344CB8AC3E}">
        <p14:creationId xmlns:p14="http://schemas.microsoft.com/office/powerpoint/2010/main" val="3611568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txBox="1">
            <a:spLocks noGrp="1"/>
          </p:cNvSpPr>
          <p:nvPr>
            <p:ph idx="1"/>
          </p:nvPr>
        </p:nvSpPr>
        <p:spPr>
          <a:xfrm>
            <a:off x="838200" y="1279227"/>
            <a:ext cx="10515600" cy="5491760"/>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x = 5;</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y = 2;</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 y);</a:t>
            </a:r>
          </a:p>
          <a:p>
            <a:pPr marL="0" indent="0">
              <a:buNone/>
            </a:pP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 y);</a:t>
            </a:r>
          </a:p>
          <a:p>
            <a:pPr marL="0" indent="0">
              <a:buNone/>
            </a:pP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 y);</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 y);</a:t>
            </a:r>
          </a:p>
          <a:p>
            <a:pPr marL="0" indent="0">
              <a:buNone/>
            </a:pPr>
            <a:endParaRPr lang="en-US" sz="2400" i="1" dirty="0" smtClean="0">
              <a:latin typeface="Consolas" panose="020B0609020204030204" pitchFamily="49" charset="0"/>
            </a:endParaRP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p>
        </p:txBody>
      </p:sp>
    </p:spTree>
    <p:extLst>
      <p:ext uri="{BB962C8B-B14F-4D97-AF65-F5344CB8AC3E}">
        <p14:creationId xmlns:p14="http://schemas.microsoft.com/office/powerpoint/2010/main" val="403170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txBox="1">
            <a:spLocks noGrp="1"/>
          </p:cNvSpPr>
          <p:nvPr>
            <p:ph idx="1"/>
          </p:nvPr>
        </p:nvSpPr>
        <p:spPr>
          <a:xfrm>
            <a:off x="838200" y="1279227"/>
            <a:ext cx="10515600" cy="4570482"/>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x = 5;</a:t>
            </a:r>
          </a:p>
          <a:p>
            <a:pPr marL="0" indent="0">
              <a:buNone/>
            </a:pPr>
            <a:r>
              <a:rPr lang="en-US" sz="2400" i="1" dirty="0" smtClean="0">
                <a:latin typeface="Consolas" panose="020B0609020204030204" pitchFamily="49" charset="0"/>
              </a:rPr>
              <a:t>    ++x;</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a:t>
            </a:r>
          </a:p>
          <a:p>
            <a:pPr marL="0" indent="0">
              <a:buNone/>
            </a:pPr>
            <a:r>
              <a:rPr lang="en-US" sz="2400" i="1" dirty="0" smtClean="0">
                <a:latin typeface="Consolas" panose="020B0609020204030204" pitchFamily="49" charset="0"/>
              </a:rPr>
              <a:t>	--x;</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a:t>
            </a: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p>
        </p:txBody>
      </p:sp>
    </p:spTree>
    <p:extLst>
      <p:ext uri="{BB962C8B-B14F-4D97-AF65-F5344CB8AC3E}">
        <p14:creationId xmlns:p14="http://schemas.microsoft.com/office/powerpoint/2010/main" val="2594453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Java Assignment </a:t>
            </a:r>
            <a:r>
              <a:rPr lang="en-US" b="1" dirty="0" smtClean="0">
                <a:solidFill>
                  <a:srgbClr val="002060"/>
                </a:solidFill>
              </a:rPr>
              <a:t>Operators</a:t>
            </a:r>
            <a:endParaRPr lang="en-US" b="1" dirty="0">
              <a:solidFill>
                <a:srgbClr val="00206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61877409"/>
              </p:ext>
            </p:extLst>
          </p:nvPr>
        </p:nvGraphicFramePr>
        <p:xfrm>
          <a:off x="1671483" y="1510993"/>
          <a:ext cx="8563897" cy="5093784"/>
        </p:xfrm>
        <a:graphic>
          <a:graphicData uri="http://schemas.openxmlformats.org/drawingml/2006/table">
            <a:tbl>
              <a:tblPr/>
              <a:tblGrid>
                <a:gridCol w="2563493">
                  <a:extLst>
                    <a:ext uri="{9D8B030D-6E8A-4147-A177-3AD203B41FA5}">
                      <a16:colId xmlns:a16="http://schemas.microsoft.com/office/drawing/2014/main" val="1426390961"/>
                    </a:ext>
                  </a:extLst>
                </a:gridCol>
                <a:gridCol w="2563046">
                  <a:extLst>
                    <a:ext uri="{9D8B030D-6E8A-4147-A177-3AD203B41FA5}">
                      <a16:colId xmlns:a16="http://schemas.microsoft.com/office/drawing/2014/main" val="728994775"/>
                    </a:ext>
                  </a:extLst>
                </a:gridCol>
                <a:gridCol w="3306258">
                  <a:extLst>
                    <a:ext uri="{9D8B030D-6E8A-4147-A177-3AD203B41FA5}">
                      <a16:colId xmlns:a16="http://schemas.microsoft.com/office/drawing/2014/main" val="2928554424"/>
                    </a:ext>
                  </a:extLst>
                </a:gridCol>
                <a:gridCol w="131100">
                  <a:extLst>
                    <a:ext uri="{9D8B030D-6E8A-4147-A177-3AD203B41FA5}">
                      <a16:colId xmlns:a16="http://schemas.microsoft.com/office/drawing/2014/main" val="3799855852"/>
                    </a:ext>
                  </a:extLst>
                </a:gridCol>
              </a:tblGrid>
              <a:tr h="375824">
                <a:tc>
                  <a:txBody>
                    <a:bodyPr/>
                    <a:lstStyle/>
                    <a:p>
                      <a:pPr algn="l" fontAlgn="t"/>
                      <a:r>
                        <a:rPr lang="en-US" sz="2400" dirty="0">
                          <a:effectLst/>
                        </a:rPr>
                        <a:t>Operator</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Example</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Same As</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60237254"/>
                  </a:ext>
                </a:extLst>
              </a:tr>
              <a:tr h="375824">
                <a:tc>
                  <a:txBody>
                    <a:bodyPr/>
                    <a:lstStyle/>
                    <a:p>
                      <a:pPr algn="l" fontAlgn="t"/>
                      <a:r>
                        <a:rPr lang="en-US" sz="2400" dirty="0">
                          <a:effectLst/>
                        </a:rPr>
                        <a: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x = 5</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x = 5</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189577704"/>
                  </a:ext>
                </a:extLst>
              </a:tr>
              <a:tr h="375824">
                <a:tc>
                  <a:txBody>
                    <a:bodyPr/>
                    <a:lstStyle/>
                    <a:p>
                      <a:pPr algn="l" fontAlgn="t"/>
                      <a:r>
                        <a:rPr lang="en-US" sz="2400" dirty="0">
                          <a:effectLst/>
                        </a:rPr>
                        <a: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55043650"/>
                  </a:ext>
                </a:extLst>
              </a:tr>
              <a:tr h="375824">
                <a:tc>
                  <a:txBody>
                    <a:bodyPr/>
                    <a:lstStyle/>
                    <a:p>
                      <a:pPr algn="l" fontAlgn="t"/>
                      <a:r>
                        <a:rPr lang="en-US" sz="2400" dirty="0">
                          <a:effectLst/>
                        </a:rPr>
                        <a: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x = 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1592097"/>
                  </a:ext>
                </a:extLst>
              </a:tr>
              <a:tr h="375824">
                <a:tc>
                  <a:txBody>
                    <a:bodyPr/>
                    <a:lstStyle/>
                    <a:p>
                      <a:pPr algn="l" fontAlgn="t"/>
                      <a:r>
                        <a:rPr lang="en-US" sz="2400" dirty="0">
                          <a:effectLst/>
                        </a:rPr>
                        <a: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35517658"/>
                  </a:ext>
                </a:extLst>
              </a:tr>
              <a:tr h="375824">
                <a:tc>
                  <a:txBody>
                    <a:bodyPr/>
                    <a:lstStyle/>
                    <a:p>
                      <a:pPr algn="l" fontAlgn="t"/>
                      <a:r>
                        <a:rPr lang="en-US" sz="2400" dirty="0">
                          <a:effectLst/>
                        </a:rPr>
                        <a: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x = 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7600919"/>
                  </a:ext>
                </a:extLst>
              </a:tr>
              <a:tr h="375824">
                <a:tc>
                  <a:txBody>
                    <a:bodyPr/>
                    <a:lstStyle/>
                    <a:p>
                      <a:pPr algn="l" fontAlgn="t"/>
                      <a:r>
                        <a:rPr lang="en-US" sz="2400" dirty="0">
                          <a:effectLst/>
                        </a:rPr>
                        <a: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effectLst/>
                        </a:rPr>
                        <a:t>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87833122"/>
                  </a:ext>
                </a:extLst>
              </a:tr>
              <a:tr h="375824">
                <a:tc>
                  <a:txBody>
                    <a:bodyPr/>
                    <a:lstStyle/>
                    <a:p>
                      <a:pPr algn="l" fontAlgn="t"/>
                      <a:r>
                        <a:rPr lang="en-US" sz="2400">
                          <a:effectLst/>
                        </a:rPr>
                        <a:t>&amp;=</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dirty="0">
                          <a:effectLst/>
                        </a:rPr>
                        <a:t>x &amp;=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x = x &amp;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70129713"/>
                  </a:ext>
                </a:extLst>
              </a:tr>
              <a:tr h="375824">
                <a:tc>
                  <a:txBody>
                    <a:bodyPr/>
                    <a:lstStyle/>
                    <a:p>
                      <a:pPr algn="l" fontAlgn="t"/>
                      <a:r>
                        <a:rPr lang="en-US" sz="2400">
                          <a:effectLst/>
                        </a:rPr>
                        <a: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effectLst/>
                        </a:rPr>
                        <a:t>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66457775"/>
                  </a:ext>
                </a:extLst>
              </a:tr>
              <a:tr h="375824">
                <a:tc>
                  <a:txBody>
                    <a:bodyPr/>
                    <a:lstStyle/>
                    <a:p>
                      <a:pPr algn="l" fontAlgn="t"/>
                      <a:r>
                        <a:rPr lang="en-US" sz="2400">
                          <a:effectLst/>
                        </a:rPr>
                        <a: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dirty="0">
                          <a:effectLst/>
                        </a:rPr>
                        <a:t>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x = x ^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27458686"/>
                  </a:ext>
                </a:extLst>
              </a:tr>
              <a:tr h="375824">
                <a:tc>
                  <a:txBody>
                    <a:bodyPr/>
                    <a:lstStyle/>
                    <a:p>
                      <a:pPr algn="l" fontAlgn="t"/>
                      <a:r>
                        <a:rPr lang="en-US" sz="2400">
                          <a:effectLst/>
                        </a:rPr>
                        <a:t>&gt;&gt;=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effectLst/>
                        </a:rPr>
                        <a:t>x &gt;&gt;=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effectLst/>
                        </a:rPr>
                        <a:t>x = x &gt;&gt;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000" dirty="0">
                        <a:effectLst/>
                      </a:endParaRP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78772310"/>
                  </a:ext>
                </a:extLst>
              </a:tr>
              <a:tr h="217273">
                <a:tc>
                  <a:txBody>
                    <a:bodyPr/>
                    <a:lstStyle/>
                    <a:p>
                      <a:pPr algn="l" fontAlgn="t"/>
                      <a:r>
                        <a:rPr lang="en-US" sz="2400">
                          <a:effectLst/>
                        </a:rPr>
                        <a:t>&lt;&lt;=</a:t>
                      </a:r>
                    </a:p>
                  </a:txBody>
                  <a:tcPr marL="58723"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400">
                          <a:effectLst/>
                        </a:rPr>
                        <a:t>x &lt;&lt;=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400" dirty="0">
                          <a:effectLst/>
                        </a:rPr>
                        <a:t>x = x &lt;&lt; 3</a:t>
                      </a:r>
                    </a:p>
                  </a:txBody>
                  <a:tcPr marL="29361" marR="29361" marT="29361" marB="29361">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endParaRPr lang="en-US" sz="1000" dirty="0"/>
                    </a:p>
                  </a:txBody>
                  <a:tcPr marL="52850" marR="52850" marT="26425" marB="26425">
                    <a:lnL w="6350" cap="flat" cmpd="sng" algn="ctr">
                      <a:solidFill>
                        <a:srgbClr val="CCCCCC"/>
                      </a:solidFill>
                      <a:prstDash val="solid"/>
                      <a:round/>
                      <a:headEnd type="none" w="med" len="med"/>
                      <a:tailEnd type="none" w="med" len="med"/>
                    </a:lnL>
                    <a:lnT w="6350"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2150113076"/>
                  </a:ext>
                </a:extLst>
              </a:tr>
            </a:tbl>
          </a:graphicData>
        </a:graphic>
      </p:graphicFrame>
    </p:spTree>
    <p:extLst>
      <p:ext uri="{BB962C8B-B14F-4D97-AF65-F5344CB8AC3E}">
        <p14:creationId xmlns:p14="http://schemas.microsoft.com/office/powerpoint/2010/main" val="3484877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710" y="89822"/>
            <a:ext cx="10515600" cy="1325563"/>
          </a:xfrm>
        </p:spPr>
        <p:txBody>
          <a:bodyPr/>
          <a:lstStyle/>
          <a:p>
            <a:pPr algn="ctr"/>
            <a:r>
              <a:rPr lang="en-US" b="1" dirty="0" smtClean="0">
                <a:solidFill>
                  <a:srgbClr val="002060"/>
                </a:solidFill>
              </a:rPr>
              <a:t>Java Assignment Operators</a:t>
            </a:r>
            <a:endParaRPr lang="en-US" dirty="0"/>
          </a:p>
        </p:txBody>
      </p:sp>
      <p:sp>
        <p:nvSpPr>
          <p:cNvPr id="4" name="Content Placeholder 3"/>
          <p:cNvSpPr txBox="1">
            <a:spLocks noGrp="1"/>
          </p:cNvSpPr>
          <p:nvPr>
            <p:ph idx="1"/>
          </p:nvPr>
        </p:nvSpPr>
        <p:spPr>
          <a:xfrm>
            <a:off x="838200" y="1279227"/>
            <a:ext cx="10515600" cy="5491760"/>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x = 5;</a:t>
            </a:r>
          </a:p>
          <a:p>
            <a:pPr marL="0" indent="0">
              <a:buNone/>
            </a:pPr>
            <a:r>
              <a:rPr lang="en-US" sz="2400" i="1" dirty="0" smtClean="0">
                <a:latin typeface="Consolas" panose="020B0609020204030204" pitchFamily="49" charset="0"/>
              </a:rPr>
              <a:t>    x += 3;</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a:t>
            </a:r>
          </a:p>
          <a:p>
            <a:pPr marL="0" indent="0">
              <a:buNone/>
            </a:pPr>
            <a:r>
              <a:rPr lang="en-US" sz="2400" i="1" dirty="0" smtClean="0">
                <a:latin typeface="Consolas" panose="020B0609020204030204" pitchFamily="49" charset="0"/>
              </a:rPr>
              <a:t>    x -= 3;</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a:t>
            </a:r>
          </a:p>
          <a:p>
            <a:pPr marL="0" indent="0">
              <a:buNone/>
            </a:pPr>
            <a:r>
              <a:rPr lang="en-US" sz="2400" i="1" dirty="0" smtClean="0">
                <a:latin typeface="Consolas" panose="020B0609020204030204" pitchFamily="49" charset="0"/>
              </a:rPr>
              <a:t>	 x ^= 3;</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a:t>
            </a: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p>
        </p:txBody>
      </p:sp>
    </p:spTree>
    <p:extLst>
      <p:ext uri="{BB962C8B-B14F-4D97-AF65-F5344CB8AC3E}">
        <p14:creationId xmlns:p14="http://schemas.microsoft.com/office/powerpoint/2010/main" val="113538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Java Comparison </a:t>
            </a:r>
            <a:r>
              <a:rPr lang="en-US" b="1" dirty="0" smtClean="0">
                <a:solidFill>
                  <a:srgbClr val="002060"/>
                </a:solidFill>
              </a:rPr>
              <a:t>Operators</a:t>
            </a:r>
            <a:endParaRPr lang="en-US" b="1" dirty="0">
              <a:solidFill>
                <a:srgbClr val="00206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5880392"/>
              </p:ext>
            </p:extLst>
          </p:nvPr>
        </p:nvGraphicFramePr>
        <p:xfrm>
          <a:off x="1769805" y="1402837"/>
          <a:ext cx="8308258" cy="5253076"/>
        </p:xfrm>
        <a:graphic>
          <a:graphicData uri="http://schemas.openxmlformats.org/drawingml/2006/table">
            <a:tbl>
              <a:tblPr/>
              <a:tblGrid>
                <a:gridCol w="2073027">
                  <a:extLst>
                    <a:ext uri="{9D8B030D-6E8A-4147-A177-3AD203B41FA5}">
                      <a16:colId xmlns:a16="http://schemas.microsoft.com/office/drawing/2014/main" val="1155835612"/>
                    </a:ext>
                  </a:extLst>
                </a:gridCol>
                <a:gridCol w="3433038">
                  <a:extLst>
                    <a:ext uri="{9D8B030D-6E8A-4147-A177-3AD203B41FA5}">
                      <a16:colId xmlns:a16="http://schemas.microsoft.com/office/drawing/2014/main" val="2213644984"/>
                    </a:ext>
                  </a:extLst>
                </a:gridCol>
                <a:gridCol w="2601963">
                  <a:extLst>
                    <a:ext uri="{9D8B030D-6E8A-4147-A177-3AD203B41FA5}">
                      <a16:colId xmlns:a16="http://schemas.microsoft.com/office/drawing/2014/main" val="4155708905"/>
                    </a:ext>
                  </a:extLst>
                </a:gridCol>
                <a:gridCol w="200230">
                  <a:extLst>
                    <a:ext uri="{9D8B030D-6E8A-4147-A177-3AD203B41FA5}">
                      <a16:colId xmlns:a16="http://schemas.microsoft.com/office/drawing/2014/main" val="3060664913"/>
                    </a:ext>
                  </a:extLst>
                </a:gridCol>
              </a:tblGrid>
              <a:tr h="621620">
                <a:tc>
                  <a:txBody>
                    <a:bodyPr/>
                    <a:lstStyle/>
                    <a:p>
                      <a:pPr algn="l" fontAlgn="t"/>
                      <a:r>
                        <a:rPr lang="en-US" sz="3200">
                          <a:effectLst/>
                        </a:rPr>
                        <a:t>Operator</a:t>
                      </a: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200">
                          <a:effectLst/>
                        </a:rPr>
                        <a:t>Name</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200">
                          <a:effectLst/>
                        </a:rPr>
                        <a:t>Example</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700" dirty="0">
                        <a:effectLst/>
                      </a:endParaRP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54468544"/>
                  </a:ext>
                </a:extLst>
              </a:tr>
              <a:tr h="621620">
                <a:tc>
                  <a:txBody>
                    <a:bodyPr/>
                    <a:lstStyle/>
                    <a:p>
                      <a:pPr algn="l" fontAlgn="t"/>
                      <a:r>
                        <a:rPr lang="en-US" sz="3200">
                          <a:effectLst/>
                        </a:rPr>
                        <a:t>==</a:t>
                      </a: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3200">
                          <a:effectLst/>
                        </a:rPr>
                        <a:t>Equal to</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3200">
                          <a:effectLst/>
                        </a:rPr>
                        <a:t>x == y</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700" dirty="0">
                        <a:effectLst/>
                      </a:endParaRP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74114314"/>
                  </a:ext>
                </a:extLst>
              </a:tr>
              <a:tr h="621620">
                <a:tc>
                  <a:txBody>
                    <a:bodyPr/>
                    <a:lstStyle/>
                    <a:p>
                      <a:pPr algn="l" fontAlgn="t"/>
                      <a:r>
                        <a:rPr lang="en-US" sz="3200">
                          <a:effectLst/>
                        </a:rPr>
                        <a:t>!=</a:t>
                      </a: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200">
                          <a:effectLst/>
                        </a:rPr>
                        <a:t>Not equal</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200">
                          <a:effectLst/>
                        </a:rPr>
                        <a:t>x != y</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700" dirty="0">
                        <a:effectLst/>
                      </a:endParaRP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98910919"/>
                  </a:ext>
                </a:extLst>
              </a:tr>
              <a:tr h="621620">
                <a:tc>
                  <a:txBody>
                    <a:bodyPr/>
                    <a:lstStyle/>
                    <a:p>
                      <a:pPr algn="l" fontAlgn="t"/>
                      <a:r>
                        <a:rPr lang="en-US" sz="3200">
                          <a:effectLst/>
                        </a:rPr>
                        <a:t>&gt;</a:t>
                      </a: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3200">
                          <a:effectLst/>
                        </a:rPr>
                        <a:t>Greater than</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3200">
                          <a:effectLst/>
                        </a:rPr>
                        <a:t>x &gt; y</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700" dirty="0">
                        <a:effectLst/>
                      </a:endParaRP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094556053"/>
                  </a:ext>
                </a:extLst>
              </a:tr>
              <a:tr h="621620">
                <a:tc>
                  <a:txBody>
                    <a:bodyPr/>
                    <a:lstStyle/>
                    <a:p>
                      <a:pPr algn="l" fontAlgn="t"/>
                      <a:r>
                        <a:rPr lang="en-US" sz="3200">
                          <a:effectLst/>
                        </a:rPr>
                        <a:t>&lt;</a:t>
                      </a: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200">
                          <a:effectLst/>
                        </a:rPr>
                        <a:t>Less than</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200">
                          <a:effectLst/>
                        </a:rPr>
                        <a:t>x &lt; y</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700" dirty="0">
                        <a:effectLst/>
                      </a:endParaRP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40297268"/>
                  </a:ext>
                </a:extLst>
              </a:tr>
              <a:tr h="621620">
                <a:tc>
                  <a:txBody>
                    <a:bodyPr/>
                    <a:lstStyle/>
                    <a:p>
                      <a:pPr algn="l" fontAlgn="t"/>
                      <a:r>
                        <a:rPr lang="en-US" sz="3200">
                          <a:effectLst/>
                        </a:rPr>
                        <a:t>&gt;=</a:t>
                      </a: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3200">
                          <a:effectLst/>
                        </a:rPr>
                        <a:t>Greater than or equal to</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3200">
                          <a:effectLst/>
                        </a:rPr>
                        <a:t>x &gt;= y</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700" dirty="0">
                        <a:effectLst/>
                      </a:endParaRP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222545742"/>
                  </a:ext>
                </a:extLst>
              </a:tr>
              <a:tr h="621620">
                <a:tc>
                  <a:txBody>
                    <a:bodyPr/>
                    <a:lstStyle/>
                    <a:p>
                      <a:pPr algn="l" fontAlgn="t"/>
                      <a:r>
                        <a:rPr lang="en-US" sz="3200">
                          <a:effectLst/>
                        </a:rPr>
                        <a:t>&lt;=</a:t>
                      </a:r>
                    </a:p>
                  </a:txBody>
                  <a:tcPr marL="97128"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3200">
                          <a:effectLst/>
                        </a:rPr>
                        <a:t>Less than or equal to</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3200" dirty="0">
                          <a:effectLst/>
                        </a:rPr>
                        <a:t>x &lt;= y</a:t>
                      </a:r>
                    </a:p>
                  </a:txBody>
                  <a:tcPr marL="48564" marR="48564" marT="48564" marB="4856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endParaRPr lang="en-US" sz="1700" dirty="0"/>
                    </a:p>
                  </a:txBody>
                  <a:tcPr marL="87415" marR="87415" marT="43708" marB="43708">
                    <a:lnL w="6350" cap="flat" cmpd="sng" algn="ctr">
                      <a:solidFill>
                        <a:srgbClr val="CCCCCC"/>
                      </a:solidFill>
                      <a:prstDash val="solid"/>
                      <a:round/>
                      <a:headEnd type="none" w="med" len="med"/>
                      <a:tailEnd type="none" w="med" len="med"/>
                    </a:lnL>
                    <a:lnT w="6350"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411026613"/>
                  </a:ext>
                </a:extLst>
              </a:tr>
            </a:tbl>
          </a:graphicData>
        </a:graphic>
      </p:graphicFrame>
    </p:spTree>
    <p:extLst>
      <p:ext uri="{BB962C8B-B14F-4D97-AF65-F5344CB8AC3E}">
        <p14:creationId xmlns:p14="http://schemas.microsoft.com/office/powerpoint/2010/main" val="1263681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710" y="89822"/>
            <a:ext cx="10515600" cy="1325563"/>
          </a:xfrm>
        </p:spPr>
        <p:txBody>
          <a:bodyPr/>
          <a:lstStyle/>
          <a:p>
            <a:pPr algn="ctr"/>
            <a:r>
              <a:rPr lang="en-US" b="1" dirty="0" smtClean="0">
                <a:solidFill>
                  <a:srgbClr val="002060"/>
                </a:solidFill>
              </a:rPr>
              <a:t>Java </a:t>
            </a:r>
            <a:r>
              <a:rPr lang="en-US" b="1" dirty="0" err="1" smtClean="0">
                <a:solidFill>
                  <a:srgbClr val="002060"/>
                </a:solidFill>
              </a:rPr>
              <a:t>Comparision</a:t>
            </a:r>
            <a:r>
              <a:rPr lang="en-US" b="1" dirty="0" smtClean="0">
                <a:solidFill>
                  <a:srgbClr val="002060"/>
                </a:solidFill>
              </a:rPr>
              <a:t> Operators</a:t>
            </a:r>
            <a:endParaRPr lang="en-US" dirty="0"/>
          </a:p>
        </p:txBody>
      </p:sp>
      <p:sp>
        <p:nvSpPr>
          <p:cNvPr id="4" name="Content Placeholder 3"/>
          <p:cNvSpPr txBox="1">
            <a:spLocks noGrp="1"/>
          </p:cNvSpPr>
          <p:nvPr>
            <p:ph idx="1"/>
          </p:nvPr>
        </p:nvSpPr>
        <p:spPr>
          <a:xfrm>
            <a:off x="167148" y="1279227"/>
            <a:ext cx="12024852" cy="4109843"/>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x = 5;</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y = 3;</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 y); </a:t>
            </a:r>
            <a:r>
              <a:rPr lang="en-US" sz="1800" i="1" dirty="0" smtClean="0">
                <a:latin typeface="Consolas" panose="020B0609020204030204" pitchFamily="49" charset="0"/>
              </a:rPr>
              <a:t>// returns false because 5 is not equal to 3</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(x &gt;= y); </a:t>
            </a:r>
            <a:r>
              <a:rPr lang="en-US" sz="1600" i="1" dirty="0" smtClean="0">
                <a:latin typeface="Consolas" panose="020B0609020204030204" pitchFamily="49" charset="0"/>
              </a:rPr>
              <a:t>// returns true because 5 is greater, or equal, to 3</a:t>
            </a:r>
          </a:p>
          <a:p>
            <a:pPr marL="0" indent="0">
              <a:buNone/>
            </a:pP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a:t>
            </a:r>
          </a:p>
        </p:txBody>
      </p:sp>
    </p:spTree>
    <p:extLst>
      <p:ext uri="{BB962C8B-B14F-4D97-AF65-F5344CB8AC3E}">
        <p14:creationId xmlns:p14="http://schemas.microsoft.com/office/powerpoint/2010/main" val="1809039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Java Logical </a:t>
            </a:r>
            <a:r>
              <a:rPr lang="en-US" b="1" dirty="0" smtClean="0">
                <a:solidFill>
                  <a:srgbClr val="002060"/>
                </a:solidFill>
              </a:rPr>
              <a:t>Operators</a:t>
            </a:r>
            <a:endParaRPr lang="en-US" b="1" dirty="0">
              <a:solidFill>
                <a:srgbClr val="00206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3981745"/>
              </p:ext>
            </p:extLst>
          </p:nvPr>
        </p:nvGraphicFramePr>
        <p:xfrm>
          <a:off x="452285" y="2152174"/>
          <a:ext cx="11572568" cy="3820160"/>
        </p:xfrm>
        <a:graphic>
          <a:graphicData uri="http://schemas.openxmlformats.org/drawingml/2006/table">
            <a:tbl>
              <a:tblPr/>
              <a:tblGrid>
                <a:gridCol w="1326339">
                  <a:extLst>
                    <a:ext uri="{9D8B030D-6E8A-4147-A177-3AD203B41FA5}">
                      <a16:colId xmlns:a16="http://schemas.microsoft.com/office/drawing/2014/main" val="2096048217"/>
                    </a:ext>
                  </a:extLst>
                </a:gridCol>
                <a:gridCol w="2116069">
                  <a:extLst>
                    <a:ext uri="{9D8B030D-6E8A-4147-A177-3AD203B41FA5}">
                      <a16:colId xmlns:a16="http://schemas.microsoft.com/office/drawing/2014/main" val="3690613396"/>
                    </a:ext>
                  </a:extLst>
                </a:gridCol>
                <a:gridCol w="5190313">
                  <a:extLst>
                    <a:ext uri="{9D8B030D-6E8A-4147-A177-3AD203B41FA5}">
                      <a16:colId xmlns:a16="http://schemas.microsoft.com/office/drawing/2014/main" val="2770994772"/>
                    </a:ext>
                  </a:extLst>
                </a:gridCol>
                <a:gridCol w="2798099">
                  <a:extLst>
                    <a:ext uri="{9D8B030D-6E8A-4147-A177-3AD203B41FA5}">
                      <a16:colId xmlns:a16="http://schemas.microsoft.com/office/drawing/2014/main" val="139081765"/>
                    </a:ext>
                  </a:extLst>
                </a:gridCol>
                <a:gridCol w="141748">
                  <a:extLst>
                    <a:ext uri="{9D8B030D-6E8A-4147-A177-3AD203B41FA5}">
                      <a16:colId xmlns:a16="http://schemas.microsoft.com/office/drawing/2014/main" val="2310107323"/>
                    </a:ext>
                  </a:extLst>
                </a:gridCol>
              </a:tblGrid>
              <a:tr h="0">
                <a:tc>
                  <a:txBody>
                    <a:bodyPr/>
                    <a:lstStyle/>
                    <a:p>
                      <a:pPr algn="l" fontAlgn="t"/>
                      <a:r>
                        <a:rPr lang="en-US" sz="2800">
                          <a:effectLst/>
                        </a:rPr>
                        <a:t>Operator</a:t>
                      </a:r>
                    </a:p>
                  </a:txBody>
                  <a:tcPr marL="101600" marR="50800" marT="50800" marB="50800">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Name</a:t>
                      </a:r>
                    </a:p>
                  </a:txBody>
                  <a:tcPr marL="50800" marR="50800" marT="50800" marB="50800">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Description</a:t>
                      </a:r>
                    </a:p>
                  </a:txBody>
                  <a:tcPr marL="50800" marR="50800" marT="50800" marB="50800">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Example</a:t>
                      </a:r>
                    </a:p>
                  </a:txBody>
                  <a:tcPr marL="50800" marR="50800" marT="50800" marB="50800">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dirty="0">
                        <a:effectLst/>
                      </a:endParaRPr>
                    </a:p>
                  </a:txBody>
                  <a:tcPr marL="50800" marR="50800" marT="50800" marB="50800">
                    <a:lnL>
                      <a:noFill/>
                    </a:lnL>
                    <a:lnR>
                      <a:noFill/>
                    </a:lnR>
                    <a:lnT>
                      <a:noFill/>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43353275"/>
                  </a:ext>
                </a:extLst>
              </a:tr>
              <a:tr h="0">
                <a:tc>
                  <a:txBody>
                    <a:bodyPr/>
                    <a:lstStyle/>
                    <a:p>
                      <a:pPr algn="l" fontAlgn="t"/>
                      <a:r>
                        <a:rPr lang="en-US" sz="2800">
                          <a:effectLst/>
                        </a:rPr>
                        <a:t>&amp;&amp; </a:t>
                      </a:r>
                    </a:p>
                  </a:txBody>
                  <a:tcPr marL="1016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800">
                          <a:effectLst/>
                        </a:rPr>
                        <a:t>Logical and</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800">
                          <a:effectLst/>
                        </a:rPr>
                        <a:t>Returns true if both statements are true</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800">
                          <a:effectLst/>
                        </a:rPr>
                        <a:t>x &lt; 5 &amp;&amp;  x &lt; 10</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endParaRPr lang="en-US" dirty="0">
                        <a:effectLst/>
                      </a:endParaRP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021873868"/>
                  </a:ext>
                </a:extLst>
              </a:tr>
              <a:tr h="0">
                <a:tc>
                  <a:txBody>
                    <a:bodyPr/>
                    <a:lstStyle/>
                    <a:p>
                      <a:pPr algn="l" fontAlgn="t"/>
                      <a:r>
                        <a:rPr lang="en-US" sz="2800">
                          <a:effectLst/>
                        </a:rPr>
                        <a:t>|| </a:t>
                      </a:r>
                    </a:p>
                  </a:txBody>
                  <a:tcPr marL="1016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Logical or</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Returns true if one of the statements is true</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x &lt; 5 || x &lt; 4</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dirty="0">
                        <a:effectLst/>
                      </a:endParaRP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47140091"/>
                  </a:ext>
                </a:extLst>
              </a:tr>
              <a:tr h="0">
                <a:tc>
                  <a:txBody>
                    <a:bodyPr/>
                    <a:lstStyle/>
                    <a:p>
                      <a:pPr algn="l" fontAlgn="t"/>
                      <a:r>
                        <a:rPr lang="en-US" sz="2800">
                          <a:effectLst/>
                        </a:rPr>
                        <a:t>!</a:t>
                      </a:r>
                    </a:p>
                  </a:txBody>
                  <a:tcPr marL="1016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800">
                          <a:effectLst/>
                        </a:rPr>
                        <a:t>Logical not</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800">
                          <a:effectLst/>
                        </a:rPr>
                        <a:t>Reverse the result, returns false if the result is true</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800" dirty="0">
                          <a:effectLst/>
                        </a:rPr>
                        <a:t>!(x &lt; 5 &amp;&amp; x &lt; 10)</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endParaRPr lang="en-US" dirty="0">
                        <a:effectLst/>
                      </a:endParaRP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902318866"/>
                  </a:ext>
                </a:extLst>
              </a:tr>
            </a:tbl>
          </a:graphicData>
        </a:graphic>
      </p:graphicFrame>
    </p:spTree>
    <p:extLst>
      <p:ext uri="{BB962C8B-B14F-4D97-AF65-F5344CB8AC3E}">
        <p14:creationId xmlns:p14="http://schemas.microsoft.com/office/powerpoint/2010/main" val="1200623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710" y="89822"/>
            <a:ext cx="10515600" cy="1325563"/>
          </a:xfrm>
        </p:spPr>
        <p:txBody>
          <a:bodyPr/>
          <a:lstStyle/>
          <a:p>
            <a:pPr algn="ctr"/>
            <a:r>
              <a:rPr lang="en-US" b="1" dirty="0" smtClean="0">
                <a:solidFill>
                  <a:srgbClr val="002060"/>
                </a:solidFill>
              </a:rPr>
              <a:t>Java Logical Operators</a:t>
            </a:r>
            <a:endParaRPr lang="en-US" dirty="0"/>
          </a:p>
        </p:txBody>
      </p:sp>
      <p:sp>
        <p:nvSpPr>
          <p:cNvPr id="4" name="Content Placeholder 3"/>
          <p:cNvSpPr txBox="1">
            <a:spLocks noGrp="1"/>
          </p:cNvSpPr>
          <p:nvPr>
            <p:ph idx="1"/>
          </p:nvPr>
        </p:nvSpPr>
        <p:spPr>
          <a:xfrm>
            <a:off x="167148" y="1415385"/>
            <a:ext cx="12024852" cy="5141920"/>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smtClean="0">
                <a:solidFill>
                  <a:srgbClr val="FF0000"/>
                </a:solidFill>
                <a:latin typeface="Consolas" panose="020B0609020204030204" pitchFamily="49" charset="0"/>
              </a:rPr>
              <a:t>Example: </a:t>
            </a:r>
          </a:p>
          <a:p>
            <a:pPr marL="0" indent="0">
              <a:buNone/>
            </a:pPr>
            <a:r>
              <a:rPr lang="en-US" sz="2400" i="1" dirty="0" smtClean="0">
                <a:latin typeface="Consolas" panose="020B0609020204030204" pitchFamily="49" charset="0"/>
              </a:rPr>
              <a:t>public class Main {</a:t>
            </a:r>
          </a:p>
          <a:p>
            <a:pPr marL="0" indent="0">
              <a:buNone/>
            </a:pPr>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x = 5;</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smtClean="0">
                <a:solidFill>
                  <a:srgbClr val="FF0000"/>
                </a:solidFill>
                <a:latin typeface="Consolas" panose="020B0609020204030204" pitchFamily="49" charset="0"/>
              </a:rPr>
              <a:t>x &gt; 3 &amp;&amp; x &lt; 10</a:t>
            </a:r>
            <a:r>
              <a:rPr lang="en-US" sz="2400" i="1" dirty="0" smtClean="0">
                <a:latin typeface="Consolas" panose="020B0609020204030204" pitchFamily="49" charset="0"/>
              </a:rPr>
              <a:t>); </a:t>
            </a:r>
          </a:p>
          <a:p>
            <a:pPr marL="0" indent="0">
              <a:buNone/>
            </a:pPr>
            <a:r>
              <a:rPr lang="en-US" sz="2000" i="1" dirty="0" smtClean="0">
                <a:solidFill>
                  <a:schemeClr val="bg1">
                    <a:lumMod val="50000"/>
                  </a:schemeClr>
                </a:solidFill>
                <a:latin typeface="Consolas" panose="020B0609020204030204" pitchFamily="49" charset="0"/>
              </a:rPr>
              <a:t>// returns true because 5 is greater than 3 AND 5 is less than 10</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smtClean="0">
                <a:solidFill>
                  <a:srgbClr val="FF0000"/>
                </a:solidFill>
                <a:latin typeface="Consolas" panose="020B0609020204030204" pitchFamily="49" charset="0"/>
              </a:rPr>
              <a:t>x &gt; 3 || x &lt; 4</a:t>
            </a:r>
            <a:r>
              <a:rPr lang="en-US" sz="2400" i="1" dirty="0" smtClean="0">
                <a:latin typeface="Consolas" panose="020B0609020204030204" pitchFamily="49" charset="0"/>
              </a:rPr>
              <a:t>); </a:t>
            </a:r>
          </a:p>
          <a:p>
            <a:pPr marL="0" indent="0">
              <a:buNone/>
            </a:pPr>
            <a:r>
              <a:rPr lang="en-US" sz="1800" i="1" dirty="0" smtClean="0">
                <a:solidFill>
                  <a:schemeClr val="bg1">
                    <a:lumMod val="50000"/>
                  </a:schemeClr>
                </a:solidFill>
                <a:latin typeface="Consolas" panose="020B0609020204030204" pitchFamily="49" charset="0"/>
              </a:rPr>
              <a:t>// returns true because one of the conditions are true (5 is greater than 3, but 5 is not less than 4</a:t>
            </a:r>
          </a:p>
          <a:p>
            <a:pPr marL="0" indent="0">
              <a:buNone/>
            </a:pPr>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smtClean="0">
                <a:solidFill>
                  <a:srgbClr val="FF0000"/>
                </a:solidFill>
                <a:latin typeface="Consolas" panose="020B0609020204030204" pitchFamily="49" charset="0"/>
              </a:rPr>
              <a:t>!(x &gt; 3 &amp;&amp; x &lt; 10)</a:t>
            </a:r>
            <a:r>
              <a:rPr lang="en-US" sz="2400" i="1" dirty="0" smtClean="0">
                <a:latin typeface="Consolas" panose="020B0609020204030204" pitchFamily="49" charset="0"/>
              </a:rPr>
              <a:t>);</a:t>
            </a:r>
          </a:p>
          <a:p>
            <a:pPr marL="0" indent="0">
              <a:buNone/>
            </a:pPr>
            <a:r>
              <a:rPr lang="en-US" sz="1800" i="1" dirty="0" smtClean="0">
                <a:solidFill>
                  <a:schemeClr val="bg1">
                    <a:lumMod val="50000"/>
                  </a:schemeClr>
                </a:solidFill>
                <a:latin typeface="Consolas" panose="020B0609020204030204" pitchFamily="49" charset="0"/>
              </a:rPr>
              <a:t>// returns false because ! (not) is used to reverse the result</a:t>
            </a:r>
          </a:p>
          <a:p>
            <a:pPr marL="0" indent="0">
              <a:buNone/>
            </a:pPr>
            <a:r>
              <a:rPr lang="en-US" sz="2400" i="1" dirty="0" smtClean="0">
                <a:latin typeface="Consolas" panose="020B0609020204030204" pitchFamily="49" charset="0"/>
              </a:rPr>
              <a:t>  }}</a:t>
            </a:r>
          </a:p>
        </p:txBody>
      </p:sp>
    </p:spTree>
    <p:extLst>
      <p:ext uri="{BB962C8B-B14F-4D97-AF65-F5344CB8AC3E}">
        <p14:creationId xmlns:p14="http://schemas.microsoft.com/office/powerpoint/2010/main" val="368437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3838" y="2022270"/>
            <a:ext cx="10515600" cy="4351338"/>
          </a:xfrm>
        </p:spPr>
        <p:txBody>
          <a:bodyPr/>
          <a:lstStyle/>
          <a:p>
            <a:endParaRPr lang="en-US"/>
          </a:p>
        </p:txBody>
      </p:sp>
      <p:sp>
        <p:nvSpPr>
          <p:cNvPr id="4" name="TextBox 3"/>
          <p:cNvSpPr txBox="1"/>
          <p:nvPr/>
        </p:nvSpPr>
        <p:spPr>
          <a:xfrm>
            <a:off x="3667432" y="2950570"/>
            <a:ext cx="5781963" cy="2831544"/>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wrap="square" rtlCol="0">
            <a:spAutoFit/>
          </a:bodyPr>
          <a:lstStyle/>
          <a:p>
            <a:r>
              <a:rPr lang="en-US" sz="2000" i="1" dirty="0" smtClean="0">
                <a:solidFill>
                  <a:srgbClr val="FF0000"/>
                </a:solidFill>
                <a:latin typeface="Consolas" panose="020B0609020204030204" pitchFamily="49" charset="0"/>
              </a:rPr>
              <a:t>Example: </a:t>
            </a:r>
          </a:p>
          <a:p>
            <a:r>
              <a:rPr lang="en-US" sz="2000" i="1" dirty="0" smtClean="0">
                <a:latin typeface="Consolas" panose="020B0609020204030204" pitchFamily="49" charset="0"/>
              </a:rPr>
              <a:t>public class Main {</a:t>
            </a:r>
          </a:p>
          <a:p>
            <a:r>
              <a:rPr lang="en-US" sz="2000" i="1" dirty="0" smtClean="0">
                <a:latin typeface="Consolas" panose="020B0609020204030204" pitchFamily="49" charset="0"/>
              </a:rPr>
              <a:t>  public static void main(String[] </a:t>
            </a:r>
            <a:r>
              <a:rPr lang="en-US" sz="2000" i="1" dirty="0" err="1" smtClean="0">
                <a:latin typeface="Consolas" panose="020B0609020204030204" pitchFamily="49" charset="0"/>
              </a:rPr>
              <a:t>args</a:t>
            </a:r>
            <a:r>
              <a:rPr lang="en-US" sz="2000" i="1" dirty="0" smtClean="0">
                <a:latin typeface="Consolas" panose="020B0609020204030204" pitchFamily="49" charset="0"/>
              </a:rPr>
              <a:t>) {</a:t>
            </a:r>
          </a:p>
          <a:p>
            <a:r>
              <a:rPr lang="en-US" sz="2000" i="1" dirty="0" smtClean="0">
                <a:latin typeface="Consolas" panose="020B0609020204030204" pitchFamily="49" charset="0"/>
              </a:rPr>
              <a:t>    String name = "John";</a:t>
            </a:r>
          </a:p>
          <a:p>
            <a:r>
              <a:rPr lang="en-US" sz="2000" i="1" dirty="0" smtClean="0">
                <a:latin typeface="Consolas" panose="020B0609020204030204" pitchFamily="49" charset="0"/>
              </a:rPr>
              <a:t>    </a:t>
            </a:r>
            <a:r>
              <a:rPr lang="en-US" sz="2000" i="1" dirty="0" err="1" smtClean="0">
                <a:latin typeface="Consolas" panose="020B0609020204030204" pitchFamily="49" charset="0"/>
              </a:rPr>
              <a:t>System.out.println</a:t>
            </a:r>
            <a:r>
              <a:rPr lang="en-US" sz="2000" i="1" dirty="0" smtClean="0">
                <a:latin typeface="Consolas" panose="020B0609020204030204" pitchFamily="49" charset="0"/>
              </a:rPr>
              <a:t>(name);</a:t>
            </a:r>
          </a:p>
          <a:p>
            <a:r>
              <a:rPr lang="en-US" sz="2000" i="1" dirty="0" smtClean="0">
                <a:latin typeface="Consolas" panose="020B0609020204030204" pitchFamily="49" charset="0"/>
              </a:rPr>
              <a:t>  }</a:t>
            </a:r>
          </a:p>
          <a:p>
            <a:r>
              <a:rPr lang="en-US" sz="2000" i="1" dirty="0" smtClean="0">
                <a:latin typeface="Consolas" panose="020B0609020204030204" pitchFamily="49" charset="0"/>
              </a:rPr>
              <a:t>}</a:t>
            </a:r>
          </a:p>
          <a:p>
            <a:endParaRPr lang="en-US" dirty="0"/>
          </a:p>
        </p:txBody>
      </p:sp>
    </p:spTree>
    <p:extLst>
      <p:ext uri="{BB962C8B-B14F-4D97-AF65-F5344CB8AC3E}">
        <p14:creationId xmlns:p14="http://schemas.microsoft.com/office/powerpoint/2010/main" val="388153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0"/>
            <a:ext cx="10515600" cy="1325563"/>
          </a:xfrm>
        </p:spPr>
        <p:txBody>
          <a:bodyPr>
            <a:normAutofit/>
          </a:bodyPr>
          <a:lstStyle/>
          <a:p>
            <a:pPr algn="ctr"/>
            <a:r>
              <a:rPr lang="en-US" b="1" dirty="0">
                <a:solidFill>
                  <a:srgbClr val="002060"/>
                </a:solidFill>
              </a:rPr>
              <a:t>Data Types in </a:t>
            </a:r>
            <a:r>
              <a:rPr lang="en-US" b="1" dirty="0" smtClean="0">
                <a:solidFill>
                  <a:srgbClr val="002060"/>
                </a:solidFill>
              </a:rPr>
              <a:t>Java</a:t>
            </a:r>
            <a:endParaRPr lang="en-US" b="1" dirty="0">
              <a:solidFill>
                <a:srgbClr val="002060"/>
              </a:solidFill>
            </a:endParaRPr>
          </a:p>
        </p:txBody>
      </p:sp>
      <p:sp>
        <p:nvSpPr>
          <p:cNvPr id="3" name="Content Placeholder 2"/>
          <p:cNvSpPr>
            <a:spLocks noGrp="1"/>
          </p:cNvSpPr>
          <p:nvPr>
            <p:ph idx="1"/>
          </p:nvPr>
        </p:nvSpPr>
        <p:spPr>
          <a:xfrm>
            <a:off x="481781" y="1182256"/>
            <a:ext cx="11464413" cy="914400"/>
          </a:xfrm>
        </p:spPr>
        <p:txBody>
          <a:bodyPr>
            <a:normAutofit fontScale="85000" lnSpcReduction="10000"/>
          </a:bodyPr>
          <a:lstStyle/>
          <a:p>
            <a:r>
              <a:rPr lang="en-US" dirty="0"/>
              <a:t>Data types specify the different </a:t>
            </a:r>
            <a:r>
              <a:rPr lang="en-US" b="1" dirty="0"/>
              <a:t>sizes </a:t>
            </a:r>
            <a:r>
              <a:rPr lang="en-US" dirty="0"/>
              <a:t>and </a:t>
            </a:r>
            <a:r>
              <a:rPr lang="en-US" b="1" dirty="0"/>
              <a:t>values </a:t>
            </a:r>
            <a:r>
              <a:rPr lang="en-US" dirty="0"/>
              <a:t>that can be stored in the variable. </a:t>
            </a:r>
            <a:r>
              <a:rPr lang="en-US" dirty="0" smtClean="0"/>
              <a:t>Two data types in Java are </a:t>
            </a:r>
            <a:r>
              <a:rPr lang="en-US" b="1" dirty="0" smtClean="0">
                <a:solidFill>
                  <a:srgbClr val="FF0000"/>
                </a:solidFill>
              </a:rPr>
              <a:t>Primitive</a:t>
            </a:r>
            <a:r>
              <a:rPr lang="en-US" dirty="0" smtClean="0"/>
              <a:t> and </a:t>
            </a:r>
            <a:r>
              <a:rPr lang="en-US" b="1" dirty="0" smtClean="0">
                <a:solidFill>
                  <a:srgbClr val="FF0000"/>
                </a:solidFill>
              </a:rPr>
              <a:t>Non-primitive (</a:t>
            </a:r>
            <a:r>
              <a:rPr lang="en-US" b="1" dirty="0">
                <a:solidFill>
                  <a:srgbClr val="FF0000"/>
                </a:solidFill>
              </a:rPr>
              <a:t>Reference/Object Data </a:t>
            </a:r>
            <a:r>
              <a:rPr lang="en-US" b="1" dirty="0" smtClean="0">
                <a:solidFill>
                  <a:srgbClr val="FF0000"/>
                </a:solidFill>
              </a:rPr>
              <a:t>Types)</a:t>
            </a:r>
            <a:endParaRPr lang="en-US" b="1" dirty="0">
              <a:solidFill>
                <a:srgbClr val="FF0000"/>
              </a:solidFill>
            </a:endParaRPr>
          </a:p>
          <a:p>
            <a:endParaRPr lang="en-US" b="1" dirty="0" smtClean="0">
              <a:solidFill>
                <a:srgbClr val="FF0000"/>
              </a:solidFill>
            </a:endParaRPr>
          </a:p>
          <a:p>
            <a:endParaRPr lang="en-US" dirty="0"/>
          </a:p>
        </p:txBody>
      </p:sp>
      <p:pic>
        <p:nvPicPr>
          <p:cNvPr id="4" name="Picture 2" descr="Java Data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841" y="2096656"/>
            <a:ext cx="8051118" cy="4428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19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18088"/>
            <a:ext cx="10515600" cy="1325563"/>
          </a:xfrm>
        </p:spPr>
        <p:txBody>
          <a:bodyPr>
            <a:normAutofit/>
          </a:bodyPr>
          <a:lstStyle/>
          <a:p>
            <a:pPr algn="ctr"/>
            <a:r>
              <a:rPr lang="en-US" b="1" dirty="0">
                <a:solidFill>
                  <a:srgbClr val="002060"/>
                </a:solidFill>
              </a:rPr>
              <a:t>Java Primitive Data </a:t>
            </a:r>
            <a:r>
              <a:rPr lang="en-US" b="1" dirty="0" smtClean="0">
                <a:solidFill>
                  <a:srgbClr val="002060"/>
                </a:solidFill>
              </a:rPr>
              <a:t>Types</a:t>
            </a:r>
            <a:endParaRPr lang="en-US" b="1" dirty="0">
              <a:solidFill>
                <a:srgbClr val="002060"/>
              </a:solidFill>
            </a:endParaRPr>
          </a:p>
        </p:txBody>
      </p:sp>
      <p:sp>
        <p:nvSpPr>
          <p:cNvPr id="3" name="Content Placeholder 2"/>
          <p:cNvSpPr>
            <a:spLocks noGrp="1"/>
          </p:cNvSpPr>
          <p:nvPr>
            <p:ph idx="1"/>
          </p:nvPr>
        </p:nvSpPr>
        <p:spPr>
          <a:xfrm>
            <a:off x="240145" y="1317625"/>
            <a:ext cx="11526982" cy="1277793"/>
          </a:xfrm>
        </p:spPr>
        <p:txBody>
          <a:bodyPr/>
          <a:lstStyle/>
          <a:p>
            <a:pPr marL="0" indent="0">
              <a:buNone/>
            </a:pPr>
            <a:r>
              <a:rPr lang="en-US" dirty="0"/>
              <a:t>In Java language, primitive data types are the building blocks of data manipulation. These are the most basic data types available in </a:t>
            </a:r>
            <a:r>
              <a:rPr lang="en-US" dirty="0">
                <a:hlinkClick r:id="rId2"/>
              </a:rPr>
              <a:t>Java language</a:t>
            </a:r>
            <a:r>
              <a:rPr lang="en-US" dirty="0" smtClean="0"/>
              <a:t>.</a:t>
            </a:r>
          </a:p>
          <a:p>
            <a:pPr marL="0" indent="0">
              <a:buNone/>
            </a:pPr>
            <a:endParaRPr lang="en-US" dirty="0"/>
          </a:p>
        </p:txBody>
      </p:sp>
    </p:spTree>
    <p:extLst>
      <p:ext uri="{BB962C8B-B14F-4D97-AF65-F5344CB8AC3E}">
        <p14:creationId xmlns:p14="http://schemas.microsoft.com/office/powerpoint/2010/main" val="379232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19862491"/>
              </p:ext>
            </p:extLst>
          </p:nvPr>
        </p:nvGraphicFramePr>
        <p:xfrm>
          <a:off x="226142" y="127819"/>
          <a:ext cx="11759380" cy="6577283"/>
        </p:xfrm>
        <a:graphic>
          <a:graphicData uri="http://schemas.openxmlformats.org/drawingml/2006/table">
            <a:tbl>
              <a:tblPr/>
              <a:tblGrid>
                <a:gridCol w="2351748">
                  <a:extLst>
                    <a:ext uri="{9D8B030D-6E8A-4147-A177-3AD203B41FA5}">
                      <a16:colId xmlns:a16="http://schemas.microsoft.com/office/drawing/2014/main" val="1792168294"/>
                    </a:ext>
                  </a:extLst>
                </a:gridCol>
                <a:gridCol w="1998953">
                  <a:extLst>
                    <a:ext uri="{9D8B030D-6E8A-4147-A177-3AD203B41FA5}">
                      <a16:colId xmlns:a16="http://schemas.microsoft.com/office/drawing/2014/main" val="329613749"/>
                    </a:ext>
                  </a:extLst>
                </a:gridCol>
                <a:gridCol w="7408679">
                  <a:extLst>
                    <a:ext uri="{9D8B030D-6E8A-4147-A177-3AD203B41FA5}">
                      <a16:colId xmlns:a16="http://schemas.microsoft.com/office/drawing/2014/main" val="3532852457"/>
                    </a:ext>
                  </a:extLst>
                </a:gridCol>
              </a:tblGrid>
              <a:tr h="577560">
                <a:tc>
                  <a:txBody>
                    <a:bodyPr/>
                    <a:lstStyle/>
                    <a:p>
                      <a:pPr algn="l" fontAlgn="t"/>
                      <a:r>
                        <a:rPr lang="en-US" sz="2000" b="1" dirty="0">
                          <a:solidFill>
                            <a:schemeClr val="accent6">
                              <a:lumMod val="75000"/>
                            </a:schemeClr>
                          </a:solidFill>
                          <a:effectLst/>
                        </a:rPr>
                        <a:t>Data Type</a:t>
                      </a:r>
                    </a:p>
                  </a:txBody>
                  <a:tcPr marL="69069" marR="34534" marT="34534" marB="34534">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1" dirty="0">
                          <a:solidFill>
                            <a:schemeClr val="accent6">
                              <a:lumMod val="75000"/>
                            </a:schemeClr>
                          </a:solidFill>
                          <a:effectLst/>
                        </a:rPr>
                        <a:t>Size</a:t>
                      </a:r>
                    </a:p>
                  </a:txBody>
                  <a:tcPr marL="34534" marR="34534" marT="34534" marB="34534">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1" dirty="0">
                          <a:solidFill>
                            <a:schemeClr val="accent6">
                              <a:lumMod val="75000"/>
                            </a:schemeClr>
                          </a:solidFill>
                          <a:effectLst/>
                        </a:rPr>
                        <a:t>Description</a:t>
                      </a:r>
                    </a:p>
                  </a:txBody>
                  <a:tcPr marL="34534" marR="34534" marT="34534" marB="34534">
                    <a:lnL>
                      <a:noFill/>
                    </a:lnL>
                    <a:lnR>
                      <a:noFill/>
                    </a:lnR>
                    <a:lnT>
                      <a:noFill/>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72871395"/>
                  </a:ext>
                </a:extLst>
              </a:tr>
              <a:tr h="577560">
                <a:tc>
                  <a:txBody>
                    <a:bodyPr/>
                    <a:lstStyle/>
                    <a:p>
                      <a:pPr algn="l" fontAlgn="t"/>
                      <a:r>
                        <a:rPr lang="en-US" sz="2000">
                          <a:effectLst/>
                        </a:rPr>
                        <a:t>byte</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a:effectLst/>
                        </a:rPr>
                        <a:t>1 byte</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dirty="0">
                          <a:effectLst/>
                        </a:rPr>
                        <a:t>Stores whole numbers from -128 to </a:t>
                      </a:r>
                      <a:r>
                        <a:rPr lang="en-US" sz="2000" dirty="0" smtClean="0">
                          <a:effectLst/>
                        </a:rPr>
                        <a:t>127  </a:t>
                      </a:r>
                      <a:r>
                        <a:rPr lang="en-US" sz="2000" dirty="0" smtClean="0">
                          <a:solidFill>
                            <a:srgbClr val="FF0000"/>
                          </a:solidFill>
                          <a:effectLst/>
                        </a:rPr>
                        <a:t>default</a:t>
                      </a:r>
                      <a:r>
                        <a:rPr lang="en-US" sz="2000" baseline="0" dirty="0" smtClean="0">
                          <a:solidFill>
                            <a:srgbClr val="FF0000"/>
                          </a:solidFill>
                          <a:effectLst/>
                        </a:rPr>
                        <a:t> value 0</a:t>
                      </a:r>
                      <a:endParaRPr lang="en-US" sz="2000" dirty="0">
                        <a:solidFill>
                          <a:srgbClr val="FF0000"/>
                        </a:solidFill>
                        <a:effectLst/>
                      </a:endParaRP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622278613"/>
                  </a:ext>
                </a:extLst>
              </a:tr>
              <a:tr h="577560">
                <a:tc>
                  <a:txBody>
                    <a:bodyPr/>
                    <a:lstStyle/>
                    <a:p>
                      <a:pPr algn="l" fontAlgn="t"/>
                      <a:r>
                        <a:rPr lang="en-US" sz="2000" dirty="0">
                          <a:effectLst/>
                        </a:rPr>
                        <a:t>short</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rPr>
                        <a:t>2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a:effectLst/>
                        </a:rPr>
                        <a:t>Stores whole numbers from -32,768 to </a:t>
                      </a:r>
                      <a:r>
                        <a:rPr lang="en-US" sz="2000" dirty="0" smtClean="0">
                          <a:effectLst/>
                        </a:rPr>
                        <a:t>32,767 </a:t>
                      </a:r>
                      <a:r>
                        <a:rPr lang="en-US" sz="2000" dirty="0" smtClean="0">
                          <a:solidFill>
                            <a:srgbClr val="FF0000"/>
                          </a:solidFill>
                          <a:effectLst/>
                        </a:rPr>
                        <a:t>default</a:t>
                      </a:r>
                      <a:r>
                        <a:rPr lang="en-US" sz="2000" baseline="0" dirty="0" smtClean="0">
                          <a:solidFill>
                            <a:srgbClr val="FF0000"/>
                          </a:solidFill>
                          <a:effectLst/>
                        </a:rPr>
                        <a:t> value 0</a:t>
                      </a:r>
                      <a:endParaRPr lang="en-US" sz="2000" dirty="0" smtClean="0">
                        <a:solidFill>
                          <a:srgbClr val="FF0000"/>
                        </a:solidFill>
                        <a:effectLst/>
                      </a:endParaRPr>
                    </a:p>
                    <a:p>
                      <a:pPr algn="l" fontAlgn="t"/>
                      <a:endParaRPr lang="en-US" sz="2000" dirty="0">
                        <a:effectLst/>
                      </a:endParaRP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8496222"/>
                  </a:ext>
                </a:extLst>
              </a:tr>
              <a:tr h="577560">
                <a:tc>
                  <a:txBody>
                    <a:bodyPr/>
                    <a:lstStyle/>
                    <a:p>
                      <a:pPr algn="l" fontAlgn="t"/>
                      <a:r>
                        <a:rPr lang="en-US" sz="2000">
                          <a:effectLst/>
                        </a:rPr>
                        <a:t>int</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a:effectLst/>
                        </a:rPr>
                        <a:t>4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a:effectLst/>
                        </a:rPr>
                        <a:t>Stores whole numbers from -2,147,483,648 to </a:t>
                      </a:r>
                      <a:r>
                        <a:rPr lang="en-US" sz="2000" dirty="0" smtClean="0">
                          <a:effectLst/>
                        </a:rPr>
                        <a:t>2,147,483,647 </a:t>
                      </a:r>
                      <a:r>
                        <a:rPr lang="en-US" sz="2000" dirty="0" smtClean="0">
                          <a:solidFill>
                            <a:srgbClr val="FF0000"/>
                          </a:solidFill>
                          <a:effectLst/>
                        </a:rPr>
                        <a:t>default</a:t>
                      </a:r>
                      <a:r>
                        <a:rPr lang="en-US" sz="2000" baseline="0" dirty="0" smtClean="0">
                          <a:solidFill>
                            <a:srgbClr val="FF0000"/>
                          </a:solidFill>
                          <a:effectLst/>
                        </a:rPr>
                        <a:t> value 0</a:t>
                      </a:r>
                      <a:endParaRPr lang="en-US" sz="2000" dirty="0">
                        <a:effectLst/>
                      </a:endParaRP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389283692"/>
                  </a:ext>
                </a:extLst>
              </a:tr>
              <a:tr h="821217">
                <a:tc>
                  <a:txBody>
                    <a:bodyPr/>
                    <a:lstStyle/>
                    <a:p>
                      <a:pPr algn="l" fontAlgn="t"/>
                      <a:r>
                        <a:rPr lang="en-US" sz="2000">
                          <a:effectLst/>
                        </a:rPr>
                        <a:t>long</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rPr>
                        <a:t>8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a:effectLst/>
                        </a:rPr>
                        <a:t>Stores whole numbers from -9,223,372,036,854,775,808 to </a:t>
                      </a:r>
                      <a:r>
                        <a:rPr lang="en-US" sz="2000" dirty="0" smtClean="0">
                          <a:effectLst/>
                        </a:rPr>
                        <a:t>9,223,372,036,854,775,807 </a:t>
                      </a:r>
                      <a:r>
                        <a:rPr lang="en-US" sz="2000" dirty="0" smtClean="0">
                          <a:solidFill>
                            <a:srgbClr val="FF0000"/>
                          </a:solidFill>
                          <a:effectLst/>
                        </a:rPr>
                        <a:t>default</a:t>
                      </a:r>
                      <a:r>
                        <a:rPr lang="en-US" sz="2000" baseline="0" dirty="0" smtClean="0">
                          <a:solidFill>
                            <a:srgbClr val="FF0000"/>
                          </a:solidFill>
                          <a:effectLst/>
                        </a:rPr>
                        <a:t> value 0L</a:t>
                      </a:r>
                      <a:endParaRPr lang="en-US" sz="2000" dirty="0">
                        <a:effectLst/>
                      </a:endParaRP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37311081"/>
                  </a:ext>
                </a:extLst>
              </a:tr>
              <a:tr h="821217">
                <a:tc>
                  <a:txBody>
                    <a:bodyPr/>
                    <a:lstStyle/>
                    <a:p>
                      <a:pPr algn="l" fontAlgn="t"/>
                      <a:r>
                        <a:rPr lang="en-US" sz="2000" dirty="0">
                          <a:effectLst/>
                        </a:rPr>
                        <a:t>float</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a:effectLst/>
                        </a:rPr>
                        <a:t>4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a:effectLst/>
                        </a:rPr>
                        <a:t>Stores fractional numbers. Sufficient for storing 6 to 7 decimal </a:t>
                      </a:r>
                      <a:r>
                        <a:rPr lang="en-US" sz="2000" dirty="0" smtClean="0">
                          <a:effectLst/>
                        </a:rPr>
                        <a:t>digits </a:t>
                      </a:r>
                      <a:r>
                        <a:rPr lang="en-US" sz="2000" b="0" dirty="0" smtClean="0">
                          <a:solidFill>
                            <a:srgbClr val="FF0000"/>
                          </a:solidFill>
                          <a:effectLst/>
                        </a:rPr>
                        <a:t>default value </a:t>
                      </a:r>
                      <a:r>
                        <a:rPr lang="en-US" sz="2000" b="0" dirty="0" smtClean="0">
                          <a:solidFill>
                            <a:srgbClr val="FF0000"/>
                          </a:solidFill>
                          <a:effectLst/>
                          <a:latin typeface="inter-regular"/>
                        </a:rPr>
                        <a:t>0.0f</a:t>
                      </a:r>
                      <a:endParaRPr lang="en-US" sz="2000" dirty="0">
                        <a:effectLst/>
                      </a:endParaRP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409986170"/>
                  </a:ext>
                </a:extLst>
              </a:tr>
              <a:tr h="821217">
                <a:tc>
                  <a:txBody>
                    <a:bodyPr/>
                    <a:lstStyle/>
                    <a:p>
                      <a:pPr algn="l" fontAlgn="t"/>
                      <a:r>
                        <a:rPr lang="en-US" sz="2000">
                          <a:effectLst/>
                        </a:rPr>
                        <a:t>double</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rPr>
                        <a:t>8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rPr>
                        <a:t>Stores fractional numbers. Sufficient for storing 15 decimal </a:t>
                      </a:r>
                      <a:r>
                        <a:rPr lang="en-US" sz="2000" dirty="0" smtClean="0">
                          <a:effectLst/>
                        </a:rPr>
                        <a:t>digits</a:t>
                      </a:r>
                    </a:p>
                    <a:p>
                      <a:pPr marL="0" marR="0" lvl="0" indent="0" algn="l" defTabSz="914400" rtl="0" eaLnBrk="1" fontAlgn="t" latinLnBrk="0" hangingPunct="1">
                        <a:lnSpc>
                          <a:spcPct val="100000"/>
                        </a:lnSpc>
                        <a:spcBef>
                          <a:spcPts val="0"/>
                        </a:spcBef>
                        <a:spcAft>
                          <a:spcPts val="0"/>
                        </a:spcAft>
                        <a:buClrTx/>
                        <a:buSzTx/>
                        <a:buFontTx/>
                        <a:buNone/>
                        <a:tabLst/>
                        <a:defRPr/>
                      </a:pPr>
                      <a:r>
                        <a:rPr lang="en-US" sz="2000" b="0" dirty="0" smtClean="0">
                          <a:solidFill>
                            <a:srgbClr val="FF0000"/>
                          </a:solidFill>
                          <a:effectLst/>
                          <a:latin typeface="inter-regular"/>
                        </a:rPr>
                        <a:t>Default value is 0.0d</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98868617"/>
                  </a:ext>
                </a:extLst>
              </a:tr>
              <a:tr h="333902">
                <a:tc>
                  <a:txBody>
                    <a:bodyPr/>
                    <a:lstStyle/>
                    <a:p>
                      <a:pPr algn="l" fontAlgn="t"/>
                      <a:r>
                        <a:rPr lang="en-US" sz="2000">
                          <a:effectLst/>
                        </a:rPr>
                        <a:t>boolean</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a:effectLst/>
                        </a:rPr>
                        <a:t>1 bit</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dirty="0">
                          <a:effectLst/>
                        </a:rPr>
                        <a:t>Stores true or false </a:t>
                      </a:r>
                      <a:r>
                        <a:rPr lang="en-US" sz="2000" dirty="0" smtClean="0">
                          <a:effectLst/>
                        </a:rPr>
                        <a:t>values, </a:t>
                      </a:r>
                      <a:r>
                        <a:rPr lang="en-US" sz="2000" b="0" dirty="0" smtClean="0">
                          <a:solidFill>
                            <a:srgbClr val="FF0000"/>
                          </a:solidFill>
                          <a:effectLst/>
                        </a:rPr>
                        <a:t>default value is</a:t>
                      </a:r>
                      <a:r>
                        <a:rPr lang="en-US" sz="2000" b="0" baseline="0" dirty="0" smtClean="0">
                          <a:solidFill>
                            <a:srgbClr val="FF0000"/>
                          </a:solidFill>
                          <a:effectLst/>
                        </a:rPr>
                        <a:t> </a:t>
                      </a:r>
                      <a:r>
                        <a:rPr lang="en-US" sz="2000" b="0" dirty="0" smtClean="0">
                          <a:solidFill>
                            <a:srgbClr val="FF0000"/>
                          </a:solidFill>
                          <a:effectLst/>
                          <a:latin typeface="inter-regular"/>
                        </a:rPr>
                        <a:t>false</a:t>
                      </a:r>
                      <a:endParaRPr lang="en-US" sz="2000" b="0" dirty="0">
                        <a:solidFill>
                          <a:srgbClr val="FF0000"/>
                        </a:solidFill>
                        <a:effectLst/>
                      </a:endParaRP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185134485"/>
                  </a:ext>
                </a:extLst>
              </a:tr>
              <a:tr h="577560">
                <a:tc>
                  <a:txBody>
                    <a:bodyPr/>
                    <a:lstStyle/>
                    <a:p>
                      <a:pPr algn="l" fontAlgn="t"/>
                      <a:r>
                        <a:rPr lang="en-US" sz="2000" dirty="0">
                          <a:effectLst/>
                        </a:rPr>
                        <a:t>char</a:t>
                      </a:r>
                    </a:p>
                  </a:txBody>
                  <a:tcPr marL="69069"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rPr>
                        <a:t>2 bytes</a:t>
                      </a: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rPr>
                        <a:t>Stores a single character/letter or ASCII </a:t>
                      </a:r>
                      <a:r>
                        <a:rPr lang="en-US" sz="2000" dirty="0" smtClean="0">
                          <a:effectLst/>
                        </a:rPr>
                        <a:t>values</a:t>
                      </a:r>
                    </a:p>
                    <a:p>
                      <a:pPr algn="just" fontAlgn="t"/>
                      <a:r>
                        <a:rPr lang="en-US" sz="1800" b="0" dirty="0" smtClean="0">
                          <a:solidFill>
                            <a:srgbClr val="FF0000"/>
                          </a:solidFill>
                          <a:effectLst/>
                          <a:latin typeface="inter-regular"/>
                        </a:rPr>
                        <a:t>Default '\u0000‘ </a:t>
                      </a:r>
                    </a:p>
                    <a:p>
                      <a:pPr algn="just" fontAlgn="t"/>
                      <a:r>
                        <a:rPr lang="en-US" sz="1800" b="0" i="0" kern="1200" dirty="0" smtClean="0">
                          <a:solidFill>
                            <a:srgbClr val="FF0000"/>
                          </a:solidFill>
                          <a:effectLst/>
                          <a:latin typeface="inter-regular"/>
                          <a:ea typeface="+mn-ea"/>
                          <a:cs typeface="+mn-cs"/>
                        </a:rPr>
                        <a:t>Range </a:t>
                      </a:r>
                      <a:r>
                        <a:rPr lang="en-US" sz="1800" b="0" i="0" kern="1200" dirty="0" smtClean="0">
                          <a:solidFill>
                            <a:srgbClr val="FF0000"/>
                          </a:solidFill>
                          <a:effectLst/>
                          <a:latin typeface="+mn-lt"/>
                          <a:ea typeface="+mn-ea"/>
                          <a:cs typeface="+mn-cs"/>
                        </a:rPr>
                        <a:t>'\u0000' (or 0) to '\</a:t>
                      </a:r>
                      <a:r>
                        <a:rPr lang="en-US" sz="1800" b="0" i="0" kern="1200" dirty="0" err="1" smtClean="0">
                          <a:solidFill>
                            <a:srgbClr val="FF0000"/>
                          </a:solidFill>
                          <a:effectLst/>
                          <a:latin typeface="+mn-lt"/>
                          <a:ea typeface="+mn-ea"/>
                          <a:cs typeface="+mn-cs"/>
                        </a:rPr>
                        <a:t>uffff</a:t>
                      </a:r>
                      <a:r>
                        <a:rPr lang="en-US" sz="1800" b="0" i="0" kern="1200" dirty="0" smtClean="0">
                          <a:solidFill>
                            <a:srgbClr val="FF0000"/>
                          </a:solidFill>
                          <a:effectLst/>
                          <a:latin typeface="+mn-lt"/>
                          <a:ea typeface="+mn-ea"/>
                          <a:cs typeface="+mn-cs"/>
                        </a:rPr>
                        <a:t>' (or 65,535 inclusive)</a:t>
                      </a:r>
                      <a:endParaRPr lang="en-US" sz="1800" b="0" dirty="0" smtClean="0">
                        <a:solidFill>
                          <a:srgbClr val="FF0000"/>
                        </a:solidFill>
                        <a:effectLst/>
                        <a:latin typeface="inter-regular"/>
                      </a:endParaRPr>
                    </a:p>
                    <a:p>
                      <a:pPr algn="l" fontAlgn="t"/>
                      <a:endParaRPr lang="en-US" sz="2000" dirty="0">
                        <a:effectLst/>
                      </a:endParaRPr>
                    </a:p>
                  </a:txBody>
                  <a:tcPr marL="34534" marR="34534" marT="34534" marB="34534">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09190421"/>
                  </a:ext>
                </a:extLst>
              </a:tr>
            </a:tbl>
          </a:graphicData>
        </a:graphic>
      </p:graphicFrame>
    </p:spTree>
    <p:extLst>
      <p:ext uri="{BB962C8B-B14F-4D97-AF65-F5344CB8AC3E}">
        <p14:creationId xmlns:p14="http://schemas.microsoft.com/office/powerpoint/2010/main" val="287373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3457" y="227473"/>
            <a:ext cx="11464413" cy="6370975"/>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wrap="square" rtlCol="0">
            <a:spAutoFit/>
          </a:bodyPr>
          <a:lstStyle/>
          <a:p>
            <a:r>
              <a:rPr lang="en-US" sz="2400" i="1" dirty="0" smtClean="0">
                <a:solidFill>
                  <a:srgbClr val="FF0000"/>
                </a:solidFill>
                <a:latin typeface="Consolas" panose="020B0609020204030204" pitchFamily="49" charset="0"/>
              </a:rPr>
              <a:t>Example: </a:t>
            </a:r>
          </a:p>
          <a:p>
            <a:r>
              <a:rPr lang="en-US" sz="2400" i="1" dirty="0" smtClean="0">
                <a:latin typeface="Consolas" panose="020B0609020204030204" pitchFamily="49" charset="0"/>
              </a:rPr>
              <a:t>public class Main {</a:t>
            </a:r>
          </a:p>
          <a:p>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endParaRPr lang="en-US" sz="2400" i="1" dirty="0" smtClean="0">
              <a:latin typeface="Consolas" panose="020B0609020204030204" pitchFamily="49" charset="0"/>
            </a:endParaRPr>
          </a:p>
          <a:p>
            <a:r>
              <a:rPr lang="en-US" sz="2400" i="1" dirty="0" smtClean="0">
                <a:latin typeface="Consolas" panose="020B0609020204030204" pitchFamily="49" charset="0"/>
              </a:rPr>
              <a:t>    </a:t>
            </a:r>
            <a:r>
              <a:rPr lang="en-US" sz="2400" i="1" dirty="0" err="1" smtClean="0">
                <a:latin typeface="Consolas" panose="020B0609020204030204" pitchFamily="49" charset="0"/>
              </a:rPr>
              <a:t>int</a:t>
            </a:r>
            <a:r>
              <a:rPr lang="en-US" sz="2400" i="1" dirty="0" smtClean="0">
                <a:latin typeface="Consolas" panose="020B0609020204030204" pitchFamily="49" charset="0"/>
              </a:rPr>
              <a:t> </a:t>
            </a:r>
            <a:r>
              <a:rPr lang="en-US" sz="2400" i="1" dirty="0" err="1" smtClean="0">
                <a:latin typeface="Consolas" panose="020B0609020204030204" pitchFamily="49" charset="0"/>
              </a:rPr>
              <a:t>myNum</a:t>
            </a:r>
            <a:r>
              <a:rPr lang="en-US" sz="2400" i="1" dirty="0" smtClean="0">
                <a:latin typeface="Consolas" panose="020B0609020204030204" pitchFamily="49" charset="0"/>
              </a:rPr>
              <a:t> = 5;               </a:t>
            </a:r>
            <a:r>
              <a:rPr lang="en-US" sz="2400" i="1" dirty="0" smtClean="0">
                <a:solidFill>
                  <a:schemeClr val="bg1">
                    <a:lumMod val="50000"/>
                  </a:schemeClr>
                </a:solidFill>
                <a:latin typeface="Consolas" panose="020B0609020204030204" pitchFamily="49" charset="0"/>
              </a:rPr>
              <a:t>// integer (whole number)</a:t>
            </a:r>
          </a:p>
          <a:p>
            <a:r>
              <a:rPr lang="en-US" sz="2400" i="1" dirty="0" smtClean="0">
                <a:latin typeface="Consolas" panose="020B0609020204030204" pitchFamily="49" charset="0"/>
              </a:rPr>
              <a:t>    float </a:t>
            </a:r>
            <a:r>
              <a:rPr lang="en-US" sz="2400" i="1" dirty="0" err="1" smtClean="0">
                <a:latin typeface="Consolas" panose="020B0609020204030204" pitchFamily="49" charset="0"/>
              </a:rPr>
              <a:t>myFloatNum</a:t>
            </a:r>
            <a:r>
              <a:rPr lang="en-US" sz="2400" i="1" dirty="0" smtClean="0">
                <a:latin typeface="Consolas" panose="020B0609020204030204" pitchFamily="49" charset="0"/>
              </a:rPr>
              <a:t> = 5.99f;    </a:t>
            </a:r>
            <a:r>
              <a:rPr lang="en-US" sz="2400" i="1" dirty="0" smtClean="0">
                <a:solidFill>
                  <a:schemeClr val="bg1">
                    <a:lumMod val="50000"/>
                  </a:schemeClr>
                </a:solidFill>
                <a:latin typeface="Consolas" panose="020B0609020204030204" pitchFamily="49" charset="0"/>
              </a:rPr>
              <a:t>// floating point number</a:t>
            </a:r>
          </a:p>
          <a:p>
            <a:r>
              <a:rPr lang="en-US" sz="2400" i="1" dirty="0" smtClean="0">
                <a:latin typeface="Consolas" panose="020B0609020204030204" pitchFamily="49" charset="0"/>
              </a:rPr>
              <a:t>    char </a:t>
            </a:r>
            <a:r>
              <a:rPr lang="en-US" sz="2400" i="1" dirty="0" err="1" smtClean="0">
                <a:latin typeface="Consolas" panose="020B0609020204030204" pitchFamily="49" charset="0"/>
              </a:rPr>
              <a:t>myLetter</a:t>
            </a:r>
            <a:r>
              <a:rPr lang="en-US" sz="2400" i="1" dirty="0" smtClean="0">
                <a:latin typeface="Consolas" panose="020B0609020204030204" pitchFamily="49" charset="0"/>
              </a:rPr>
              <a:t> = 'D';         // character</a:t>
            </a:r>
          </a:p>
          <a:p>
            <a:r>
              <a:rPr lang="en-US" sz="2400" i="1" dirty="0" smtClean="0">
                <a:latin typeface="Consolas" panose="020B0609020204030204" pitchFamily="49" charset="0"/>
              </a:rPr>
              <a:t>    </a:t>
            </a:r>
            <a:r>
              <a:rPr lang="en-US" sz="2400" i="1" dirty="0" err="1" smtClean="0">
                <a:latin typeface="Consolas" panose="020B0609020204030204" pitchFamily="49" charset="0"/>
              </a:rPr>
              <a:t>boolean</a:t>
            </a:r>
            <a:r>
              <a:rPr lang="en-US" sz="2400" i="1" dirty="0" smtClean="0">
                <a:latin typeface="Consolas" panose="020B0609020204030204" pitchFamily="49" charset="0"/>
              </a:rPr>
              <a:t> </a:t>
            </a:r>
            <a:r>
              <a:rPr lang="en-US" sz="2400" i="1" dirty="0" err="1" smtClean="0">
                <a:latin typeface="Consolas" panose="020B0609020204030204" pitchFamily="49" charset="0"/>
              </a:rPr>
              <a:t>myBool</a:t>
            </a:r>
            <a:r>
              <a:rPr lang="en-US" sz="2400" i="1" dirty="0" smtClean="0">
                <a:latin typeface="Consolas" panose="020B0609020204030204" pitchFamily="49" charset="0"/>
              </a:rPr>
              <a:t> = true;       // </a:t>
            </a:r>
            <a:r>
              <a:rPr lang="en-US" sz="2400" i="1" dirty="0" err="1" smtClean="0">
                <a:latin typeface="Consolas" panose="020B0609020204030204" pitchFamily="49" charset="0"/>
              </a:rPr>
              <a:t>boolean</a:t>
            </a:r>
            <a:endParaRPr lang="en-US" sz="2400" i="1" dirty="0" smtClean="0">
              <a:latin typeface="Consolas" panose="020B0609020204030204" pitchFamily="49" charset="0"/>
            </a:endParaRPr>
          </a:p>
          <a:p>
            <a:r>
              <a:rPr lang="en-US" sz="2400" i="1" dirty="0" smtClean="0">
                <a:latin typeface="Consolas" panose="020B0609020204030204" pitchFamily="49" charset="0"/>
              </a:rPr>
              <a:t>    String </a:t>
            </a:r>
            <a:r>
              <a:rPr lang="en-US" sz="2400" i="1" dirty="0" err="1" smtClean="0">
                <a:latin typeface="Consolas" panose="020B0609020204030204" pitchFamily="49" charset="0"/>
              </a:rPr>
              <a:t>myText</a:t>
            </a:r>
            <a:r>
              <a:rPr lang="en-US" sz="2400" i="1" dirty="0" smtClean="0">
                <a:latin typeface="Consolas" panose="020B0609020204030204" pitchFamily="49" charset="0"/>
              </a:rPr>
              <a:t> = "Hello";     // String </a:t>
            </a:r>
          </a:p>
          <a:p>
            <a:r>
              <a:rPr lang="en-US" sz="2400" i="1" dirty="0" smtClean="0">
                <a:latin typeface="Consolas" panose="020B0609020204030204" pitchFamily="49" charset="0"/>
              </a:rPr>
              <a:t>   </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myNum</a:t>
            </a:r>
            <a:r>
              <a:rPr lang="en-US" sz="2400" i="1" dirty="0" smtClean="0">
                <a:latin typeface="Consolas" panose="020B0609020204030204" pitchFamily="49" charset="0"/>
              </a:rPr>
              <a:t>);</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myFloatNum</a:t>
            </a:r>
            <a:r>
              <a:rPr lang="en-US" sz="2400" i="1" dirty="0" smtClean="0">
                <a:latin typeface="Consolas" panose="020B0609020204030204" pitchFamily="49" charset="0"/>
              </a:rPr>
              <a:t>);</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myLetter</a:t>
            </a:r>
            <a:r>
              <a:rPr lang="en-US" sz="2400" i="1" dirty="0" smtClean="0">
                <a:latin typeface="Consolas" panose="020B0609020204030204" pitchFamily="49" charset="0"/>
              </a:rPr>
              <a:t>);</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myBool</a:t>
            </a:r>
            <a:r>
              <a:rPr lang="en-US" sz="2400" i="1" dirty="0" smtClean="0">
                <a:latin typeface="Consolas" panose="020B0609020204030204" pitchFamily="49" charset="0"/>
              </a:rPr>
              <a:t>);</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myText</a:t>
            </a:r>
            <a:r>
              <a:rPr lang="en-US" sz="2400" i="1" dirty="0" smtClean="0">
                <a:latin typeface="Consolas" panose="020B0609020204030204" pitchFamily="49" charset="0"/>
              </a:rPr>
              <a:t>);</a:t>
            </a:r>
          </a:p>
          <a:p>
            <a:r>
              <a:rPr lang="en-US" sz="2400" i="1" dirty="0" smtClean="0">
                <a:latin typeface="Consolas" panose="020B0609020204030204" pitchFamily="49" charset="0"/>
              </a:rPr>
              <a:t>  }</a:t>
            </a:r>
          </a:p>
          <a:p>
            <a:r>
              <a:rPr lang="en-US" sz="2400" i="1" dirty="0" smtClean="0">
                <a:latin typeface="Consolas" panose="020B0609020204030204" pitchFamily="49" charset="0"/>
              </a:rPr>
              <a:t>}</a:t>
            </a:r>
            <a:endParaRPr lang="en-US" sz="2000" dirty="0"/>
          </a:p>
        </p:txBody>
      </p:sp>
    </p:spTree>
    <p:extLst>
      <p:ext uri="{BB962C8B-B14F-4D97-AF65-F5344CB8AC3E}">
        <p14:creationId xmlns:p14="http://schemas.microsoft.com/office/powerpoint/2010/main" val="383390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Final </a:t>
            </a:r>
            <a:r>
              <a:rPr lang="en-US" b="1" dirty="0" smtClean="0">
                <a:solidFill>
                  <a:srgbClr val="002060"/>
                </a:solidFill>
              </a:rPr>
              <a:t>Variables</a:t>
            </a:r>
            <a:endParaRPr lang="en-US" b="1" dirty="0">
              <a:solidFill>
                <a:srgbClr val="002060"/>
              </a:solidFill>
            </a:endParaRPr>
          </a:p>
        </p:txBody>
      </p:sp>
      <p:sp>
        <p:nvSpPr>
          <p:cNvPr id="3" name="Content Placeholder 2"/>
          <p:cNvSpPr>
            <a:spLocks noGrp="1"/>
          </p:cNvSpPr>
          <p:nvPr>
            <p:ph idx="1"/>
          </p:nvPr>
        </p:nvSpPr>
        <p:spPr>
          <a:xfrm>
            <a:off x="748146" y="1459344"/>
            <a:ext cx="10797310" cy="5052291"/>
          </a:xfrm>
        </p:spPr>
        <p:txBody>
          <a:bodyPr>
            <a:normAutofit lnSpcReduction="10000"/>
          </a:bodyPr>
          <a:lstStyle/>
          <a:p>
            <a:pPr marL="0" indent="0">
              <a:buNone/>
            </a:pPr>
            <a:r>
              <a:rPr lang="en-US" dirty="0"/>
              <a:t>If you don't want others (or yourself) to overwrite existing values, use </a:t>
            </a:r>
            <a:r>
              <a:rPr lang="en-US" dirty="0" smtClean="0"/>
              <a:t>the </a:t>
            </a:r>
            <a:r>
              <a:rPr lang="en-US" b="1" dirty="0" smtClean="0">
                <a:solidFill>
                  <a:srgbClr val="00B0F0"/>
                </a:solidFill>
                <a:latin typeface="Consolas" panose="020B0609020204030204" pitchFamily="49" charset="0"/>
              </a:rPr>
              <a:t>final</a:t>
            </a:r>
            <a:r>
              <a:rPr lang="en-US" dirty="0" smtClean="0"/>
              <a:t> </a:t>
            </a:r>
            <a:r>
              <a:rPr lang="en-US" dirty="0"/>
              <a:t>keyword (this will declare the variable as "final" or "constant", which means unchangeable and read-only</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First try it without final and then with final keyword</a:t>
            </a:r>
          </a:p>
          <a:p>
            <a:pPr marL="0" indent="0">
              <a:buNone/>
            </a:pPr>
            <a:endParaRPr lang="en-US" dirty="0"/>
          </a:p>
        </p:txBody>
      </p:sp>
      <p:sp>
        <p:nvSpPr>
          <p:cNvPr id="9" name="TextBox 8"/>
          <p:cNvSpPr txBox="1"/>
          <p:nvPr/>
        </p:nvSpPr>
        <p:spPr>
          <a:xfrm>
            <a:off x="3373582" y="2716502"/>
            <a:ext cx="7980218" cy="3046988"/>
          </a:xfrm>
          <a:prstGeom prst="rect">
            <a:avLst/>
          </a:prstGeom>
          <a:solidFill>
            <a:schemeClr val="accent4">
              <a:lumMod val="20000"/>
              <a:lumOff val="80000"/>
            </a:schemeClr>
          </a:solidFill>
          <a:ln w="38100">
            <a:solidFill>
              <a:srgbClr val="FFC000"/>
            </a:solidFill>
          </a:ln>
          <a:effectLst>
            <a:glow rad="101600">
              <a:schemeClr val="accent2">
                <a:satMod val="175000"/>
                <a:alpha val="40000"/>
              </a:schemeClr>
            </a:glow>
          </a:effectLst>
        </p:spPr>
        <p:txBody>
          <a:bodyPr wrap="square" rtlCol="0">
            <a:spAutoFit/>
          </a:bodyPr>
          <a:lstStyle/>
          <a:p>
            <a:r>
              <a:rPr lang="en-US" sz="2400" i="1" dirty="0" smtClean="0">
                <a:solidFill>
                  <a:srgbClr val="FF0000"/>
                </a:solidFill>
                <a:latin typeface="Consolas" panose="020B0609020204030204" pitchFamily="49" charset="0"/>
              </a:rPr>
              <a:t>Example: </a:t>
            </a:r>
          </a:p>
          <a:p>
            <a:r>
              <a:rPr lang="en-US" sz="2400" i="1" dirty="0" smtClean="0">
                <a:latin typeface="Consolas" panose="020B0609020204030204" pitchFamily="49" charset="0"/>
              </a:rPr>
              <a:t>public class Main {</a:t>
            </a:r>
          </a:p>
          <a:p>
            <a:r>
              <a:rPr lang="en-US" sz="2400" i="1" dirty="0" smtClean="0">
                <a:latin typeface="Consolas" panose="020B0609020204030204" pitchFamily="49" charset="0"/>
              </a:rPr>
              <a:t>  public static void main(String[] </a:t>
            </a:r>
            <a:r>
              <a:rPr lang="en-US" sz="2400" i="1" dirty="0" err="1" smtClean="0">
                <a:latin typeface="Consolas" panose="020B0609020204030204" pitchFamily="49" charset="0"/>
              </a:rPr>
              <a:t>args</a:t>
            </a:r>
            <a:r>
              <a:rPr lang="en-US" sz="2400" i="1" dirty="0" smtClean="0">
                <a:latin typeface="Consolas" panose="020B0609020204030204" pitchFamily="49" charset="0"/>
              </a:rPr>
              <a:t>) {</a:t>
            </a:r>
          </a:p>
          <a:p>
            <a:r>
              <a:rPr lang="en-US" sz="2400" i="1" dirty="0" smtClean="0">
                <a:latin typeface="Consolas" panose="020B0609020204030204" pitchFamily="49" charset="0"/>
              </a:rPr>
              <a:t>    final </a:t>
            </a:r>
            <a:r>
              <a:rPr lang="en-US" sz="2400" i="1" dirty="0" err="1" smtClean="0">
                <a:latin typeface="Consolas" panose="020B0609020204030204" pitchFamily="49" charset="0"/>
              </a:rPr>
              <a:t>int</a:t>
            </a:r>
            <a:r>
              <a:rPr lang="en-US" sz="2400" i="1" dirty="0" smtClean="0">
                <a:latin typeface="Consolas" panose="020B0609020204030204" pitchFamily="49" charset="0"/>
              </a:rPr>
              <a:t> </a:t>
            </a:r>
            <a:r>
              <a:rPr lang="en-US" sz="2400" i="1" dirty="0" err="1" smtClean="0">
                <a:latin typeface="Consolas" panose="020B0609020204030204" pitchFamily="49" charset="0"/>
              </a:rPr>
              <a:t>myNum</a:t>
            </a:r>
            <a:r>
              <a:rPr lang="en-US" sz="2400" i="1" dirty="0" smtClean="0">
                <a:latin typeface="Consolas" panose="020B0609020204030204" pitchFamily="49" charset="0"/>
              </a:rPr>
              <a:t> = 15;</a:t>
            </a:r>
          </a:p>
          <a:p>
            <a:r>
              <a:rPr lang="en-US" sz="2400" i="1" dirty="0" smtClean="0">
                <a:latin typeface="Consolas" panose="020B0609020204030204" pitchFamily="49" charset="0"/>
              </a:rPr>
              <a:t>    </a:t>
            </a:r>
            <a:r>
              <a:rPr lang="en-US" sz="2400" i="1" dirty="0" err="1" smtClean="0">
                <a:latin typeface="Consolas" panose="020B0609020204030204" pitchFamily="49" charset="0"/>
              </a:rPr>
              <a:t>myNum</a:t>
            </a:r>
            <a:r>
              <a:rPr lang="en-US" sz="2400" i="1" dirty="0" smtClean="0">
                <a:latin typeface="Consolas" panose="020B0609020204030204" pitchFamily="49" charset="0"/>
              </a:rPr>
              <a:t> = 20; // will generate an error</a:t>
            </a:r>
          </a:p>
          <a:p>
            <a:r>
              <a:rPr lang="en-US" sz="2400" i="1" dirty="0" smtClean="0">
                <a:latin typeface="Consolas" panose="020B0609020204030204" pitchFamily="49" charset="0"/>
              </a:rPr>
              <a:t>    </a:t>
            </a:r>
            <a:r>
              <a:rPr lang="en-US" sz="2400" i="1" dirty="0" err="1" smtClean="0">
                <a:latin typeface="Consolas" panose="020B0609020204030204" pitchFamily="49" charset="0"/>
              </a:rPr>
              <a:t>System.out.println</a:t>
            </a:r>
            <a:r>
              <a:rPr lang="en-US" sz="2400" i="1" dirty="0" smtClean="0">
                <a:latin typeface="Consolas" panose="020B0609020204030204" pitchFamily="49" charset="0"/>
              </a:rPr>
              <a:t>(</a:t>
            </a:r>
            <a:r>
              <a:rPr lang="en-US" sz="2400" i="1" dirty="0" err="1" smtClean="0">
                <a:latin typeface="Consolas" panose="020B0609020204030204" pitchFamily="49" charset="0"/>
              </a:rPr>
              <a:t>myNum</a:t>
            </a:r>
            <a:r>
              <a:rPr lang="en-US" sz="2400" i="1" dirty="0" smtClean="0">
                <a:latin typeface="Consolas" panose="020B0609020204030204" pitchFamily="49" charset="0"/>
              </a:rPr>
              <a:t>);</a:t>
            </a:r>
          </a:p>
          <a:p>
            <a:r>
              <a:rPr lang="en-US" sz="2400" i="1" dirty="0" smtClean="0">
                <a:latin typeface="Consolas" panose="020B0609020204030204" pitchFamily="49" charset="0"/>
              </a:rPr>
              <a:t>  }</a:t>
            </a:r>
          </a:p>
          <a:p>
            <a:r>
              <a:rPr lang="en-US" sz="2400" i="1" dirty="0" smtClean="0">
                <a:latin typeface="Consolas" panose="020B0609020204030204" pitchFamily="49" charset="0"/>
              </a:rPr>
              <a:t>}</a:t>
            </a:r>
            <a:endParaRPr lang="en-US" sz="2000" dirty="0"/>
          </a:p>
        </p:txBody>
      </p:sp>
    </p:spTree>
    <p:extLst>
      <p:ext uri="{BB962C8B-B14F-4D97-AF65-F5344CB8AC3E}">
        <p14:creationId xmlns:p14="http://schemas.microsoft.com/office/powerpoint/2010/main" val="3737796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2695</Words>
  <Application>Microsoft Office PowerPoint</Application>
  <PresentationFormat>Widescreen</PresentationFormat>
  <Paragraphs>504</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Arial Unicode MS</vt:lpstr>
      <vt:lpstr>Calibri</vt:lpstr>
      <vt:lpstr>Calibri Light</vt:lpstr>
      <vt:lpstr>Consolas</vt:lpstr>
      <vt:lpstr>inter-regular</vt:lpstr>
      <vt:lpstr>Times New Roman</vt:lpstr>
      <vt:lpstr>var(--bs-font-monospace)</vt:lpstr>
      <vt:lpstr>Verdana</vt:lpstr>
      <vt:lpstr>Office Theme</vt:lpstr>
      <vt:lpstr>Java Variables, Data Types and Operators</vt:lpstr>
      <vt:lpstr>Java Variables</vt:lpstr>
      <vt:lpstr>Declaring (Creating) Variables</vt:lpstr>
      <vt:lpstr>PowerPoint Presentation</vt:lpstr>
      <vt:lpstr>Data Types in Java</vt:lpstr>
      <vt:lpstr>Java Primitive Data Types</vt:lpstr>
      <vt:lpstr>PowerPoint Presentation</vt:lpstr>
      <vt:lpstr>PowerPoint Presentation</vt:lpstr>
      <vt:lpstr>Final Variables</vt:lpstr>
      <vt:lpstr>PowerPoint Presentation</vt:lpstr>
      <vt:lpstr>PowerPoint Presentation</vt:lpstr>
      <vt:lpstr>Declaring Multiple Variables Variables</vt:lpstr>
      <vt:lpstr>PowerPoint Presentation</vt:lpstr>
      <vt:lpstr>Decimal Hexadecimal and Octal Numbers</vt:lpstr>
      <vt:lpstr>Scientific Numbers</vt:lpstr>
      <vt:lpstr>Characters</vt:lpstr>
      <vt:lpstr>Non-Primitive Data Types</vt:lpstr>
      <vt:lpstr>Java Type Casting</vt:lpstr>
      <vt:lpstr>Widening Casting</vt:lpstr>
      <vt:lpstr>Java Variable Example: Widening</vt:lpstr>
      <vt:lpstr>Narrowing Casting</vt:lpstr>
      <vt:lpstr>Narrowing Casting</vt:lpstr>
      <vt:lpstr>Java Variable Example: Overflow </vt:lpstr>
      <vt:lpstr>Java Variable Example: Adding Lower Type </vt:lpstr>
      <vt:lpstr>Types of Variables in Java</vt:lpstr>
      <vt:lpstr>Identifiers</vt:lpstr>
      <vt:lpstr>Escape Sequences</vt:lpstr>
      <vt:lpstr>Java Literals</vt:lpstr>
      <vt:lpstr>Operators in Java Precedence wise</vt:lpstr>
      <vt:lpstr>PowerPoint Presentation</vt:lpstr>
      <vt:lpstr>PowerPoint Presentation</vt:lpstr>
      <vt:lpstr>PowerPoint Presentation</vt:lpstr>
      <vt:lpstr>Java Assignment Operators</vt:lpstr>
      <vt:lpstr>Java Assignment Operators</vt:lpstr>
      <vt:lpstr>Java Comparison Operators</vt:lpstr>
      <vt:lpstr>Java Comparision Operators</vt:lpstr>
      <vt:lpstr>Java Logical Operators</vt:lpstr>
      <vt:lpstr>Java Logical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 Rathi</dc:creator>
  <cp:lastModifiedBy>Mukesh Rathi</cp:lastModifiedBy>
  <cp:revision>32</cp:revision>
  <dcterms:created xsi:type="dcterms:W3CDTF">2023-01-31T12:24:54Z</dcterms:created>
  <dcterms:modified xsi:type="dcterms:W3CDTF">2023-01-31T17:16:41Z</dcterms:modified>
</cp:coreProperties>
</file>