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2" r:id="rId15"/>
    <p:sldId id="283" r:id="rId16"/>
    <p:sldId id="284" r:id="rId17"/>
    <p:sldId id="281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23D83-8077-4B64-850B-D2D43FFCD2FB}" v="31" dt="2022-07-28T15:26:16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822365"/>
            <a:ext cx="5261811" cy="1122202"/>
          </a:xfrm>
        </p:spPr>
        <p:txBody>
          <a:bodyPr/>
          <a:lstStyle/>
          <a:p>
            <a:r>
              <a:rPr lang="en-US" dirty="0"/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944567"/>
            <a:ext cx="5261811" cy="1594256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u="sng" dirty="0"/>
              <a:t>Group Members:</a:t>
            </a:r>
          </a:p>
          <a:p>
            <a:r>
              <a:rPr lang="en-US" dirty="0"/>
              <a:t>Muhammad Hamza Shahab (SE-004)</a:t>
            </a:r>
          </a:p>
          <a:p>
            <a:r>
              <a:rPr lang="en-US" dirty="0"/>
              <a:t>Rana Muhammad Ibrahim (SE-034)</a:t>
            </a:r>
          </a:p>
          <a:p>
            <a:r>
              <a:rPr lang="en-US" dirty="0"/>
              <a:t>Muhammad Abdullah Hayat (SE-041)</a:t>
            </a:r>
          </a:p>
          <a:p>
            <a:r>
              <a:rPr lang="en-US" dirty="0"/>
              <a:t>Muhammad Khurram </a:t>
            </a:r>
            <a:r>
              <a:rPr lang="en-US" dirty="0" err="1"/>
              <a:t>Meraj</a:t>
            </a:r>
            <a:r>
              <a:rPr lang="en-US" dirty="0"/>
              <a:t> (SE-045)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11E30C2-934C-A0E4-0C8B-BF6DD4168742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60854684"/>
              </p:ext>
            </p:extLst>
          </p:nvPr>
        </p:nvGraphicFramePr>
        <p:xfrm>
          <a:off x="931652" y="2111375"/>
          <a:ext cx="5417392" cy="252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96">
                  <a:extLst>
                    <a:ext uri="{9D8B030D-6E8A-4147-A177-3AD203B41FA5}">
                      <a16:colId xmlns:a16="http://schemas.microsoft.com/office/drawing/2014/main" val="318419267"/>
                    </a:ext>
                  </a:extLst>
                </a:gridCol>
                <a:gridCol w="2708696">
                  <a:extLst>
                    <a:ext uri="{9D8B030D-6E8A-4147-A177-3AD203B41FA5}">
                      <a16:colId xmlns:a16="http://schemas.microsoft.com/office/drawing/2014/main" val="4278572170"/>
                    </a:ext>
                  </a:extLst>
                </a:gridCol>
              </a:tblGrid>
              <a:tr h="63240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41004"/>
                  </a:ext>
                </a:extLst>
              </a:tr>
              <a:tr h="63240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75173"/>
                  </a:ext>
                </a:extLst>
              </a:tr>
              <a:tr h="63240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Concrete Subject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31594"/>
                  </a:ext>
                </a:extLst>
              </a:tr>
              <a:tr h="63240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Concrete Observer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65446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D20FA456-1AF7-47DD-9B23-D62E19FA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936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observer Pattern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FEE969-E1A3-17D3-3A96-3AE955D83168}"/>
              </a:ext>
            </a:extLst>
          </p:cNvPr>
          <p:cNvSpPr txBox="1">
            <a:spLocks/>
          </p:cNvSpPr>
          <p:nvPr/>
        </p:nvSpPr>
        <p:spPr>
          <a:xfrm>
            <a:off x="838200" y="9057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participants</a:t>
            </a:r>
          </a:p>
        </p:txBody>
      </p:sp>
      <p:pic>
        <p:nvPicPr>
          <p:cNvPr id="13" name="image6.png">
            <a:extLst>
              <a:ext uri="{FF2B5EF4-FFF2-40B4-BE49-F238E27FC236}">
                <a16:creationId xmlns:a16="http://schemas.microsoft.com/office/drawing/2014/main" id="{B6C63232-EE98-A9FE-49B0-40CC624754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275" y="952856"/>
            <a:ext cx="3971306" cy="53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0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CBB8-FA4E-6AF8-F6F9-85E56D93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439419"/>
            <a:ext cx="5111750" cy="478407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B04DB8-0AC4-866F-BE6A-50B3260F732F}"/>
              </a:ext>
            </a:extLst>
          </p:cNvPr>
          <p:cNvSpPr txBox="1">
            <a:spLocks/>
          </p:cNvSpPr>
          <p:nvPr/>
        </p:nvSpPr>
        <p:spPr>
          <a:xfrm>
            <a:off x="984250" y="817364"/>
            <a:ext cx="5111750" cy="47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Screen 1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B8FE0757-DCE5-B4D3-190B-34DD3E99A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4"/>
          <a:stretch/>
        </p:blipFill>
        <p:spPr>
          <a:xfrm>
            <a:off x="984250" y="1520058"/>
            <a:ext cx="7084813" cy="48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4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52FB-B833-AA2A-EA71-F084C2B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067"/>
            <a:ext cx="5111750" cy="521540"/>
          </a:xfrm>
        </p:spPr>
        <p:txBody>
          <a:bodyPr/>
          <a:lstStyle/>
          <a:p>
            <a:r>
              <a:rPr lang="en-US" dirty="0"/>
              <a:t>Screen 2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FE26CDE-2A7D-B8D6-869B-598B29E9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223655"/>
            <a:ext cx="7532747" cy="32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6E6A-3045-2EEB-F029-D639AB33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480" y="748834"/>
            <a:ext cx="5111750" cy="530165"/>
          </a:xfrm>
        </p:spPr>
        <p:txBody>
          <a:bodyPr/>
          <a:lstStyle/>
          <a:p>
            <a:r>
              <a:rPr lang="en-US" dirty="0"/>
              <a:t>Screen 3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33D8785-3B40-0ED7-4251-4EC35DDFB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1448544"/>
            <a:ext cx="7601917" cy="268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BF3A-3747-C2B8-6194-6B7F86C8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59120-AEA6-9E11-9C45-D2FDB826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013793"/>
            <a:ext cx="5111750" cy="1525588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Hospital Management System, we tried to implement 5 patterns at once. First, we</a:t>
            </a:r>
            <a:r>
              <a:rPr lang="en-US" sz="1800" spc="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draw the UML and the hardest part was connection of 5 patterns in UML, we used</a:t>
            </a:r>
            <a:r>
              <a:rPr lang="en-US" sz="1800" spc="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Enterprise Architect to draw class diagram, then by adapting to structures, we started</a:t>
            </a:r>
            <a:r>
              <a:rPr lang="en-US" sz="1800" spc="-26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implementation. We</a:t>
            </a:r>
            <a:r>
              <a:rPr lang="en-US" sz="1800" spc="-2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aimed</a:t>
            </a:r>
            <a:r>
              <a:rPr lang="en-US" sz="18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show</a:t>
            </a:r>
            <a:r>
              <a:rPr lang="en-US" sz="1800" spc="-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800" spc="-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8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understand design pattern.</a:t>
            </a:r>
          </a:p>
        </p:txBody>
      </p:sp>
    </p:spTree>
    <p:extLst>
      <p:ext uri="{BB962C8B-B14F-4D97-AF65-F5344CB8AC3E}">
        <p14:creationId xmlns:p14="http://schemas.microsoft.com/office/powerpoint/2010/main" val="225300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666632"/>
            <a:ext cx="4179570" cy="152473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3523172" cy="1325563"/>
          </a:xfrm>
        </p:spPr>
        <p:txBody>
          <a:bodyPr/>
          <a:lstStyle/>
          <a:p>
            <a:r>
              <a:rPr lang="en-US" dirty="0"/>
              <a:t>Pattern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432469"/>
            <a:ext cx="3376523" cy="2993546"/>
          </a:xfrm>
        </p:spPr>
        <p:txBody>
          <a:bodyPr>
            <a:noAutofit/>
          </a:bodyPr>
          <a:lstStyle/>
          <a:p>
            <a:r>
              <a:rPr lang="en-US" sz="2000" dirty="0"/>
              <a:t>Abstract Factory Pattern</a:t>
            </a:r>
          </a:p>
          <a:p>
            <a:r>
              <a:rPr lang="en-US" sz="2000" dirty="0"/>
              <a:t>Command Pattern</a:t>
            </a:r>
          </a:p>
          <a:p>
            <a:r>
              <a:rPr lang="en-US" sz="2000" dirty="0"/>
              <a:t>Singleton Pattern</a:t>
            </a:r>
          </a:p>
          <a:p>
            <a:r>
              <a:rPr lang="en-US" sz="2000" dirty="0"/>
              <a:t>Template Pattern</a:t>
            </a:r>
          </a:p>
          <a:p>
            <a:r>
              <a:rPr lang="en-US" sz="2000" dirty="0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A0CB-74B4-964B-29D7-CEA6A3E2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Abstract Factory Pattern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2DFD73-54A6-D1AC-826D-4D81CA2640B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17643990"/>
              </p:ext>
            </p:extLst>
          </p:nvPr>
        </p:nvGraphicFramePr>
        <p:xfrm>
          <a:off x="905774" y="2111375"/>
          <a:ext cx="10448026" cy="329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013">
                  <a:extLst>
                    <a:ext uri="{9D8B030D-6E8A-4147-A177-3AD203B41FA5}">
                      <a16:colId xmlns:a16="http://schemas.microsoft.com/office/drawing/2014/main" val="835506432"/>
                    </a:ext>
                  </a:extLst>
                </a:gridCol>
                <a:gridCol w="5224013">
                  <a:extLst>
                    <a:ext uri="{9D8B030D-6E8A-4147-A177-3AD203B41FA5}">
                      <a16:colId xmlns:a16="http://schemas.microsoft.com/office/drawing/2014/main" val="2467544112"/>
                    </a:ext>
                  </a:extLst>
                </a:gridCol>
              </a:tblGrid>
              <a:tr h="65947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Factory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Hospital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788164"/>
                  </a:ext>
                </a:extLst>
              </a:tr>
              <a:tr h="659477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Concrete Factory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Endocrinology &amp; Cardiology &amp; Orthopedics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61806"/>
                  </a:ext>
                </a:extLst>
              </a:tr>
              <a:tr h="659477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Product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RadiologicalTest</a:t>
                      </a:r>
                      <a:r>
                        <a:rPr lang="en-US" sz="20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2000" dirty="0" err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LabTest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98309"/>
                  </a:ext>
                </a:extLst>
              </a:tr>
              <a:tr h="659477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Concrete Product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X-RAY - EKG &amp; Thyroid – Cholesterol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8576"/>
                  </a:ext>
                </a:extLst>
              </a:tr>
              <a:tr h="659477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LabAttendant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218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36E733F-EB6F-73BB-D6D8-4EF5E403BB03}"/>
              </a:ext>
            </a:extLst>
          </p:cNvPr>
          <p:cNvSpPr txBox="1">
            <a:spLocks/>
          </p:cNvSpPr>
          <p:nvPr/>
        </p:nvSpPr>
        <p:spPr>
          <a:xfrm>
            <a:off x="838200" y="9057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participants</a:t>
            </a:r>
          </a:p>
        </p:txBody>
      </p:sp>
    </p:spTree>
    <p:extLst>
      <p:ext uri="{BB962C8B-B14F-4D97-AF65-F5344CB8AC3E}">
        <p14:creationId xmlns:p14="http://schemas.microsoft.com/office/powerpoint/2010/main" val="178812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>
            <a:extLst>
              <a:ext uri="{FF2B5EF4-FFF2-40B4-BE49-F238E27FC236}">
                <a16:creationId xmlns:a16="http://schemas.microsoft.com/office/drawing/2014/main" id="{FED6C646-FD72-92E3-4D68-74184A224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08" y="795398"/>
            <a:ext cx="9879784" cy="52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19F1C80-012F-76ED-22F1-B4DE1180B118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881365782"/>
              </p:ext>
            </p:extLst>
          </p:nvPr>
        </p:nvGraphicFramePr>
        <p:xfrm>
          <a:off x="905774" y="2059616"/>
          <a:ext cx="10515600" cy="333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3915176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4253180"/>
                    </a:ext>
                  </a:extLst>
                </a:gridCol>
              </a:tblGrid>
              <a:tr h="66637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RadiologicalTest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LabTest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777567"/>
                  </a:ext>
                </a:extLst>
              </a:tr>
              <a:tr h="66637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Concrete Command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X-RAY - EKG &amp; Thyroid - Cholesterol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43781"/>
                  </a:ext>
                </a:extLst>
              </a:tr>
              <a:tr h="66637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17436"/>
                  </a:ext>
                </a:extLst>
              </a:tr>
              <a:tr h="66637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Invoker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LabAttendant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75864"/>
                  </a:ext>
                </a:extLst>
              </a:tr>
              <a:tr h="66637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Endocrinology &amp; Cardiology &amp; Orthopedic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7372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233872E-A09B-057C-4AA7-B15B6E1D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Command Pattern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714682-575F-1FF8-2925-4955F819DF6B}"/>
              </a:ext>
            </a:extLst>
          </p:cNvPr>
          <p:cNvSpPr txBox="1">
            <a:spLocks/>
          </p:cNvSpPr>
          <p:nvPr/>
        </p:nvSpPr>
        <p:spPr>
          <a:xfrm>
            <a:off x="838200" y="9057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participants</a:t>
            </a:r>
          </a:p>
        </p:txBody>
      </p:sp>
    </p:spTree>
    <p:extLst>
      <p:ext uri="{BB962C8B-B14F-4D97-AF65-F5344CB8AC3E}">
        <p14:creationId xmlns:p14="http://schemas.microsoft.com/office/powerpoint/2010/main" val="277177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 descr="Diagram&#10;&#10;Description automatically generated">
            <a:extLst>
              <a:ext uri="{FF2B5EF4-FFF2-40B4-BE49-F238E27FC236}">
                <a16:creationId xmlns:a16="http://schemas.microsoft.com/office/drawing/2014/main" id="{5DB7FEA2-A9EF-7185-967D-49C61CA16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71" y="651545"/>
            <a:ext cx="10194257" cy="555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6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DA9E24C-E8A2-CC48-7BA1-A4199E35944E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48204756"/>
              </p:ext>
            </p:extLst>
          </p:nvPr>
        </p:nvGraphicFramePr>
        <p:xfrm>
          <a:off x="838200" y="2111374"/>
          <a:ext cx="10515600" cy="338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333224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85949710"/>
                    </a:ext>
                  </a:extLst>
                </a:gridCol>
              </a:tblGrid>
              <a:tr h="526667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Singleton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RadiologicalTest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53243"/>
                  </a:ext>
                </a:extLst>
              </a:tr>
              <a:tr h="2856985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couldn't include the Mutex and Thread libraries into our code. We constantly got lots of errors about compiler. To have a well-functioning code we didn’t include those two libraries. So, they are just dummy classes here. They are only here to say it could have been also "thread safe" as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289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A22A857-61A1-E9DA-0D56-99172851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singleton Pattern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302014-9159-F17C-7509-CC01DB6777E4}"/>
              </a:ext>
            </a:extLst>
          </p:cNvPr>
          <p:cNvSpPr txBox="1">
            <a:spLocks/>
          </p:cNvSpPr>
          <p:nvPr/>
        </p:nvSpPr>
        <p:spPr>
          <a:xfrm>
            <a:off x="838200" y="9057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participants</a:t>
            </a:r>
          </a:p>
        </p:txBody>
      </p:sp>
    </p:spTree>
    <p:extLst>
      <p:ext uri="{BB962C8B-B14F-4D97-AF65-F5344CB8AC3E}">
        <p14:creationId xmlns:p14="http://schemas.microsoft.com/office/powerpoint/2010/main" val="4763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>
            <a:extLst>
              <a:ext uri="{FF2B5EF4-FFF2-40B4-BE49-F238E27FC236}">
                <a16:creationId xmlns:a16="http://schemas.microsoft.com/office/drawing/2014/main" id="{7DDBDF6A-4D70-4124-2017-65528020DD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20" y="1318024"/>
            <a:ext cx="7327960" cy="422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7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D9C75CA-8FF0-870C-ABFF-DFBB6293176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60596319"/>
              </p:ext>
            </p:extLst>
          </p:nvPr>
        </p:nvGraphicFramePr>
        <p:xfrm>
          <a:off x="838200" y="1893534"/>
          <a:ext cx="6131944" cy="1720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972">
                  <a:extLst>
                    <a:ext uri="{9D8B030D-6E8A-4147-A177-3AD203B41FA5}">
                      <a16:colId xmlns:a16="http://schemas.microsoft.com/office/drawing/2014/main" val="1876868863"/>
                    </a:ext>
                  </a:extLst>
                </a:gridCol>
                <a:gridCol w="3065972">
                  <a:extLst>
                    <a:ext uri="{9D8B030D-6E8A-4147-A177-3AD203B41FA5}">
                      <a16:colId xmlns:a16="http://schemas.microsoft.com/office/drawing/2014/main" val="1844468606"/>
                    </a:ext>
                  </a:extLst>
                </a:gridCol>
              </a:tblGrid>
              <a:tr h="631297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 Class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Hospital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899265"/>
                  </a:ext>
                </a:extLst>
              </a:tr>
              <a:tr h="1089636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Concrete Class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Orthopedics &amp; Endocrinology &amp; Cardiology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1348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B8B2129-C43D-FC44-9CD3-F24E2C65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936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template Pattern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689EF4-409B-73AE-4BD7-AFE0BF88547C}"/>
              </a:ext>
            </a:extLst>
          </p:cNvPr>
          <p:cNvSpPr txBox="1">
            <a:spLocks/>
          </p:cNvSpPr>
          <p:nvPr/>
        </p:nvSpPr>
        <p:spPr>
          <a:xfrm>
            <a:off x="838200" y="9057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participants</a:t>
            </a:r>
          </a:p>
        </p:txBody>
      </p:sp>
      <p:pic>
        <p:nvPicPr>
          <p:cNvPr id="12" name="image5.png">
            <a:extLst>
              <a:ext uri="{FF2B5EF4-FFF2-40B4-BE49-F238E27FC236}">
                <a16:creationId xmlns:a16="http://schemas.microsoft.com/office/drawing/2014/main" id="{DA925503-3E45-F224-989B-4E41223ECB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38" y="1893533"/>
            <a:ext cx="4401249" cy="38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0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40</TotalTime>
  <Words>264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Tenorite</vt:lpstr>
      <vt:lpstr>Times New Roman</vt:lpstr>
      <vt:lpstr>Office Theme</vt:lpstr>
      <vt:lpstr>Hospital management system</vt:lpstr>
      <vt:lpstr>Pattern choices</vt:lpstr>
      <vt:lpstr>Abstract Factory Pattern</vt:lpstr>
      <vt:lpstr>PowerPoint Presentation</vt:lpstr>
      <vt:lpstr>Command Pattern</vt:lpstr>
      <vt:lpstr>PowerPoint Presentation</vt:lpstr>
      <vt:lpstr>singleton Pattern</vt:lpstr>
      <vt:lpstr>PowerPoint Presentation</vt:lpstr>
      <vt:lpstr>template Pattern</vt:lpstr>
      <vt:lpstr>observer Pattern</vt:lpstr>
      <vt:lpstr>interface</vt:lpstr>
      <vt:lpstr>Screen 2</vt:lpstr>
      <vt:lpstr>Screen 3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Muhammad Hamza Shahab</dc:creator>
  <cp:lastModifiedBy>Hamza Shahab</cp:lastModifiedBy>
  <cp:revision>2</cp:revision>
  <dcterms:created xsi:type="dcterms:W3CDTF">2022-07-28T14:48:13Z</dcterms:created>
  <dcterms:modified xsi:type="dcterms:W3CDTF">2022-07-28T15:50:48Z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