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256" r:id="rId5"/>
    <p:sldId id="257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79" r:id="rId14"/>
    <p:sldId id="282" r:id="rId15"/>
    <p:sldId id="283" r:id="rId16"/>
    <p:sldId id="284" r:id="rId17"/>
    <p:sldId id="281" r:id="rId18"/>
    <p:sldId id="27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823D83-8077-4B64-850B-D2D43FFCD2FB}" v="31" dt="2022-07-28T15:26:16.58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0704" autoAdjust="0"/>
  </p:normalViewPr>
  <p:slideViewPr>
    <p:cSldViewPr snapToGrid="0">
      <p:cViewPr varScale="1">
        <p:scale>
          <a:sx n="159" d="100"/>
          <a:sy n="159" d="100"/>
        </p:scale>
        <p:origin x="38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7/30/2022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7/30/2022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/>
          <a:lstStyle/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4AA03A-263D-4B5F-B05B-7D6923A9A4D3}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7A1CF8B-3479-49A3-A30E-2F2ECE962075}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148840"/>
            <a:ext cx="4179570" cy="171553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anchor="b">
            <a:norm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0" y="3822365"/>
            <a:ext cx="5261811" cy="1122202"/>
          </a:xfrm>
        </p:spPr>
        <p:txBody>
          <a:bodyPr/>
          <a:lstStyle/>
          <a:p>
            <a:r>
              <a:rPr lang="en-US" dirty="0"/>
              <a:t>Hospital management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36A1B4-B8D1-4A72-8E20-0703F54BF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4944567"/>
            <a:ext cx="5261811" cy="1594256"/>
          </a:xfrm>
        </p:spPr>
        <p:txBody>
          <a:bodyPr>
            <a:normAutofit fontScale="92500" lnSpcReduction="10000"/>
          </a:bodyPr>
          <a:lstStyle/>
          <a:p>
            <a:r>
              <a:rPr lang="en-US" sz="1800" b="1" u="sng" dirty="0"/>
              <a:t>Group Members:</a:t>
            </a:r>
          </a:p>
          <a:p>
            <a:r>
              <a:rPr lang="en-US" dirty="0"/>
              <a:t>Muhammad Hamza Shahab (SE-004)</a:t>
            </a:r>
          </a:p>
          <a:p>
            <a:r>
              <a:rPr lang="en-US" dirty="0"/>
              <a:t>Rana Muhammad Ibrahim (SE-034)</a:t>
            </a:r>
          </a:p>
          <a:p>
            <a:r>
              <a:rPr lang="en-US" dirty="0"/>
              <a:t>Muhammad Abdullah Hayat (SE-041)</a:t>
            </a:r>
          </a:p>
          <a:p>
            <a:r>
              <a:rPr lang="en-US" dirty="0"/>
              <a:t>Muhammad Khurram </a:t>
            </a:r>
            <a:r>
              <a:rPr lang="en-US" dirty="0" err="1"/>
              <a:t>Meraj</a:t>
            </a:r>
            <a:r>
              <a:rPr lang="en-US" dirty="0"/>
              <a:t> (SE-045)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211E30C2-934C-A0E4-0C8B-BF6DD4168742}"/>
              </a:ext>
            </a:extLst>
          </p:cNvPr>
          <p:cNvGraphicFramePr>
            <a:graphicFrameLocks noGrp="1"/>
          </p:cNvGraphicFramePr>
          <p:nvPr>
            <p:ph type="tbl" sz="quarter" idx="14"/>
            <p:extLst>
              <p:ext uri="{D42A27DB-BD31-4B8C-83A1-F6EECF244321}">
                <p14:modId xmlns:p14="http://schemas.microsoft.com/office/powerpoint/2010/main" val="2560854684"/>
              </p:ext>
            </p:extLst>
          </p:nvPr>
        </p:nvGraphicFramePr>
        <p:xfrm>
          <a:off x="931652" y="2111375"/>
          <a:ext cx="5417392" cy="25296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8696">
                  <a:extLst>
                    <a:ext uri="{9D8B030D-6E8A-4147-A177-3AD203B41FA5}">
                      <a16:colId xmlns:a16="http://schemas.microsoft.com/office/drawing/2014/main" val="318419267"/>
                    </a:ext>
                  </a:extLst>
                </a:gridCol>
                <a:gridCol w="2708696">
                  <a:extLst>
                    <a:ext uri="{9D8B030D-6E8A-4147-A177-3AD203B41FA5}">
                      <a16:colId xmlns:a16="http://schemas.microsoft.com/office/drawing/2014/main" val="4278572170"/>
                    </a:ext>
                  </a:extLst>
                </a:gridCol>
              </a:tblGrid>
              <a:tr h="632409">
                <a:tc>
                  <a:txBody>
                    <a:bodyPr/>
                    <a:lstStyle/>
                    <a:p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Subject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Drug</a:t>
                      </a:r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6241004"/>
                  </a:ext>
                </a:extLst>
              </a:tr>
              <a:tr h="632409">
                <a:tc>
                  <a:txBody>
                    <a:bodyPr/>
                    <a:lstStyle/>
                    <a:p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Observer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Person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8275173"/>
                  </a:ext>
                </a:extLst>
              </a:tr>
              <a:tr h="632409">
                <a:tc>
                  <a:txBody>
                    <a:bodyPr/>
                    <a:lstStyle/>
                    <a:p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Concrete Subject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Pill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0731594"/>
                  </a:ext>
                </a:extLst>
              </a:tr>
              <a:tr h="632409">
                <a:tc>
                  <a:txBody>
                    <a:bodyPr/>
                    <a:lstStyle/>
                    <a:p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Concrete Observer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Patient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3265446"/>
                  </a:ext>
                </a:extLst>
              </a:tr>
            </a:tbl>
          </a:graphicData>
        </a:graphic>
      </p:graphicFrame>
      <p:sp>
        <p:nvSpPr>
          <p:cNvPr id="11" name="Title 1">
            <a:extLst>
              <a:ext uri="{FF2B5EF4-FFF2-40B4-BE49-F238E27FC236}">
                <a16:creationId xmlns:a16="http://schemas.microsoft.com/office/drawing/2014/main" id="{D20FA456-1AF7-47DD-9B23-D62E19FA0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0936"/>
            <a:ext cx="10515600" cy="1325563"/>
          </a:xfrm>
        </p:spPr>
        <p:txBody>
          <a:bodyPr/>
          <a:lstStyle/>
          <a:p>
            <a:pPr algn="l"/>
            <a:r>
              <a:rPr lang="en-US" dirty="0"/>
              <a:t>observer Pattern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28FEE969-E1A3-17D3-3A96-3AE955D83168}"/>
              </a:ext>
            </a:extLst>
          </p:cNvPr>
          <p:cNvSpPr txBox="1">
            <a:spLocks/>
          </p:cNvSpPr>
          <p:nvPr/>
        </p:nvSpPr>
        <p:spPr>
          <a:xfrm>
            <a:off x="838200" y="90571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/>
              <a:t>participants</a:t>
            </a:r>
          </a:p>
        </p:txBody>
      </p:sp>
      <p:pic>
        <p:nvPicPr>
          <p:cNvPr id="13" name="image6.png">
            <a:extLst>
              <a:ext uri="{FF2B5EF4-FFF2-40B4-BE49-F238E27FC236}">
                <a16:creationId xmlns:a16="http://schemas.microsoft.com/office/drawing/2014/main" id="{B6C63232-EE98-A9FE-49B0-40CC6247543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3275" y="952856"/>
            <a:ext cx="3971306" cy="5389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7034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ACBB8-FA4E-6AF8-F6F9-85E56D93C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2107" y="439419"/>
            <a:ext cx="5111750" cy="478407"/>
          </a:xfrm>
        </p:spPr>
        <p:txBody>
          <a:bodyPr/>
          <a:lstStyle/>
          <a:p>
            <a:r>
              <a:rPr lang="en-US" dirty="0"/>
              <a:t>interface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FCB04DB8-0AC4-866F-BE6A-50B3260F732F}"/>
              </a:ext>
            </a:extLst>
          </p:cNvPr>
          <p:cNvSpPr txBox="1">
            <a:spLocks/>
          </p:cNvSpPr>
          <p:nvPr/>
        </p:nvSpPr>
        <p:spPr>
          <a:xfrm>
            <a:off x="872107" y="817364"/>
            <a:ext cx="5111750" cy="47840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Screen 1</a:t>
            </a:r>
          </a:p>
        </p:txBody>
      </p:sp>
      <p:pic>
        <p:nvPicPr>
          <p:cNvPr id="17" name="Picture 16" descr="Text&#10;&#10;Description automatically generated">
            <a:extLst>
              <a:ext uri="{FF2B5EF4-FFF2-40B4-BE49-F238E27FC236}">
                <a16:creationId xmlns:a16="http://schemas.microsoft.com/office/drawing/2014/main" id="{B8FE0757-DCE5-B4D3-190B-34DD3E99ABA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244"/>
          <a:stretch/>
        </p:blipFill>
        <p:spPr>
          <a:xfrm>
            <a:off x="984250" y="1520058"/>
            <a:ext cx="7084813" cy="4803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5452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952FB-B833-AA2A-EA71-F084C2B1C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0067"/>
            <a:ext cx="5111750" cy="521540"/>
          </a:xfrm>
        </p:spPr>
        <p:txBody>
          <a:bodyPr/>
          <a:lstStyle/>
          <a:p>
            <a:r>
              <a:rPr lang="en-US" dirty="0"/>
              <a:t>Screen 2</a:t>
            </a:r>
          </a:p>
        </p:txBody>
      </p:sp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4FE26CDE-2A7D-B8D6-869B-598B29E94E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019" y="1223655"/>
            <a:ext cx="7532747" cy="3226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1642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46E6A-3045-2EEB-F029-D639AB331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480" y="748834"/>
            <a:ext cx="5111750" cy="530165"/>
          </a:xfrm>
        </p:spPr>
        <p:txBody>
          <a:bodyPr/>
          <a:lstStyle/>
          <a:p>
            <a:r>
              <a:rPr lang="en-US" dirty="0"/>
              <a:t>Screen 3</a:t>
            </a:r>
          </a:p>
        </p:txBody>
      </p:sp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533D8785-3B40-0ED7-4251-4EC35DDFBC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250" y="1448544"/>
            <a:ext cx="7601917" cy="2683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787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5BF3A-3747-C2B8-6194-6B7F86C8C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59120-AEA6-9E11-9C45-D2FDB8260D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013793"/>
            <a:ext cx="5111750" cy="1525588"/>
          </a:xfrm>
        </p:spPr>
        <p:txBody>
          <a:bodyPr>
            <a:normAutofit fontScale="85000" lnSpcReduction="20000"/>
          </a:bodyPr>
          <a:lstStyle/>
          <a:p>
            <a:r>
              <a:rPr lang="en-US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In Hospital Management System, we tried to implement 5 patterns at once. First, we</a:t>
            </a:r>
            <a:r>
              <a:rPr lang="en-US" sz="1800" spc="5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draw the UML and the hardest part was connection of 5 patterns in UML, we used</a:t>
            </a:r>
            <a:r>
              <a:rPr lang="en-US" sz="1800" spc="5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Enterprise Architect to draw class diagram, then by adapting to structures, we started</a:t>
            </a:r>
            <a:r>
              <a:rPr lang="en-US" sz="1800" spc="-265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1800" spc="-5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implementation. We</a:t>
            </a:r>
            <a:r>
              <a:rPr lang="en-US" sz="1800" spc="-2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aimed</a:t>
            </a:r>
            <a:r>
              <a:rPr lang="en-US" sz="1800" spc="-5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to show</a:t>
            </a:r>
            <a:r>
              <a:rPr lang="en-US" sz="1800" spc="-15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lang="en-US" sz="1800" spc="-15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r>
              <a:rPr lang="en-US" sz="1800" spc="-5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understand design pattern.</a:t>
            </a:r>
          </a:p>
        </p:txBody>
      </p:sp>
    </p:spTree>
    <p:extLst>
      <p:ext uri="{BB962C8B-B14F-4D97-AF65-F5344CB8AC3E}">
        <p14:creationId xmlns:p14="http://schemas.microsoft.com/office/powerpoint/2010/main" val="22530070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2666632"/>
            <a:ext cx="4179570" cy="1524735"/>
          </a:xfrm>
        </p:spPr>
        <p:txBody>
          <a:bodyPr/>
          <a:lstStyle/>
          <a:p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0" y="1020445"/>
            <a:ext cx="3523172" cy="1325563"/>
          </a:xfrm>
        </p:spPr>
        <p:txBody>
          <a:bodyPr/>
          <a:lstStyle/>
          <a:p>
            <a:r>
              <a:rPr lang="en-US" dirty="0"/>
              <a:t>Pattern choices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D7E5-EF66-4BCD-8DAA-E9061157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432469"/>
            <a:ext cx="3376523" cy="2993546"/>
          </a:xfrm>
        </p:spPr>
        <p:txBody>
          <a:bodyPr>
            <a:noAutofit/>
          </a:bodyPr>
          <a:lstStyle/>
          <a:p>
            <a:r>
              <a:rPr lang="en-US" sz="2000" dirty="0"/>
              <a:t>Abstract Factory Pattern</a:t>
            </a:r>
          </a:p>
          <a:p>
            <a:r>
              <a:rPr lang="en-US" sz="2000" dirty="0"/>
              <a:t>Command Pattern</a:t>
            </a:r>
          </a:p>
          <a:p>
            <a:r>
              <a:rPr lang="en-US" sz="2000" dirty="0"/>
              <a:t>Singleton Pattern</a:t>
            </a:r>
          </a:p>
          <a:p>
            <a:r>
              <a:rPr lang="en-US" sz="2000" dirty="0"/>
              <a:t>Template Pattern</a:t>
            </a:r>
          </a:p>
          <a:p>
            <a:r>
              <a:rPr lang="en-US" sz="2000" dirty="0"/>
              <a:t>Observer Pattern</a:t>
            </a:r>
          </a:p>
        </p:txBody>
      </p:sp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DA0CB-74B4-964B-29D7-CEA6A3E23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Abstract Factory Pattern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7F2DFD73-54A6-D1AC-826D-4D81CA2640BA}"/>
              </a:ext>
            </a:extLst>
          </p:cNvPr>
          <p:cNvGraphicFramePr>
            <a:graphicFrameLocks noGrp="1"/>
          </p:cNvGraphicFramePr>
          <p:nvPr>
            <p:ph type="tbl" sz="quarter" idx="14"/>
            <p:extLst>
              <p:ext uri="{D42A27DB-BD31-4B8C-83A1-F6EECF244321}">
                <p14:modId xmlns:p14="http://schemas.microsoft.com/office/powerpoint/2010/main" val="1717643990"/>
              </p:ext>
            </p:extLst>
          </p:nvPr>
        </p:nvGraphicFramePr>
        <p:xfrm>
          <a:off x="905774" y="2111375"/>
          <a:ext cx="10448026" cy="32973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24013">
                  <a:extLst>
                    <a:ext uri="{9D8B030D-6E8A-4147-A177-3AD203B41FA5}">
                      <a16:colId xmlns:a16="http://schemas.microsoft.com/office/drawing/2014/main" val="835506432"/>
                    </a:ext>
                  </a:extLst>
                </a:gridCol>
                <a:gridCol w="5224013">
                  <a:extLst>
                    <a:ext uri="{9D8B030D-6E8A-4147-A177-3AD203B41FA5}">
                      <a16:colId xmlns:a16="http://schemas.microsoft.com/office/drawing/2014/main" val="2467544112"/>
                    </a:ext>
                  </a:extLst>
                </a:gridCol>
              </a:tblGrid>
              <a:tr h="659477"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Abstract Factory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Hospital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1788164"/>
                  </a:ext>
                </a:extLst>
              </a:tr>
              <a:tr h="659477">
                <a:tc>
                  <a:txBody>
                    <a:bodyPr/>
                    <a:lstStyle/>
                    <a:p>
                      <a:r>
                        <a:rPr lang="en-US" sz="2000" b="0" dirty="0">
                          <a:effectLst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Concrete Factory</a:t>
                      </a:r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effectLst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Endocrinology &amp; Cardiology &amp; Orthopedics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4561806"/>
                  </a:ext>
                </a:extLst>
              </a:tr>
              <a:tr h="659477">
                <a:tc>
                  <a:txBody>
                    <a:bodyPr/>
                    <a:lstStyle/>
                    <a:p>
                      <a:r>
                        <a:rPr lang="en-US" sz="2000" b="0" dirty="0">
                          <a:effectLst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Abstract Product</a:t>
                      </a:r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>
                          <a:effectLst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RadiologicalTest</a:t>
                      </a:r>
                      <a:r>
                        <a:rPr lang="en-US" sz="2000" dirty="0">
                          <a:effectLst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&amp; </a:t>
                      </a:r>
                      <a:r>
                        <a:rPr lang="en-US" sz="2000" dirty="0" err="1">
                          <a:effectLst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LabTest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7598309"/>
                  </a:ext>
                </a:extLst>
              </a:tr>
              <a:tr h="659477">
                <a:tc>
                  <a:txBody>
                    <a:bodyPr/>
                    <a:lstStyle/>
                    <a:p>
                      <a:r>
                        <a:rPr lang="en-US" sz="2000" b="0" dirty="0">
                          <a:effectLst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Concrete Product</a:t>
                      </a:r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effectLst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X-RAY - EKG &amp; Thyroid – Cholesterol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998576"/>
                  </a:ext>
                </a:extLst>
              </a:tr>
              <a:tr h="659477">
                <a:tc>
                  <a:txBody>
                    <a:bodyPr/>
                    <a:lstStyle/>
                    <a:p>
                      <a:r>
                        <a:rPr lang="en-US" sz="2000" b="0" dirty="0">
                          <a:effectLst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Client</a:t>
                      </a:r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>
                          <a:effectLst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LabAttendant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582182"/>
                  </a:ext>
                </a:extLst>
              </a:tr>
            </a:tbl>
          </a:graphicData>
        </a:graphic>
      </p:graphicFrame>
      <p:sp>
        <p:nvSpPr>
          <p:cNvPr id="8" name="Title 1">
            <a:extLst>
              <a:ext uri="{FF2B5EF4-FFF2-40B4-BE49-F238E27FC236}">
                <a16:creationId xmlns:a16="http://schemas.microsoft.com/office/drawing/2014/main" id="{B36E733F-EB6F-73BB-D6D8-4EF5E403BB03}"/>
              </a:ext>
            </a:extLst>
          </p:cNvPr>
          <p:cNvSpPr txBox="1">
            <a:spLocks/>
          </p:cNvSpPr>
          <p:nvPr/>
        </p:nvSpPr>
        <p:spPr>
          <a:xfrm>
            <a:off x="838200" y="90571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/>
              <a:t>participants</a:t>
            </a:r>
          </a:p>
        </p:txBody>
      </p:sp>
    </p:spTree>
    <p:extLst>
      <p:ext uri="{BB962C8B-B14F-4D97-AF65-F5344CB8AC3E}">
        <p14:creationId xmlns:p14="http://schemas.microsoft.com/office/powerpoint/2010/main" val="1788120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2.png">
            <a:extLst>
              <a:ext uri="{FF2B5EF4-FFF2-40B4-BE49-F238E27FC236}">
                <a16:creationId xmlns:a16="http://schemas.microsoft.com/office/drawing/2014/main" id="{FED6C646-FD72-92E3-4D68-74184A224A3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108" y="795398"/>
            <a:ext cx="9879784" cy="5267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756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519F1C80-012F-76ED-22F1-B4DE1180B118}"/>
              </a:ext>
            </a:extLst>
          </p:cNvPr>
          <p:cNvGraphicFramePr>
            <a:graphicFrameLocks noGrp="1"/>
          </p:cNvGraphicFramePr>
          <p:nvPr>
            <p:ph type="tbl" sz="quarter" idx="14"/>
            <p:extLst>
              <p:ext uri="{D42A27DB-BD31-4B8C-83A1-F6EECF244321}">
                <p14:modId xmlns:p14="http://schemas.microsoft.com/office/powerpoint/2010/main" val="881365782"/>
              </p:ext>
            </p:extLst>
          </p:nvPr>
        </p:nvGraphicFramePr>
        <p:xfrm>
          <a:off x="905774" y="2059616"/>
          <a:ext cx="10515600" cy="33318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1339151762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24253180"/>
                    </a:ext>
                  </a:extLst>
                </a:gridCol>
              </a:tblGrid>
              <a:tr h="666379">
                <a:tc>
                  <a:txBody>
                    <a:bodyPr/>
                    <a:lstStyle/>
                    <a:p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Command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RadiologicalTest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&amp;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LabTest</a:t>
                      </a:r>
                      <a:endParaRPr lang="en-US" sz="1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4777567"/>
                  </a:ext>
                </a:extLst>
              </a:tr>
              <a:tr h="666379">
                <a:tc>
                  <a:txBody>
                    <a:bodyPr/>
                    <a:lstStyle/>
                    <a:p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Concrete Command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X-RAY - EKG &amp; Thyroid - Cholesterol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2643781"/>
                  </a:ext>
                </a:extLst>
              </a:tr>
              <a:tr h="666379">
                <a:tc>
                  <a:txBody>
                    <a:bodyPr/>
                    <a:lstStyle/>
                    <a:p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Client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Doctor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6817436"/>
                  </a:ext>
                </a:extLst>
              </a:tr>
              <a:tr h="666379">
                <a:tc>
                  <a:txBody>
                    <a:bodyPr/>
                    <a:lstStyle/>
                    <a:p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Invoker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LabAttendant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7375864"/>
                  </a:ext>
                </a:extLst>
              </a:tr>
              <a:tr h="666379">
                <a:tc>
                  <a:txBody>
                    <a:bodyPr/>
                    <a:lstStyle/>
                    <a:p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Receiver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Endocrinology &amp; Cardiology &amp; Orthopedic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2173722"/>
                  </a:ext>
                </a:extLst>
              </a:tr>
            </a:tbl>
          </a:graphicData>
        </a:graphic>
      </p:graphicFrame>
      <p:sp>
        <p:nvSpPr>
          <p:cNvPr id="8" name="Title 1">
            <a:extLst>
              <a:ext uri="{FF2B5EF4-FFF2-40B4-BE49-F238E27FC236}">
                <a16:creationId xmlns:a16="http://schemas.microsoft.com/office/drawing/2014/main" id="{5233872E-A09B-057C-4AA7-B15B6E1D0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l"/>
            <a:r>
              <a:rPr lang="en-US" dirty="0"/>
              <a:t>Command Pattern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7714682-575F-1FF8-2925-4955F819DF6B}"/>
              </a:ext>
            </a:extLst>
          </p:cNvPr>
          <p:cNvSpPr txBox="1">
            <a:spLocks/>
          </p:cNvSpPr>
          <p:nvPr/>
        </p:nvSpPr>
        <p:spPr>
          <a:xfrm>
            <a:off x="838200" y="90571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/>
              <a:t>participants</a:t>
            </a:r>
          </a:p>
        </p:txBody>
      </p:sp>
    </p:spTree>
    <p:extLst>
      <p:ext uri="{BB962C8B-B14F-4D97-AF65-F5344CB8AC3E}">
        <p14:creationId xmlns:p14="http://schemas.microsoft.com/office/powerpoint/2010/main" val="2771777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3.png" descr="Diagram&#10;&#10;Description automatically generated">
            <a:extLst>
              <a:ext uri="{FF2B5EF4-FFF2-40B4-BE49-F238E27FC236}">
                <a16:creationId xmlns:a16="http://schemas.microsoft.com/office/drawing/2014/main" id="{5DB7FEA2-A9EF-7185-967D-49C61CA1650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871" y="651545"/>
            <a:ext cx="10194257" cy="5554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0630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CDA9E24C-E8A2-CC48-7BA1-A4199E35944E}"/>
              </a:ext>
            </a:extLst>
          </p:cNvPr>
          <p:cNvGraphicFramePr>
            <a:graphicFrameLocks noGrp="1"/>
          </p:cNvGraphicFramePr>
          <p:nvPr>
            <p:ph type="tbl" sz="quarter" idx="14"/>
            <p:extLst>
              <p:ext uri="{D42A27DB-BD31-4B8C-83A1-F6EECF244321}">
                <p14:modId xmlns:p14="http://schemas.microsoft.com/office/powerpoint/2010/main" val="548204756"/>
              </p:ext>
            </p:extLst>
          </p:nvPr>
        </p:nvGraphicFramePr>
        <p:xfrm>
          <a:off x="838200" y="2111374"/>
          <a:ext cx="10515600" cy="33836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3733322492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985949710"/>
                    </a:ext>
                  </a:extLst>
                </a:gridCol>
              </a:tblGrid>
              <a:tr h="526667">
                <a:tc>
                  <a:txBody>
                    <a:bodyPr/>
                    <a:lstStyle/>
                    <a:p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Singleton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RadiologicalTest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2253243"/>
                  </a:ext>
                </a:extLst>
              </a:tr>
              <a:tr h="2856985">
                <a:tc>
                  <a:txBody>
                    <a:bodyPr/>
                    <a:lstStyle/>
                    <a:p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Mutex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 couldn't include the Mutex and Thread libraries into our code. We constantly got lots of errors about compiler. To have a well-functioning code we didn’t include those two libraries. So, they are just dummy classes here. They are only here to say it could have been also "thread safe" as well.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452890"/>
                  </a:ext>
                </a:extLst>
              </a:tr>
            </a:tbl>
          </a:graphicData>
        </a:graphic>
      </p:graphicFrame>
      <p:sp>
        <p:nvSpPr>
          <p:cNvPr id="8" name="Title 1">
            <a:extLst>
              <a:ext uri="{FF2B5EF4-FFF2-40B4-BE49-F238E27FC236}">
                <a16:creationId xmlns:a16="http://schemas.microsoft.com/office/drawing/2014/main" id="{2A22A857-61A1-E9DA-0D56-99172851E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l"/>
            <a:r>
              <a:rPr lang="en-US" dirty="0"/>
              <a:t>singleton Pattern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4302014-9159-F17C-7509-CC01DB6777E4}"/>
              </a:ext>
            </a:extLst>
          </p:cNvPr>
          <p:cNvSpPr txBox="1">
            <a:spLocks/>
          </p:cNvSpPr>
          <p:nvPr/>
        </p:nvSpPr>
        <p:spPr>
          <a:xfrm>
            <a:off x="838200" y="90571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/>
              <a:t>participants</a:t>
            </a:r>
          </a:p>
        </p:txBody>
      </p:sp>
    </p:spTree>
    <p:extLst>
      <p:ext uri="{BB962C8B-B14F-4D97-AF65-F5344CB8AC3E}">
        <p14:creationId xmlns:p14="http://schemas.microsoft.com/office/powerpoint/2010/main" val="476393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4.png">
            <a:extLst>
              <a:ext uri="{FF2B5EF4-FFF2-40B4-BE49-F238E27FC236}">
                <a16:creationId xmlns:a16="http://schemas.microsoft.com/office/drawing/2014/main" id="{7DDBDF6A-4D70-4124-2017-65528020DDF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2020" y="1318024"/>
            <a:ext cx="7327960" cy="4221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9740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DD9C75CA-8FF0-870C-ABFF-DFBB62931763}"/>
              </a:ext>
            </a:extLst>
          </p:cNvPr>
          <p:cNvGraphicFramePr>
            <a:graphicFrameLocks noGrp="1"/>
          </p:cNvGraphicFramePr>
          <p:nvPr>
            <p:ph type="tbl" sz="quarter" idx="14"/>
            <p:extLst>
              <p:ext uri="{D42A27DB-BD31-4B8C-83A1-F6EECF244321}">
                <p14:modId xmlns:p14="http://schemas.microsoft.com/office/powerpoint/2010/main" val="3660596319"/>
              </p:ext>
            </p:extLst>
          </p:nvPr>
        </p:nvGraphicFramePr>
        <p:xfrm>
          <a:off x="838200" y="1893534"/>
          <a:ext cx="6131944" cy="17209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65972">
                  <a:extLst>
                    <a:ext uri="{9D8B030D-6E8A-4147-A177-3AD203B41FA5}">
                      <a16:colId xmlns:a16="http://schemas.microsoft.com/office/drawing/2014/main" val="1876868863"/>
                    </a:ext>
                  </a:extLst>
                </a:gridCol>
                <a:gridCol w="3065972">
                  <a:extLst>
                    <a:ext uri="{9D8B030D-6E8A-4147-A177-3AD203B41FA5}">
                      <a16:colId xmlns:a16="http://schemas.microsoft.com/office/drawing/2014/main" val="1844468606"/>
                    </a:ext>
                  </a:extLst>
                </a:gridCol>
              </a:tblGrid>
              <a:tr h="631297">
                <a:tc>
                  <a:txBody>
                    <a:bodyPr/>
                    <a:lstStyle/>
                    <a:p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Abstract Class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Hospital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9899265"/>
                  </a:ext>
                </a:extLst>
              </a:tr>
              <a:tr h="1089636">
                <a:tc>
                  <a:txBody>
                    <a:bodyPr/>
                    <a:lstStyle/>
                    <a:p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Concrete Class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Orthopedics &amp; Endocrinology &amp; Cardiology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6913482"/>
                  </a:ext>
                </a:extLst>
              </a:tr>
            </a:tbl>
          </a:graphicData>
        </a:graphic>
      </p:graphicFrame>
      <p:sp>
        <p:nvSpPr>
          <p:cNvPr id="10" name="Title 1">
            <a:extLst>
              <a:ext uri="{FF2B5EF4-FFF2-40B4-BE49-F238E27FC236}">
                <a16:creationId xmlns:a16="http://schemas.microsoft.com/office/drawing/2014/main" id="{6B8B2129-C43D-FC44-9CD3-F24E2C655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0936"/>
            <a:ext cx="10515600" cy="1325563"/>
          </a:xfrm>
        </p:spPr>
        <p:txBody>
          <a:bodyPr/>
          <a:lstStyle/>
          <a:p>
            <a:pPr algn="l"/>
            <a:r>
              <a:rPr lang="en-US" dirty="0"/>
              <a:t>template Pattern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2F689EF4-409B-73AE-4BD7-AFE0BF88547C}"/>
              </a:ext>
            </a:extLst>
          </p:cNvPr>
          <p:cNvSpPr txBox="1">
            <a:spLocks/>
          </p:cNvSpPr>
          <p:nvPr/>
        </p:nvSpPr>
        <p:spPr>
          <a:xfrm>
            <a:off x="838200" y="90571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/>
              <a:t>participants</a:t>
            </a:r>
          </a:p>
        </p:txBody>
      </p:sp>
      <p:pic>
        <p:nvPicPr>
          <p:cNvPr id="12" name="image5.png">
            <a:extLst>
              <a:ext uri="{FF2B5EF4-FFF2-40B4-BE49-F238E27FC236}">
                <a16:creationId xmlns:a16="http://schemas.microsoft.com/office/drawing/2014/main" id="{DA925503-3E45-F224-989B-4E41223ECBB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6838" y="1893533"/>
            <a:ext cx="4401249" cy="3894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7056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Presentation_tm67328976_Win32_LW_SL_v3" id="{B5A5B451-F186-4F05-917D-430247B33515}" vid="{C0610F80-F57F-4E6B-A096-3AEBDD5FC5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0FD6FE22-81A0-4500-AFD0-342D21BB9A2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C96B61E-1B64-430F-934F-7D1B900280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9C43685-694E-4579-B109-3C418D49DA6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Minimalist presentation</Template>
  <TotalTime>44</TotalTime>
  <Words>264</Words>
  <Application>Microsoft Office PowerPoint</Application>
  <PresentationFormat>Widescreen</PresentationFormat>
  <Paragraphs>65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Tenorite</vt:lpstr>
      <vt:lpstr>Times New Roman</vt:lpstr>
      <vt:lpstr>Office Theme</vt:lpstr>
      <vt:lpstr>Hospital management system</vt:lpstr>
      <vt:lpstr>Pattern choices</vt:lpstr>
      <vt:lpstr>Abstract Factory Pattern</vt:lpstr>
      <vt:lpstr>PowerPoint Presentation</vt:lpstr>
      <vt:lpstr>Command Pattern</vt:lpstr>
      <vt:lpstr>PowerPoint Presentation</vt:lpstr>
      <vt:lpstr>singleton Pattern</vt:lpstr>
      <vt:lpstr>PowerPoint Presentation</vt:lpstr>
      <vt:lpstr>template Pattern</vt:lpstr>
      <vt:lpstr>observer Pattern</vt:lpstr>
      <vt:lpstr>interface</vt:lpstr>
      <vt:lpstr>Screen 2</vt:lpstr>
      <vt:lpstr>Screen 3</vt:lpstr>
      <vt:lpstr>conclusion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Hospital management system</dc:title>
  <dc:creator>Muhammad Hamza Shahab</dc:creator>
  <cp:lastModifiedBy>Hamza Shahab</cp:lastModifiedBy>
  <cp:revision>2</cp:revision>
  <dcterms:created xsi:type="dcterms:W3CDTF">2022-07-28T14:48:13Z</dcterms:created>
  <dcterms:modified xsi:type="dcterms:W3CDTF">2022-07-29T20:07:35Z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