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8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White/Blu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330F86F-FE3B-407C-99D0-A865B1C0E0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Righ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4D4A813-2FAA-48A3-85C8-E2545A27BB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76B3D9E-9B8F-4CAA-83A2-5CF7CA98E9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Lef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530B253-D71A-462C-A803-550CE01C66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On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0B5352-FBBA-4DFE-93CF-F06F8292A1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D797B0-8FB0-463F-8D58-57B97561EC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BB4BFB-6DE9-49AF-ADAB-20B74D5364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w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F90E06-D35A-4E0E-95D6-97714977AC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hre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953D21E-A6BF-4645-8521-A45CDB935B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Fou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A3D3CF2-5296-4F60-BF1E-A495BAFB2B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/Whit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3E17466-79FC-4C86-8472-2D4711E9E7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C5E1B56-5E3F-4557-BD49-44E4A308AB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0" y="365760"/>
            <a:ext cx="3239640" cy="57924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25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26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428400-F98C-4D25-BD4C-2F5AB6FDB53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7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8522280" y="0"/>
            <a:ext cx="1554120" cy="566892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8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9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DE0312-7FCC-4BE5-8070-50D7481E1172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0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7608240" y="0"/>
            <a:ext cx="2468520" cy="5668920"/>
          </a:xfrm>
          <a:custGeom>
            <a:avLst/>
            <a:gdLst>
              <a:gd name="textAreaLeft" fmla="*/ 0 w 2468520"/>
              <a:gd name="textAreaRight" fmla="*/ 2468880 w 2468520"/>
              <a:gd name="textAreaTop" fmla="*/ 0 h 5668920"/>
              <a:gd name="textAreaBottom" fmla="*/ 5669280 h 5668920"/>
            </a:gdLst>
            <a:ahLst/>
            <a:rect l="textAreaLeft" t="textAreaTop" r="textAreaRight" b="textAreaBottom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75" name=""/>
          <p:cNvSpPr/>
          <p:nvPr/>
        </p:nvSpPr>
        <p:spPr>
          <a:xfrm>
            <a:off x="-35640" y="0"/>
            <a:ext cx="2468520" cy="5668920"/>
          </a:xfrm>
          <a:custGeom>
            <a:avLst/>
            <a:gdLst>
              <a:gd name="textAreaLeft" fmla="*/ 0 w 2468520"/>
              <a:gd name="textAreaRight" fmla="*/ 2468880 w 2468520"/>
              <a:gd name="textAreaTop" fmla="*/ 0 h 5668920"/>
              <a:gd name="textAreaBottom" fmla="*/ 5669280 h 5668920"/>
            </a:gdLst>
            <a:ahLst/>
            <a:rect l="textAreaLeft" t="textAreaTop" r="textAreaRight" b="textAreaBottom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 idx="31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32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92775A-486A-4979-A0AD-5F2099F67AB7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33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0"/>
            <a:ext cx="1554120" cy="566892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34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35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08FA1A-43D2-4D38-89AF-4C7B501CC336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36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0"/>
            <a:ext cx="10076400" cy="566892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2AC59B-2742-4B0A-9CBF-B29ABCCC2B12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0076400" cy="566892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4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5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5F013E-E70F-410C-885C-F0B1B06CCD3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0" y="0"/>
            <a:ext cx="10076400" cy="566892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7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8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510F55-AF19-422C-8E64-E77B2532BE84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9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440" cy="566856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10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11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5C3C56-14ED-4A85-B2FC-48466F29800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2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3760"/>
            <a:ext cx="2467800" cy="1007640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13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14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462E76-0269-42AE-8DB2-D406DE5DA0F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5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0840" cy="219348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480" cy="201096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16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17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2D1454-CC05-4EE8-AC35-7129C7956AF7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18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365760"/>
            <a:ext cx="3382920" cy="57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19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0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F90553-3959-4125-B777-321A6B8BF959}" type="slidenum">
              <a:rPr b="0" lang="en-US" sz="14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1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4115160" y="4846320"/>
            <a:ext cx="5961600" cy="822600"/>
          </a:xfrm>
          <a:custGeom>
            <a:avLst/>
            <a:gdLst>
              <a:gd name="textAreaLeft" fmla="*/ 0 w 5961600"/>
              <a:gd name="textAreaRight" fmla="*/ 5961960 w 5961600"/>
              <a:gd name="textAreaTop" fmla="*/ 0 h 822600"/>
              <a:gd name="textAreaBottom" fmla="*/ 822960 h 822600"/>
            </a:gdLst>
            <a:ahLst/>
            <a:rect l="textAreaLeft" t="textAreaTop" r="textAreaRight" b="textAreaBottom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" name=""/>
          <p:cNvSpPr/>
          <p:nvPr/>
        </p:nvSpPr>
        <p:spPr>
          <a:xfrm>
            <a:off x="360" y="0"/>
            <a:ext cx="10076400" cy="1645560"/>
          </a:xfrm>
          <a:custGeom>
            <a:avLst/>
            <a:gdLst>
              <a:gd name="textAreaLeft" fmla="*/ 0 w 10076400"/>
              <a:gd name="textAreaRight" fmla="*/ 10076760 w 10076400"/>
              <a:gd name="textAreaTop" fmla="*/ 0 h 1645560"/>
              <a:gd name="textAreaBottom" fmla="*/ 1645920 h 1645560"/>
            </a:gdLst>
            <a:ahLst/>
            <a:rect l="textAreaLeft" t="textAreaTop" r="textAreaRight" b="textAreaBottom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ftr" idx="22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23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A7C602-12E2-41EF-B1D5-8756C4A1930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4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macrotrends.net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Population_dynamics" TargetMode="External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520" cy="24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Noto Sans"/>
              </a:rPr>
              <a:t>Nigeria’s Population Boom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16840" y="3483360"/>
            <a:ext cx="694692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Author:        Hamza Shahid (</a:t>
            </a:r>
            <a:r>
              <a:rPr b="1" lang="en-US" sz="2200" spc="-1" strike="noStrike">
                <a:solidFill>
                  <a:srgbClr val="ffffff"/>
                </a:solidFill>
                <a:latin typeface="Noto Sans"/>
              </a:rPr>
              <a:t>24K-0869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Document:  BCS-1D ICT Home Task 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Date:            25 August 2024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842400" y="3206160"/>
            <a:ext cx="6492240" cy="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88368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fffff"/>
                </a:solidFill>
                <a:latin typeface="Noto Sans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349200" y="2025720"/>
            <a:ext cx="9372240" cy="30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Noto Sans"/>
                <a:ea typeface="Noto Serif CJK SC"/>
              </a:rPr>
              <a:t>With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Noto Sans"/>
                <a:ea typeface="Noto Serif CJK SC"/>
              </a:rPr>
              <a:t>230 million people</a:t>
            </a:r>
            <a:r>
              <a:rPr b="0" lang="en-US" sz="2400" spc="-1" strike="noStrike">
                <a:solidFill>
                  <a:srgbClr val="ffffff"/>
                </a:solidFill>
                <a:latin typeface="Noto Sans"/>
                <a:ea typeface="Noto Serif CJK SC"/>
              </a:rPr>
              <a:t> living there, Nigeria is the </a:t>
            </a:r>
            <a:r>
              <a:rPr b="1" lang="en-US" sz="2400" spc="-1" strike="noStrike">
                <a:solidFill>
                  <a:srgbClr val="ffffff"/>
                </a:solidFill>
                <a:latin typeface="Noto Sans"/>
                <a:ea typeface="Noto Serif CJK SC"/>
              </a:rPr>
              <a:t>most populous nation in Africa</a:t>
            </a:r>
            <a:r>
              <a:rPr b="0" lang="en-US" sz="2400" spc="-1" strike="noStrike">
                <a:solidFill>
                  <a:srgbClr val="ffffff"/>
                </a:solidFill>
                <a:latin typeface="Noto Sans"/>
                <a:ea typeface="Noto Serif CJK SC"/>
              </a:rPr>
              <a:t>. Given that </a:t>
            </a:r>
            <a:r>
              <a:rPr b="1" lang="en-US" sz="2400" spc="-1" strike="noStrike">
                <a:solidFill>
                  <a:srgbClr val="ffffff"/>
                </a:solidFill>
                <a:latin typeface="Noto Sans"/>
                <a:ea typeface="Noto Serif CJK SC"/>
              </a:rPr>
              <a:t>forty percent of the population is under fifteen</a:t>
            </a:r>
            <a:r>
              <a:rPr b="0" lang="en-US" sz="2400" spc="-1" strike="noStrike">
                <a:solidFill>
                  <a:srgbClr val="ffffff"/>
                </a:solidFill>
                <a:latin typeface="Noto Sans"/>
                <a:ea typeface="Noto Serif CJK SC"/>
              </a:rPr>
              <a:t>, the country has </a:t>
            </a:r>
            <a:r>
              <a:rPr b="1" lang="en-US" sz="2400" spc="-1" strike="noStrike">
                <a:solidFill>
                  <a:srgbClr val="ffffff"/>
                </a:solidFill>
                <a:latin typeface="Noto Sans"/>
                <a:ea typeface="Noto Serif CJK SC"/>
              </a:rPr>
              <a:t>one of the highest birth rates</a:t>
            </a:r>
            <a:r>
              <a:rPr b="0" lang="en-US" sz="2400" spc="-1" strike="noStrike">
                <a:solidFill>
                  <a:srgbClr val="ffffff"/>
                </a:solidFill>
                <a:latin typeface="Noto Sans"/>
                <a:ea typeface="Noto Serif CJK SC"/>
              </a:rPr>
              <a:t> in the world. Although a large population is necessary for a nation's economy to prosper, Nigeria's overcrowding may quickly grow to be a greater issue than is initially thought.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572000" y="228600"/>
            <a:ext cx="1034280" cy="799920"/>
          </a:xfrm>
          <a:custGeom>
            <a:avLst/>
            <a:gdLst>
              <a:gd name="textAreaLeft" fmla="*/ 0 w 1034280"/>
              <a:gd name="textAreaRight" fmla="*/ 1034640 w 1034280"/>
              <a:gd name="textAreaTop" fmla="*/ 0 h 799920"/>
              <a:gd name="textAreaBottom" fmla="*/ 800280 h 799920"/>
            </a:gdLst>
            <a:ahLst/>
            <a:rect l="textAreaLeft" t="textAreaTop" r="textAreaRight" b="textAreaBottom"/>
            <a:pathLst>
              <a:path w="2874" h="2223">
                <a:moveTo>
                  <a:pt x="0" y="1438"/>
                </a:moveTo>
                <a:cubicBezTo>
                  <a:pt x="0" y="1402"/>
                  <a:pt x="12" y="1375"/>
                  <a:pt x="36" y="1357"/>
                </a:cubicBezTo>
                <a:cubicBezTo>
                  <a:pt x="54" y="1337"/>
                  <a:pt x="81" y="1326"/>
                  <a:pt x="116" y="1326"/>
                </a:cubicBezTo>
                <a:lnTo>
                  <a:pt x="393" y="1326"/>
                </a:lnTo>
                <a:cubicBezTo>
                  <a:pt x="424" y="1326"/>
                  <a:pt x="451" y="1337"/>
                  <a:pt x="472" y="1358"/>
                </a:cubicBezTo>
                <a:cubicBezTo>
                  <a:pt x="493" y="1379"/>
                  <a:pt x="504" y="1406"/>
                  <a:pt x="504" y="1438"/>
                </a:cubicBezTo>
                <a:cubicBezTo>
                  <a:pt x="504" y="1470"/>
                  <a:pt x="493" y="1497"/>
                  <a:pt x="471" y="1519"/>
                </a:cubicBezTo>
                <a:cubicBezTo>
                  <a:pt x="449" y="1541"/>
                  <a:pt x="423" y="1551"/>
                  <a:pt x="393" y="1551"/>
                </a:cubicBezTo>
                <a:lnTo>
                  <a:pt x="116" y="1551"/>
                </a:lnTo>
                <a:cubicBezTo>
                  <a:pt x="85" y="1551"/>
                  <a:pt x="57" y="1541"/>
                  <a:pt x="34" y="1519"/>
                </a:cubicBezTo>
                <a:cubicBezTo>
                  <a:pt x="11" y="1497"/>
                  <a:pt x="0" y="1470"/>
                  <a:pt x="0" y="1438"/>
                </a:cubicBezTo>
                <a:moveTo>
                  <a:pt x="122" y="2109"/>
                </a:moveTo>
                <a:cubicBezTo>
                  <a:pt x="122" y="2079"/>
                  <a:pt x="134" y="2052"/>
                  <a:pt x="157" y="2028"/>
                </a:cubicBezTo>
                <a:cubicBezTo>
                  <a:pt x="179" y="2008"/>
                  <a:pt x="206" y="1998"/>
                  <a:pt x="238" y="1998"/>
                </a:cubicBezTo>
                <a:lnTo>
                  <a:pt x="2638" y="1998"/>
                </a:lnTo>
                <a:cubicBezTo>
                  <a:pt x="2670" y="1998"/>
                  <a:pt x="2697" y="2008"/>
                  <a:pt x="2719" y="2030"/>
                </a:cubicBezTo>
                <a:cubicBezTo>
                  <a:pt x="2741" y="2051"/>
                  <a:pt x="2752" y="2077"/>
                  <a:pt x="2752" y="2108"/>
                </a:cubicBezTo>
                <a:cubicBezTo>
                  <a:pt x="2752" y="2139"/>
                  <a:pt x="2741" y="2166"/>
                  <a:pt x="2719" y="2189"/>
                </a:cubicBezTo>
                <a:cubicBezTo>
                  <a:pt x="2697" y="2212"/>
                  <a:pt x="2670" y="2223"/>
                  <a:pt x="2638" y="2223"/>
                </a:cubicBezTo>
                <a:lnTo>
                  <a:pt x="238" y="2223"/>
                </a:lnTo>
                <a:cubicBezTo>
                  <a:pt x="206" y="2223"/>
                  <a:pt x="178" y="2212"/>
                  <a:pt x="156" y="2190"/>
                </a:cubicBezTo>
                <a:cubicBezTo>
                  <a:pt x="133" y="2168"/>
                  <a:pt x="122" y="2141"/>
                  <a:pt x="122" y="2109"/>
                </a:cubicBezTo>
                <a:moveTo>
                  <a:pt x="393" y="504"/>
                </a:moveTo>
                <a:cubicBezTo>
                  <a:pt x="393" y="470"/>
                  <a:pt x="403" y="444"/>
                  <a:pt x="423" y="425"/>
                </a:cubicBezTo>
                <a:cubicBezTo>
                  <a:pt x="445" y="402"/>
                  <a:pt x="472" y="390"/>
                  <a:pt x="504" y="390"/>
                </a:cubicBezTo>
                <a:cubicBezTo>
                  <a:pt x="536" y="390"/>
                  <a:pt x="563" y="402"/>
                  <a:pt x="585" y="425"/>
                </a:cubicBezTo>
                <a:lnTo>
                  <a:pt x="775" y="618"/>
                </a:lnTo>
                <a:cubicBezTo>
                  <a:pt x="799" y="640"/>
                  <a:pt x="810" y="666"/>
                  <a:pt x="810" y="696"/>
                </a:cubicBezTo>
                <a:cubicBezTo>
                  <a:pt x="810" y="730"/>
                  <a:pt x="800" y="757"/>
                  <a:pt x="779" y="779"/>
                </a:cubicBezTo>
                <a:cubicBezTo>
                  <a:pt x="758" y="800"/>
                  <a:pt x="731" y="810"/>
                  <a:pt x="699" y="810"/>
                </a:cubicBezTo>
                <a:cubicBezTo>
                  <a:pt x="670" y="810"/>
                  <a:pt x="644" y="799"/>
                  <a:pt x="620" y="777"/>
                </a:cubicBezTo>
                <a:lnTo>
                  <a:pt x="423" y="585"/>
                </a:lnTo>
                <a:cubicBezTo>
                  <a:pt x="403" y="567"/>
                  <a:pt x="393" y="539"/>
                  <a:pt x="393" y="504"/>
                </a:cubicBezTo>
                <a:moveTo>
                  <a:pt x="734" y="1438"/>
                </a:moveTo>
                <a:cubicBezTo>
                  <a:pt x="734" y="1553"/>
                  <a:pt x="758" y="1656"/>
                  <a:pt x="805" y="1747"/>
                </a:cubicBezTo>
                <a:cubicBezTo>
                  <a:pt x="808" y="1759"/>
                  <a:pt x="820" y="1765"/>
                  <a:pt x="838" y="1765"/>
                </a:cubicBezTo>
                <a:lnTo>
                  <a:pt x="1056" y="1765"/>
                </a:lnTo>
                <a:cubicBezTo>
                  <a:pt x="1066" y="1765"/>
                  <a:pt x="1073" y="1762"/>
                  <a:pt x="1075" y="1756"/>
                </a:cubicBezTo>
                <a:cubicBezTo>
                  <a:pt x="1078" y="1750"/>
                  <a:pt x="1075" y="1743"/>
                  <a:pt x="1066" y="1735"/>
                </a:cubicBezTo>
                <a:cubicBezTo>
                  <a:pt x="995" y="1648"/>
                  <a:pt x="960" y="1550"/>
                  <a:pt x="960" y="1438"/>
                </a:cubicBezTo>
                <a:cubicBezTo>
                  <a:pt x="960" y="1306"/>
                  <a:pt x="1007" y="1194"/>
                  <a:pt x="1102" y="1102"/>
                </a:cubicBezTo>
                <a:cubicBezTo>
                  <a:pt x="1196" y="1010"/>
                  <a:pt x="1309" y="964"/>
                  <a:pt x="1438" y="964"/>
                </a:cubicBezTo>
                <a:cubicBezTo>
                  <a:pt x="1570" y="964"/>
                  <a:pt x="1682" y="1010"/>
                  <a:pt x="1774" y="1102"/>
                </a:cubicBezTo>
                <a:cubicBezTo>
                  <a:pt x="1866" y="1194"/>
                  <a:pt x="1912" y="1306"/>
                  <a:pt x="1912" y="1438"/>
                </a:cubicBezTo>
                <a:cubicBezTo>
                  <a:pt x="1912" y="1551"/>
                  <a:pt x="1877" y="1650"/>
                  <a:pt x="1808" y="1735"/>
                </a:cubicBezTo>
                <a:cubicBezTo>
                  <a:pt x="1803" y="1743"/>
                  <a:pt x="1800" y="1748"/>
                  <a:pt x="1800" y="1750"/>
                </a:cubicBezTo>
                <a:cubicBezTo>
                  <a:pt x="1800" y="1753"/>
                  <a:pt x="1802" y="1757"/>
                  <a:pt x="1804" y="1760"/>
                </a:cubicBezTo>
                <a:cubicBezTo>
                  <a:pt x="1807" y="1763"/>
                  <a:pt x="1812" y="1765"/>
                  <a:pt x="1818" y="1765"/>
                </a:cubicBezTo>
                <a:lnTo>
                  <a:pt x="2040" y="1765"/>
                </a:lnTo>
                <a:cubicBezTo>
                  <a:pt x="2052" y="1765"/>
                  <a:pt x="2062" y="1759"/>
                  <a:pt x="2068" y="1747"/>
                </a:cubicBezTo>
                <a:cubicBezTo>
                  <a:pt x="2117" y="1654"/>
                  <a:pt x="2142" y="1551"/>
                  <a:pt x="2142" y="1438"/>
                </a:cubicBezTo>
                <a:cubicBezTo>
                  <a:pt x="2142" y="1311"/>
                  <a:pt x="2110" y="1194"/>
                  <a:pt x="2047" y="1086"/>
                </a:cubicBezTo>
                <a:cubicBezTo>
                  <a:pt x="1983" y="978"/>
                  <a:pt x="1898" y="892"/>
                  <a:pt x="1790" y="829"/>
                </a:cubicBezTo>
                <a:cubicBezTo>
                  <a:pt x="1682" y="766"/>
                  <a:pt x="1564" y="734"/>
                  <a:pt x="1438" y="734"/>
                </a:cubicBezTo>
                <a:cubicBezTo>
                  <a:pt x="1311" y="734"/>
                  <a:pt x="1194" y="766"/>
                  <a:pt x="1086" y="829"/>
                </a:cubicBezTo>
                <a:cubicBezTo>
                  <a:pt x="978" y="892"/>
                  <a:pt x="892" y="978"/>
                  <a:pt x="829" y="1086"/>
                </a:cubicBezTo>
                <a:cubicBezTo>
                  <a:pt x="766" y="1194"/>
                  <a:pt x="734" y="1311"/>
                  <a:pt x="734" y="1438"/>
                </a:cubicBezTo>
                <a:moveTo>
                  <a:pt x="1325" y="393"/>
                </a:moveTo>
                <a:lnTo>
                  <a:pt x="1325" y="116"/>
                </a:lnTo>
                <a:cubicBezTo>
                  <a:pt x="1325" y="85"/>
                  <a:pt x="1336" y="57"/>
                  <a:pt x="1358" y="34"/>
                </a:cubicBezTo>
                <a:cubicBezTo>
                  <a:pt x="1379" y="11"/>
                  <a:pt x="1406" y="0"/>
                  <a:pt x="1437" y="0"/>
                </a:cubicBezTo>
                <a:cubicBezTo>
                  <a:pt x="1469" y="0"/>
                  <a:pt x="1496" y="11"/>
                  <a:pt x="1519" y="34"/>
                </a:cubicBezTo>
                <a:cubicBezTo>
                  <a:pt x="1543" y="57"/>
                  <a:pt x="1555" y="85"/>
                  <a:pt x="1555" y="116"/>
                </a:cubicBezTo>
                <a:lnTo>
                  <a:pt x="1555" y="393"/>
                </a:lnTo>
                <a:cubicBezTo>
                  <a:pt x="1555" y="424"/>
                  <a:pt x="1543" y="452"/>
                  <a:pt x="1519" y="474"/>
                </a:cubicBezTo>
                <a:cubicBezTo>
                  <a:pt x="1496" y="498"/>
                  <a:pt x="1469" y="509"/>
                  <a:pt x="1437" y="509"/>
                </a:cubicBezTo>
                <a:cubicBezTo>
                  <a:pt x="1406" y="509"/>
                  <a:pt x="1379" y="498"/>
                  <a:pt x="1358" y="474"/>
                </a:cubicBezTo>
                <a:cubicBezTo>
                  <a:pt x="1336" y="452"/>
                  <a:pt x="1325" y="424"/>
                  <a:pt x="1325" y="393"/>
                </a:cubicBezTo>
                <a:moveTo>
                  <a:pt x="2066" y="696"/>
                </a:moveTo>
                <a:cubicBezTo>
                  <a:pt x="2066" y="664"/>
                  <a:pt x="2077" y="638"/>
                  <a:pt x="2099" y="618"/>
                </a:cubicBezTo>
                <a:lnTo>
                  <a:pt x="2289" y="425"/>
                </a:lnTo>
                <a:cubicBezTo>
                  <a:pt x="2311" y="402"/>
                  <a:pt x="2338" y="390"/>
                  <a:pt x="2370" y="390"/>
                </a:cubicBezTo>
                <a:cubicBezTo>
                  <a:pt x="2403" y="390"/>
                  <a:pt x="2431" y="401"/>
                  <a:pt x="2452" y="423"/>
                </a:cubicBezTo>
                <a:cubicBezTo>
                  <a:pt x="2473" y="445"/>
                  <a:pt x="2484" y="472"/>
                  <a:pt x="2484" y="504"/>
                </a:cubicBezTo>
                <a:cubicBezTo>
                  <a:pt x="2484" y="537"/>
                  <a:pt x="2474" y="565"/>
                  <a:pt x="2456" y="585"/>
                </a:cubicBezTo>
                <a:lnTo>
                  <a:pt x="2256" y="777"/>
                </a:lnTo>
                <a:cubicBezTo>
                  <a:pt x="2234" y="798"/>
                  <a:pt x="2208" y="808"/>
                  <a:pt x="2177" y="808"/>
                </a:cubicBezTo>
                <a:cubicBezTo>
                  <a:pt x="2144" y="808"/>
                  <a:pt x="2117" y="798"/>
                  <a:pt x="2096" y="777"/>
                </a:cubicBezTo>
                <a:cubicBezTo>
                  <a:pt x="2076" y="757"/>
                  <a:pt x="2066" y="730"/>
                  <a:pt x="2066" y="696"/>
                </a:cubicBezTo>
                <a:moveTo>
                  <a:pt x="2372" y="1438"/>
                </a:moveTo>
                <a:cubicBezTo>
                  <a:pt x="2372" y="1402"/>
                  <a:pt x="2383" y="1375"/>
                  <a:pt x="2405" y="1357"/>
                </a:cubicBezTo>
                <a:cubicBezTo>
                  <a:pt x="2424" y="1337"/>
                  <a:pt x="2449" y="1326"/>
                  <a:pt x="2481" y="1326"/>
                </a:cubicBezTo>
                <a:lnTo>
                  <a:pt x="2757" y="1326"/>
                </a:lnTo>
                <a:cubicBezTo>
                  <a:pt x="2789" y="1326"/>
                  <a:pt x="2816" y="1337"/>
                  <a:pt x="2839" y="1358"/>
                </a:cubicBezTo>
                <a:cubicBezTo>
                  <a:pt x="2862" y="1379"/>
                  <a:pt x="2874" y="1406"/>
                  <a:pt x="2874" y="1438"/>
                </a:cubicBezTo>
                <a:cubicBezTo>
                  <a:pt x="2874" y="1470"/>
                  <a:pt x="2862" y="1497"/>
                  <a:pt x="2839" y="1519"/>
                </a:cubicBezTo>
                <a:cubicBezTo>
                  <a:pt x="2816" y="1541"/>
                  <a:pt x="2789" y="1551"/>
                  <a:pt x="2757" y="1551"/>
                </a:cubicBezTo>
                <a:lnTo>
                  <a:pt x="2481" y="1551"/>
                </a:lnTo>
                <a:cubicBezTo>
                  <a:pt x="2451" y="1551"/>
                  <a:pt x="2425" y="1541"/>
                  <a:pt x="2404" y="1519"/>
                </a:cubicBezTo>
                <a:cubicBezTo>
                  <a:pt x="2383" y="1497"/>
                  <a:pt x="2372" y="1470"/>
                  <a:pt x="2372" y="1438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7680960" y="2377440"/>
            <a:ext cx="1919880" cy="44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4c4c4c"/>
                </a:solidFill>
                <a:latin typeface="Noto Sans"/>
              </a:rPr>
              <a:t>Source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7680960" y="2779200"/>
            <a:ext cx="221868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Noto Sans"/>
                <a:ea typeface="Noto Serif CJK SC"/>
              </a:rPr>
              <a:t>Figure : Nigeria's population from 1950 to 2102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Noto Sans"/>
                <a:ea typeface="Noto Serif CJK SC"/>
              </a:rPr>
              <a:t>(</a:t>
            </a:r>
            <a:r>
              <a:rPr b="0" i="1" lang="en-US" sz="1400" spc="-1" strike="noStrike" u="sng">
                <a:solidFill>
                  <a:srgbClr val="0000ee"/>
                </a:solidFill>
                <a:uFillTx/>
                <a:latin typeface="Noto Sans"/>
                <a:ea typeface="Noto Serif CJK SC"/>
                <a:hlinkClick r:id="rId1"/>
              </a:rPr>
              <a:t>www.macrotrends.net</a:t>
            </a:r>
            <a:r>
              <a:rPr b="0" i="1" lang="en-US" sz="1400" spc="-1" strike="noStrike">
                <a:solidFill>
                  <a:srgbClr val="000000"/>
                </a:solidFill>
                <a:latin typeface="Noto Sans"/>
                <a:ea typeface="Noto Serif CJK SC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8000" y="382320"/>
            <a:ext cx="3059640" cy="5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Statistics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96720" y="1273680"/>
            <a:ext cx="6746040" cy="398376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456840" y="3574080"/>
            <a:ext cx="27421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Noto Sans"/>
              </a:rPr>
              <a:t>Nigeria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56840" y="4091400"/>
            <a:ext cx="2962800" cy="13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666666"/>
                </a:solidFill>
                <a:latin typeface="Noto Sans"/>
                <a:ea typeface="Noto Serif CJK SC"/>
              </a:rPr>
              <a:t>≅</a:t>
            </a:r>
            <a:r>
              <a:rPr b="0" lang="en-US" sz="2800" spc="-1" strike="noStrike">
                <a:solidFill>
                  <a:srgbClr val="666666"/>
                </a:solidFill>
                <a:latin typeface="Noto Sans"/>
                <a:ea typeface="Noto Serif CJK SC"/>
              </a:rPr>
              <a:t>229 million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657600" y="3600360"/>
            <a:ext cx="274284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Noto Sans"/>
              </a:rPr>
              <a:t>Pakistan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513600" y="4091400"/>
            <a:ext cx="3002040" cy="12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666666"/>
                </a:solidFill>
                <a:latin typeface="Noto Sans"/>
                <a:ea typeface="Noto Serif CJK SC"/>
              </a:rPr>
              <a:t>≅</a:t>
            </a:r>
            <a:r>
              <a:rPr b="0" lang="en-US" sz="2800" spc="-1" strike="noStrike">
                <a:solidFill>
                  <a:srgbClr val="666666"/>
                </a:solidFill>
                <a:latin typeface="Noto Sans"/>
                <a:ea typeface="Noto Serif CJK SC"/>
              </a:rPr>
              <a:t>245 million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863400" y="3614400"/>
            <a:ext cx="274212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Noto Sans"/>
              </a:rPr>
              <a:t>Indonesia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83400" y="4091400"/>
            <a:ext cx="3036240" cy="14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666666"/>
                </a:solidFill>
                <a:latin typeface="Noto Sans"/>
                <a:ea typeface="Noto Serif CJK SC"/>
              </a:rPr>
              <a:t>≅</a:t>
            </a:r>
            <a:r>
              <a:rPr b="0" lang="en-US" sz="2800" spc="-1" strike="noStrike">
                <a:solidFill>
                  <a:srgbClr val="666666"/>
                </a:solidFill>
                <a:latin typeface="Noto Sans"/>
                <a:ea typeface="Noto Serif CJK SC"/>
              </a:rPr>
              <a:t>280 million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040" cy="12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ffffff"/>
                </a:solidFill>
                <a:latin typeface="Noto Sans"/>
                <a:ea typeface="Noto Sans CJK SC"/>
              </a:rPr>
              <a:t>Similarly Populated Countries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413720" y="2773800"/>
            <a:ext cx="766800" cy="7668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4671360" y="2745720"/>
            <a:ext cx="756000" cy="7560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7725600" y="2696400"/>
            <a:ext cx="854640" cy="8546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6121440" y="1546560"/>
            <a:ext cx="255924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666666"/>
                </a:solidFill>
                <a:latin typeface="Noto Sans"/>
              </a:rPr>
              <a:t>Principle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6140880" y="1983600"/>
            <a:ext cx="3398760" cy="14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  <a:ea typeface="Noto Serif CJK SC"/>
              </a:rPr>
              <a:t>Malthus’ population principle of population growth modeled as a logistic equation: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104880" y="3454560"/>
            <a:ext cx="255924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666666"/>
                </a:solidFill>
                <a:latin typeface="Noto Sans"/>
              </a:rPr>
              <a:t>Explanation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6124320" y="3891600"/>
            <a:ext cx="341532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666666"/>
                </a:solidFill>
                <a:latin typeface="Noto Sans"/>
                <a:ea typeface="Noto Serif CJK SC"/>
              </a:rPr>
              <a:t>where N is the biomass density, a is the maximum per-capita rate of change, and K is the carrying capacity of the population (</a:t>
            </a:r>
            <a:r>
              <a:rPr b="0" lang="en-US" sz="1600" spc="-1" strike="noStrike" u="sng">
                <a:solidFill>
                  <a:srgbClr val="0000ee"/>
                </a:solidFill>
                <a:uFillTx/>
                <a:latin typeface="Noto Sans"/>
                <a:ea typeface="Noto Serif CJK SC"/>
                <a:hlinkClick r:id="rId1"/>
              </a:rPr>
              <a:t>Source of formula</a:t>
            </a:r>
            <a:r>
              <a:rPr b="0" i="1" lang="en-US" sz="1600" spc="-1" strike="noStrike">
                <a:solidFill>
                  <a:srgbClr val="666666"/>
                </a:solidFill>
                <a:latin typeface="Noto Sans"/>
                <a:ea typeface="Noto Serif CJK SC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192280" y="2148840"/>
            <a:ext cx="399960" cy="456840"/>
          </a:xfrm>
          <a:custGeom>
            <a:avLst/>
            <a:gdLst>
              <a:gd name="textAreaLeft" fmla="*/ 0 w 399960"/>
              <a:gd name="textAreaRight" fmla="*/ 400320 w 39996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1112" h="1270">
                <a:moveTo>
                  <a:pt x="871" y="320"/>
                </a:moveTo>
                <a:cubicBezTo>
                  <a:pt x="936" y="332"/>
                  <a:pt x="989" y="366"/>
                  <a:pt x="1030" y="424"/>
                </a:cubicBezTo>
                <a:cubicBezTo>
                  <a:pt x="1066" y="475"/>
                  <a:pt x="1091" y="540"/>
                  <a:pt x="1104" y="618"/>
                </a:cubicBezTo>
                <a:cubicBezTo>
                  <a:pt x="1116" y="689"/>
                  <a:pt x="1115" y="760"/>
                  <a:pt x="1102" y="831"/>
                </a:cubicBezTo>
                <a:cubicBezTo>
                  <a:pt x="1082" y="948"/>
                  <a:pt x="1042" y="1047"/>
                  <a:pt x="983" y="1126"/>
                </a:cubicBezTo>
                <a:cubicBezTo>
                  <a:pt x="912" y="1222"/>
                  <a:pt x="823" y="1270"/>
                  <a:pt x="715" y="1270"/>
                </a:cubicBezTo>
                <a:cubicBezTo>
                  <a:pt x="689" y="1270"/>
                  <a:pt x="660" y="1262"/>
                  <a:pt x="628" y="1245"/>
                </a:cubicBezTo>
                <a:cubicBezTo>
                  <a:pt x="607" y="1232"/>
                  <a:pt x="583" y="1225"/>
                  <a:pt x="556" y="1225"/>
                </a:cubicBezTo>
                <a:cubicBezTo>
                  <a:pt x="530" y="1225"/>
                  <a:pt x="506" y="1232"/>
                  <a:pt x="484" y="1245"/>
                </a:cubicBezTo>
                <a:cubicBezTo>
                  <a:pt x="453" y="1262"/>
                  <a:pt x="424" y="1270"/>
                  <a:pt x="398" y="1270"/>
                </a:cubicBezTo>
                <a:cubicBezTo>
                  <a:pt x="290" y="1270"/>
                  <a:pt x="201" y="1222"/>
                  <a:pt x="130" y="1126"/>
                </a:cubicBezTo>
                <a:cubicBezTo>
                  <a:pt x="70" y="1047"/>
                  <a:pt x="30" y="948"/>
                  <a:pt x="11" y="831"/>
                </a:cubicBezTo>
                <a:cubicBezTo>
                  <a:pt x="-3" y="760"/>
                  <a:pt x="-3" y="689"/>
                  <a:pt x="8" y="618"/>
                </a:cubicBezTo>
                <a:cubicBezTo>
                  <a:pt x="21" y="540"/>
                  <a:pt x="46" y="475"/>
                  <a:pt x="83" y="424"/>
                </a:cubicBezTo>
                <a:cubicBezTo>
                  <a:pt x="124" y="366"/>
                  <a:pt x="177" y="332"/>
                  <a:pt x="241" y="320"/>
                </a:cubicBezTo>
                <a:cubicBezTo>
                  <a:pt x="281" y="313"/>
                  <a:pt x="336" y="319"/>
                  <a:pt x="405" y="337"/>
                </a:cubicBezTo>
                <a:cubicBezTo>
                  <a:pt x="464" y="354"/>
                  <a:pt x="515" y="374"/>
                  <a:pt x="556" y="397"/>
                </a:cubicBezTo>
                <a:cubicBezTo>
                  <a:pt x="598" y="374"/>
                  <a:pt x="648" y="354"/>
                  <a:pt x="708" y="337"/>
                </a:cubicBezTo>
                <a:cubicBezTo>
                  <a:pt x="777" y="319"/>
                  <a:pt x="832" y="313"/>
                  <a:pt x="871" y="320"/>
                </a:cubicBezTo>
                <a:moveTo>
                  <a:pt x="735" y="218"/>
                </a:moveTo>
                <a:cubicBezTo>
                  <a:pt x="712" y="240"/>
                  <a:pt x="681" y="255"/>
                  <a:pt x="643" y="265"/>
                </a:cubicBezTo>
                <a:cubicBezTo>
                  <a:pt x="617" y="274"/>
                  <a:pt x="588" y="278"/>
                  <a:pt x="556" y="278"/>
                </a:cubicBezTo>
                <a:lnTo>
                  <a:pt x="519" y="275"/>
                </a:lnTo>
                <a:cubicBezTo>
                  <a:pt x="516" y="252"/>
                  <a:pt x="516" y="226"/>
                  <a:pt x="519" y="196"/>
                </a:cubicBezTo>
                <a:cubicBezTo>
                  <a:pt x="526" y="136"/>
                  <a:pt x="545" y="91"/>
                  <a:pt x="576" y="60"/>
                </a:cubicBezTo>
                <a:cubicBezTo>
                  <a:pt x="599" y="38"/>
                  <a:pt x="630" y="22"/>
                  <a:pt x="668" y="12"/>
                </a:cubicBezTo>
                <a:cubicBezTo>
                  <a:pt x="694" y="4"/>
                  <a:pt x="723" y="0"/>
                  <a:pt x="755" y="0"/>
                </a:cubicBezTo>
                <a:lnTo>
                  <a:pt x="792" y="2"/>
                </a:lnTo>
                <a:lnTo>
                  <a:pt x="794" y="40"/>
                </a:lnTo>
                <a:cubicBezTo>
                  <a:pt x="794" y="71"/>
                  <a:pt x="790" y="100"/>
                  <a:pt x="782" y="127"/>
                </a:cubicBezTo>
                <a:cubicBezTo>
                  <a:pt x="772" y="165"/>
                  <a:pt x="756" y="195"/>
                  <a:pt x="735" y="218"/>
                </a:cubicBezTo>
                <a:close/>
              </a:path>
            </a:pathLst>
          </a:custGeom>
          <a:gradFill rotWithShape="0">
            <a:gsLst>
              <a:gs pos="0">
                <a:srgbClr val="0d84a1">
                  <a:alpha val="80000"/>
                </a:srgbClr>
              </a:gs>
              <a:gs pos="100000">
                <a:srgbClr val="0d84a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d84a1"/>
              </a:solidFill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5227920" y="4093200"/>
            <a:ext cx="441360" cy="346680"/>
          </a:xfrm>
          <a:custGeom>
            <a:avLst/>
            <a:gdLst>
              <a:gd name="textAreaLeft" fmla="*/ 0 w 441360"/>
              <a:gd name="textAreaRight" fmla="*/ 441720 w 441360"/>
              <a:gd name="textAreaTop" fmla="*/ 0 h 346680"/>
              <a:gd name="textAreaBottom" fmla="*/ 347040 h 346680"/>
            </a:gdLst>
            <a:ahLst/>
            <a:rect l="textAreaLeft" t="textAreaTop" r="textAreaRight" b="textAreaBottom"/>
            <a:pathLst>
              <a:path w="1227" h="964">
                <a:moveTo>
                  <a:pt x="864" y="425"/>
                </a:moveTo>
                <a:cubicBezTo>
                  <a:pt x="872" y="417"/>
                  <a:pt x="876" y="407"/>
                  <a:pt x="876" y="395"/>
                </a:cubicBezTo>
                <a:cubicBezTo>
                  <a:pt x="876" y="383"/>
                  <a:pt x="872" y="373"/>
                  <a:pt x="864" y="364"/>
                </a:cubicBezTo>
                <a:cubicBezTo>
                  <a:pt x="855" y="355"/>
                  <a:pt x="845" y="351"/>
                  <a:pt x="832" y="351"/>
                </a:cubicBezTo>
                <a:cubicBezTo>
                  <a:pt x="773" y="351"/>
                  <a:pt x="718" y="357"/>
                  <a:pt x="666" y="369"/>
                </a:cubicBezTo>
                <a:cubicBezTo>
                  <a:pt x="615" y="381"/>
                  <a:pt x="567" y="399"/>
                  <a:pt x="522" y="424"/>
                </a:cubicBezTo>
                <a:cubicBezTo>
                  <a:pt x="477" y="448"/>
                  <a:pt x="435" y="477"/>
                  <a:pt x="397" y="509"/>
                </a:cubicBezTo>
                <a:cubicBezTo>
                  <a:pt x="358" y="542"/>
                  <a:pt x="318" y="581"/>
                  <a:pt x="276" y="627"/>
                </a:cubicBezTo>
                <a:cubicBezTo>
                  <a:pt x="268" y="637"/>
                  <a:pt x="263" y="647"/>
                  <a:pt x="263" y="657"/>
                </a:cubicBezTo>
                <a:cubicBezTo>
                  <a:pt x="263" y="670"/>
                  <a:pt x="267" y="680"/>
                  <a:pt x="276" y="688"/>
                </a:cubicBezTo>
                <a:cubicBezTo>
                  <a:pt x="285" y="697"/>
                  <a:pt x="295" y="701"/>
                  <a:pt x="306" y="701"/>
                </a:cubicBezTo>
                <a:cubicBezTo>
                  <a:pt x="317" y="701"/>
                  <a:pt x="328" y="697"/>
                  <a:pt x="337" y="688"/>
                </a:cubicBezTo>
                <a:cubicBezTo>
                  <a:pt x="350" y="678"/>
                  <a:pt x="367" y="661"/>
                  <a:pt x="388" y="640"/>
                </a:cubicBezTo>
                <a:cubicBezTo>
                  <a:pt x="409" y="618"/>
                  <a:pt x="425" y="603"/>
                  <a:pt x="434" y="594"/>
                </a:cubicBezTo>
                <a:cubicBezTo>
                  <a:pt x="497" y="538"/>
                  <a:pt x="559" y="498"/>
                  <a:pt x="618" y="474"/>
                </a:cubicBezTo>
                <a:cubicBezTo>
                  <a:pt x="678" y="450"/>
                  <a:pt x="749" y="438"/>
                  <a:pt x="832" y="438"/>
                </a:cubicBezTo>
                <a:cubicBezTo>
                  <a:pt x="845" y="438"/>
                  <a:pt x="855" y="434"/>
                  <a:pt x="864" y="425"/>
                </a:cubicBezTo>
                <a:moveTo>
                  <a:pt x="1227" y="259"/>
                </a:moveTo>
                <a:cubicBezTo>
                  <a:pt x="1227" y="302"/>
                  <a:pt x="1222" y="346"/>
                  <a:pt x="1213" y="391"/>
                </a:cubicBezTo>
                <a:cubicBezTo>
                  <a:pt x="1174" y="585"/>
                  <a:pt x="1050" y="734"/>
                  <a:pt x="842" y="837"/>
                </a:cubicBezTo>
                <a:cubicBezTo>
                  <a:pt x="745" y="886"/>
                  <a:pt x="644" y="911"/>
                  <a:pt x="542" y="911"/>
                </a:cubicBezTo>
                <a:cubicBezTo>
                  <a:pt x="476" y="911"/>
                  <a:pt x="410" y="901"/>
                  <a:pt x="346" y="879"/>
                </a:cubicBezTo>
                <a:cubicBezTo>
                  <a:pt x="339" y="876"/>
                  <a:pt x="319" y="867"/>
                  <a:pt x="286" y="850"/>
                </a:cubicBezTo>
                <a:cubicBezTo>
                  <a:pt x="252" y="833"/>
                  <a:pt x="230" y="825"/>
                  <a:pt x="220" y="825"/>
                </a:cubicBezTo>
                <a:cubicBezTo>
                  <a:pt x="213" y="825"/>
                  <a:pt x="204" y="832"/>
                  <a:pt x="193" y="847"/>
                </a:cubicBezTo>
                <a:cubicBezTo>
                  <a:pt x="183" y="861"/>
                  <a:pt x="173" y="877"/>
                  <a:pt x="163" y="894"/>
                </a:cubicBezTo>
                <a:cubicBezTo>
                  <a:pt x="153" y="912"/>
                  <a:pt x="141" y="928"/>
                  <a:pt x="127" y="942"/>
                </a:cubicBezTo>
                <a:cubicBezTo>
                  <a:pt x="112" y="957"/>
                  <a:pt x="99" y="964"/>
                  <a:pt x="85" y="964"/>
                </a:cubicBezTo>
                <a:cubicBezTo>
                  <a:pt x="66" y="964"/>
                  <a:pt x="52" y="960"/>
                  <a:pt x="42" y="952"/>
                </a:cubicBezTo>
                <a:cubicBezTo>
                  <a:pt x="32" y="944"/>
                  <a:pt x="22" y="931"/>
                  <a:pt x="11" y="911"/>
                </a:cubicBezTo>
                <a:cubicBezTo>
                  <a:pt x="10" y="910"/>
                  <a:pt x="8" y="907"/>
                  <a:pt x="7" y="904"/>
                </a:cubicBezTo>
                <a:cubicBezTo>
                  <a:pt x="5" y="901"/>
                  <a:pt x="4" y="899"/>
                  <a:pt x="3" y="898"/>
                </a:cubicBezTo>
                <a:cubicBezTo>
                  <a:pt x="2" y="896"/>
                  <a:pt x="1" y="894"/>
                  <a:pt x="1" y="891"/>
                </a:cubicBezTo>
                <a:cubicBezTo>
                  <a:pt x="0" y="889"/>
                  <a:pt x="0" y="885"/>
                  <a:pt x="0" y="881"/>
                </a:cubicBezTo>
                <a:cubicBezTo>
                  <a:pt x="0" y="865"/>
                  <a:pt x="7" y="849"/>
                  <a:pt x="21" y="831"/>
                </a:cubicBezTo>
                <a:cubicBezTo>
                  <a:pt x="35" y="814"/>
                  <a:pt x="51" y="799"/>
                  <a:pt x="68" y="786"/>
                </a:cubicBezTo>
                <a:cubicBezTo>
                  <a:pt x="85" y="774"/>
                  <a:pt x="100" y="761"/>
                  <a:pt x="114" y="748"/>
                </a:cubicBezTo>
                <a:cubicBezTo>
                  <a:pt x="128" y="735"/>
                  <a:pt x="135" y="723"/>
                  <a:pt x="135" y="715"/>
                </a:cubicBezTo>
                <a:cubicBezTo>
                  <a:pt x="135" y="713"/>
                  <a:pt x="132" y="704"/>
                  <a:pt x="126" y="689"/>
                </a:cubicBezTo>
                <a:cubicBezTo>
                  <a:pt x="120" y="673"/>
                  <a:pt x="116" y="663"/>
                  <a:pt x="115" y="659"/>
                </a:cubicBezTo>
                <a:cubicBezTo>
                  <a:pt x="111" y="636"/>
                  <a:pt x="109" y="613"/>
                  <a:pt x="109" y="588"/>
                </a:cubicBezTo>
                <a:cubicBezTo>
                  <a:pt x="109" y="535"/>
                  <a:pt x="119" y="484"/>
                  <a:pt x="139" y="437"/>
                </a:cubicBezTo>
                <a:cubicBezTo>
                  <a:pt x="159" y="389"/>
                  <a:pt x="186" y="347"/>
                  <a:pt x="220" y="310"/>
                </a:cubicBezTo>
                <a:cubicBezTo>
                  <a:pt x="254" y="274"/>
                  <a:pt x="293" y="242"/>
                  <a:pt x="337" y="215"/>
                </a:cubicBezTo>
                <a:cubicBezTo>
                  <a:pt x="380" y="188"/>
                  <a:pt x="427" y="166"/>
                  <a:pt x="476" y="150"/>
                </a:cubicBezTo>
                <a:cubicBezTo>
                  <a:pt x="501" y="142"/>
                  <a:pt x="534" y="136"/>
                  <a:pt x="576" y="132"/>
                </a:cubicBezTo>
                <a:cubicBezTo>
                  <a:pt x="617" y="129"/>
                  <a:pt x="658" y="127"/>
                  <a:pt x="698" y="126"/>
                </a:cubicBezTo>
                <a:cubicBezTo>
                  <a:pt x="739" y="126"/>
                  <a:pt x="780" y="124"/>
                  <a:pt x="821" y="122"/>
                </a:cubicBezTo>
                <a:cubicBezTo>
                  <a:pt x="862" y="120"/>
                  <a:pt x="899" y="115"/>
                  <a:pt x="933" y="106"/>
                </a:cubicBezTo>
                <a:cubicBezTo>
                  <a:pt x="967" y="97"/>
                  <a:pt x="993" y="84"/>
                  <a:pt x="1011" y="67"/>
                </a:cubicBezTo>
                <a:cubicBezTo>
                  <a:pt x="1015" y="63"/>
                  <a:pt x="1022" y="56"/>
                  <a:pt x="1031" y="47"/>
                </a:cubicBezTo>
                <a:cubicBezTo>
                  <a:pt x="1040" y="38"/>
                  <a:pt x="1046" y="32"/>
                  <a:pt x="1051" y="28"/>
                </a:cubicBezTo>
                <a:cubicBezTo>
                  <a:pt x="1056" y="24"/>
                  <a:pt x="1062" y="20"/>
                  <a:pt x="1070" y="15"/>
                </a:cubicBezTo>
                <a:cubicBezTo>
                  <a:pt x="1078" y="9"/>
                  <a:pt x="1086" y="6"/>
                  <a:pt x="1095" y="3"/>
                </a:cubicBezTo>
                <a:cubicBezTo>
                  <a:pt x="1104" y="1"/>
                  <a:pt x="1114" y="0"/>
                  <a:pt x="1125" y="0"/>
                </a:cubicBezTo>
                <a:cubicBezTo>
                  <a:pt x="1142" y="0"/>
                  <a:pt x="1158" y="11"/>
                  <a:pt x="1173" y="32"/>
                </a:cubicBezTo>
                <a:cubicBezTo>
                  <a:pt x="1187" y="53"/>
                  <a:pt x="1198" y="78"/>
                  <a:pt x="1205" y="108"/>
                </a:cubicBezTo>
                <a:cubicBezTo>
                  <a:pt x="1212" y="138"/>
                  <a:pt x="1218" y="167"/>
                  <a:pt x="1221" y="193"/>
                </a:cubicBezTo>
                <a:cubicBezTo>
                  <a:pt x="1225" y="219"/>
                  <a:pt x="1227" y="241"/>
                  <a:pt x="1227" y="259"/>
                </a:cubicBezTo>
                <a:close/>
              </a:path>
            </a:pathLst>
          </a:custGeom>
          <a:gradFill rotWithShape="0">
            <a:gsLst>
              <a:gs pos="0">
                <a:srgbClr val="0d84a1">
                  <a:alpha val="80000"/>
                </a:srgbClr>
              </a:gs>
              <a:gs pos="100000">
                <a:srgbClr val="0d84a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d84a1"/>
              </a:solidFill>
              <a:latin typeface="Noto Sans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696560" y="725760"/>
            <a:ext cx="5091120" cy="80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d84a1"/>
                </a:solidFill>
                <a:latin typeface="Noto Sans"/>
                <a:ea typeface="Noto Sans CJK SC"/>
              </a:rPr>
              <a:t>Population Dynamics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4" name=""/>
              <p:cNvSpPr txBox="1"/>
              <p:nvPr/>
            </p:nvSpPr>
            <p:spPr>
              <a:xfrm>
                <a:off x="685800" y="2286000"/>
                <a:ext cx="3574800" cy="1362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dN</m:t>
                        </m:r>
                      </m:num>
                      <m:den>
                        <m:r>
                          <m:t xml:space="preserve">dt</m:t>
                        </m:r>
                      </m:den>
                    </m:f>
                    <m:r>
                      <m:t xml:space="preserve">=</m:t>
                    </m:r>
                    <m:r>
                      <m:t xml:space="preserve">aN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−</m:t>
                        </m:r>
                        <m:f>
                          <m:num>
                            <m:r>
                              <m:t xml:space="preserve">N</m:t>
                            </m:r>
                          </m:num>
                          <m:den>
                            <m:r>
                              <m:t xml:space="preserve">K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004840"/>
            <a:ext cx="9068040" cy="16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600" spc="996" strike="noStrike">
                <a:solidFill>
                  <a:srgbClr val="ffffff"/>
                </a:solidFill>
                <a:latin typeface="Noto Sans"/>
              </a:rPr>
              <a:t>Thank you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234360" y="5076000"/>
            <a:ext cx="296568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Noto Sans"/>
              </a:rPr>
              <a:t>Hamza Shahid (24K-0869)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LibreOffice/24.2.5.1$Linux_X86_64 LibreOffice_project/420$Build-1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2024-08-31T19:22:51Z</dcterms:created>
  <dc:creator/>
  <dc:description/>
  <dc:language>en-US</dc:language>
  <cp:lastModifiedBy/>
  <dcterms:modified xsi:type="dcterms:W3CDTF">2024-08-31T19:43:05Z</dcterms:modified>
  <cp:revision>19</cp:revision>
  <dc:subject/>
  <dc:title>Freshes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