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6" roundtripDataSignature="AMtx7mjFNW+n4x1P/wooV3uGTnQ68/2G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slide" Target="slides/slide40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46" Type="http://customschemas.google.com/relationships/presentationmetadata" Target="metadata"/><Relationship Id="rId23" Type="http://schemas.openxmlformats.org/officeDocument/2006/relationships/slide" Target="slides/slide19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2c5c6892f_0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2c5c6892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2c5c6892f_0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2c5c6892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2c5c6892f_0_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2c5c6892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2c5c6892f_0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2c5c6892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2c5c6892f_0_2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2c5c6892f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2c5c6892f_0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12c5c6892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2c5c6892f_0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12c5c6892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2c5c6892f_0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12c5c6892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12c5c6892f_0_1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12c5c6892f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12c5c6892f_0_1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12c5c6892f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12c5c6892f_0_2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12c5c6892f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12c5c6892f_0_145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112c5c6892f_0_145:notes"/>
          <p:cNvSpPr/>
          <p:nvPr>
            <p:ph idx="2" type="sldImg"/>
          </p:nvPr>
        </p:nvSpPr>
        <p:spPr>
          <a:xfrm>
            <a:off x="1143221" y="685795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12c5c6892f_0_206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112c5c6892f_0_206:notes"/>
          <p:cNvSpPr/>
          <p:nvPr>
            <p:ph idx="2" type="sldImg"/>
          </p:nvPr>
        </p:nvSpPr>
        <p:spPr>
          <a:xfrm>
            <a:off x="1143221" y="685795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12c5c6892f_0_1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12c5c6892f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12e351e22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12e351e2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12c5c6892f_0_1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12c5c6892f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12c5c6892f_0_1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12c5c6892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2c5c6892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2c5c689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12c5c6892f_0_1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12c5c6892f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12c5c6892f_0_1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12c5c6892f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2c5c6892f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2c5c6892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2c5c6892f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2c5c6892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2c5c6892f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2c5c6892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2c5c6892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12c5c6892f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2c5c6892f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2c5c6892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anylogic.com/resources/educational-videos/?video=tutorials" TargetMode="External"/><Relationship Id="rId4" Type="http://schemas.openxmlformats.org/officeDocument/2006/relationships/hyperlink" Target="https://www.youtube.com/c/anylogic-simulation/video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jpg"/><Relationship Id="rId4" Type="http://schemas.openxmlformats.org/officeDocument/2006/relationships/image" Target="../media/image9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www.ea.com/games/simcity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4.png"/><Relationship Id="rId4" Type="http://schemas.openxmlformats.org/officeDocument/2006/relationships/hyperlink" Target="https://www.eclipse.org/sumo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flightsimulator.com/" TargetMode="External"/><Relationship Id="rId4" Type="http://schemas.openxmlformats.org/officeDocument/2006/relationships/hyperlink" Target="https://www.youtube.com/watch?v=GAvO_QdO9eM" TargetMode="External"/><Relationship Id="rId5" Type="http://schemas.openxmlformats.org/officeDocument/2006/relationships/hyperlink" Target="https://www.superbetter.com/want_to_play" TargetMode="External"/><Relationship Id="rId6" Type="http://schemas.openxmlformats.org/officeDocument/2006/relationships/hyperlink" Target="https://fold.it/portal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glassdoor.com/Job/simulation-and-modeling-jobs-SRCH_KO0,23.htm" TargetMode="External"/><Relationship Id="rId4" Type="http://schemas.openxmlformats.org/officeDocument/2006/relationships/hyperlink" Target="https://www.ziprecruiter.com/Jobs/Modeling-and-Simulation-Analys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Computer Modelling and Simulation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Lectures 1 and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2c5c6892f_0_6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Pre-Requisites</a:t>
            </a:r>
            <a:endParaRPr/>
          </a:p>
        </p:txBody>
      </p:sp>
      <p:sp>
        <p:nvSpPr>
          <p:cNvPr id="142" name="Google Shape;142;g112c5c6892f_0_6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Knowledge of Basic Mathematics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Knowledge of Programming Language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Willingness to work on many assignments and class activities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2c5c6892f_0_6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Course Policies</a:t>
            </a:r>
            <a:endParaRPr/>
          </a:p>
        </p:txBody>
      </p:sp>
      <p:sp>
        <p:nvSpPr>
          <p:cNvPr id="148" name="Google Shape;148;g112c5c6892f_0_6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Attendance (strict 80% attendance - no compromise on attendance)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Zero Tolerance Policy for Plagiarism in </a:t>
            </a:r>
            <a:r>
              <a:rPr lang="en-US"/>
              <a:t>assignments</a:t>
            </a:r>
            <a:r>
              <a:rPr lang="en-US"/>
              <a:t> -(again no compromise)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Grading Policy: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Relative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2c5c6892f_0_8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Evaluations in the course</a:t>
            </a:r>
            <a:endParaRPr/>
          </a:p>
        </p:txBody>
      </p:sp>
      <p:sp>
        <p:nvSpPr>
          <p:cNvPr id="154" name="Google Shape;154;g112c5c6892f_0_8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Quizzes - 5%-10%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Assignments - 15%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Sessionals (1&amp;2) - 30% each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Final Exam - 45%-50%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2c5c6892f_0_7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Recommended Books</a:t>
            </a:r>
            <a:endParaRPr/>
          </a:p>
        </p:txBody>
      </p:sp>
      <p:pic>
        <p:nvPicPr>
          <p:cNvPr id="160" name="Google Shape;160;g112c5c6892f_0_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5000" y="1690825"/>
            <a:ext cx="3415614" cy="486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112c5c6892f_0_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4139" y="1690825"/>
            <a:ext cx="3049193" cy="486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2c5c6892f_0_27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Learning Resources</a:t>
            </a:r>
            <a:endParaRPr/>
          </a:p>
        </p:txBody>
      </p:sp>
      <p:sp>
        <p:nvSpPr>
          <p:cNvPr id="167" name="Google Shape;167;g112c5c6892f_0_27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AnyLogic Video Tutorials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AnyLogic Youtube Channel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is this?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4"/>
          <p:cNvSpPr/>
          <p:nvPr/>
        </p:nvSpPr>
        <p:spPr>
          <a:xfrm>
            <a:off x="6595920" y="1825560"/>
            <a:ext cx="4757040" cy="43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27879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is not an apple.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It’s a representation of an apple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Sufficient for those who want to know what an apple looks like but not for those who want to know how it tastes like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9600" y="1593720"/>
            <a:ext cx="5459400" cy="5263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is a model?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5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27879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model is an abstract representation of a system.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abstraction in which only the essential ingredients are retained according to the questions we ask about the system.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Level of details?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“Everything should be made as simple as possible but not simpler.” Albert Einstein.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same system can be described at different scales.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Cells, tissues, organs, living beings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Mechanical parts, cars, traffic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System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6"/>
          <p:cNvSpPr/>
          <p:nvPr/>
        </p:nvSpPr>
        <p:spPr>
          <a:xfrm>
            <a:off x="933614" y="184788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27879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term "system" comes from the Latin word 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systēma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 "whole concept made of several parts or members”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entity or group of entities that exist and operate in time and space.</a:t>
            </a:r>
            <a:endParaRPr/>
          </a:p>
          <a:p>
            <a:pPr indent="-227879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International Council of Systems Engineering INCOSE suggests that a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construct or collection of different elements that together produces results not obtainable by the elements alone.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7879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refers to the subject of model development; that is, it is the subject or thing that will be investigated or studied using M &amp; S.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079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079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6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6"/>
          <p:cNvSpPr/>
          <p:nvPr/>
        </p:nvSpPr>
        <p:spPr>
          <a:xfrm>
            <a:off x="2650320" y="6171840"/>
            <a:ext cx="25236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2c5c6892f_0_8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System</a:t>
            </a:r>
            <a:endParaRPr/>
          </a:p>
        </p:txBody>
      </p:sp>
      <p:pic>
        <p:nvPicPr>
          <p:cNvPr id="194" name="Google Shape;194;g112c5c6892f_0_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775" y="2084650"/>
            <a:ext cx="8934450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System </a:t>
            </a:r>
            <a:endParaRPr b="0" sz="4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7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27879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Examples</a:t>
            </a:r>
            <a:endParaRPr b="0" sz="2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Planetary system in the universe (gravitation bound objects in orbit around a star)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Banking system in finance industry (payment, loan, deposit, investment processes)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Software system in a computer (processes, threads, IPC, etc.)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Other examples are in medicine, biology, socio-economic, political, communications, environment, transportation, electrical, mechanical, etc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7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 to Modelling and Simulation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Modeling and Simulation (M&amp;S) is a separate discipline with it’s own body of knowledge, theory and research methodology.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M&amp;S is founded on the following concepts: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Modeling: Models are approximations for the real - world 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Simulation: Repeated observation of the model.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Analysis: Aids in the ability to draw conclusions and make recommendations based on various iterations or simulations of the model.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Visualization: The ability to represent data as a way to interface with the model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Verification and Validation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Types of Models</a:t>
            </a:r>
            <a:endParaRPr/>
          </a:p>
        </p:txBody>
      </p:sp>
      <p:sp>
        <p:nvSpPr>
          <p:cNvPr id="207" name="Google Shape;20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Physical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Notional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Types of Models</a:t>
            </a:r>
            <a:endParaRPr b="0" sz="4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9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227879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model can be </a:t>
            </a:r>
            <a:r>
              <a:rPr b="1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physical</a:t>
            </a:r>
            <a:r>
              <a:rPr b="0" i="1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such as a scale model of an airplane to study aerodynamic behavior.</a:t>
            </a:r>
            <a:endParaRPr b="0" sz="2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9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3454200"/>
            <a:ext cx="3466440" cy="2773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05440" y="3387600"/>
            <a:ext cx="2923560" cy="2923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0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Types of Models</a:t>
            </a:r>
            <a:endParaRPr b="0" sz="4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0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27879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model can be </a:t>
            </a:r>
            <a:r>
              <a:rPr b="1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notional</a:t>
            </a:r>
            <a:r>
              <a:rPr b="0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i.e. a model consists of a set of mathematical equations or logic statements that describes the behavior of the system.</a:t>
            </a:r>
            <a:endParaRPr b="0" sz="2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Mathematical model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Simple equations often result in analytic solutions that has mathematical proofs.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Some mathematical models require numerical solutions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1" marL="685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Logical model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Software analysis/design models, computer programs.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 of Mathematical model</a:t>
            </a:r>
            <a:endParaRPr b="0" sz="4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7240" y="1948680"/>
            <a:ext cx="5075280" cy="386568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1"/>
          <p:cNvSpPr/>
          <p:nvPr/>
        </p:nvSpPr>
        <p:spPr>
          <a:xfrm>
            <a:off x="7543800" y="2571840"/>
            <a:ext cx="1577520" cy="1308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 = ma</a:t>
            </a:r>
            <a:endParaRPr b="0" sz="40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 of a Logical model</a:t>
            </a:r>
            <a:endParaRPr b="0" sz="4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7165" y="1689840"/>
            <a:ext cx="5936774" cy="4492596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2"/>
          <p:cNvSpPr txBox="1"/>
          <p:nvPr/>
        </p:nvSpPr>
        <p:spPr>
          <a:xfrm>
            <a:off x="3670300" y="6182436"/>
            <a:ext cx="30444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example Class Diagram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12c5c6892f_0_9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Mathematical Model of a free falling body</a:t>
            </a:r>
            <a:endParaRPr/>
          </a:p>
        </p:txBody>
      </p:sp>
      <p:sp>
        <p:nvSpPr>
          <p:cNvPr id="242" name="Google Shape;242;g112c5c6892f_0_9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8274"/>
              <a:buFont typeface="Arial"/>
              <a:buNone/>
            </a:pPr>
            <a:r>
              <a:rPr lang="en-US" sz="3890"/>
              <a:t>Consider a model that represents the vertical height of an object moving in one dimension under the influence of gravity.</a:t>
            </a:r>
            <a:endParaRPr sz="389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890"/>
              <a:t>The mathematical model takes the form of an equation </a:t>
            </a:r>
            <a:endParaRPr sz="389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8274"/>
              <a:buFont typeface="Arial"/>
              <a:buNone/>
            </a:pPr>
            <a:r>
              <a:rPr lang="en-US" sz="3890"/>
              <a:t>                                   h = 1/2 at</a:t>
            </a:r>
            <a:r>
              <a:rPr baseline="30000" lang="en-US" sz="3890"/>
              <a:t>2</a:t>
            </a:r>
            <a:r>
              <a:rPr lang="en-US" sz="3890"/>
              <a:t> + vt + s</a:t>
            </a:r>
            <a:endParaRPr sz="389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8274"/>
              <a:buFont typeface="Arial"/>
              <a:buNone/>
            </a:pPr>
            <a:r>
              <a:rPr lang="en-US" sz="3890"/>
              <a:t>where</a:t>
            </a:r>
            <a:endParaRPr sz="389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8274"/>
              <a:buFont typeface="Arial"/>
              <a:buNone/>
            </a:pPr>
            <a:r>
              <a:rPr lang="en-US" sz="3890"/>
              <a:t>h = height (feet),</a:t>
            </a:r>
            <a:endParaRPr sz="389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8274"/>
              <a:buFont typeface="Arial"/>
              <a:buNone/>
            </a:pPr>
            <a:r>
              <a:rPr lang="en-US" sz="3890"/>
              <a:t>t = time in motion (seconds),</a:t>
            </a:r>
            <a:endParaRPr sz="389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8274"/>
              <a:buFont typeface="Arial"/>
              <a:buNone/>
            </a:pPr>
            <a:r>
              <a:rPr lang="en-US" sz="3890"/>
              <a:t>v = initial velocity (feet per second, + is up),</a:t>
            </a:r>
            <a:endParaRPr sz="389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8274"/>
              <a:buFont typeface="Arial"/>
              <a:buNone/>
            </a:pPr>
            <a:r>
              <a:rPr lang="en-US" sz="3890"/>
              <a:t>s = initial height (feet),</a:t>
            </a:r>
            <a:endParaRPr sz="389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8274"/>
              <a:buFont typeface="Arial"/>
              <a:buNone/>
            </a:pPr>
            <a:r>
              <a:rPr lang="en-US" sz="3890"/>
              <a:t>a = acceleration (feet per second per second).</a:t>
            </a:r>
            <a:endParaRPr sz="389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3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Simulation</a:t>
            </a:r>
            <a:endParaRPr b="0" sz="4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3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definitions: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nontechnical meaning not real, imitation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A method for implementing a model over time.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a technique for testing, analysis, or training in which real - world systems are used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an unobtrusive scientific method of inquiry involving experiments with 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rather than with the portion of reality that the model represents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a methodology for extracting information from a model by observing the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behavior of the model as it is executed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12c5c6892f_0_9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Simulation of a free falling body</a:t>
            </a:r>
            <a:endParaRPr/>
          </a:p>
        </p:txBody>
      </p:sp>
      <p:sp>
        <p:nvSpPr>
          <p:cNvPr id="254" name="Google Shape;254;g112c5c6892f_0_98"/>
          <p:cNvSpPr txBox="1"/>
          <p:nvPr>
            <p:ph idx="1" type="body"/>
          </p:nvPr>
        </p:nvSpPr>
        <p:spPr>
          <a:xfrm>
            <a:off x="838200" y="1206500"/>
            <a:ext cx="10515600" cy="497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4770"/>
              <a:buFont typeface="Arial"/>
              <a:buNone/>
            </a:pPr>
            <a:r>
              <a:rPr lang="en-US" sz="3163"/>
              <a:t>Simulation Example 1</a:t>
            </a:r>
            <a:endParaRPr sz="3163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4770"/>
              <a:buFont typeface="Arial"/>
              <a:buNone/>
            </a:pPr>
            <a:r>
              <a:rPr lang="en-US" sz="3163"/>
              <a:t>/* Height of an object moving under gravity. */</a:t>
            </a:r>
            <a:endParaRPr sz="3163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4770"/>
              <a:buFont typeface="Arial"/>
              <a:buNone/>
            </a:pPr>
            <a:r>
              <a:rPr lang="en-US" sz="3163"/>
              <a:t>/* Initial height v and velocity s constants. */</a:t>
            </a:r>
            <a:endParaRPr sz="3163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4770"/>
              <a:buFont typeface="Arial"/>
              <a:buNone/>
            </a:pPr>
            <a:r>
              <a:rPr lang="en-US" sz="3163"/>
              <a:t>main()</a:t>
            </a:r>
            <a:endParaRPr sz="3163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4770"/>
              <a:buFont typeface="Arial"/>
              <a:buNone/>
            </a:pPr>
            <a:r>
              <a:rPr lang="en-US" sz="3163"/>
              <a:t>{</a:t>
            </a:r>
            <a:endParaRPr sz="3163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4770"/>
              <a:buFont typeface="Arial"/>
              <a:buNone/>
            </a:pPr>
            <a:r>
              <a:rPr lang="en-US" sz="3163"/>
              <a:t>float h, v = 100.0, s = 1000.0;</a:t>
            </a:r>
            <a:endParaRPr sz="3163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4770"/>
              <a:buFont typeface="Arial"/>
              <a:buNone/>
            </a:pPr>
            <a:r>
              <a:rPr lang="en-US" sz="3163"/>
              <a:t>int t;</a:t>
            </a:r>
            <a:endParaRPr sz="3163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4770"/>
              <a:buFont typeface="Arial"/>
              <a:buNone/>
            </a:pPr>
            <a:r>
              <a:rPr lang="en-US" sz="3163"/>
              <a:t>for (t = 0, h = s; h &gt;= 0.0; t++)</a:t>
            </a:r>
            <a:endParaRPr sz="3163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4770"/>
              <a:buFont typeface="Arial"/>
              <a:buNone/>
            </a:pPr>
            <a:r>
              <a:rPr lang="en-US" sz="3163"/>
              <a:t>{</a:t>
            </a:r>
            <a:endParaRPr sz="3163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4770"/>
              <a:buFont typeface="Arial"/>
              <a:buNone/>
            </a:pPr>
            <a:r>
              <a:rPr lang="en-US" sz="3163"/>
              <a:t>h = ( -16.0 * t * t) + (v * t) + s;</a:t>
            </a:r>
            <a:endParaRPr sz="3163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4770"/>
              <a:buFont typeface="Arial"/>
              <a:buNone/>
            </a:pPr>
            <a:r>
              <a:rPr lang="en-US" sz="3163"/>
              <a:t>printf(“Height at time %d = %f\n ”, t, h);</a:t>
            </a:r>
            <a:endParaRPr sz="3163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4770"/>
              <a:buFont typeface="Arial"/>
              <a:buNone/>
            </a:pPr>
            <a:r>
              <a:rPr lang="en-US" sz="3163"/>
              <a:t>}</a:t>
            </a:r>
            <a:endParaRPr sz="3163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4770"/>
              <a:buFont typeface="Arial"/>
              <a:buNone/>
            </a:pPr>
            <a:r>
              <a:rPr lang="en-US" sz="3163"/>
              <a:t>}</a:t>
            </a:r>
            <a:endParaRPr sz="3163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Simulation of a free falling body</a:t>
            </a:r>
            <a:endParaRPr/>
          </a:p>
        </p:txBody>
      </p:sp>
      <p:pic>
        <p:nvPicPr>
          <p:cNvPr id="260" name="Google Shape;2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567388"/>
            <a:ext cx="5743575" cy="334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6575" y="3254838"/>
            <a:ext cx="5305424" cy="2655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12c5c6892f_0_10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Another definition of Simulation</a:t>
            </a:r>
            <a:endParaRPr/>
          </a:p>
        </p:txBody>
      </p:sp>
      <p:sp>
        <p:nvSpPr>
          <p:cNvPr id="267" name="Google Shape;267;g112c5c6892f_0_10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Sometimes the mathematical model is sufficiently complex that the only way to solve the equations is numerically. This process is referred to as computer simulation 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Essentially, a system is modeled using mathematical equations; then, these equations are solved numerically using a digital computer to indicate likely system behavior.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Analytic solutions are precise mathematical proofs, and as such, they cannot be conducted for all classes of models.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alternative is to solve numerically with the understanding that an amount of error may be present in the numerical solution.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Modelling and Simulation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Modelling and simulation (M&amp;S) is the use of </a:t>
            </a:r>
            <a:r>
              <a:rPr b="1" lang="en-US"/>
              <a:t>models</a:t>
            </a:r>
            <a:r>
              <a:rPr lang="en-US"/>
              <a:t> as a basis for </a:t>
            </a:r>
            <a:r>
              <a:rPr b="1" lang="en-US"/>
              <a:t>simulations</a:t>
            </a:r>
            <a:r>
              <a:rPr lang="en-US"/>
              <a:t> to develop data utilized for managerial or technical </a:t>
            </a:r>
            <a:r>
              <a:rPr b="1" lang="en-US"/>
              <a:t>decision making.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12c5c6892f_0_1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Another definition of Simulation</a:t>
            </a:r>
            <a:endParaRPr/>
          </a:p>
        </p:txBody>
      </p:sp>
      <p:sp>
        <p:nvSpPr>
          <p:cNvPr id="273" name="Google Shape;273;g112c5c6892f_0_11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4" name="Google Shape;274;g112c5c6892f_0_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2550" y="1758223"/>
            <a:ext cx="5866908" cy="448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12c5c6892f_0_20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Simulation</a:t>
            </a:r>
            <a:endParaRPr/>
          </a:p>
        </p:txBody>
      </p:sp>
      <p:sp>
        <p:nvSpPr>
          <p:cNvPr id="280" name="Google Shape;280;g112c5c6892f_0_20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Live Simulation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Virtual Simulation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Constructive simulation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12c5c6892f_0_145"/>
          <p:cNvSpPr/>
          <p:nvPr/>
        </p:nvSpPr>
        <p:spPr>
          <a:xfrm>
            <a:off x="838080" y="365040"/>
            <a:ext cx="1051500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Types of Simulation</a:t>
            </a:r>
            <a:endParaRPr b="0" sz="4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112c5c6892f_0_145"/>
          <p:cNvSpPr/>
          <p:nvPr/>
        </p:nvSpPr>
        <p:spPr>
          <a:xfrm>
            <a:off x="838080" y="1825560"/>
            <a:ext cx="10515000" cy="43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27879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0" i="1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live simulation </a:t>
            </a:r>
            <a:r>
              <a:rPr b="0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involves real people operating real systems. </a:t>
            </a:r>
            <a:endParaRPr b="0" sz="2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Example: </a:t>
            </a:r>
            <a:r>
              <a:rPr b="0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War games</a:t>
            </a:r>
            <a:endParaRPr b="0" sz="2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lang="en-US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purpose of live simulation training is to provide a meaningful and useful experience for the trainee.</a:t>
            </a:r>
            <a:endParaRPr b="0" sz="2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12c5c6892f_0_206"/>
          <p:cNvSpPr/>
          <p:nvPr/>
        </p:nvSpPr>
        <p:spPr>
          <a:xfrm>
            <a:off x="838080" y="365040"/>
            <a:ext cx="1051500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Types of Simulation</a:t>
            </a:r>
            <a:endParaRPr b="0" sz="4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g112c5c6892f_0_206"/>
          <p:cNvSpPr/>
          <p:nvPr/>
        </p:nvSpPr>
        <p:spPr>
          <a:xfrm>
            <a:off x="838080" y="1825560"/>
            <a:ext cx="10515000" cy="43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78679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90"/>
              <a:buFont typeface="Arial"/>
              <a:buChar char="•"/>
            </a:pPr>
            <a:r>
              <a:rPr b="0" lang="en-US" sz="339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i="1" lang="en-US" sz="339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virtual simulation </a:t>
            </a:r>
            <a:r>
              <a:rPr b="0" lang="en-US" sz="339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different from live simulation in that it involves real people operating in simulated systems.</a:t>
            </a:r>
            <a:endParaRPr b="0" sz="339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8679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3390"/>
              <a:buFont typeface="Arial"/>
              <a:buChar char="•"/>
            </a:pPr>
            <a:r>
              <a:rPr b="0" lang="en-US" sz="339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These systems are recreated with simulators, and they are designed to immerse the user in a realistic environment.</a:t>
            </a:r>
            <a:endParaRPr b="0" sz="339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8679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3390"/>
              <a:buFont typeface="Arial"/>
              <a:buChar char="•"/>
            </a:pPr>
            <a:r>
              <a:rPr lang="en-US" sz="3390">
                <a:latin typeface="Calibri"/>
                <a:ea typeface="Calibri"/>
                <a:cs typeface="Calibri"/>
                <a:sym typeface="Calibri"/>
              </a:rPr>
              <a:t>Example: C</a:t>
            </a:r>
            <a:r>
              <a:rPr b="0" lang="en-US" sz="339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ockpit simulator</a:t>
            </a:r>
            <a:endParaRPr b="0" sz="339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12c5c6892f_0_14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Types of Simulation</a:t>
            </a:r>
            <a:endParaRPr/>
          </a:p>
        </p:txBody>
      </p:sp>
      <p:sp>
        <p:nvSpPr>
          <p:cNvPr id="298" name="Google Shape;298;g112c5c6892f_0_14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7879" lvl="0" marL="228600" rtl="0" algn="l">
              <a:spcBef>
                <a:spcPts val="1001"/>
              </a:spcBef>
              <a:spcAft>
                <a:spcPts val="0"/>
              </a:spcAft>
              <a:buSzPts val="2590"/>
              <a:buChar char="•"/>
            </a:pPr>
            <a:r>
              <a:rPr b="1" i="1" lang="en-US" sz="2590"/>
              <a:t>Constructive simulation </a:t>
            </a:r>
            <a:endParaRPr b="1" sz="2590"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rtl="0" algn="l">
              <a:spcBef>
                <a:spcPts val="1001"/>
              </a:spcBef>
              <a:spcAft>
                <a:spcPts val="0"/>
              </a:spcAft>
              <a:buSzPts val="2590"/>
              <a:buChar char="•"/>
            </a:pPr>
            <a:r>
              <a:rPr lang="en-US" sz="2590"/>
              <a:t>This simulation involves real people making inputs into a simulation that carry out those inputs by simulated people operating in simulated systems. </a:t>
            </a:r>
            <a:endParaRPr sz="2590">
              <a:latin typeface="Arial"/>
              <a:ea typeface="Arial"/>
              <a:cs typeface="Arial"/>
              <a:sym typeface="Arial"/>
            </a:endParaRPr>
          </a:p>
          <a:p>
            <a:pPr indent="-227879" lvl="0" marL="228600" rtl="0" algn="l">
              <a:spcBef>
                <a:spcPts val="1001"/>
              </a:spcBef>
              <a:spcAft>
                <a:spcPts val="0"/>
              </a:spcAft>
              <a:buSzPts val="2590"/>
              <a:buChar char="•"/>
            </a:pPr>
            <a:r>
              <a:rPr lang="en-US" sz="2590"/>
              <a:t>The expected result of constructive simulation is that it will provide a useful result.</a:t>
            </a:r>
            <a:endParaRPr sz="2590"/>
          </a:p>
          <a:p>
            <a:pPr indent="-227879" lvl="0" marL="228600" rtl="0" algn="l">
              <a:spcBef>
                <a:spcPts val="1001"/>
              </a:spcBef>
              <a:spcAft>
                <a:spcPts val="0"/>
              </a:spcAft>
              <a:buSzPts val="2590"/>
              <a:buChar char="•"/>
            </a:pPr>
            <a:r>
              <a:rPr lang="en-US" sz="2590"/>
              <a:t>Example: </a:t>
            </a:r>
            <a:r>
              <a:rPr lang="en-US" sz="2590" u="sng">
                <a:solidFill>
                  <a:schemeClr val="hlink"/>
                </a:solidFill>
                <a:hlinkClick r:id="rId3"/>
              </a:rPr>
              <a:t>SimCity</a:t>
            </a:r>
            <a:endParaRPr sz="259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Advantages of M&amp;S</a:t>
            </a:r>
            <a:endParaRPr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1526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ability to </a:t>
            </a:r>
            <a:r>
              <a:rPr i="1" lang="en-US"/>
              <a:t>choose correctly </a:t>
            </a:r>
            <a:r>
              <a:rPr lang="en-US"/>
              <a:t>by testing every aspect of a proposed change without committing additional resources.</a:t>
            </a:r>
            <a:endParaRPr/>
          </a:p>
          <a:p>
            <a:pPr indent="-21526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Compress and expand time </a:t>
            </a:r>
            <a:r>
              <a:rPr lang="en-US"/>
              <a:t>to allow the user to speed up or slow - down behavior or phenomena to facilitate in - depth research</a:t>
            </a:r>
            <a:endParaRPr/>
          </a:p>
          <a:p>
            <a:pPr indent="-21526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Understand why </a:t>
            </a:r>
            <a:r>
              <a:rPr lang="en-US"/>
              <a:t>by reconstructing the scenario and examining the scenario closely by controlling the system</a:t>
            </a:r>
            <a:endParaRPr/>
          </a:p>
          <a:p>
            <a:pPr indent="-21526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Explore possibilities </a:t>
            </a:r>
            <a:r>
              <a:rPr lang="en-US"/>
              <a:t>in the context of policies, operating procedures, methods without disrupting the actual or real system</a:t>
            </a:r>
            <a:endParaRPr/>
          </a:p>
          <a:p>
            <a:pPr indent="-21526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Diagnose problems </a:t>
            </a:r>
            <a:r>
              <a:rPr lang="en-US"/>
              <a:t>by understanding the interaction among variables that make up complex systems</a:t>
            </a:r>
            <a:endParaRPr/>
          </a:p>
          <a:p>
            <a:pPr indent="-21526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Develop understanding </a:t>
            </a:r>
            <a:r>
              <a:rPr lang="en-US"/>
              <a:t>by observing how a system operates rather than predictions about how it will operate</a:t>
            </a:r>
            <a:endParaRPr/>
          </a:p>
          <a:p>
            <a:pPr indent="-21526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Visualize the plan </a:t>
            </a:r>
            <a:r>
              <a:rPr lang="en-US"/>
              <a:t>with the use of animation to observe the system or organization actually operating</a:t>
            </a:r>
            <a:endParaRPr/>
          </a:p>
          <a:p>
            <a:pPr indent="-238759" lvl="0" marL="228600" rtl="0" algn="l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 </a:t>
            </a:r>
            <a:r>
              <a:rPr i="1" lang="en-US"/>
              <a:t>Better training </a:t>
            </a:r>
            <a:r>
              <a:rPr lang="en-US"/>
              <a:t>can be done less expensively and with less disruption than on - the - job training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12e351e22a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Disadvantages of M &amp; S</a:t>
            </a:r>
            <a:endParaRPr/>
          </a:p>
        </p:txBody>
      </p:sp>
      <p:sp>
        <p:nvSpPr>
          <p:cNvPr id="310" name="Google Shape;310;g112e351e22a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Simulation results may be difficult to interpret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Some simulations may take months to complete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Some simulations may require expensive hardware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Some simulations may be run when they are not needed. For example,when analytical solutions are available.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Domains </a:t>
            </a:r>
            <a:endParaRPr/>
          </a:p>
        </p:txBody>
      </p:sp>
      <p:sp>
        <p:nvSpPr>
          <p:cNvPr id="316" name="Google Shape;316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Transportation M &amp; 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Business M &amp; 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Medical M &amp; 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Social Science M &amp; 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12c5c6892f_0_1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Applications of M &amp; S</a:t>
            </a:r>
            <a:endParaRPr/>
          </a:p>
        </p:txBody>
      </p:sp>
      <p:pic>
        <p:nvPicPr>
          <p:cNvPr id="322" name="Google Shape;322;g112c5c6892f_0_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8300" y="1489625"/>
            <a:ext cx="8995393" cy="4862374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g112c5c6892f_0_116"/>
          <p:cNvSpPr txBox="1"/>
          <p:nvPr/>
        </p:nvSpPr>
        <p:spPr>
          <a:xfrm>
            <a:off x="4063950" y="6352000"/>
            <a:ext cx="4064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Weather Forecasting</a:t>
            </a:r>
            <a:endParaRPr sz="17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12c5c6892f_0_1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Applications of M &amp; S</a:t>
            </a:r>
            <a:endParaRPr/>
          </a:p>
        </p:txBody>
      </p:sp>
      <p:pic>
        <p:nvPicPr>
          <p:cNvPr id="329" name="Google Shape;329;g112c5c6892f_0_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248200"/>
            <a:ext cx="9905250" cy="4971851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g112c5c6892f_0_122"/>
          <p:cNvSpPr txBox="1"/>
          <p:nvPr/>
        </p:nvSpPr>
        <p:spPr>
          <a:xfrm>
            <a:off x="3017700" y="6220050"/>
            <a:ext cx="615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Examples of Network Simulations in Omnet++ (IMG: omnetplusplus.blogspot.com)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2c5c6892f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you’ll be able to do after this course?</a:t>
            </a:r>
            <a:endParaRPr/>
          </a:p>
        </p:txBody>
      </p:sp>
      <p:sp>
        <p:nvSpPr>
          <p:cNvPr id="103" name="Google Shape;103;g112c5c6892f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Make simulations of different types of systems used in real world with the help of a simulation software i.e.</a:t>
            </a:r>
            <a:r>
              <a:rPr b="1" lang="en-US"/>
              <a:t> AnyLogic.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Create mathematical and graphical models of  natural phenomena like population growth, predator-prey relationships, drug-dosage model, fall under gravity, spread of SAR</a:t>
            </a:r>
            <a:r>
              <a:rPr lang="en-US"/>
              <a:t>S etc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Study numerical solutions for the mathematical models of the systems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Study different types of modeling techniques (like Petri Nets, Cellular Automata etc) to represent systems.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Understand the role of randomness in real-world systems and model that randomness.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12c5c6892f_0_1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Applications of M &amp; S</a:t>
            </a:r>
            <a:endParaRPr/>
          </a:p>
        </p:txBody>
      </p:sp>
      <p:pic>
        <p:nvPicPr>
          <p:cNvPr id="336" name="Google Shape;336;g112c5c6892f_0_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9075" y="1533775"/>
            <a:ext cx="9231879" cy="4862376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g112c5c6892f_0_127"/>
          <p:cNvSpPr txBox="1"/>
          <p:nvPr/>
        </p:nvSpPr>
        <p:spPr>
          <a:xfrm>
            <a:off x="2722250" y="6396150"/>
            <a:ext cx="777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Crowd Modelling during Tawaf IMG: L. Manenti et. al., MAKKSim: Dealing with Pedestrian Groups in MAS-based Crowd Simulation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12c5c6892f_0_13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Applications of M &amp; S</a:t>
            </a:r>
            <a:endParaRPr/>
          </a:p>
        </p:txBody>
      </p:sp>
      <p:pic>
        <p:nvPicPr>
          <p:cNvPr id="343" name="Google Shape;343;g112c5c6892f_0_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425" y="1328700"/>
            <a:ext cx="8660532" cy="486237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g112c5c6892f_0_132"/>
          <p:cNvSpPr txBox="1"/>
          <p:nvPr/>
        </p:nvSpPr>
        <p:spPr>
          <a:xfrm>
            <a:off x="3440250" y="6191075"/>
            <a:ext cx="531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Simulation of Urban Mobility (SUMO)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2c5c6892f_0_3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Mathematical Model of different systems</a:t>
            </a:r>
            <a:endParaRPr/>
          </a:p>
        </p:txBody>
      </p:sp>
      <p:sp>
        <p:nvSpPr>
          <p:cNvPr id="109" name="Google Shape;109;g112c5c6892f_0_3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Predator Prey Relationship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ds/dt = ks s – khshs</a:t>
            </a:r>
            <a:endParaRPr/>
          </a:p>
          <a:p>
            <a:pPr indent="0" lvl="0" marL="45720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dh/dt = ksh sh – kh h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Drug dosage Model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elimination = elimination_constant * aspirin_in_plasma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plasma_concentration = aspirin_in_plasma/plasma_volume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2c5c6892f_0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Graphical Representation of Predator-Prey Relationship and It’s analysis</a:t>
            </a:r>
            <a:endParaRPr/>
          </a:p>
        </p:txBody>
      </p:sp>
      <p:pic>
        <p:nvPicPr>
          <p:cNvPr id="115" name="Google Shape;115;g112c5c6892f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188" y="2307975"/>
            <a:ext cx="5743575" cy="403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112c5c6892f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1763" y="2793825"/>
            <a:ext cx="4972050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2c5c6892f_0_4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Graphical Representation of Drug Dosage Model and It’s analysis</a:t>
            </a:r>
            <a:endParaRPr/>
          </a:p>
        </p:txBody>
      </p:sp>
      <p:sp>
        <p:nvSpPr>
          <p:cNvPr id="122" name="Google Shape;122;g112c5c6892f_0_4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g112c5c6892f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825" y="2515325"/>
            <a:ext cx="5514975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112c5c6892f_0_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8050" y="2767725"/>
            <a:ext cx="4210050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2c5c6892f_0_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Applications of M &amp; S</a:t>
            </a:r>
            <a:endParaRPr/>
          </a:p>
        </p:txBody>
      </p:sp>
      <p:sp>
        <p:nvSpPr>
          <p:cNvPr id="130" name="Google Shape;130;g112c5c6892f_0_2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Training </a:t>
            </a:r>
            <a:r>
              <a:rPr lang="en-US"/>
              <a:t>— goal is to provide real - world experience/opportunities in a controlled environment e.g.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flight simulator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Decision Support </a:t>
            </a:r>
            <a:r>
              <a:rPr lang="en-US"/>
              <a:t>— to provide a descriptive, explanatory, predictive tool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Understanding </a:t>
            </a:r>
            <a:r>
              <a:rPr lang="en-US"/>
              <a:t>— this type of modeling and simulation facilitates testing a hypothesis relative to the structure and function of a complex system e.g.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modeling spread of covid or other infectious diseases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Education and Learning </a:t>
            </a:r>
            <a:r>
              <a:rPr lang="en-US"/>
              <a:t>— used for teaching and learning systems with dynamic behavior and with serious gaming (this is also called game – based learning)  e.g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SuperBetter </a:t>
            </a:r>
            <a:r>
              <a:rPr lang="en-US"/>
              <a:t>(a motivational game), </a:t>
            </a:r>
            <a:r>
              <a:rPr lang="en-US" u="sng">
                <a:solidFill>
                  <a:schemeClr val="hlink"/>
                </a:solidFill>
                <a:hlinkClick r:id="rId6"/>
              </a:rPr>
              <a:t>FoldIt</a:t>
            </a:r>
            <a:r>
              <a:rPr lang="en-US"/>
              <a:t> (puzzle solving game for the benefit of scientific research)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Entertainment </a:t>
            </a:r>
            <a:r>
              <a:rPr lang="en-US"/>
              <a:t>— simulation provides a realistic representation for elements possessing dynamic behavior e.g. modern video games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2c5c6892f_0_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learning M&amp;S will help you?</a:t>
            </a:r>
            <a:endParaRPr/>
          </a:p>
        </p:txBody>
      </p:sp>
      <p:sp>
        <p:nvSpPr>
          <p:cNvPr id="136" name="Google Shape;136;g112c5c6892f_0_3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Job opportunities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https://www.glassdoor.com/Job/simulation-and-modeling-jobs-SRCH_KO0,23.htm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https://www.ziprecruiter.com/Jobs/Modeling-and-Simulation-Analyst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2022-02-04T05:43:00Z</dcterms:created>
  <dc:creator>Sara Rehmat</dc:creator>
</cp:coreProperties>
</file>