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5"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4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4"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2"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8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5"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7"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1"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9"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2"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77"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78" name="PlaceHolder 3"/>
          <p:cNvSpPr>
            <a:spLocks noGrp="1"/>
          </p:cNvSpPr>
          <p:nvPr>
            <p:ph type="dt"/>
          </p:nvPr>
        </p:nvSpPr>
        <p:spPr>
          <a:xfrm>
            <a:off x="838080" y="6356520"/>
            <a:ext cx="2742840" cy="364680"/>
          </a:xfrm>
          <a:prstGeom prst="rect">
            <a:avLst/>
          </a:prstGeom>
        </p:spPr>
        <p:txBody>
          <a:bodyPr anchor="ctr"/>
          <a:p>
            <a:pPr>
              <a:lnSpc>
                <a:spcPct val="100000"/>
              </a:lnSpc>
            </a:pPr>
            <a:fld id="{DEC58EDF-FA16-417F-856E-4344342BE146}" type="datetime">
              <a:rPr b="0" lang="en-US" sz="1200" spc="-1" strike="noStrike">
                <a:solidFill>
                  <a:srgbClr val="8b8b8b"/>
                </a:solidFill>
                <a:latin typeface="Calibri"/>
              </a:rPr>
              <a:t>4/3/22</a:t>
            </a:fld>
            <a:endParaRPr b="0" lang="en-US" sz="1200" spc="-1" strike="noStrike">
              <a:latin typeface="Times New Roman"/>
            </a:endParaRPr>
          </a:p>
        </p:txBody>
      </p:sp>
      <p:sp>
        <p:nvSpPr>
          <p:cNvPr id="79"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0"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49F0969-3A1C-4EAF-9E32-DE89E167425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rPr>
              <a:t>Computer Modeling and Simulation</a:t>
            </a:r>
            <a:endParaRPr b="0" lang="en-US" sz="6000" spc="-1" strike="noStrike">
              <a:latin typeface="Arial"/>
            </a:endParaRPr>
          </a:p>
        </p:txBody>
      </p:sp>
      <p:sp>
        <p:nvSpPr>
          <p:cNvPr id="118"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400" spc="-1" strike="noStrike">
                <a:solidFill>
                  <a:srgbClr val="000000"/>
                </a:solidFill>
                <a:latin typeface="Calibri"/>
              </a:rPr>
              <a:t>Lecture 14</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Continuous Systems</a:t>
            </a:r>
            <a:endParaRPr b="0" lang="en-US" sz="4400" spc="-1" strike="noStrike">
              <a:latin typeface="Arial"/>
            </a:endParaRPr>
          </a:p>
        </p:txBody>
      </p:sp>
      <p:sp>
        <p:nvSpPr>
          <p:cNvPr id="1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Systems where the change in the system variable is proportional to the quantity of that system variable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Population growth models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Profits on income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Drug dosage model</a:t>
            </a:r>
            <a:endParaRPr b="0" lang="en-US" sz="24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Population Growth Model</a:t>
            </a:r>
            <a:endParaRPr b="0" lang="en-US" sz="4400" spc="-1" strike="noStrike">
              <a:latin typeface="Arial"/>
            </a:endParaRPr>
          </a:p>
        </p:txBody>
      </p:sp>
      <p:sp>
        <p:nvSpPr>
          <p:cNvPr id="13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Carrying Capacity: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a:t>
            </a:r>
            <a:r>
              <a:rPr b="1" lang="en-US" sz="2400" spc="-1" strike="noStrike">
                <a:solidFill>
                  <a:srgbClr val="000000"/>
                </a:solidFill>
                <a:latin typeface="Calibri"/>
              </a:rPr>
              <a:t>maximum</a:t>
            </a:r>
            <a:r>
              <a:rPr b="0" lang="en-US" sz="2400" spc="-1" strike="noStrike">
                <a:solidFill>
                  <a:srgbClr val="000000"/>
                </a:solidFill>
                <a:latin typeface="Calibri"/>
              </a:rPr>
              <a:t> population size of a biological species that can be sustained by that specific environment given the food, habitat, water, and other resources available.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Unconstrained Growth Model</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carrying capacity is infinite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Constrained Growth Model</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latin typeface="Arial"/>
            </a:endParaRPr>
          </a:p>
        </p:txBody>
      </p:sp>
    </p:spTree>
  </p:cSld>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38">
                                            <p:txEl>
                                              <p:pRg st="0" end="0"/>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38">
                                            <p:txEl>
                                              <p:pRg st="2" end="2"/>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38">
                                            <p:txEl>
                                              <p:pRg st="4" end="4"/>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Unconstrained Growth Model (Malthusian Model)</a:t>
            </a:r>
            <a:endParaRPr b="0" lang="en-US" sz="4400" spc="-1" strike="noStrike">
              <a:latin typeface="Arial"/>
            </a:endParaRPr>
          </a:p>
        </p:txBody>
      </p:sp>
      <p:sp>
        <p:nvSpPr>
          <p:cNvPr id="1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Thomas Malthus gave the Malthusian Model in “An Essay on the Principle of Population (1798)”</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Popular definition of ”Malthusian”: population growth exponentially and food grows linearly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Malthusian Models</a:t>
            </a:r>
            <a:endParaRPr b="0" lang="en-US" sz="4400" spc="-1" strike="noStrike">
              <a:latin typeface="Arial"/>
            </a:endParaRPr>
          </a:p>
        </p:txBody>
      </p:sp>
      <p:sp>
        <p:nvSpPr>
          <p:cNvPr id="14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 constraints, such as competition for food or a predator, exist on growth of the population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model where the rate of change of the population is </a:t>
            </a:r>
            <a:r>
              <a:rPr b="1" lang="en-US" sz="2800" spc="-1" strike="noStrike">
                <a:solidFill>
                  <a:srgbClr val="000000"/>
                </a:solidFill>
                <a:latin typeface="Calibri"/>
              </a:rPr>
              <a:t>directly proportional </a:t>
            </a:r>
            <a:r>
              <a:rPr b="0" lang="en-US" sz="2800" spc="-1" strike="noStrike">
                <a:solidFill>
                  <a:srgbClr val="000000"/>
                </a:solidFill>
                <a:latin typeface="Calibri"/>
              </a:rPr>
              <a:t>(</a:t>
            </a:r>
            <a:r>
              <a:rPr b="1" lang="en-US" sz="2800" spc="-1" strike="noStrike">
                <a:solidFill>
                  <a:srgbClr val="000000"/>
                </a:solidFill>
                <a:latin typeface="Calibri"/>
              </a:rPr>
              <a:t>∝</a:t>
            </a:r>
            <a:r>
              <a:rPr b="0" lang="en-US" sz="2800" spc="-1" strike="noStrike">
                <a:solidFill>
                  <a:srgbClr val="000000"/>
                </a:solidFill>
                <a:latin typeface="Calibri"/>
              </a:rPr>
              <a:t>) to the number of individuals in the population.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constant </a:t>
            </a:r>
            <a:r>
              <a:rPr b="0" i="1" lang="en-US" sz="2800" spc="-1" strike="noStrike">
                <a:solidFill>
                  <a:srgbClr val="000000"/>
                </a:solidFill>
                <a:latin typeface="Calibri"/>
              </a:rPr>
              <a:t>r </a:t>
            </a:r>
            <a:r>
              <a:rPr b="0" lang="en-US" sz="2800" spc="-1" strike="noStrike">
                <a:solidFill>
                  <a:srgbClr val="000000"/>
                </a:solidFill>
                <a:latin typeface="Calibri"/>
              </a:rPr>
              <a:t>is the </a:t>
            </a:r>
            <a:r>
              <a:rPr b="1" lang="en-US" sz="2800" spc="-1" strike="noStrike">
                <a:solidFill>
                  <a:srgbClr val="000000"/>
                </a:solidFill>
                <a:latin typeface="Calibri"/>
              </a:rPr>
              <a:t>growth rate</a:t>
            </a:r>
            <a:r>
              <a:rPr b="0" lang="en-US" sz="2800" spc="-1" strike="noStrike">
                <a:solidFill>
                  <a:srgbClr val="000000"/>
                </a:solidFill>
                <a:latin typeface="Calibri"/>
              </a:rPr>
              <a:t>, or </a:t>
            </a:r>
            <a:r>
              <a:rPr b="1" lang="en-US" sz="2800" spc="-1" strike="noStrike">
                <a:solidFill>
                  <a:srgbClr val="000000"/>
                </a:solidFill>
                <a:latin typeface="Calibri"/>
              </a:rPr>
              <a:t>instantaneous growth rate</a:t>
            </a:r>
            <a:r>
              <a:rPr b="0" lang="en-US" sz="2800" spc="-1" strike="noStrike">
                <a:solidFill>
                  <a:srgbClr val="000000"/>
                </a:solidFill>
                <a:latin typeface="Calibri"/>
              </a:rPr>
              <a:t>, or </a:t>
            </a:r>
            <a:r>
              <a:rPr b="1" lang="en-US" sz="2800" spc="-1" strike="noStrike">
                <a:solidFill>
                  <a:srgbClr val="000000"/>
                </a:solidFill>
                <a:latin typeface="Calibri"/>
              </a:rPr>
              <a:t>continuous growth rate</a:t>
            </a:r>
            <a:r>
              <a:rPr b="0" lang="en-US" sz="2800" spc="-1" strike="noStrike">
                <a:solidFill>
                  <a:srgbClr val="000000"/>
                </a:solidFill>
                <a:latin typeface="Calibri"/>
              </a:rPr>
              <a:t>, while </a:t>
            </a:r>
            <a:r>
              <a:rPr b="0" i="1" lang="en-US" sz="2800" spc="-1" strike="noStrike">
                <a:solidFill>
                  <a:srgbClr val="000000"/>
                </a:solidFill>
                <a:latin typeface="Calibri"/>
              </a:rPr>
              <a:t>dP/dt </a:t>
            </a:r>
            <a:r>
              <a:rPr b="0" lang="en-US" sz="2800" spc="-1" strike="noStrike">
                <a:solidFill>
                  <a:srgbClr val="000000"/>
                </a:solidFill>
                <a:latin typeface="Calibri"/>
              </a:rPr>
              <a:t>is the </a:t>
            </a:r>
            <a:r>
              <a:rPr b="1" lang="en-US" sz="2800" spc="-1" strike="noStrike">
                <a:solidFill>
                  <a:srgbClr val="000000"/>
                </a:solidFill>
                <a:latin typeface="Calibri"/>
              </a:rPr>
              <a:t>rate of change of the population</a:t>
            </a:r>
            <a:r>
              <a:rPr b="0" lang="en-US" sz="2800" spc="-1" strike="noStrike">
                <a:solidFill>
                  <a:srgbClr val="000000"/>
                </a:solidFill>
                <a:latin typeface="Calibri"/>
              </a:rPr>
              <a:t>.</a:t>
            </a:r>
            <a:endParaRPr b="0" lang="en-US" sz="2800" spc="-1" strike="noStrike">
              <a:latin typeface="Arial"/>
            </a:endParaRPr>
          </a:p>
        </p:txBody>
      </p:sp>
      <p:pic>
        <p:nvPicPr>
          <p:cNvPr id="143" name="Picture 3" descr=""/>
          <p:cNvPicPr/>
          <p:nvPr/>
        </p:nvPicPr>
        <p:blipFill>
          <a:blip r:embed="rId1"/>
          <a:stretch/>
        </p:blipFill>
        <p:spPr>
          <a:xfrm>
            <a:off x="4799880" y="3108960"/>
            <a:ext cx="1241280" cy="983160"/>
          </a:xfrm>
          <a:prstGeom prst="rect">
            <a:avLst/>
          </a:prstGeom>
          <a:ln>
            <a:noFill/>
          </a:ln>
        </p:spPr>
      </p:pic>
      <p:pic>
        <p:nvPicPr>
          <p:cNvPr id="144" name="Picture 4" descr=""/>
          <p:cNvPicPr/>
          <p:nvPr/>
        </p:nvPicPr>
        <p:blipFill>
          <a:blip r:embed="rId2"/>
          <a:stretch/>
        </p:blipFill>
        <p:spPr>
          <a:xfrm>
            <a:off x="4775400" y="4083840"/>
            <a:ext cx="1350720" cy="853560"/>
          </a:xfrm>
          <a:prstGeom prst="rect">
            <a:avLst/>
          </a:prstGeom>
          <a:ln>
            <a:noFill/>
          </a:ln>
        </p:spPr>
      </p:pic>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42">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Differential Equation</a:t>
            </a:r>
            <a:endParaRPr b="0" lang="en-US" sz="4400" spc="-1" strike="noStrike">
              <a:latin typeface="Arial"/>
            </a:endParaRPr>
          </a:p>
        </p:txBody>
      </p:sp>
      <p:sp>
        <p:nvSpPr>
          <p:cNvPr id="1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a bacterial population of size 100, an instantaneous growth rate of 10% = 0.10, and time measured in hours. Thus, we have </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dP / dt  </a:t>
            </a:r>
            <a:r>
              <a:rPr b="0" lang="en-US" sz="2800" spc="-1" strike="noStrike">
                <a:solidFill>
                  <a:srgbClr val="000000"/>
                </a:solidFill>
                <a:latin typeface="Calibri"/>
              </a:rPr>
              <a:t>= 0.10</a:t>
            </a:r>
            <a:r>
              <a:rPr b="0" i="1" lang="en-US" sz="2800" spc="-1" strike="noStrike">
                <a:solidFill>
                  <a:srgbClr val="000000"/>
                </a:solidFill>
                <a:latin typeface="Calibri"/>
              </a:rPr>
              <a:t>P</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with </a:t>
            </a:r>
            <a:r>
              <a:rPr b="0" i="1" lang="en-US" sz="2800" spc="-1" strike="noStrike">
                <a:solidFill>
                  <a:srgbClr val="000000"/>
                </a:solidFill>
                <a:latin typeface="Calibri"/>
              </a:rPr>
              <a:t>P</a:t>
            </a:r>
            <a:r>
              <a:rPr b="0" lang="en-US" sz="2800" spc="-1" strike="noStrike" baseline="-25000">
                <a:solidFill>
                  <a:srgbClr val="000000"/>
                </a:solidFill>
                <a:latin typeface="Calibri"/>
              </a:rPr>
              <a:t>0</a:t>
            </a:r>
            <a:r>
              <a:rPr b="0" lang="en-US" sz="2800" spc="-1" strike="noStrike">
                <a:solidFill>
                  <a:srgbClr val="000000"/>
                </a:solidFill>
                <a:latin typeface="Calibri"/>
              </a:rPr>
              <a:t> = 100.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solution </a:t>
            </a:r>
            <a:r>
              <a:rPr b="0" lang="en-US" sz="2800" spc="-1" strike="noStrike">
                <a:solidFill>
                  <a:srgbClr val="000000"/>
                </a:solidFill>
                <a:latin typeface="Calibri"/>
              </a:rPr>
              <a:t>to this differential equation is a function, </a:t>
            </a:r>
            <a:r>
              <a:rPr b="0" i="1" lang="en-US" sz="2800" spc="-1" strike="noStrike">
                <a:solidFill>
                  <a:srgbClr val="000000"/>
                </a:solidFill>
                <a:latin typeface="Calibri"/>
              </a:rPr>
              <a:t>P</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whose derivative is 0.10</a:t>
            </a:r>
            <a:r>
              <a:rPr b="0" i="1" lang="en-US" sz="2800" spc="-1" strike="noStrike">
                <a:solidFill>
                  <a:srgbClr val="000000"/>
                </a:solidFill>
                <a:latin typeface="Calibri"/>
              </a:rPr>
              <a:t>P</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with </a:t>
            </a:r>
            <a:r>
              <a:rPr b="0" i="1" lang="en-US" sz="2800" spc="-1" strike="noStrike">
                <a:solidFill>
                  <a:srgbClr val="000000"/>
                </a:solidFill>
                <a:latin typeface="Calibri"/>
              </a:rPr>
              <a:t>P </a:t>
            </a:r>
            <a:endParaRPr b="0" lang="en-US" sz="28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Variables in the Growth Population Model</a:t>
            </a:r>
            <a:endParaRPr b="0" lang="en-US" sz="4400" spc="-1" strike="noStrike">
              <a:latin typeface="Arial"/>
            </a:endParaRPr>
          </a:p>
        </p:txBody>
      </p:sp>
      <p:sp>
        <p:nvSpPr>
          <p:cNvPr id="14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stock </a:t>
            </a:r>
            <a:r>
              <a:rPr b="0" lang="en-US" sz="2800" spc="-1" strike="noStrike">
                <a:solidFill>
                  <a:srgbClr val="000000"/>
                </a:solidFill>
                <a:latin typeface="Calibri"/>
              </a:rPr>
              <a:t>(</a:t>
            </a:r>
            <a:r>
              <a:rPr b="1" lang="en-US" sz="2800" spc="-1" strike="noStrike">
                <a:solidFill>
                  <a:srgbClr val="000000"/>
                </a:solidFill>
                <a:latin typeface="Calibri"/>
              </a:rPr>
              <a:t>box variable</a:t>
            </a:r>
            <a:r>
              <a:rPr b="0" lang="en-US" sz="2800" spc="-1" strike="noStrike">
                <a:solidFill>
                  <a:srgbClr val="000000"/>
                </a:solidFill>
                <a:latin typeface="Calibri"/>
              </a:rPr>
              <a:t>, or </a:t>
            </a:r>
            <a:r>
              <a:rPr b="1" lang="en-US" sz="2800" spc="-1" strike="noStrike">
                <a:solidFill>
                  <a:srgbClr val="000000"/>
                </a:solidFill>
                <a:latin typeface="Calibri"/>
              </a:rPr>
              <a:t>reservoir</a:t>
            </a:r>
            <a:r>
              <a:rPr b="0" lang="en-US" sz="2800" spc="-1" strike="noStrike">
                <a:solidFill>
                  <a:srgbClr val="000000"/>
                </a:solidFill>
                <a:latin typeface="Calibri"/>
              </a:rPr>
              <a:t>), such as </a:t>
            </a:r>
            <a:r>
              <a:rPr b="0" i="1" lang="en-US" sz="2800" spc="-1" strike="noStrike">
                <a:solidFill>
                  <a:srgbClr val="000000"/>
                </a:solidFill>
                <a:latin typeface="Calibri"/>
              </a:rPr>
              <a:t>population</a:t>
            </a:r>
            <a:r>
              <a:rPr b="0" lang="en-US" sz="2800" spc="-1" strike="noStrike">
                <a:solidFill>
                  <a:srgbClr val="000000"/>
                </a:solidFill>
                <a:latin typeface="Calibri"/>
              </a:rPr>
              <a:t>, accumulates with time.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By contrast, a </a:t>
            </a:r>
            <a:r>
              <a:rPr b="1" lang="en-US" sz="2800" spc="-1" strike="noStrike">
                <a:solidFill>
                  <a:srgbClr val="000000"/>
                </a:solidFill>
                <a:latin typeface="Calibri"/>
              </a:rPr>
              <a:t>converter </a:t>
            </a:r>
            <a:r>
              <a:rPr b="0" lang="en-US" sz="2800" spc="-1" strike="noStrike">
                <a:solidFill>
                  <a:srgbClr val="000000"/>
                </a:solidFill>
                <a:latin typeface="Calibri"/>
              </a:rPr>
              <a:t>(</a:t>
            </a:r>
            <a:r>
              <a:rPr b="1" lang="en-US" sz="2800" spc="-1" strike="noStrike">
                <a:solidFill>
                  <a:srgbClr val="000000"/>
                </a:solidFill>
                <a:latin typeface="Calibri"/>
              </a:rPr>
              <a:t>variable-auxiliary/constant</a:t>
            </a:r>
            <a:r>
              <a:rPr b="0" lang="en-US" sz="2800" spc="-1" strike="noStrike">
                <a:solidFill>
                  <a:srgbClr val="000000"/>
                </a:solidFill>
                <a:latin typeface="Calibri"/>
              </a:rPr>
              <a:t>, or </a:t>
            </a:r>
            <a:r>
              <a:rPr b="1" lang="en-US" sz="2800" spc="-1" strike="noStrike">
                <a:solidFill>
                  <a:srgbClr val="000000"/>
                </a:solidFill>
                <a:latin typeface="Calibri"/>
              </a:rPr>
              <a:t>formula</a:t>
            </a:r>
            <a:r>
              <a:rPr b="0" lang="en-US" sz="2800" spc="-1" strike="noStrike">
                <a:solidFill>
                  <a:srgbClr val="000000"/>
                </a:solidFill>
                <a:latin typeface="Calibri"/>
              </a:rPr>
              <a:t>), such as </a:t>
            </a:r>
            <a:r>
              <a:rPr b="0" i="1" lang="en-US" sz="2800" spc="-1" strike="noStrike">
                <a:solidFill>
                  <a:srgbClr val="000000"/>
                </a:solidFill>
                <a:latin typeface="Calibri"/>
              </a:rPr>
              <a:t>growth_rate</a:t>
            </a:r>
            <a:r>
              <a:rPr b="0" lang="en-US" sz="2800" spc="-1" strike="noStrike">
                <a:solidFill>
                  <a:srgbClr val="000000"/>
                </a:solidFill>
                <a:latin typeface="Calibri"/>
              </a:rPr>
              <a:t>, does not accumulate but stores an equation or a constant.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growth is the additional number of organisms that join the population. Thus, a </a:t>
            </a:r>
            <a:r>
              <a:rPr b="1" lang="en-US" sz="2800" spc="-1" strike="noStrike">
                <a:solidFill>
                  <a:srgbClr val="000000"/>
                </a:solidFill>
                <a:latin typeface="Calibri"/>
              </a:rPr>
              <a:t>flow </a:t>
            </a:r>
            <a:r>
              <a:rPr b="0" lang="en-US" sz="2800" spc="-1" strike="noStrike">
                <a:solidFill>
                  <a:srgbClr val="000000"/>
                </a:solidFill>
                <a:latin typeface="Calibri"/>
              </a:rPr>
              <a:t>(</a:t>
            </a:r>
            <a:r>
              <a:rPr b="1" lang="en-US" sz="2800" spc="-1" strike="noStrike">
                <a:solidFill>
                  <a:srgbClr val="000000"/>
                </a:solidFill>
                <a:latin typeface="Calibri"/>
              </a:rPr>
              <a:t>rate</a:t>
            </a:r>
            <a:r>
              <a:rPr b="0" lang="en-US" sz="2800" spc="-1" strike="noStrike">
                <a:solidFill>
                  <a:srgbClr val="000000"/>
                </a:solidFill>
                <a:latin typeface="Calibri"/>
              </a:rPr>
              <a:t>), such as </a:t>
            </a:r>
            <a:r>
              <a:rPr b="0" i="1" lang="en-US" sz="2800" spc="-1" strike="noStrike">
                <a:solidFill>
                  <a:srgbClr val="000000"/>
                </a:solidFill>
                <a:latin typeface="Calibri"/>
              </a:rPr>
              <a:t>growth</a:t>
            </a:r>
            <a:r>
              <a:rPr b="0" lang="en-US" sz="2800" spc="-1" strike="noStrike">
                <a:solidFill>
                  <a:srgbClr val="000000"/>
                </a:solidFill>
                <a:latin typeface="Calibri"/>
              </a:rPr>
              <a:t>, is an activity that changes the magnitude of a stock and represents a derivative.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Because both population and growth rate are necessary to determine the growth, we have </a:t>
            </a:r>
            <a:r>
              <a:rPr b="1" lang="en-US" sz="2800" spc="-1" strike="noStrike">
                <a:solidFill>
                  <a:srgbClr val="000000"/>
                </a:solidFill>
                <a:latin typeface="Calibri"/>
              </a:rPr>
              <a:t>arrows </a:t>
            </a:r>
            <a:r>
              <a:rPr b="0" lang="en-US" sz="2800" spc="-1" strike="noStrike">
                <a:solidFill>
                  <a:srgbClr val="000000"/>
                </a:solidFill>
                <a:latin typeface="Calibri"/>
              </a:rPr>
              <a:t>(</a:t>
            </a:r>
            <a:r>
              <a:rPr b="1" lang="en-US" sz="2800" spc="-1" strike="noStrike">
                <a:solidFill>
                  <a:srgbClr val="000000"/>
                </a:solidFill>
                <a:latin typeface="Calibri"/>
              </a:rPr>
              <a:t>connectors</a:t>
            </a:r>
            <a:r>
              <a:rPr b="0" lang="en-US" sz="2800" spc="-1" strike="noStrike">
                <a:solidFill>
                  <a:srgbClr val="000000"/>
                </a:solidFill>
                <a:latin typeface="Calibri"/>
              </a:rPr>
              <a:t>, or </a:t>
            </a:r>
            <a:r>
              <a:rPr b="1" lang="en-US" sz="2800" spc="-1" strike="noStrike">
                <a:solidFill>
                  <a:srgbClr val="000000"/>
                </a:solidFill>
                <a:latin typeface="Calibri"/>
              </a:rPr>
              <a:t>arcs</a:t>
            </a:r>
            <a:r>
              <a:rPr b="0" lang="en-US" sz="2800" spc="-1" strike="noStrike">
                <a:solidFill>
                  <a:srgbClr val="000000"/>
                </a:solidFill>
                <a:latin typeface="Calibri"/>
              </a:rPr>
              <a:t>) from these quantities to the flow indicator.</a:t>
            </a:r>
            <a:endParaRPr b="0" lang="en-US" sz="2800" spc="-1" strike="noStrike">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Graphical representation of model</a:t>
            </a:r>
            <a:endParaRPr b="0" lang="en-US" sz="4400" spc="-1" strike="noStrike">
              <a:latin typeface="Arial"/>
            </a:endParaRPr>
          </a:p>
        </p:txBody>
      </p:sp>
      <p:pic>
        <p:nvPicPr>
          <p:cNvPr id="150" name="Content Placeholder 3" descr=""/>
          <p:cNvPicPr/>
          <p:nvPr/>
        </p:nvPicPr>
        <p:blipFill>
          <a:blip r:embed="rId1"/>
          <a:stretch/>
        </p:blipFill>
        <p:spPr>
          <a:xfrm>
            <a:off x="2809800" y="2010600"/>
            <a:ext cx="6571440" cy="3980880"/>
          </a:xfrm>
          <a:prstGeom prst="rect">
            <a:avLst/>
          </a:prstGeom>
          <a:ln>
            <a:noFill/>
          </a:ln>
        </p:spPr>
      </p:pic>
      <p:sp>
        <p:nvSpPr>
          <p:cNvPr id="151" name="CustomShape 2"/>
          <p:cNvSpPr/>
          <p:nvPr/>
        </p:nvSpPr>
        <p:spPr>
          <a:xfrm>
            <a:off x="2023560" y="5992200"/>
            <a:ext cx="8519400" cy="912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Diagrams of population models where growth rate is proportional to population: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 </a:t>
            </a:r>
            <a:r>
              <a:rPr b="0" i="1" lang="en-US" sz="1800" spc="-1" strike="noStrike">
                <a:solidFill>
                  <a:srgbClr val="000000"/>
                </a:solidFill>
                <a:latin typeface="Calibri"/>
                <a:ea typeface="DejaVu Sans"/>
              </a:rPr>
              <a:t>Berkeley Madonna® </a:t>
            </a:r>
            <a:r>
              <a:rPr b="0" lang="en-US" sz="1800" spc="-1" strike="noStrike">
                <a:solidFill>
                  <a:srgbClr val="000000"/>
                </a:solidFill>
                <a:latin typeface="Calibri"/>
                <a:ea typeface="DejaVu Sans"/>
              </a:rPr>
              <a:t>(b) </a:t>
            </a:r>
            <a:r>
              <a:rPr b="0" i="1" lang="en-US" sz="1800" spc="-1" strike="noStrike">
                <a:solidFill>
                  <a:srgbClr val="000000"/>
                </a:solidFill>
                <a:latin typeface="Calibri"/>
                <a:ea typeface="DejaVu Sans"/>
              </a:rPr>
              <a:t>STELLA® </a:t>
            </a:r>
            <a:r>
              <a:rPr b="0" lang="en-US" sz="1800" spc="-1" strike="noStrike">
                <a:solidFill>
                  <a:srgbClr val="000000"/>
                </a:solidFill>
                <a:latin typeface="Calibri"/>
                <a:ea typeface="DejaVu Sans"/>
              </a:rPr>
              <a:t>(c) </a:t>
            </a:r>
            <a:r>
              <a:rPr b="0" i="1" lang="en-US" sz="1800" spc="-1" strike="noStrike">
                <a:solidFill>
                  <a:srgbClr val="000000"/>
                </a:solidFill>
                <a:latin typeface="Calibri"/>
                <a:ea typeface="DejaVu Sans"/>
              </a:rPr>
              <a:t>Vensim PLE® </a:t>
            </a:r>
            <a:r>
              <a:rPr b="0" lang="en-US" sz="1800" spc="-1" strike="noStrike">
                <a:solidFill>
                  <a:srgbClr val="000000"/>
                </a:solidFill>
                <a:latin typeface="Calibri"/>
                <a:ea typeface="DejaVu Sans"/>
              </a:rPr>
              <a:t>(d) Text’s format</a:t>
            </a:r>
            <a:endParaRPr b="0" lang="en-US" sz="1800" spc="-1" strike="noStrike">
              <a:latin typeface="Arial"/>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Differential Equation</a:t>
            </a:r>
            <a:endParaRPr b="0" lang="en-US" sz="4400" spc="-1" strike="noStrike">
              <a:latin typeface="Arial"/>
            </a:endParaRPr>
          </a:p>
        </p:txBody>
      </p:sp>
      <p:pic>
        <p:nvPicPr>
          <p:cNvPr id="153" name="Content Placeholder 3" descr=""/>
          <p:cNvPicPr/>
          <p:nvPr/>
        </p:nvPicPr>
        <p:blipFill>
          <a:blip r:embed="rId1"/>
          <a:stretch/>
        </p:blipFill>
        <p:spPr>
          <a:xfrm>
            <a:off x="928800" y="1780920"/>
            <a:ext cx="9963720" cy="2802600"/>
          </a:xfrm>
          <a:prstGeom prst="rect">
            <a:avLst/>
          </a:prstGeom>
          <a:ln>
            <a:noFill/>
          </a:ln>
        </p:spPr>
      </p:pic>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Solution to Differential Equations</a:t>
            </a:r>
            <a:endParaRPr b="0" lang="en-US"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Analytical Solution using Integration</a:t>
            </a:r>
            <a:endParaRPr b="0" lang="en-US" sz="2800" spc="-1" strike="noStrike">
              <a:latin typeface="Arial"/>
            </a:endParaRPr>
          </a:p>
          <a:p>
            <a:pPr>
              <a:lnSpc>
                <a:spcPct val="100000"/>
              </a:lnSpc>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Numerical Methods</a:t>
            </a:r>
            <a:endParaRPr b="0" lang="en-US" sz="2800" spc="-1" strike="noStrike">
              <a:latin typeface="Arial"/>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Analytical Solution Using Integrals</a:t>
            </a:r>
            <a:endParaRPr b="0" lang="en-US" sz="4400" spc="-1" strike="noStrike">
              <a:latin typeface="Arial"/>
            </a:endParaRPr>
          </a:p>
        </p:txBody>
      </p:sp>
      <p:sp>
        <p:nvSpPr>
          <p:cNvPr id="15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can solve the differential equation </a:t>
            </a:r>
            <a:r>
              <a:rPr b="0" i="1" lang="en-US" sz="2800" spc="-1" strike="noStrike">
                <a:solidFill>
                  <a:srgbClr val="000000"/>
                </a:solidFill>
                <a:latin typeface="Calibri"/>
              </a:rPr>
              <a:t>dP/dt = </a:t>
            </a:r>
            <a:r>
              <a:rPr b="0" lang="en-US" sz="2800" spc="-1" strike="noStrike">
                <a:solidFill>
                  <a:srgbClr val="000000"/>
                </a:solidFill>
                <a:latin typeface="Calibri"/>
              </a:rPr>
              <a:t>= 0.10</a:t>
            </a:r>
            <a:r>
              <a:rPr b="0" i="1" lang="en-US" sz="2800" spc="-1" strike="noStrike">
                <a:solidFill>
                  <a:srgbClr val="000000"/>
                </a:solidFill>
                <a:latin typeface="Calibri"/>
              </a:rPr>
              <a:t>P </a:t>
            </a:r>
            <a:r>
              <a:rPr b="0" lang="en-US" sz="2800" spc="-1" strike="noStrike">
                <a:solidFill>
                  <a:srgbClr val="000000"/>
                </a:solidFill>
                <a:latin typeface="Calibri"/>
              </a:rPr>
              <a:t>using a technique called </a:t>
            </a:r>
            <a:r>
              <a:rPr b="1" lang="en-US" sz="2800" spc="-1" strike="noStrike">
                <a:solidFill>
                  <a:srgbClr val="000000"/>
                </a:solidFill>
                <a:latin typeface="Calibri"/>
              </a:rPr>
              <a:t>separation of variables</a:t>
            </a:r>
            <a:r>
              <a:rPr b="0"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Then, we integrate both sides of the equation, as follows: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58" name="Picture 3" descr=""/>
          <p:cNvPicPr/>
          <p:nvPr/>
        </p:nvPicPr>
        <p:blipFill>
          <a:blip r:embed="rId1"/>
          <a:stretch/>
        </p:blipFill>
        <p:spPr>
          <a:xfrm>
            <a:off x="3962880" y="2674800"/>
            <a:ext cx="1577520" cy="777240"/>
          </a:xfrm>
          <a:prstGeom prst="rect">
            <a:avLst/>
          </a:prstGeom>
          <a:ln>
            <a:noFill/>
          </a:ln>
        </p:spPr>
      </p:pic>
      <p:pic>
        <p:nvPicPr>
          <p:cNvPr id="159" name="Picture 4" descr=""/>
          <p:cNvPicPr/>
          <p:nvPr/>
        </p:nvPicPr>
        <p:blipFill>
          <a:blip r:embed="rId2"/>
          <a:stretch/>
        </p:blipFill>
        <p:spPr>
          <a:xfrm>
            <a:off x="3165480" y="4721760"/>
            <a:ext cx="4751640" cy="1252800"/>
          </a:xfrm>
          <a:prstGeom prst="rect">
            <a:avLst/>
          </a:prstGeom>
          <a:ln>
            <a:noFill/>
          </a:ln>
        </p:spPr>
      </p:pic>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Dynamic Systems</a:t>
            </a:r>
            <a:endParaRPr b="0" lang="en-US" sz="4400" spc="-1" strike="noStrike">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Dynamic vs Static Systems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Dynamic Systems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Continuous Systems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Systems with rate proportional to the amount </a:t>
            </a:r>
            <a:endParaRPr b="0" lang="en-US" sz="2000" spc="-1" strike="noStrike">
              <a:latin typeface="Arial"/>
            </a:endParaRPr>
          </a:p>
          <a:p>
            <a:pPr lvl="3" marL="1600200" indent="-227880">
              <a:lnSpc>
                <a:spcPct val="90000"/>
              </a:lnSpc>
              <a:spcBef>
                <a:spcPts val="499"/>
              </a:spcBef>
              <a:buClr>
                <a:srgbClr val="000000"/>
              </a:buClr>
              <a:buFont typeface="Arial"/>
              <a:buChar char="•"/>
            </a:pPr>
            <a:r>
              <a:rPr b="0" lang="en-US" sz="1800" spc="-1" strike="noStrike">
                <a:solidFill>
                  <a:srgbClr val="000000"/>
                </a:solidFill>
                <a:latin typeface="Calibri"/>
              </a:rPr>
              <a:t>Population growth models</a:t>
            </a:r>
            <a:endParaRPr b="0" lang="en-US" sz="1800" spc="-1" strike="noStrike">
              <a:latin typeface="Arial"/>
            </a:endParaRPr>
          </a:p>
          <a:p>
            <a:pPr lvl="4" marL="2057400" indent="-227880">
              <a:lnSpc>
                <a:spcPct val="90000"/>
              </a:lnSpc>
              <a:spcBef>
                <a:spcPts val="499"/>
              </a:spcBef>
              <a:buClr>
                <a:srgbClr val="000000"/>
              </a:buClr>
              <a:buFont typeface="Arial"/>
              <a:buChar char="•"/>
            </a:pPr>
            <a:r>
              <a:rPr b="0" lang="en-US" sz="1800" spc="-1" strike="noStrike">
                <a:solidFill>
                  <a:srgbClr val="000000"/>
                </a:solidFill>
                <a:latin typeface="Calibri"/>
              </a:rPr>
              <a:t>Unconstrained</a:t>
            </a:r>
            <a:endParaRPr b="0" lang="en-US" sz="1800" spc="-1" strike="noStrike">
              <a:latin typeface="Arial"/>
            </a:endParaRPr>
          </a:p>
          <a:p>
            <a:pPr lvl="4" marL="2057400" indent="-227880">
              <a:lnSpc>
                <a:spcPct val="90000"/>
              </a:lnSpc>
              <a:spcBef>
                <a:spcPts val="499"/>
              </a:spcBef>
              <a:buClr>
                <a:srgbClr val="000000"/>
              </a:buClr>
              <a:buFont typeface="Arial"/>
              <a:buChar char="•"/>
            </a:pPr>
            <a:r>
              <a:rPr b="0" lang="en-US" sz="1800" spc="-1" strike="noStrike">
                <a:solidFill>
                  <a:srgbClr val="000000"/>
                </a:solidFill>
                <a:latin typeface="Calibri"/>
              </a:rPr>
              <a:t>Constrained</a:t>
            </a:r>
            <a:endParaRPr b="0" lang="en-US" sz="1800" spc="-1" strike="noStrike">
              <a:latin typeface="Arial"/>
            </a:endParaRPr>
          </a:p>
          <a:p>
            <a:pPr lvl="3" marL="1600200" indent="-227880">
              <a:lnSpc>
                <a:spcPct val="90000"/>
              </a:lnSpc>
              <a:spcBef>
                <a:spcPts val="499"/>
              </a:spcBef>
              <a:buClr>
                <a:srgbClr val="000000"/>
              </a:buClr>
              <a:buFont typeface="Arial"/>
              <a:buChar char="•"/>
            </a:pPr>
            <a:r>
              <a:rPr b="0" lang="en-US" sz="1800" spc="-1" strike="noStrike">
                <a:solidFill>
                  <a:srgbClr val="000000"/>
                </a:solidFill>
                <a:latin typeface="Calibri"/>
              </a:rPr>
              <a:t>Drug Dosage Model</a:t>
            </a:r>
            <a:endParaRPr b="0" lang="en-US" sz="18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Force and Motion</a:t>
            </a:r>
            <a:endParaRPr b="0" lang="en-US"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Random Walk</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Discrete Systems</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Discrete Event Systems</a:t>
            </a:r>
            <a:endParaRPr b="0" lang="en-US" sz="2000" spc="-1" strike="noStrike">
              <a:latin typeface="Arial"/>
            </a:endParaRPr>
          </a:p>
          <a:p>
            <a:pPr>
              <a:lnSpc>
                <a:spcPct val="100000"/>
              </a:lnSpc>
            </a:pPr>
            <a:endParaRPr b="0" lang="en-US" sz="20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20">
                                            <p:txEl>
                                              <p:pRg st="1" end="1"/>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20">
                                            <p:txEl>
                                              <p:pRg st="6" end="6"/>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20">
                                            <p:txEl>
                                              <p:pRg st="8" end="8"/>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20">
                                            <p:txEl>
                                              <p:pRg st="9" end="9"/>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20">
                                            <p:txEl>
                                              <p:pRg st="10" end="1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Analytical Solution Using Integrals</a:t>
            </a:r>
            <a:endParaRPr b="0" lang="en-US"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can solve the differential equation </a:t>
            </a:r>
            <a:r>
              <a:rPr b="0" i="1" lang="en-US" sz="2800" spc="-1" strike="noStrike">
                <a:solidFill>
                  <a:srgbClr val="000000"/>
                </a:solidFill>
                <a:latin typeface="Calibri"/>
              </a:rPr>
              <a:t>dP/dt = </a:t>
            </a:r>
            <a:r>
              <a:rPr b="0" lang="en-US" sz="2800" spc="-1" strike="noStrike">
                <a:solidFill>
                  <a:srgbClr val="000000"/>
                </a:solidFill>
                <a:latin typeface="Calibri"/>
              </a:rPr>
              <a:t>= 0.10</a:t>
            </a:r>
            <a:r>
              <a:rPr b="0" i="1" lang="en-US" sz="2800" spc="-1" strike="noStrike">
                <a:solidFill>
                  <a:srgbClr val="000000"/>
                </a:solidFill>
                <a:latin typeface="Calibri"/>
              </a:rPr>
              <a:t>P </a:t>
            </a:r>
            <a:r>
              <a:rPr b="0" lang="en-US" sz="2800" spc="-1" strike="noStrike">
                <a:solidFill>
                  <a:srgbClr val="000000"/>
                </a:solidFill>
                <a:latin typeface="Calibri"/>
              </a:rPr>
              <a:t>using a technique called </a:t>
            </a:r>
            <a:r>
              <a:rPr b="1" lang="en-US" sz="2800" spc="-1" strike="noStrike">
                <a:solidFill>
                  <a:srgbClr val="000000"/>
                </a:solidFill>
                <a:latin typeface="Calibri"/>
              </a:rPr>
              <a:t>separation of variables</a:t>
            </a:r>
            <a:r>
              <a:rPr b="0"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Then, we integrate both sides of the equation, as follows: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62" name="Picture 3" descr=""/>
          <p:cNvPicPr/>
          <p:nvPr/>
        </p:nvPicPr>
        <p:blipFill>
          <a:blip r:embed="rId1"/>
          <a:stretch/>
        </p:blipFill>
        <p:spPr>
          <a:xfrm>
            <a:off x="3962880" y="2674800"/>
            <a:ext cx="1577520" cy="777240"/>
          </a:xfrm>
          <a:prstGeom prst="rect">
            <a:avLst/>
          </a:prstGeom>
          <a:ln>
            <a:noFill/>
          </a:ln>
        </p:spPr>
      </p:pic>
      <p:pic>
        <p:nvPicPr>
          <p:cNvPr id="163" name="Picture 4" descr=""/>
          <p:cNvPicPr/>
          <p:nvPr/>
        </p:nvPicPr>
        <p:blipFill>
          <a:blip r:embed="rId2"/>
          <a:stretch/>
        </p:blipFill>
        <p:spPr>
          <a:xfrm>
            <a:off x="3165480" y="4721760"/>
            <a:ext cx="4751640" cy="1252800"/>
          </a:xfrm>
          <a:prstGeom prst="rect">
            <a:avLst/>
          </a:prstGeom>
          <a:ln>
            <a:noFill/>
          </a:ln>
        </p:spPr>
      </p:pic>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fillRef idx="0"/>
          <a:effectRef idx="0"/>
          <a:fontRef idx="minor"/>
        </p:style>
      </p:sp>
      <p:pic>
        <p:nvPicPr>
          <p:cNvPr id="165" name="Picture 3" descr=""/>
          <p:cNvPicPr/>
          <p:nvPr/>
        </p:nvPicPr>
        <p:blipFill>
          <a:blip r:embed="rId1"/>
          <a:stretch/>
        </p:blipFill>
        <p:spPr>
          <a:xfrm>
            <a:off x="955080" y="2435400"/>
            <a:ext cx="9335880" cy="2898720"/>
          </a:xfrm>
          <a:prstGeom prst="rect">
            <a:avLst/>
          </a:prstGeom>
          <a:ln>
            <a:noFill/>
          </a:ln>
        </p:spPr>
      </p:pic>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Numerical Methods</a:t>
            </a:r>
            <a:endParaRPr b="0" lang="en-US" sz="4400" spc="-1" strike="noStrike">
              <a:latin typeface="Arial"/>
            </a:endParaRPr>
          </a:p>
        </p:txBody>
      </p:sp>
      <p:sp>
        <p:nvSpPr>
          <p:cNvPr id="16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Numerical methods are used when the analytical solution is not possible.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Euler Method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Runge Kutta Method</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unconstrained growth model, we have the analytical solution but we will use the Euler method just to demonstrate the use of numerical methods in complex situations where the analytical solution doesn’t exist.</a:t>
            </a:r>
            <a:endParaRPr b="0" lang="en-US" sz="28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Finite Difference Equation</a:t>
            </a:r>
            <a:endParaRPr b="0" lang="en-US" sz="4400" spc="-1" strike="noStrike">
              <a:latin typeface="Arial"/>
            </a:endParaRPr>
          </a:p>
        </p:txBody>
      </p:sp>
      <p:sp>
        <p:nvSpPr>
          <p:cNvPr id="16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Euler method uses finite difference equations</a:t>
            </a:r>
            <a:endParaRPr b="0" lang="en-US" sz="2800" spc="-1" strike="noStrike">
              <a:latin typeface="Arial"/>
            </a:endParaRPr>
          </a:p>
          <a:p>
            <a:pPr algn="ctr">
              <a:lnSpc>
                <a:spcPct val="90000"/>
              </a:lnSpc>
              <a:spcBef>
                <a:spcPts val="1001"/>
              </a:spcBef>
            </a:pP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(new population) = (old population) + (change in population)</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or</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population</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population = 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above equation is called a </a:t>
            </a:r>
            <a:r>
              <a:rPr b="1" lang="en-US" sz="2800" spc="-1" strike="noStrike">
                <a:solidFill>
                  <a:srgbClr val="000000"/>
                </a:solidFill>
                <a:latin typeface="Calibri"/>
              </a:rPr>
              <a:t>finite difference equation.</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growth (dP/dt) = Δ</a:t>
            </a:r>
            <a:r>
              <a:rPr b="0" i="1" lang="en-US" sz="2800" spc="-1" strike="noStrike">
                <a:solidFill>
                  <a:srgbClr val="000000"/>
                </a:solidFill>
                <a:latin typeface="Calibri"/>
              </a:rPr>
              <a:t>population / </a:t>
            </a:r>
            <a:r>
              <a:rPr b="0" lang="en-US" sz="2800" spc="-1" strike="noStrike">
                <a:solidFill>
                  <a:srgbClr val="000000"/>
                </a:solidFill>
                <a:latin typeface="Calibri"/>
              </a:rPr>
              <a:t>Δtime</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growth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Δtime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Computer programs and system dynamics tools employ such finite difference equations to solve differential equations.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Euler’s method</a:t>
            </a:r>
            <a:endParaRPr b="0" lang="en-US" sz="4400" spc="-1" strike="noStrike">
              <a:latin typeface="Arial"/>
            </a:endParaRPr>
          </a:p>
        </p:txBody>
      </p:sp>
      <p:sp>
        <p:nvSpPr>
          <p:cNvPr id="171" name="CustomShape 2"/>
          <p:cNvSpPr/>
          <p:nvPr/>
        </p:nvSpPr>
        <p:spPr>
          <a:xfrm>
            <a:off x="838080" y="1825560"/>
            <a:ext cx="10514880" cy="481572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growth_rate = 0.10</a:t>
            </a: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population(0) = 100</a:t>
            </a: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growth(t) = growth_rate * population(t - Δt)</a:t>
            </a: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population(t) = population(t - Δt) + growth(t) * Δt</a:t>
            </a:r>
            <a:endParaRPr b="0" lang="en-US" sz="1800" spc="-1" strike="noStrike">
              <a:latin typeface="Arial"/>
            </a:endParaRPr>
          </a:p>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Starting with </a:t>
            </a:r>
            <a:r>
              <a:rPr b="0" i="1" lang="en-US" sz="1800" spc="-1" strike="noStrike">
                <a:solidFill>
                  <a:srgbClr val="000000"/>
                </a:solidFill>
                <a:latin typeface="Calibri"/>
              </a:rPr>
              <a:t>P</a:t>
            </a:r>
            <a:r>
              <a:rPr b="0" lang="en-US" sz="1800" spc="-1" strike="noStrike" baseline="-25000">
                <a:solidFill>
                  <a:srgbClr val="000000"/>
                </a:solidFill>
                <a:latin typeface="Calibri"/>
              </a:rPr>
              <a:t>0</a:t>
            </a:r>
            <a:r>
              <a:rPr b="0" lang="en-US" sz="1800" spc="-1" strike="noStrike">
                <a:solidFill>
                  <a:srgbClr val="000000"/>
                </a:solidFill>
                <a:latin typeface="Calibri"/>
              </a:rPr>
              <a:t> = </a:t>
            </a:r>
            <a:r>
              <a:rPr b="0" i="1" lang="en-US" sz="1800" spc="-1" strike="noStrike">
                <a:solidFill>
                  <a:srgbClr val="000000"/>
                </a:solidFill>
                <a:latin typeface="Calibri"/>
              </a:rPr>
              <a:t>P</a:t>
            </a:r>
            <a:r>
              <a:rPr b="0" lang="en-US" sz="1800" spc="-1" strike="noStrike">
                <a:solidFill>
                  <a:srgbClr val="000000"/>
                </a:solidFill>
                <a:latin typeface="Calibri"/>
              </a:rPr>
              <a:t>(0) = 100 and using </a:t>
            </a:r>
            <a:r>
              <a:rPr b="0" i="1" lang="en-US" sz="1800" spc="-1" strike="noStrike">
                <a:solidFill>
                  <a:srgbClr val="000000"/>
                </a:solidFill>
                <a:latin typeface="Calibri"/>
              </a:rPr>
              <a:t>Δt </a:t>
            </a:r>
            <a:r>
              <a:rPr b="0" lang="en-US" sz="1800" spc="-1" strike="noStrike">
                <a:solidFill>
                  <a:srgbClr val="000000"/>
                </a:solidFill>
                <a:latin typeface="Calibri"/>
              </a:rPr>
              <a:t>= 8. In this situation, </a:t>
            </a:r>
            <a:r>
              <a:rPr b="0" i="1" lang="en-US" sz="1800" spc="-1" strike="noStrike">
                <a:solidFill>
                  <a:srgbClr val="000000"/>
                </a:solidFill>
                <a:latin typeface="Calibri"/>
              </a:rPr>
              <a:t>t </a:t>
            </a:r>
            <a:r>
              <a:rPr b="0" lang="en-US" sz="1800" spc="-1" strike="noStrike">
                <a:solidFill>
                  <a:srgbClr val="000000"/>
                </a:solidFill>
                <a:latin typeface="Calibri"/>
              </a:rPr>
              <a:t>= 8, </a:t>
            </a:r>
            <a:r>
              <a:rPr b="0" i="1" lang="en-US" sz="1800" spc="-1" strike="noStrike">
                <a:solidFill>
                  <a:srgbClr val="000000"/>
                </a:solidFill>
                <a:latin typeface="Calibri"/>
              </a:rPr>
              <a:t>t </a:t>
            </a:r>
            <a:r>
              <a:rPr b="0" lang="en-US" sz="1800" spc="-1" strike="noStrike">
                <a:solidFill>
                  <a:srgbClr val="000000"/>
                </a:solidFill>
                <a:latin typeface="Calibri"/>
              </a:rPr>
              <a:t>− </a:t>
            </a:r>
            <a:r>
              <a:rPr b="0" i="1" lang="en-US" sz="1800" spc="-1" strike="noStrike">
                <a:solidFill>
                  <a:srgbClr val="000000"/>
                </a:solidFill>
                <a:latin typeface="Calibri"/>
              </a:rPr>
              <a:t>Δt </a:t>
            </a:r>
            <a:r>
              <a:rPr b="0" lang="en-US" sz="1800" spc="-1" strike="noStrike">
                <a:solidFill>
                  <a:srgbClr val="000000"/>
                </a:solidFill>
                <a:latin typeface="Calibri"/>
              </a:rPr>
              <a:t>= 0, growth(t) is the derivative at that time is </a:t>
            </a:r>
            <a:r>
              <a:rPr b="0" i="1" lang="en-US" sz="1800" spc="-1" strike="noStrike">
                <a:solidFill>
                  <a:srgbClr val="000000"/>
                </a:solidFill>
                <a:latin typeface="Calibri"/>
              </a:rPr>
              <a:t>Pʹ</a:t>
            </a:r>
            <a:r>
              <a:rPr b="0" lang="en-US" sz="1800" spc="-1" strike="noStrike">
                <a:solidFill>
                  <a:srgbClr val="000000"/>
                </a:solidFill>
                <a:latin typeface="Calibri"/>
              </a:rPr>
              <a:t>(0) = 0.1(100) = 10, which is the slope of the tangent line to the curve </a:t>
            </a:r>
            <a:r>
              <a:rPr b="0" i="1" lang="en-US" sz="1800" spc="-1" strike="noStrike">
                <a:solidFill>
                  <a:srgbClr val="000000"/>
                </a:solidFill>
                <a:latin typeface="Calibri"/>
              </a:rPr>
              <a:t>P</a:t>
            </a:r>
            <a:r>
              <a:rPr b="0" lang="en-US" sz="1800" spc="-1" strike="noStrike">
                <a:solidFill>
                  <a:srgbClr val="000000"/>
                </a:solidFill>
                <a:latin typeface="Calibri"/>
              </a:rPr>
              <a:t>(</a:t>
            </a:r>
            <a:r>
              <a:rPr b="0" i="1" lang="en-US" sz="1800" spc="-1" strike="noStrike">
                <a:solidFill>
                  <a:srgbClr val="000000"/>
                </a:solidFill>
                <a:latin typeface="Calibri"/>
              </a:rPr>
              <a:t>t</a:t>
            </a:r>
            <a:r>
              <a:rPr b="0" lang="en-US" sz="1800" spc="-1" strike="noStrike">
                <a:solidFill>
                  <a:srgbClr val="000000"/>
                </a:solidFill>
                <a:latin typeface="Calibri"/>
              </a:rPr>
              <a:t>) at (0,100). </a:t>
            </a: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We multiply </a:t>
            </a:r>
            <a:r>
              <a:rPr b="0" i="1" lang="en-US" sz="1800" spc="-1" strike="noStrike">
                <a:solidFill>
                  <a:srgbClr val="000000"/>
                </a:solidFill>
                <a:latin typeface="Calibri"/>
              </a:rPr>
              <a:t>Δt</a:t>
            </a:r>
            <a:r>
              <a:rPr b="0" lang="en-US" sz="1800" spc="-1" strike="noStrike">
                <a:solidFill>
                  <a:srgbClr val="000000"/>
                </a:solidFill>
                <a:latin typeface="Calibri"/>
              </a:rPr>
              <a:t>, 8, by this derivative at the previous time step, 10, to obtain the estimated change in </a:t>
            </a:r>
            <a:r>
              <a:rPr b="0" i="1" lang="en-US" sz="1800" spc="-1" strike="noStrike">
                <a:solidFill>
                  <a:srgbClr val="000000"/>
                </a:solidFill>
                <a:latin typeface="Calibri"/>
              </a:rPr>
              <a:t>P</a:t>
            </a:r>
            <a:r>
              <a:rPr b="0" lang="en-US" sz="1800" spc="-1" strike="noStrike">
                <a:solidFill>
                  <a:srgbClr val="000000"/>
                </a:solidFill>
                <a:latin typeface="Calibri"/>
              </a:rPr>
              <a:t>, 80. </a:t>
            </a:r>
            <a:endParaRPr b="0" lang="en-US" sz="1800" spc="-1" strike="noStrike">
              <a:latin typeface="Arial"/>
            </a:endParaRPr>
          </a:p>
          <a:p>
            <a:pPr marL="228600" indent="-227880">
              <a:lnSpc>
                <a:spcPct val="90000"/>
              </a:lnSpc>
              <a:spcBef>
                <a:spcPts val="1001"/>
              </a:spcBef>
              <a:buClr>
                <a:srgbClr val="000000"/>
              </a:buClr>
              <a:buFont typeface="Arial"/>
              <a:buChar char="•"/>
            </a:pPr>
            <a:r>
              <a:rPr b="0" lang="en-US" sz="1800" spc="-1" strike="noStrike">
                <a:solidFill>
                  <a:srgbClr val="000000"/>
                </a:solidFill>
                <a:latin typeface="Calibri"/>
              </a:rPr>
              <a:t>Consequently, the estimate for </a:t>
            </a:r>
            <a:r>
              <a:rPr b="0" i="1" lang="en-US" sz="1800" spc="-1" strike="noStrike">
                <a:solidFill>
                  <a:srgbClr val="000000"/>
                </a:solidFill>
                <a:latin typeface="Calibri"/>
              </a:rPr>
              <a:t>P</a:t>
            </a:r>
            <a:r>
              <a:rPr b="0" lang="en-US" sz="1800" spc="-1" strike="noStrike" baseline="-25000">
                <a:solidFill>
                  <a:srgbClr val="000000"/>
                </a:solidFill>
                <a:latin typeface="Calibri"/>
              </a:rPr>
              <a:t>1</a:t>
            </a:r>
            <a:r>
              <a:rPr b="0" lang="en-US" sz="1800" spc="-1" strike="noStrike">
                <a:solidFill>
                  <a:srgbClr val="000000"/>
                </a:solidFill>
                <a:latin typeface="Calibri"/>
              </a:rPr>
              <a:t> is as follows:</a:t>
            </a:r>
            <a:endParaRPr b="0" lang="en-US" sz="1800" spc="-1" strike="noStrike">
              <a:latin typeface="Arial"/>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estimate for </a:t>
            </a:r>
            <a:r>
              <a:rPr b="0" i="1" lang="en-US" sz="1800" spc="-1" strike="noStrike">
                <a:solidFill>
                  <a:srgbClr val="000000"/>
                </a:solidFill>
                <a:latin typeface="Calibri"/>
              </a:rPr>
              <a:t>P</a:t>
            </a:r>
            <a:r>
              <a:rPr b="0" lang="en-US" sz="1800" spc="-1" strike="noStrike" baseline="-25000">
                <a:solidFill>
                  <a:srgbClr val="000000"/>
                </a:solidFill>
                <a:latin typeface="Calibri"/>
              </a:rPr>
              <a:t>1</a:t>
            </a:r>
            <a:r>
              <a:rPr b="0" lang="en-US" sz="1800" spc="-1" strike="noStrike">
                <a:solidFill>
                  <a:srgbClr val="000000"/>
                </a:solidFill>
                <a:latin typeface="Calibri"/>
              </a:rPr>
              <a:t> = previous value of </a:t>
            </a:r>
            <a:r>
              <a:rPr b="0" i="1" lang="en-US" sz="1800" spc="-1" strike="noStrike">
                <a:solidFill>
                  <a:srgbClr val="000000"/>
                </a:solidFill>
                <a:latin typeface="Calibri"/>
              </a:rPr>
              <a:t>P </a:t>
            </a:r>
            <a:r>
              <a:rPr b="0" lang="en-US" sz="1800" spc="-1" strike="noStrike">
                <a:solidFill>
                  <a:srgbClr val="000000"/>
                </a:solidFill>
                <a:latin typeface="Calibri"/>
              </a:rPr>
              <a:t>+ estimated change in </a:t>
            </a:r>
            <a:r>
              <a:rPr b="0" i="1" lang="en-US" sz="1800" spc="-1" strike="noStrike">
                <a:solidFill>
                  <a:srgbClr val="000000"/>
                </a:solidFill>
                <a:latin typeface="Calibri"/>
              </a:rPr>
              <a:t>P</a:t>
            </a:r>
            <a:endParaRPr b="0" lang="en-US" sz="1800" spc="-1" strike="noStrike">
              <a:latin typeface="Arial"/>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a:t>
            </a:r>
            <a:r>
              <a:rPr b="0" i="1" lang="en-US" sz="1800" spc="-1" strike="noStrike">
                <a:solidFill>
                  <a:srgbClr val="000000"/>
                </a:solidFill>
                <a:latin typeface="Calibri"/>
              </a:rPr>
              <a:t>P</a:t>
            </a:r>
            <a:r>
              <a:rPr b="0" lang="en-US" sz="1800" spc="-1" strike="noStrike" baseline="-25000">
                <a:solidFill>
                  <a:srgbClr val="000000"/>
                </a:solidFill>
                <a:latin typeface="Calibri"/>
              </a:rPr>
              <a:t>0</a:t>
            </a:r>
            <a:r>
              <a:rPr b="0" lang="en-US" sz="1800" spc="-1" strike="noStrike">
                <a:solidFill>
                  <a:srgbClr val="000000"/>
                </a:solidFill>
                <a:latin typeface="Calibri"/>
              </a:rPr>
              <a:t> + </a:t>
            </a:r>
            <a:r>
              <a:rPr b="0" i="1" lang="en-US" sz="1800" spc="-1" strike="noStrike">
                <a:solidFill>
                  <a:srgbClr val="000000"/>
                </a:solidFill>
                <a:latin typeface="Calibri"/>
              </a:rPr>
              <a:t>Pʹ</a:t>
            </a:r>
            <a:r>
              <a:rPr b="0" lang="en-US" sz="1800" spc="-1" strike="noStrike">
                <a:solidFill>
                  <a:srgbClr val="000000"/>
                </a:solidFill>
                <a:latin typeface="Calibri"/>
              </a:rPr>
              <a:t>(0)</a:t>
            </a:r>
            <a:r>
              <a:rPr b="0" i="1" lang="en-US" sz="1800" spc="-1" strike="noStrike">
                <a:solidFill>
                  <a:srgbClr val="000000"/>
                </a:solidFill>
                <a:latin typeface="Calibri"/>
              </a:rPr>
              <a:t>Δt</a:t>
            </a:r>
            <a:endParaRPr b="0" lang="en-US" sz="1800" spc="-1" strike="noStrike">
              <a:latin typeface="Arial"/>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100 + 10(8)</a:t>
            </a:r>
            <a:endParaRPr b="0" lang="en-US" sz="1800" spc="-1" strike="noStrike">
              <a:latin typeface="Arial"/>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180</a:t>
            </a:r>
            <a:endParaRPr b="0" lang="en-US" sz="1800" spc="-1" strike="noStrike">
              <a:latin typeface="Arial"/>
            </a:endParaRPr>
          </a:p>
        </p:txBody>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4880" cy="1324800"/>
          </a:xfrm>
          <a:prstGeom prst="rect">
            <a:avLst/>
          </a:prstGeom>
          <a:noFill/>
          <a:ln>
            <a:noFill/>
          </a:ln>
        </p:spPr>
        <p:style>
          <a:lnRef idx="0"/>
          <a:fillRef idx="0"/>
          <a:effectRef idx="0"/>
          <a:fontRef idx="minor"/>
        </p:style>
      </p:sp>
      <p:pic>
        <p:nvPicPr>
          <p:cNvPr id="173" name="Content Placeholder 3" descr=""/>
          <p:cNvPicPr/>
          <p:nvPr/>
        </p:nvPicPr>
        <p:blipFill>
          <a:blip r:embed="rId1"/>
          <a:stretch/>
        </p:blipFill>
        <p:spPr>
          <a:xfrm>
            <a:off x="2211480" y="2301120"/>
            <a:ext cx="5847480" cy="3438720"/>
          </a:xfrm>
          <a:prstGeom prst="rect">
            <a:avLst/>
          </a:prstGeom>
          <a:ln>
            <a:noFill/>
          </a:ln>
        </p:spPr>
      </p:pic>
      <p:sp>
        <p:nvSpPr>
          <p:cNvPr id="174" name="CustomShape 2"/>
          <p:cNvSpPr/>
          <p:nvPr/>
        </p:nvSpPr>
        <p:spPr>
          <a:xfrm>
            <a:off x="1703520" y="5981400"/>
            <a:ext cx="8133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Actual point, (8, 223), and point obtained by Euler’s method, (8, 180)</a:t>
            </a:r>
            <a:endParaRPr b="0" lang="en-US" sz="1800" spc="-1" strike="noStrike">
              <a:latin typeface="Arial"/>
            </a:endParaRPr>
          </a:p>
        </p:txBody>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Simulation Program</a:t>
            </a:r>
            <a:endParaRPr b="0" lang="en-US" sz="4400" spc="-1" strike="noStrike">
              <a:latin typeface="Arial"/>
            </a:endParaRPr>
          </a:p>
        </p:txBody>
      </p:sp>
      <p:sp>
        <p:nvSpPr>
          <p:cNvPr id="176" name="CustomShape 2"/>
          <p:cNvSpPr/>
          <p:nvPr/>
        </p:nvSpPr>
        <p:spPr>
          <a:xfrm>
            <a:off x="838080" y="1825560"/>
            <a:ext cx="10514880" cy="4350600"/>
          </a:xfrm>
          <a:prstGeom prst="rect">
            <a:avLst/>
          </a:prstGeom>
          <a:noFill/>
          <a:ln>
            <a:noFill/>
          </a:ln>
        </p:spPr>
        <p:style>
          <a:lnRef idx="0"/>
          <a:fillRef idx="0"/>
          <a:effectRef idx="0"/>
          <a:fontRef idx="minor"/>
        </p:style>
      </p:sp>
      <p:pic>
        <p:nvPicPr>
          <p:cNvPr id="177" name="Picture 4" descr=""/>
          <p:cNvPicPr/>
          <p:nvPr/>
        </p:nvPicPr>
        <p:blipFill>
          <a:blip r:embed="rId1"/>
          <a:stretch/>
        </p:blipFill>
        <p:spPr>
          <a:xfrm>
            <a:off x="955080" y="1825560"/>
            <a:ext cx="9654480" cy="4454280"/>
          </a:xfrm>
          <a:prstGeom prst="rect">
            <a:avLst/>
          </a:prstGeom>
          <a:ln>
            <a:noFill/>
          </a:ln>
        </p:spPr>
      </p:pic>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Simulation Program</a:t>
            </a:r>
            <a:endParaRPr b="0" lang="en-US" sz="4400" spc="-1" strike="noStrike">
              <a:latin typeface="Arial"/>
            </a:endParaRPr>
          </a:p>
        </p:txBody>
      </p:sp>
      <p:sp>
        <p:nvSpPr>
          <p:cNvPr id="179" name="CustomShape 2"/>
          <p:cNvSpPr/>
          <p:nvPr/>
        </p:nvSpPr>
        <p:spPr>
          <a:xfrm>
            <a:off x="838080" y="1825560"/>
            <a:ext cx="10514880" cy="4350600"/>
          </a:xfrm>
          <a:prstGeom prst="rect">
            <a:avLst/>
          </a:prstGeom>
          <a:noFill/>
          <a:ln>
            <a:noFill/>
          </a:ln>
        </p:spPr>
        <p:style>
          <a:lnRef idx="0"/>
          <a:fillRef idx="0"/>
          <a:effectRef idx="0"/>
          <a:fontRef idx="minor"/>
        </p:style>
      </p:sp>
      <p:pic>
        <p:nvPicPr>
          <p:cNvPr id="180" name="Picture 3" descr=""/>
          <p:cNvPicPr/>
          <p:nvPr/>
        </p:nvPicPr>
        <p:blipFill>
          <a:blip r:embed="rId1"/>
          <a:stretch/>
        </p:blipFill>
        <p:spPr>
          <a:xfrm>
            <a:off x="997560" y="1825560"/>
            <a:ext cx="8886600" cy="4497840"/>
          </a:xfrm>
          <a:prstGeom prst="rect">
            <a:avLst/>
          </a:prstGeom>
          <a:ln>
            <a:noFill/>
          </a:ln>
        </p:spPr>
      </p:pic>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Numerical Solution by Euler’s Method</a:t>
            </a:r>
            <a:endParaRPr b="0" lang="en-US" sz="4400" spc="-1" strike="noStrike">
              <a:latin typeface="Arial"/>
            </a:endParaRPr>
          </a:p>
        </p:txBody>
      </p:sp>
      <p:pic>
        <p:nvPicPr>
          <p:cNvPr id="182" name="Content Placeholder 3" descr=""/>
          <p:cNvPicPr/>
          <p:nvPr/>
        </p:nvPicPr>
        <p:blipFill>
          <a:blip r:embed="rId1"/>
          <a:stretch/>
        </p:blipFill>
        <p:spPr>
          <a:xfrm>
            <a:off x="838080" y="2633040"/>
            <a:ext cx="9198000" cy="3357360"/>
          </a:xfrm>
          <a:prstGeom prst="rect">
            <a:avLst/>
          </a:prstGeom>
          <a:ln>
            <a:noFill/>
          </a:ln>
        </p:spPr>
      </p:pic>
      <p:sp>
        <p:nvSpPr>
          <p:cNvPr id="183" name="CustomShape 2"/>
          <p:cNvSpPr/>
          <p:nvPr/>
        </p:nvSpPr>
        <p:spPr>
          <a:xfrm>
            <a:off x="159840" y="5990760"/>
            <a:ext cx="1055484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Table of Estimated Populations, Where the Initial Population is 100, the Continuous Growth</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Rate is 10% per Hour, and the Time Step is 0.005 h</a:t>
            </a:r>
            <a:endParaRPr b="0" lang="en-US" sz="1800" spc="-1" strike="noStrike">
              <a:latin typeface="Arial"/>
            </a:endParaRPr>
          </a:p>
        </p:txBody>
      </p:sp>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38080" y="365040"/>
            <a:ext cx="10514880" cy="1324800"/>
          </a:xfrm>
          <a:prstGeom prst="rect">
            <a:avLst/>
          </a:prstGeom>
          <a:noFill/>
          <a:ln>
            <a:noFill/>
          </a:ln>
        </p:spPr>
        <p:style>
          <a:lnRef idx="0"/>
          <a:fillRef idx="0"/>
          <a:effectRef idx="0"/>
          <a:fontRef idx="minor"/>
        </p:style>
      </p:sp>
      <p:pic>
        <p:nvPicPr>
          <p:cNvPr id="185" name="Picture 3" descr=""/>
          <p:cNvPicPr/>
          <p:nvPr/>
        </p:nvPicPr>
        <p:blipFill>
          <a:blip r:embed="rId1"/>
          <a:stretch/>
        </p:blipFill>
        <p:spPr>
          <a:xfrm>
            <a:off x="2885040" y="829440"/>
            <a:ext cx="5438520" cy="5236560"/>
          </a:xfrm>
          <a:prstGeom prst="rect">
            <a:avLst/>
          </a:prstGeom>
          <a:ln>
            <a:noFill/>
          </a:ln>
        </p:spPr>
      </p:pic>
      <p:sp>
        <p:nvSpPr>
          <p:cNvPr id="186" name="CustomShape 2"/>
          <p:cNvSpPr/>
          <p:nvPr/>
        </p:nvSpPr>
        <p:spPr>
          <a:xfrm>
            <a:off x="1371240" y="6069240"/>
            <a:ext cx="799272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Table of Estimated Growths and Populations, Reported on the Hour,</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Where the Initial Population is 100, the Growth Rate is 10%, and the</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Time Step is 0.005 h</a:t>
            </a:r>
            <a:endParaRPr b="0" lang="en-US" sz="1800" spc="-1" strike="noStrike">
              <a:latin typeface="Arial"/>
            </a:endParaRPr>
          </a:p>
        </p:txBody>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Dynamic Systems</a:t>
            </a:r>
            <a:endParaRPr b="0" lang="en-US" sz="4400" spc="-1" strike="noStrike">
              <a:latin typeface="Arial"/>
            </a:endParaRPr>
          </a:p>
        </p:txBody>
      </p:sp>
      <p:sp>
        <p:nvSpPr>
          <p:cNvPr id="1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Dynamic systems are those that change with time.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Examples: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population of humans, deer or bacteria etc. changing with time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Motion of vehicles (position and speed changing with time)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Number of people standing in a queue in front of a service counter changes with time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Types of Dynamic Systems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Continuous Systems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Discrete Event Systems</a:t>
            </a:r>
            <a:endParaRPr b="0" lang="en-US" sz="24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22">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22">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22">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22">
                                            <p:txEl>
                                              <p:pRg st="5" end="5"/>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22">
                                            <p:txEl>
                                              <p:pRg st="6" end="6"/>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2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style>
          <a:lnRef idx="0"/>
          <a:fillRef idx="0"/>
          <a:effectRef idx="0"/>
          <a:fontRef idx="minor"/>
        </p:style>
      </p:sp>
      <p:pic>
        <p:nvPicPr>
          <p:cNvPr id="188" name="Content Placeholder 3" descr=""/>
          <p:cNvPicPr/>
          <p:nvPr/>
        </p:nvPicPr>
        <p:blipFill>
          <a:blip r:embed="rId1"/>
          <a:stretch/>
        </p:blipFill>
        <p:spPr>
          <a:xfrm>
            <a:off x="2953080" y="2038680"/>
            <a:ext cx="5537520" cy="3588840"/>
          </a:xfrm>
          <a:prstGeom prst="rect">
            <a:avLst/>
          </a:prstGeom>
          <a:ln>
            <a:noFill/>
          </a:ln>
        </p:spPr>
      </p:pic>
      <p:sp>
        <p:nvSpPr>
          <p:cNvPr id="189" name="CustomShape 2"/>
          <p:cNvSpPr/>
          <p:nvPr/>
        </p:nvSpPr>
        <p:spPr>
          <a:xfrm>
            <a:off x="3050280" y="5976360"/>
            <a:ext cx="31464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Graph Population vs time </a:t>
            </a:r>
            <a:endParaRPr b="0" lang="en-US" sz="1800" spc="-1" strike="noStrike">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Unconstrained Decay</a:t>
            </a:r>
            <a:endParaRPr b="0" lang="en-US" sz="4400" spc="-1" strike="noStrike">
              <a:solidFill>
                <a:srgbClr val="000000"/>
              </a:solidFill>
              <a:latin typeface="Calibri"/>
            </a:endParaRPr>
          </a:p>
        </p:txBody>
      </p:sp>
      <p:sp>
        <p:nvSpPr>
          <p:cNvPr id="1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rate of change of the mass of a radioactive substance is proportional to the mass of the substance, and the constant of proportionality is negative. Thus, the mass decays with time.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the constant of proportionality for radioactive carbon- 14 is approximately –0.000120968. The continuous decay rate is about 0.0120968% per year, and the differential equation is as follows, where </a:t>
            </a:r>
            <a:r>
              <a:rPr b="0" i="1" lang="en-US" sz="2800" spc="-1" strike="noStrike">
                <a:solidFill>
                  <a:srgbClr val="000000"/>
                </a:solidFill>
                <a:latin typeface="Calibri"/>
              </a:rPr>
              <a:t>Q </a:t>
            </a:r>
            <a:r>
              <a:rPr b="0" lang="en-US" sz="2800" spc="-1" strike="noStrike">
                <a:solidFill>
                  <a:srgbClr val="000000"/>
                </a:solidFill>
                <a:latin typeface="Calibri"/>
              </a:rPr>
              <a:t>is the quantity of carbon-14.</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dQ/dt =  −0.000120968</a:t>
            </a:r>
            <a:r>
              <a:rPr b="0" i="1" lang="en-US" sz="2800" spc="-1" strike="noStrike">
                <a:solidFill>
                  <a:srgbClr val="000000"/>
                </a:solidFill>
                <a:latin typeface="Calibri"/>
              </a:rPr>
              <a:t>Q</a:t>
            </a:r>
            <a:endParaRPr b="0" lang="en-US" sz="2800" spc="-1" strike="noStrike">
              <a:solidFill>
                <a:srgbClr val="000000"/>
              </a:solidFill>
              <a:latin typeface="Calibri"/>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Unconstrained Decay - Example</a:t>
            </a:r>
            <a:endParaRPr b="0" lang="en-US" sz="4400" spc="-1" strike="noStrike">
              <a:solidFill>
                <a:srgbClr val="000000"/>
              </a:solidFill>
              <a:latin typeface="Calibri"/>
            </a:endParaRPr>
          </a:p>
        </p:txBody>
      </p:sp>
      <p:sp>
        <p:nvSpPr>
          <p:cNvPr id="19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analytical solution to this equation is</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Q </a:t>
            </a:r>
            <a:r>
              <a:rPr b="0" lang="en-US" sz="2800" spc="-1" strike="noStrike">
                <a:solidFill>
                  <a:srgbClr val="000000"/>
                </a:solidFill>
                <a:latin typeface="Calibri"/>
              </a:rPr>
              <a:t>= </a:t>
            </a:r>
            <a:r>
              <a:rPr b="0" i="1" lang="en-US" sz="2800" spc="-1" strike="noStrike">
                <a:solidFill>
                  <a:srgbClr val="000000"/>
                </a:solidFill>
                <a:latin typeface="Calibri"/>
              </a:rPr>
              <a:t>Q</a:t>
            </a:r>
            <a:r>
              <a:rPr b="0" lang="en-US" sz="2800" spc="-1" strike="noStrike" baseline="-25000">
                <a:solidFill>
                  <a:srgbClr val="000000"/>
                </a:solidFill>
                <a:latin typeface="Calibri"/>
              </a:rPr>
              <a:t>0</a:t>
            </a:r>
            <a:r>
              <a:rPr b="0" i="1" lang="en-US" sz="2800" spc="-1" strike="noStrike">
                <a:solidFill>
                  <a:srgbClr val="000000"/>
                </a:solidFill>
                <a:latin typeface="Calibri"/>
              </a:rPr>
              <a:t>e</a:t>
            </a:r>
            <a:r>
              <a:rPr b="0" lang="en-US" sz="2800" spc="-1" strike="noStrike" baseline="30000">
                <a:solidFill>
                  <a:srgbClr val="000000"/>
                </a:solidFill>
                <a:latin typeface="Calibri"/>
              </a:rPr>
              <a:t>-0.000120968</a:t>
            </a:r>
            <a:r>
              <a:rPr b="0" i="1" lang="en-US" sz="2800" spc="-1" strike="noStrike" baseline="30000">
                <a:solidFill>
                  <a:srgbClr val="000000"/>
                </a:solidFill>
                <a:latin typeface="Calibri"/>
              </a:rPr>
              <a:t>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After 10,000 years, only about 29.8% of the original quantity of carbon-14 remains, as the following shows: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Q </a:t>
            </a:r>
            <a:r>
              <a:rPr b="0" lang="en-US" sz="2800" spc="-1" strike="noStrike">
                <a:solidFill>
                  <a:srgbClr val="000000"/>
                </a:solidFill>
                <a:latin typeface="Calibri"/>
              </a:rPr>
              <a:t>= </a:t>
            </a:r>
            <a:r>
              <a:rPr b="0" i="1" lang="en-US" sz="2800" spc="-1" strike="noStrike">
                <a:solidFill>
                  <a:srgbClr val="000000"/>
                </a:solidFill>
                <a:latin typeface="Calibri"/>
              </a:rPr>
              <a:t>Q</a:t>
            </a:r>
            <a:r>
              <a:rPr b="0" lang="en-US" sz="2800" spc="-1" strike="noStrike" baseline="-25000">
                <a:solidFill>
                  <a:srgbClr val="000000"/>
                </a:solidFill>
                <a:latin typeface="Calibri"/>
              </a:rPr>
              <a:t>0</a:t>
            </a:r>
            <a:r>
              <a:rPr b="0" i="1" lang="en-US" sz="2800" spc="-1" strike="noStrike">
                <a:solidFill>
                  <a:srgbClr val="000000"/>
                </a:solidFill>
                <a:latin typeface="Calibri"/>
              </a:rPr>
              <a:t>e</a:t>
            </a:r>
            <a:r>
              <a:rPr b="0" lang="en-US" sz="2800" spc="-1" strike="noStrike" baseline="30000">
                <a:solidFill>
                  <a:srgbClr val="000000"/>
                </a:solidFill>
                <a:latin typeface="Calibri"/>
              </a:rPr>
              <a:t>-0.000120968(10,000)</a:t>
            </a:r>
            <a:r>
              <a:rPr b="0" lang="en-US" sz="2800" spc="-1" strike="noStrike">
                <a:solidFill>
                  <a:srgbClr val="000000"/>
                </a:solidFill>
                <a:latin typeface="Calibri"/>
              </a:rPr>
              <a:t> = 0.298292</a:t>
            </a:r>
            <a:r>
              <a:rPr b="0" i="1" lang="en-US" sz="2800" spc="-1" strike="noStrike">
                <a:solidFill>
                  <a:srgbClr val="000000"/>
                </a:solidFill>
                <a:latin typeface="Calibri"/>
              </a:rPr>
              <a:t>Q</a:t>
            </a:r>
            <a:r>
              <a:rPr b="0" lang="en-US" sz="2800" spc="-1" strike="noStrike">
                <a:solidFill>
                  <a:srgbClr val="000000"/>
                </a:solidFill>
                <a:latin typeface="Calibri"/>
              </a:rPr>
              <a:t>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Carbon dating </a:t>
            </a:r>
            <a:r>
              <a:rPr b="0" lang="en-US" sz="2800" spc="-1" strike="noStrike">
                <a:solidFill>
                  <a:srgbClr val="000000"/>
                </a:solidFill>
                <a:latin typeface="Calibri"/>
              </a:rPr>
              <a:t>uses the amount of carbon-14 in an object to estimate the age of an object. All living organisms accumulate small quantities of carbon-14, but accumulation stops when the organism dies. For example, we can compare the proportion of carbon-14 in living bone to that in the bone of a mummy and estimate the age of the mummy using the model.</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Continuous Systems</a:t>
            </a:r>
            <a:endParaRPr b="0" lang="en-US" sz="4400" spc="-1" strike="noStrike">
              <a:latin typeface="Arial"/>
            </a:endParaRPr>
          </a:p>
        </p:txBody>
      </p:sp>
      <p:sp>
        <p:nvSpPr>
          <p:cNvPr id="12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continuous system</a:t>
            </a:r>
            <a:r>
              <a:rPr b="0" lang="en-US" sz="2800" spc="-1" strike="noStrike">
                <a:solidFill>
                  <a:srgbClr val="000000"/>
                </a:solidFill>
                <a:latin typeface="Calibri"/>
              </a:rPr>
              <a:t> is one in which the state variable(s) change continuously over time. E.g. the amount of water flow over a dam.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Continuous systems are represented by Differential Equations.</a:t>
            </a:r>
            <a:endParaRPr b="0" lang="en-US" sz="2800" spc="-1" strike="noStrike">
              <a:latin typeface="Arial"/>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Differential Equations</a:t>
            </a:r>
            <a:endParaRPr b="0" lang="en-US" sz="4400" spc="-1" strike="noStrike">
              <a:latin typeface="Arial"/>
            </a:endParaRPr>
          </a:p>
        </p:txBody>
      </p:sp>
      <p:sp>
        <p:nvSpPr>
          <p:cNvPr id="1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differential equation</a:t>
            </a:r>
            <a:r>
              <a:rPr b="0" lang="en-US" sz="2800" spc="-1" strike="noStrike">
                <a:solidFill>
                  <a:srgbClr val="000000"/>
                </a:solidFill>
                <a:latin typeface="Calibri"/>
              </a:rPr>
              <a:t> is an equation which contains one or more terms and the derivatives of one variable (i.e., dependent variable) with respect to the other variable (i.e., independent variable)</a:t>
            </a:r>
            <a:endParaRPr b="0" lang="en-US" sz="2800" spc="-1" strike="noStrike">
              <a:latin typeface="Arial"/>
            </a:endParaRPr>
          </a:p>
          <a:p>
            <a:pPr algn="ctr">
              <a:lnSpc>
                <a:spcPct val="90000"/>
              </a:lnSpc>
              <a:spcBef>
                <a:spcPts val="1001"/>
              </a:spcBef>
            </a:pPr>
            <a:r>
              <a:rPr b="1" lang="en-US" sz="2800" spc="-1" strike="noStrike">
                <a:solidFill>
                  <a:srgbClr val="000000"/>
                </a:solidFill>
                <a:latin typeface="Calibri"/>
              </a:rPr>
              <a:t>dy/dx = f(x)</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Here “x” is an independent variable and “y” is a dependent variable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example, dy/dx = 5x</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derivative represents a rate of change, and the differential equation describes a relationship between the quantity that is continuously varying with respect to the change in another quantity.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derivate can be either </a:t>
            </a:r>
            <a:endParaRPr b="0" lang="en-US" sz="2800" spc="-1" strike="noStrike">
              <a:latin typeface="Arial"/>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Ordinary Differential Equation</a:t>
            </a:r>
            <a:endParaRPr b="0" lang="en-US" sz="4400" spc="-1" strike="noStrike">
              <a:latin typeface="Arial"/>
            </a:endParaRPr>
          </a:p>
        </p:txBody>
      </p:sp>
      <p:sp>
        <p:nvSpPr>
          <p:cNvPr id="128" name="CustomShape 2"/>
          <p:cNvSpPr/>
          <p:nvPr/>
        </p:nvSpPr>
        <p:spPr>
          <a:xfrm>
            <a:off x="838080" y="1825560"/>
            <a:ext cx="10514880" cy="4350600"/>
          </a:xfrm>
          <a:prstGeom prst="rect">
            <a:avLst/>
          </a:prstGeom>
          <a:noFill/>
          <a:ln>
            <a:noFill/>
          </a:ln>
        </p:spPr>
        <p:style>
          <a:lnRef idx="0"/>
          <a:fillRef idx="0"/>
          <a:effectRef idx="0"/>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a:t>
            </a:r>
            <a:endParaRPr b="0" lang="en-US" sz="4400" spc="-1" strike="noStrike">
              <a:latin typeface="Arial"/>
            </a:endParaRPr>
          </a:p>
        </p:txBody>
      </p:sp>
      <p:sp>
        <p:nvSpPr>
          <p:cNvPr id="13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How much a system variable changes with change in time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Average rate of change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Instantaneous rate of change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Average rate of change</a:t>
            </a:r>
            <a:endParaRPr b="0" lang="en-US" sz="2800" spc="-1" strike="noStrike">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30">
                                            <p:txEl>
                                              <p:pRg st="0" end="0"/>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130">
                                            <p:txEl>
                                              <p:pRg st="1" end="1"/>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Average rate of change</a:t>
            </a:r>
            <a:br/>
            <a:endParaRPr b="0" lang="en-US" sz="4400" spc="-1" strike="noStrike">
              <a:latin typeface="Arial"/>
            </a:endParaRPr>
          </a:p>
        </p:txBody>
      </p:sp>
      <p:pic>
        <p:nvPicPr>
          <p:cNvPr id="132" name="Content Placeholder 3" descr=""/>
          <p:cNvPicPr/>
          <p:nvPr/>
        </p:nvPicPr>
        <p:blipFill>
          <a:blip r:embed="rId1"/>
          <a:stretch/>
        </p:blipFill>
        <p:spPr>
          <a:xfrm>
            <a:off x="1044000" y="1690560"/>
            <a:ext cx="7928640" cy="387720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Instantaneous rate of change</a:t>
            </a:r>
            <a:endParaRPr b="0" lang="en-US" sz="4400" spc="-1" strike="noStrike">
              <a:latin typeface="Arial"/>
            </a:endParaRPr>
          </a:p>
        </p:txBody>
      </p:sp>
      <p:pic>
        <p:nvPicPr>
          <p:cNvPr id="134" name="Content Placeholder 3" descr=""/>
          <p:cNvPicPr/>
          <p:nvPr/>
        </p:nvPicPr>
        <p:blipFill>
          <a:blip r:embed="rId1"/>
          <a:stretch/>
        </p:blipFill>
        <p:spPr>
          <a:xfrm>
            <a:off x="942120" y="1787400"/>
            <a:ext cx="8644320" cy="4027320"/>
          </a:xfrm>
          <a:prstGeom prst="rect">
            <a:avLst/>
          </a:prstGeom>
          <a:ln>
            <a:noFill/>
          </a:ln>
        </p:spPr>
      </p:pic>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548</TotalTime>
  <Application>LibreOffice/6.0.7.3$Linux_X86_64 LibreOffice_project/00m0$Build-3</Application>
  <Words>2154</Words>
  <Paragraphs>207</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2021-03-05T04:36:24Z</dcterms:created>
  <dc:creator>Sara Rehmat</dc:creator>
  <dc:description/>
  <dc:language>en-US</dc:language>
  <cp:lastModifiedBy/>
  <dcterms:modified xsi:type="dcterms:W3CDTF">2022-04-03T12:46:07Z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46</vt:i4>
  </property>
</Properties>
</file>