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0a5dbfa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50a5dbfa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5ca5ece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5ca5ece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50a5dbf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50a5dbf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5ca5ece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5ca5ece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50a5dbfa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50a5dbfa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50a5dbfa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50a5dbfa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ca5ece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5ca5ece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5ca5ece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5ca5ece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50a5db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50a5db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0a5dbf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0a5dbf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50a5dbf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50a5dbf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50a5dbfa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50a5dbfa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50a5dbfa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50a5dbfa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50a5dbf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50a5dbf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50a5dbf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50a5dbf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50a5dbf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50a5dbf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Computer Modelling and Simulation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Simulation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system variables are </a:t>
            </a:r>
            <a:r>
              <a:rPr b="1" lang="en"/>
              <a:t>continuous functions of time </a:t>
            </a:r>
            <a:r>
              <a:rPr lang="en"/>
              <a:t>. </a:t>
            </a:r>
            <a:endParaRPr/>
          </a:p>
          <a:p>
            <a:pPr indent="-342900" lvl="0" marL="457200" rtl="0" algn="l">
              <a:spcBef>
                <a:spcPts val="0"/>
              </a:spcBef>
              <a:spcAft>
                <a:spcPts val="0"/>
              </a:spcAft>
              <a:buSzPts val="1800"/>
              <a:buChar char="●"/>
            </a:pPr>
            <a:r>
              <a:rPr lang="en"/>
              <a:t>Time is the </a:t>
            </a:r>
            <a:r>
              <a:rPr b="1" lang="en"/>
              <a:t>independent</a:t>
            </a:r>
            <a:r>
              <a:rPr lang="en"/>
              <a:t> variable and the system variables evolve as time progresses. </a:t>
            </a:r>
            <a:endParaRPr/>
          </a:p>
          <a:p>
            <a:pPr indent="-342900" lvl="0" marL="457200" rtl="0" algn="l">
              <a:spcBef>
                <a:spcPts val="0"/>
              </a:spcBef>
              <a:spcAft>
                <a:spcPts val="0"/>
              </a:spcAft>
              <a:buSzPts val="1800"/>
              <a:buChar char="●"/>
            </a:pPr>
            <a:r>
              <a:rPr lang="en"/>
              <a:t>Continuous simulations systems make use of differential equations in developing the model</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Simulation</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Consider bacterial population of size 100, an instantaneous growth rate of 10% = 0.10, and time measured in hours. Then, the population growth can be modeled using the following equation: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3699650" y="2239200"/>
            <a:ext cx="1393050" cy="86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Discrete-Event Simulation</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system variables are </a:t>
            </a:r>
            <a:r>
              <a:rPr b="1" lang="en"/>
              <a:t>discrete functions in time</a:t>
            </a:r>
            <a:r>
              <a:rPr lang="en"/>
              <a:t>.</a:t>
            </a:r>
            <a:endParaRPr/>
          </a:p>
          <a:p>
            <a:pPr indent="-342900" lvl="0" marL="457200" rtl="0" algn="l">
              <a:spcBef>
                <a:spcPts val="0"/>
              </a:spcBef>
              <a:spcAft>
                <a:spcPts val="0"/>
              </a:spcAft>
              <a:buSzPts val="1800"/>
              <a:buChar char="●"/>
            </a:pPr>
            <a:r>
              <a:rPr lang="en"/>
              <a:t>These discrete functions in time result in system variables that change only at distinct instants of time. </a:t>
            </a:r>
            <a:endParaRPr/>
          </a:p>
          <a:p>
            <a:pPr indent="-342900" lvl="0" marL="457200" rtl="0" algn="l">
              <a:spcBef>
                <a:spcPts val="0"/>
              </a:spcBef>
              <a:spcAft>
                <a:spcPts val="0"/>
              </a:spcAft>
              <a:buSzPts val="1800"/>
              <a:buChar char="●"/>
            </a:pPr>
            <a:r>
              <a:rPr lang="en"/>
              <a:t>The changes are associated with an occurence of a system event. </a:t>
            </a:r>
            <a:endParaRPr/>
          </a:p>
          <a:p>
            <a:pPr indent="-342900" lvl="0" marL="457200" rtl="0" algn="l">
              <a:spcBef>
                <a:spcPts val="0"/>
              </a:spcBef>
              <a:spcAft>
                <a:spcPts val="0"/>
              </a:spcAft>
              <a:buSzPts val="1800"/>
              <a:buChar char="●"/>
            </a:pPr>
            <a:r>
              <a:rPr lang="en"/>
              <a:t>Discrete - event simulations advance time from one event to the next event. </a:t>
            </a:r>
            <a:endParaRPr/>
          </a:p>
          <a:p>
            <a:pPr indent="-342900" lvl="0" marL="457200" rtl="0" algn="l">
              <a:spcBef>
                <a:spcPts val="0"/>
              </a:spcBef>
              <a:spcAft>
                <a:spcPts val="0"/>
              </a:spcAft>
              <a:buSzPts val="1800"/>
              <a:buChar char="●"/>
            </a:pPr>
            <a:r>
              <a:rPr lang="en"/>
              <a:t>This simulation paradigm adheres to</a:t>
            </a:r>
            <a:r>
              <a:rPr b="1" lang="en"/>
              <a:t> queuing theory models</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Discrete-Event Simulation</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a:t>
            </a:r>
            <a:r>
              <a:rPr lang="en"/>
              <a:t>ake the example of traffic light.</a:t>
            </a:r>
            <a:endParaRPr/>
          </a:p>
          <a:p>
            <a:pPr indent="-334327" lvl="0" marL="457200" rtl="0" algn="l">
              <a:spcBef>
                <a:spcPts val="0"/>
              </a:spcBef>
              <a:spcAft>
                <a:spcPts val="0"/>
              </a:spcAft>
              <a:buSzPct val="100000"/>
              <a:buChar char="●"/>
            </a:pPr>
            <a:r>
              <a:rPr lang="en"/>
              <a:t>State:  Its state can be represented by  which light is activated at any given time. So State variable called </a:t>
            </a:r>
            <a:r>
              <a:rPr b="1" lang="en"/>
              <a:t>  light color </a:t>
            </a:r>
            <a:r>
              <a:rPr lang="en"/>
              <a:t>is  chosen to represent its state. </a:t>
            </a:r>
            <a:endParaRPr/>
          </a:p>
          <a:p>
            <a:pPr indent="-334327" lvl="0" marL="457200" rtl="0" algn="l">
              <a:spcBef>
                <a:spcPts val="0"/>
              </a:spcBef>
              <a:spcAft>
                <a:spcPts val="0"/>
              </a:spcAft>
              <a:buSzPct val="100000"/>
              <a:buChar char="●"/>
            </a:pPr>
            <a:r>
              <a:rPr lang="en"/>
              <a:t>The value of that variable at any given point in time completely describes the state of the traffic light.</a:t>
            </a:r>
            <a:endParaRPr/>
          </a:p>
          <a:p>
            <a:pPr indent="-334327" lvl="0" marL="457200" rtl="0" algn="l">
              <a:spcBef>
                <a:spcPts val="0"/>
              </a:spcBef>
              <a:spcAft>
                <a:spcPts val="0"/>
              </a:spcAft>
              <a:buSzPct val="100000"/>
              <a:buChar char="●"/>
            </a:pPr>
            <a:r>
              <a:rPr lang="en"/>
              <a:t> Events for the traffic light system  consist of   switch to red, switch to yellow ,  and    switch to green .  </a:t>
            </a:r>
            <a:endParaRPr/>
          </a:p>
          <a:p>
            <a:pPr indent="-334327" lvl="0" marL="457200" rtl="0" algn="l">
              <a:spcBef>
                <a:spcPts val="0"/>
              </a:spcBef>
              <a:spcAft>
                <a:spcPts val="0"/>
              </a:spcAft>
              <a:buSzPct val="100000"/>
              <a:buChar char="●"/>
            </a:pPr>
            <a:r>
              <a:rPr lang="en"/>
              <a:t>These  events  occur in a predetermined sequence and may be triggered by the passage of a certain amount  of time. Or they may be triggered by the event of the presence of a vehicle over some roadway sensor or a video system recognizing when a vehicle enters its field of view.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Simulation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Randomly samples values from each input variable distribution and uses that sample to calculate the model ’ s output. </a:t>
            </a:r>
            <a:endParaRPr/>
          </a:p>
          <a:p>
            <a:pPr indent="-342900" lvl="0" marL="457200" rtl="0" algn="l">
              <a:spcBef>
                <a:spcPts val="0"/>
              </a:spcBef>
              <a:spcAft>
                <a:spcPts val="0"/>
              </a:spcAft>
              <a:buSzPts val="1800"/>
              <a:buChar char="●"/>
            </a:pPr>
            <a:r>
              <a:rPr lang="en"/>
              <a:t>This process of random sampling is repeated until there is a sense of how the output varies given the random input values. </a:t>
            </a:r>
            <a:endParaRPr/>
          </a:p>
          <a:p>
            <a:pPr indent="-342900" lvl="0" marL="457200" rtl="0" algn="l">
              <a:spcBef>
                <a:spcPts val="0"/>
              </a:spcBef>
              <a:spcAft>
                <a:spcPts val="0"/>
              </a:spcAft>
              <a:buSzPts val="1800"/>
              <a:buChar char="●"/>
            </a:pPr>
            <a:r>
              <a:rPr lang="en"/>
              <a:t>Monte Carlo simulation models system behavior using probabilities.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Monte Carlo Simulation</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Consider you have a coin which you toss four times and you want to find the probability of having 3 heads and 1 tail.</a:t>
            </a:r>
            <a:endParaRPr/>
          </a:p>
          <a:p>
            <a:pPr indent="-342900" lvl="0" marL="457200" rtl="0" algn="l">
              <a:spcBef>
                <a:spcPts val="0"/>
              </a:spcBef>
              <a:spcAft>
                <a:spcPts val="0"/>
              </a:spcAft>
              <a:buSzPts val="1800"/>
              <a:buChar char="●"/>
            </a:pPr>
            <a:r>
              <a:rPr lang="en"/>
              <a:t>Using combinatorics, we’ll find the probability in the following way</a:t>
            </a:r>
            <a:endParaRPr/>
          </a:p>
          <a:p>
            <a:pPr indent="-342900" lvl="0" marL="457200" rtl="0" algn="l">
              <a:spcBef>
                <a:spcPts val="0"/>
              </a:spcBef>
              <a:spcAft>
                <a:spcPts val="0"/>
              </a:spcAft>
              <a:buSzPts val="1800"/>
              <a:buChar char="●"/>
            </a:pPr>
            <a:r>
              <a:rPr lang="en"/>
              <a:t>P(3 heads and 1 tail) = 4/16 = 1/4</a:t>
            </a:r>
            <a:endParaRPr/>
          </a:p>
          <a:p>
            <a:pPr indent="-342900" lvl="0" marL="457200" rtl="0" algn="l">
              <a:spcBef>
                <a:spcPts val="0"/>
              </a:spcBef>
              <a:spcAft>
                <a:spcPts val="0"/>
              </a:spcAft>
              <a:buSzPts val="1800"/>
              <a:buChar char="●"/>
            </a:pPr>
            <a:r>
              <a:rPr lang="en"/>
              <a:t> There are 4 </a:t>
            </a:r>
            <a:r>
              <a:rPr lang="en"/>
              <a:t>possibilities that tail would occur exactly once so remaining three times heads would occur and the total number of possible combinations of heads and tails in 4 tosses would be 2</a:t>
            </a:r>
            <a:r>
              <a:rPr baseline="30000" lang="en"/>
              <a:t>4</a:t>
            </a:r>
            <a:r>
              <a:rPr lang="en"/>
              <a:t>=16.</a:t>
            </a:r>
            <a:endParaRPr/>
          </a:p>
          <a:p>
            <a:pPr indent="-342900" lvl="0" marL="457200" rtl="0" algn="l">
              <a:spcBef>
                <a:spcPts val="0"/>
              </a:spcBef>
              <a:spcAft>
                <a:spcPts val="0"/>
              </a:spcAft>
              <a:buSzPts val="1800"/>
              <a:buChar char="●"/>
            </a:pPr>
            <a:r>
              <a:rPr lang="en"/>
              <a:t>But not in every situation you can use the concept of combinatorics to find the probability of an event.</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Example of Monte Carlo Simulation</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probability of 3 heads and 1 tail in 4 tosses of the coin can be found by the Monte Carlo simulation in the following way:</a:t>
            </a:r>
            <a:endParaRPr/>
          </a:p>
          <a:p>
            <a:pPr indent="-342900" lvl="0" marL="457200" rtl="0" algn="l">
              <a:spcBef>
                <a:spcPts val="0"/>
              </a:spcBef>
              <a:spcAft>
                <a:spcPts val="0"/>
              </a:spcAft>
              <a:buSzPts val="1800"/>
              <a:buChar char="●"/>
            </a:pPr>
            <a:r>
              <a:rPr lang="en"/>
              <a:t>Toss the coin 4 times and see if the desired outcome (3 heads and 1 tail) has </a:t>
            </a:r>
            <a:r>
              <a:rPr lang="en"/>
              <a:t>occurred</a:t>
            </a:r>
            <a:r>
              <a:rPr lang="en"/>
              <a:t> or not.</a:t>
            </a:r>
            <a:endParaRPr/>
          </a:p>
          <a:p>
            <a:pPr indent="-342900" lvl="0" marL="457200" rtl="0" algn="l">
              <a:spcBef>
                <a:spcPts val="0"/>
              </a:spcBef>
              <a:spcAft>
                <a:spcPts val="0"/>
              </a:spcAft>
              <a:buSzPts val="1800"/>
              <a:buChar char="●"/>
            </a:pPr>
            <a:r>
              <a:rPr lang="en"/>
              <a:t>Tossing 4 coins once </a:t>
            </a:r>
            <a:r>
              <a:rPr lang="en"/>
              <a:t>constitute</a:t>
            </a:r>
            <a:r>
              <a:rPr lang="en"/>
              <a:t> one experiment.</a:t>
            </a:r>
            <a:endParaRPr/>
          </a:p>
          <a:p>
            <a:pPr indent="-342900" lvl="0" marL="457200" rtl="0" algn="l">
              <a:spcBef>
                <a:spcPts val="0"/>
              </a:spcBef>
              <a:spcAft>
                <a:spcPts val="0"/>
              </a:spcAft>
              <a:buSzPts val="1800"/>
              <a:buChar char="●"/>
            </a:pPr>
            <a:r>
              <a:rPr lang="en"/>
              <a:t>Repeat this experiment a larger number of times.</a:t>
            </a:r>
            <a:endParaRPr/>
          </a:p>
          <a:p>
            <a:pPr indent="-342900" lvl="0" marL="457200" rtl="0" algn="l">
              <a:spcBef>
                <a:spcPts val="0"/>
              </a:spcBef>
              <a:spcAft>
                <a:spcPts val="0"/>
              </a:spcAft>
              <a:buSzPts val="1800"/>
              <a:buChar char="●"/>
            </a:pPr>
            <a:r>
              <a:rPr lang="en"/>
              <a:t>Count the number of times the desired outcome has occurred.</a:t>
            </a:r>
            <a:endParaRPr/>
          </a:p>
          <a:p>
            <a:pPr indent="-342900" lvl="0" marL="457200" rtl="0" algn="l">
              <a:spcBef>
                <a:spcPts val="0"/>
              </a:spcBef>
              <a:spcAft>
                <a:spcPts val="0"/>
              </a:spcAft>
              <a:buSzPts val="1800"/>
              <a:buChar char="●"/>
            </a:pPr>
            <a:r>
              <a:rPr lang="en"/>
              <a:t>Divide the count in the above step by total number of experiments.</a:t>
            </a:r>
            <a:endParaRPr/>
          </a:p>
          <a:p>
            <a:pPr indent="-342900" lvl="0" marL="457200" rtl="0" algn="l">
              <a:spcBef>
                <a:spcPts val="0"/>
              </a:spcBef>
              <a:spcAft>
                <a:spcPts val="0"/>
              </a:spcAft>
              <a:buSzPts val="1800"/>
              <a:buChar char="●"/>
            </a:pPr>
            <a:r>
              <a:rPr lang="en"/>
              <a:t>The result will be the probability of getting three heads and 1 tail in 4 tosses of coin using Monte Carlo simulation.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Modelling Techniques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Physics-based</a:t>
            </a:r>
            <a:endParaRPr/>
          </a:p>
          <a:p>
            <a:pPr indent="-342900" lvl="0" marL="457200" rtl="0" algn="l">
              <a:spcBef>
                <a:spcPts val="0"/>
              </a:spcBef>
              <a:spcAft>
                <a:spcPts val="0"/>
              </a:spcAft>
              <a:buSzPts val="1800"/>
              <a:buChar char="●"/>
            </a:pPr>
            <a:r>
              <a:rPr lang="en"/>
              <a:t>Data-based</a:t>
            </a:r>
            <a:endParaRPr/>
          </a:p>
          <a:p>
            <a:pPr indent="-342900" lvl="0" marL="457200" rtl="0" algn="l">
              <a:spcBef>
                <a:spcPts val="0"/>
              </a:spcBef>
              <a:spcAft>
                <a:spcPts val="0"/>
              </a:spcAft>
              <a:buSzPts val="1800"/>
              <a:buChar char="●"/>
            </a:pPr>
            <a:r>
              <a:rPr lang="en"/>
              <a:t>Agent-based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Physics-based Modelling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0360" lvl="0" marL="457200" rtl="0" algn="l">
              <a:lnSpc>
                <a:spcPct val="95000"/>
              </a:lnSpc>
              <a:spcBef>
                <a:spcPts val="0"/>
              </a:spcBef>
              <a:spcAft>
                <a:spcPts val="0"/>
              </a:spcAft>
              <a:buSzPts val="1760"/>
              <a:buChar char="●"/>
            </a:pPr>
            <a:r>
              <a:rPr lang="en" sz="1760"/>
              <a:t>S</a:t>
            </a:r>
            <a:r>
              <a:rPr lang="en" sz="1760"/>
              <a:t>olidly grounded in </a:t>
            </a:r>
            <a:r>
              <a:rPr b="1" lang="en" sz="1760"/>
              <a:t>Mathematics.</a:t>
            </a:r>
            <a:endParaRPr b="1" sz="1760"/>
          </a:p>
          <a:p>
            <a:pPr indent="-340360" lvl="0" marL="457200" rtl="0" algn="l">
              <a:lnSpc>
                <a:spcPct val="95000"/>
              </a:lnSpc>
              <a:spcBef>
                <a:spcPts val="0"/>
              </a:spcBef>
              <a:spcAft>
                <a:spcPts val="0"/>
              </a:spcAft>
              <a:buSzPts val="1760"/>
              <a:buChar char="●"/>
            </a:pPr>
            <a:r>
              <a:rPr lang="en" sz="1760"/>
              <a:t>A physics - based model is a mathematical model where the model equations are derived from basic physical principles.</a:t>
            </a:r>
            <a:endParaRPr sz="1760"/>
          </a:p>
          <a:p>
            <a:pPr indent="-340360" lvl="0" marL="457200" rtl="0" algn="l">
              <a:lnSpc>
                <a:spcPct val="95000"/>
              </a:lnSpc>
              <a:spcBef>
                <a:spcPts val="0"/>
              </a:spcBef>
              <a:spcAft>
                <a:spcPts val="0"/>
              </a:spcAft>
              <a:buSzPts val="1760"/>
              <a:buChar char="●"/>
            </a:pPr>
            <a:r>
              <a:rPr lang="en" sz="1760"/>
              <a:t>Example:</a:t>
            </a:r>
            <a:endParaRPr sz="1760"/>
          </a:p>
          <a:p>
            <a:pPr indent="-322580" lvl="1" marL="914400" rtl="0" algn="l">
              <a:lnSpc>
                <a:spcPct val="95000"/>
              </a:lnSpc>
              <a:spcBef>
                <a:spcPts val="0"/>
              </a:spcBef>
              <a:spcAft>
                <a:spcPts val="0"/>
              </a:spcAft>
              <a:buSzPts val="1480"/>
              <a:buChar char="○"/>
            </a:pPr>
            <a:r>
              <a:rPr lang="en" sz="1480"/>
              <a:t>The height of a body falling freely under gravity is modelled by</a:t>
            </a:r>
            <a:endParaRPr sz="1480"/>
          </a:p>
          <a:p>
            <a:pPr indent="0" lvl="0" marL="457200" rtl="0" algn="ctr">
              <a:lnSpc>
                <a:spcPct val="95000"/>
              </a:lnSpc>
              <a:spcBef>
                <a:spcPts val="1200"/>
              </a:spcBef>
              <a:spcAft>
                <a:spcPts val="0"/>
              </a:spcAft>
              <a:buSzPts val="770"/>
              <a:buNone/>
            </a:pPr>
            <a:r>
              <a:rPr lang="en" sz="2060"/>
              <a:t>h = v</a:t>
            </a:r>
            <a:r>
              <a:rPr baseline="-25000" lang="en" sz="2060"/>
              <a:t>i</a:t>
            </a:r>
            <a:r>
              <a:rPr lang="en" sz="2060"/>
              <a:t>t+1/2gt</a:t>
            </a:r>
            <a:r>
              <a:rPr baseline="30000" lang="en" sz="2060"/>
              <a:t>2   </a:t>
            </a:r>
            <a:r>
              <a:rPr baseline="30000" lang="en" sz="1760"/>
              <a:t> </a:t>
            </a:r>
            <a:endParaRPr sz="1760"/>
          </a:p>
          <a:p>
            <a:pPr indent="-340360" lvl="0" marL="914400" rtl="0" algn="l">
              <a:lnSpc>
                <a:spcPct val="95000"/>
              </a:lnSpc>
              <a:spcBef>
                <a:spcPts val="1200"/>
              </a:spcBef>
              <a:spcAft>
                <a:spcPts val="0"/>
              </a:spcAft>
              <a:buSzPts val="1760"/>
              <a:buChar char="●"/>
            </a:pPr>
            <a:r>
              <a:rPr lang="en" sz="1760"/>
              <a:t>Predator-Prey relationship is modelled by</a:t>
            </a:r>
            <a:endParaRPr sz="1760"/>
          </a:p>
          <a:p>
            <a:pPr indent="0" lvl="0" marL="0" rtl="0" algn="ctr">
              <a:lnSpc>
                <a:spcPct val="70000"/>
              </a:lnSpc>
              <a:spcBef>
                <a:spcPts val="1200"/>
              </a:spcBef>
              <a:spcAft>
                <a:spcPts val="0"/>
              </a:spcAft>
              <a:buSzPts val="770"/>
              <a:buNone/>
            </a:pPr>
            <a:r>
              <a:rPr lang="en" sz="2060"/>
              <a:t>ds/dt = k</a:t>
            </a:r>
            <a:r>
              <a:rPr baseline="-25000" lang="en" sz="2060"/>
              <a:t>s</a:t>
            </a:r>
            <a:r>
              <a:rPr lang="en" sz="2060"/>
              <a:t>s – k</a:t>
            </a:r>
            <a:r>
              <a:rPr baseline="-25000" lang="en" sz="2060"/>
              <a:t>hs</a:t>
            </a:r>
            <a:r>
              <a:rPr lang="en" sz="2060"/>
              <a:t>h</a:t>
            </a:r>
            <a:r>
              <a:rPr baseline="-25000" lang="en" sz="2060"/>
              <a:t>s</a:t>
            </a:r>
            <a:endParaRPr baseline="-25000" sz="2060"/>
          </a:p>
          <a:p>
            <a:pPr indent="0" lvl="0" marL="457200" rtl="0" algn="ctr">
              <a:lnSpc>
                <a:spcPct val="70000"/>
              </a:lnSpc>
              <a:spcBef>
                <a:spcPts val="1000"/>
              </a:spcBef>
              <a:spcAft>
                <a:spcPts val="0"/>
              </a:spcAft>
              <a:buSzPts val="770"/>
              <a:buNone/>
            </a:pPr>
            <a:r>
              <a:rPr lang="en" sz="2060"/>
              <a:t>dh/dt = k</a:t>
            </a:r>
            <a:r>
              <a:rPr baseline="-25000" lang="en" sz="2060"/>
              <a:t>sh</a:t>
            </a:r>
            <a:r>
              <a:rPr lang="en" sz="2060"/>
              <a:t>s</a:t>
            </a:r>
            <a:r>
              <a:rPr baseline="-25000" lang="en" sz="2060"/>
              <a:t>h </a:t>
            </a:r>
            <a:r>
              <a:rPr lang="en" sz="2060"/>
              <a:t>– k</a:t>
            </a:r>
            <a:r>
              <a:rPr baseline="-25000" lang="en" sz="2060"/>
              <a:t>h</a:t>
            </a:r>
            <a:r>
              <a:rPr lang="en" sz="2060"/>
              <a:t>h</a:t>
            </a:r>
            <a:endParaRPr sz="2060"/>
          </a:p>
          <a:p>
            <a:pPr indent="0" lvl="0" marL="914400" rtl="0" algn="l">
              <a:lnSpc>
                <a:spcPct val="95000"/>
              </a:lnSpc>
              <a:spcBef>
                <a:spcPts val="0"/>
              </a:spcBef>
              <a:spcAft>
                <a:spcPts val="0"/>
              </a:spcAft>
              <a:buSzPts val="770"/>
              <a:buNone/>
            </a:pPr>
            <a:r>
              <a:t/>
            </a:r>
            <a:endParaRPr sz="1760"/>
          </a:p>
          <a:p>
            <a:pPr indent="0" lvl="0" marL="457200" rtl="0" algn="l">
              <a:lnSpc>
                <a:spcPct val="95000"/>
              </a:lnSpc>
              <a:spcBef>
                <a:spcPts val="1200"/>
              </a:spcBef>
              <a:spcAft>
                <a:spcPts val="0"/>
              </a:spcAft>
              <a:buSzPts val="770"/>
              <a:buNone/>
            </a:pPr>
            <a:r>
              <a:t/>
            </a:r>
            <a:endParaRPr sz="1760"/>
          </a:p>
          <a:p>
            <a:pPr indent="0" lvl="0" marL="0" rtl="0" algn="l">
              <a:lnSpc>
                <a:spcPct val="95000"/>
              </a:lnSpc>
              <a:spcBef>
                <a:spcPts val="1200"/>
              </a:spcBef>
              <a:spcAft>
                <a:spcPts val="1200"/>
              </a:spcAft>
              <a:buSzPts val="770"/>
              <a:buNone/>
            </a:pPr>
            <a:r>
              <a:t/>
            </a:r>
            <a:endParaRPr baseline="30000" sz="12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9" st="9"/>
                                            </p:txEl>
                                          </p:spTgt>
                                        </p:tgtEl>
                                        <p:attrNameLst>
                                          <p:attrName>style.visibility</p:attrName>
                                        </p:attrNameLst>
                                      </p:cBhvr>
                                      <p:to>
                                        <p:strVal val="visible"/>
                                      </p:to>
                                    </p:set>
                                    <p:animEffect filter="fade" transition="in">
                                      <p:cBhvr>
                                        <p:cTn dur="1000"/>
                                        <p:tgtEl>
                                          <p:spTgt spid="6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0" st="10"/>
                                            </p:txEl>
                                          </p:spTgt>
                                        </p:tgtEl>
                                        <p:attrNameLst>
                                          <p:attrName>style.visibility</p:attrName>
                                        </p:attrNameLst>
                                      </p:cBhvr>
                                      <p:to>
                                        <p:strVal val="visible"/>
                                      </p:to>
                                    </p:set>
                                    <p:animEffect filter="fade" transition="in">
                                      <p:cBhvr>
                                        <p:cTn dur="1000"/>
                                        <p:tgtEl>
                                          <p:spTgt spid="6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Data-based (Data-Driven) Modelling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
            </a:r>
            <a:r>
              <a:rPr lang="en"/>
              <a:t>esults from models based on </a:t>
            </a:r>
            <a:r>
              <a:rPr b="1" lang="en"/>
              <a:t>data </a:t>
            </a:r>
            <a:r>
              <a:rPr lang="en"/>
              <a:t>describing represented aspects of the subject of the model. </a:t>
            </a:r>
            <a:endParaRPr/>
          </a:p>
          <a:p>
            <a:pPr indent="-342900" lvl="0" marL="457200" rtl="0" algn="l">
              <a:spcBef>
                <a:spcPts val="0"/>
              </a:spcBef>
              <a:spcAft>
                <a:spcPts val="0"/>
              </a:spcAft>
              <a:buSzPts val="1800"/>
              <a:buChar char="●"/>
            </a:pPr>
            <a:r>
              <a:rPr lang="en"/>
              <a:t>Model development begins with data collection, which is used in simulations. </a:t>
            </a:r>
            <a:endParaRPr/>
          </a:p>
          <a:p>
            <a:pPr indent="-342900" lvl="0" marL="457200" rtl="0" algn="l">
              <a:spcBef>
                <a:spcPts val="0"/>
              </a:spcBef>
              <a:spcAft>
                <a:spcPts val="0"/>
              </a:spcAft>
              <a:buSzPts val="1800"/>
              <a:buChar char="●"/>
            </a:pPr>
            <a:r>
              <a:rPr lang="en"/>
              <a:t>When the physics of the model subject is not understood or computations costs are high, data - based modelling can substitute. </a:t>
            </a:r>
            <a:endParaRPr/>
          </a:p>
          <a:p>
            <a:pPr indent="-342900" lvl="0" marL="457200" rtl="0" algn="l">
              <a:spcBef>
                <a:spcPts val="0"/>
              </a:spcBef>
              <a:spcAft>
                <a:spcPts val="0"/>
              </a:spcAft>
              <a:buSzPts val="1800"/>
              <a:buChar char="●"/>
            </a:pPr>
            <a:r>
              <a:rPr lang="en"/>
              <a:t>This modeling relies on data availability — it functions at its best when the data are accurate and reliable.</a:t>
            </a:r>
            <a:endParaRPr/>
          </a:p>
          <a:p>
            <a:pPr indent="0" lvl="0" marL="457200" rtl="0" algn="l">
              <a:spcBef>
                <a:spcPts val="1200"/>
              </a:spcBef>
              <a:spcAft>
                <a:spcPts val="0"/>
              </a:spcAft>
              <a:buNone/>
            </a:pPr>
            <a:r>
              <a:rPr lang="en"/>
              <a:t>Example: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animEffect filter="fade" transition="in">
                                      <p:cBhvr>
                                        <p:cTn dur="1000"/>
                                        <p:tgtEl>
                                          <p:spTgt spid="7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Data-based (Data-Driven) Modelling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
            </a:r>
            <a:r>
              <a:rPr lang="en"/>
              <a:t>e have data measurements and wish to obtain a function that roughly goes through a plot of the data points capturing the trend of the data, or fitting the data. </a:t>
            </a:r>
            <a:endParaRPr/>
          </a:p>
          <a:p>
            <a:pPr indent="-342900" lvl="0" marL="457200" rtl="0" algn="l">
              <a:spcBef>
                <a:spcPts val="0"/>
              </a:spcBef>
              <a:spcAft>
                <a:spcPts val="0"/>
              </a:spcAft>
              <a:buSzPts val="1800"/>
              <a:buChar char="●"/>
            </a:pPr>
            <a:r>
              <a:rPr lang="en"/>
              <a:t>Then we can use the function to find estimates at places where data do not exist or to perform further computations. </a:t>
            </a:r>
            <a:endParaRPr/>
          </a:p>
          <a:p>
            <a:pPr indent="-342900" lvl="0" marL="457200" rtl="0" algn="l">
              <a:spcBef>
                <a:spcPts val="0"/>
              </a:spcBef>
              <a:spcAft>
                <a:spcPts val="0"/>
              </a:spcAft>
              <a:buSzPts val="1800"/>
              <a:buChar char="●"/>
            </a:pPr>
            <a:r>
              <a:rPr lang="en"/>
              <a:t>This function is called Empirical Model.</a:t>
            </a:r>
            <a:endParaRPr/>
          </a:p>
          <a:p>
            <a:pPr indent="-342900" lvl="0" marL="457200" rtl="0" algn="l">
              <a:spcBef>
                <a:spcPts val="0"/>
              </a:spcBef>
              <a:spcAft>
                <a:spcPts val="0"/>
              </a:spcAft>
              <a:buSzPts val="1800"/>
              <a:buChar char="●"/>
            </a:pPr>
            <a:r>
              <a:rPr lang="en"/>
              <a:t>An empirical model is based only on data and is used to predict, not explain, a system.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1000"/>
                                        <p:tgtEl>
                                          <p:spTgt spid="7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Data-Driven Modelling</a:t>
            </a:r>
            <a:endParaRPr/>
          </a:p>
        </p:txBody>
      </p:sp>
      <p:pic>
        <p:nvPicPr>
          <p:cNvPr id="85" name="Google Shape;85;p18"/>
          <p:cNvPicPr preferRelativeResize="0"/>
          <p:nvPr/>
        </p:nvPicPr>
        <p:blipFill>
          <a:blip r:embed="rId3">
            <a:alphaModFix/>
          </a:blip>
          <a:stretch>
            <a:fillRect/>
          </a:stretch>
        </p:blipFill>
        <p:spPr>
          <a:xfrm>
            <a:off x="37763" y="2352613"/>
            <a:ext cx="4191000" cy="2419350"/>
          </a:xfrm>
          <a:prstGeom prst="rect">
            <a:avLst/>
          </a:prstGeom>
          <a:noFill/>
          <a:ln>
            <a:noFill/>
          </a:ln>
        </p:spPr>
      </p:pic>
      <p:pic>
        <p:nvPicPr>
          <p:cNvPr id="86" name="Google Shape;86;p18"/>
          <p:cNvPicPr preferRelativeResize="0"/>
          <p:nvPr/>
        </p:nvPicPr>
        <p:blipFill>
          <a:blip r:embed="rId4">
            <a:alphaModFix/>
          </a:blip>
          <a:stretch>
            <a:fillRect/>
          </a:stretch>
        </p:blipFill>
        <p:spPr>
          <a:xfrm>
            <a:off x="4475775" y="926713"/>
            <a:ext cx="3562350" cy="2314575"/>
          </a:xfrm>
          <a:prstGeom prst="rect">
            <a:avLst/>
          </a:prstGeom>
          <a:noFill/>
          <a:ln>
            <a:noFill/>
          </a:ln>
        </p:spPr>
      </p:pic>
      <p:pic>
        <p:nvPicPr>
          <p:cNvPr id="87" name="Google Shape;87;p18"/>
          <p:cNvPicPr preferRelativeResize="0"/>
          <p:nvPr/>
        </p:nvPicPr>
        <p:blipFill>
          <a:blip r:embed="rId5">
            <a:alphaModFix/>
          </a:blip>
          <a:stretch>
            <a:fillRect/>
          </a:stretch>
        </p:blipFill>
        <p:spPr>
          <a:xfrm>
            <a:off x="490188" y="1152475"/>
            <a:ext cx="3286125" cy="1200150"/>
          </a:xfrm>
          <a:prstGeom prst="rect">
            <a:avLst/>
          </a:prstGeom>
          <a:noFill/>
          <a:ln>
            <a:noFill/>
          </a:ln>
        </p:spPr>
      </p:pic>
      <p:sp>
        <p:nvSpPr>
          <p:cNvPr id="88" name="Google Shape;88;p18"/>
          <p:cNvSpPr txBox="1"/>
          <p:nvPr/>
        </p:nvSpPr>
        <p:spPr>
          <a:xfrm>
            <a:off x="1056675" y="4771975"/>
            <a:ext cx="341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Plot of given data with best-fit line</a:t>
            </a:r>
            <a:endParaRPr/>
          </a:p>
        </p:txBody>
      </p:sp>
      <p:sp>
        <p:nvSpPr>
          <p:cNvPr id="89" name="Google Shape;89;p18"/>
          <p:cNvSpPr txBox="1"/>
          <p:nvPr/>
        </p:nvSpPr>
        <p:spPr>
          <a:xfrm>
            <a:off x="5121325" y="3241300"/>
            <a:ext cx="27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Plot of given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Agent-based Modelling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ABMs consist of </a:t>
            </a:r>
            <a:r>
              <a:rPr b="1" lang="en"/>
              <a:t>agents.</a:t>
            </a:r>
            <a:endParaRPr b="1"/>
          </a:p>
          <a:p>
            <a:pPr indent="-342900" lvl="0" marL="457200" rtl="0" algn="l">
              <a:spcBef>
                <a:spcPts val="0"/>
              </a:spcBef>
              <a:spcAft>
                <a:spcPts val="0"/>
              </a:spcAft>
              <a:buSzPts val="1800"/>
              <a:buChar char="●"/>
            </a:pPr>
            <a:r>
              <a:rPr lang="en"/>
              <a:t>Agents are </a:t>
            </a:r>
            <a:r>
              <a:rPr lang="en"/>
              <a:t>defined as “</a:t>
            </a:r>
            <a:r>
              <a:rPr b="1" lang="en"/>
              <a:t>autonomous </a:t>
            </a:r>
            <a:r>
              <a:rPr lang="en"/>
              <a:t>software entities that interact with their environment or other agents to achieve some goal or accomplish some task. “</a:t>
            </a:r>
            <a:endParaRPr/>
          </a:p>
          <a:p>
            <a:pPr indent="-342900" lvl="0" marL="457200" rtl="0" algn="l">
              <a:spcBef>
                <a:spcPts val="0"/>
              </a:spcBef>
              <a:spcAft>
                <a:spcPts val="0"/>
              </a:spcAft>
              <a:buSzPts val="1800"/>
              <a:buChar char="●"/>
            </a:pPr>
            <a:r>
              <a:rPr lang="en"/>
              <a:t>An agent’s environment and the existence of other agents in that environment also play a key role on how an agent may behave.</a:t>
            </a:r>
            <a:endParaRPr/>
          </a:p>
          <a:p>
            <a:pPr indent="0" lvl="0" marL="457200" rtl="0" algn="l">
              <a:spcBef>
                <a:spcPts val="1200"/>
              </a:spcBef>
              <a:spcAft>
                <a:spcPts val="1200"/>
              </a:spcAft>
              <a:buNone/>
            </a:pPr>
            <a:r>
              <a:rPr lang="en"/>
              <a:t>Example: If the Predator-Prey relationship is modeled using Agent-based modelling then the Predator and Prey will be both modelled as agents each with their own set of states which they change based on their interaction with each other and their environment.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Agent-based Modelling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a:t>
            </a:r>
            <a:r>
              <a:rPr lang="en"/>
              <a:t>agent has a state, which is represented by a set of state variables and behaviors, which control its actions. </a:t>
            </a:r>
            <a:endParaRPr/>
          </a:p>
          <a:p>
            <a:pPr indent="-342900" lvl="0" marL="457200" rtl="0" algn="l">
              <a:spcBef>
                <a:spcPts val="0"/>
              </a:spcBef>
              <a:spcAft>
                <a:spcPts val="0"/>
              </a:spcAft>
              <a:buSzPts val="1800"/>
              <a:buChar char="●"/>
            </a:pPr>
            <a:r>
              <a:rPr lang="en"/>
              <a:t>A method or procedure, which is associated with a class, or breed or group, of agents, is a function that captures some or all of an agent’s behavior.</a:t>
            </a:r>
            <a:endParaRPr/>
          </a:p>
          <a:p>
            <a:pPr indent="-342900" lvl="0" marL="457200" rtl="0" algn="l">
              <a:spcBef>
                <a:spcPts val="0"/>
              </a:spcBef>
              <a:spcAft>
                <a:spcPts val="0"/>
              </a:spcAft>
              <a:buSzPts val="1800"/>
              <a:buChar char="●"/>
            </a:pPr>
            <a:r>
              <a:rPr lang="en"/>
              <a:t> A simulation frequently includes several global simulation variables, which all agents can access. </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Paradigms of Simulation</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Continuous </a:t>
            </a:r>
            <a:r>
              <a:rPr lang="en"/>
              <a:t>Simulation</a:t>
            </a:r>
            <a:endParaRPr/>
          </a:p>
          <a:p>
            <a:pPr indent="-342900" lvl="0" marL="457200" rtl="0" algn="l">
              <a:spcBef>
                <a:spcPts val="0"/>
              </a:spcBef>
              <a:spcAft>
                <a:spcPts val="0"/>
              </a:spcAft>
              <a:buSzPts val="1800"/>
              <a:buChar char="●"/>
            </a:pPr>
            <a:r>
              <a:rPr lang="en"/>
              <a:t>Discrete-Event Simulation</a:t>
            </a:r>
            <a:endParaRPr/>
          </a:p>
          <a:p>
            <a:pPr indent="-342900" lvl="0" marL="457200" rtl="0" algn="l">
              <a:spcBef>
                <a:spcPts val="0"/>
              </a:spcBef>
              <a:spcAft>
                <a:spcPts val="0"/>
              </a:spcAft>
              <a:buSzPts val="1800"/>
              <a:buChar char="●"/>
            </a:pPr>
            <a:r>
              <a:rPr lang="en"/>
              <a:t>Monte Carlo Simulation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