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5fd24795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5fd24795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5fd2479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5fd2479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5fd24795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5fd24795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fd24795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fd24795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fd24795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fd24795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fd24795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fd24795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5fd2479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5fd2479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5fd24795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5fd24795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5fd24795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5fd24795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5fd24795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5fd24795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5fd24795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5fd24795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5fd24795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5fd24795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fd24795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fd24795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fd24795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fd24795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fd2479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fd2479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5fd2479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5fd2479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5fd247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5fd247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fd24795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fd24795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fd24795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fd24795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Computer Modeling and Simulation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Lectures 5&amp;6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85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Attributes of Queuing Model </a:t>
            </a:r>
            <a:endParaRPr/>
          </a:p>
          <a:p>
            <a:pPr indent="0" lvl="0" marL="0" rtl="0" algn="l">
              <a:spcBef>
                <a:spcPts val="0"/>
              </a:spcBef>
              <a:spcAft>
                <a:spcPts val="0"/>
              </a:spcAft>
              <a:buClr>
                <a:schemeClr val="dk1"/>
              </a:buClr>
              <a:buSzPct val="39285"/>
              <a:buFont typeface="Arial"/>
              <a:buNone/>
            </a:pPr>
            <a:r>
              <a:rPr lang="en"/>
              <a:t>2. Arrival and Service Pattern</a:t>
            </a:r>
            <a:endParaRPr/>
          </a:p>
        </p:txBody>
      </p:sp>
      <p:sp>
        <p:nvSpPr>
          <p:cNvPr id="112" name="Google Shape;112;p22"/>
          <p:cNvSpPr txBox="1"/>
          <p:nvPr>
            <p:ph idx="1" type="body"/>
          </p:nvPr>
        </p:nvSpPr>
        <p:spPr>
          <a:xfrm>
            <a:off x="311700" y="1483600"/>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arrival rate is defined as the mean number of customers per unit time, and the service rate is defined by the capacity of the server in the queuing model.</a:t>
            </a:r>
            <a:endParaRPr/>
          </a:p>
          <a:p>
            <a:pPr indent="-342900" lvl="0" marL="457200" rtl="0" algn="l">
              <a:spcBef>
                <a:spcPts val="0"/>
              </a:spcBef>
              <a:spcAft>
                <a:spcPts val="0"/>
              </a:spcAft>
              <a:buSzPts val="1800"/>
              <a:buChar char="●"/>
            </a:pPr>
            <a:r>
              <a:rPr lang="en"/>
              <a:t> If the service rate is less than the arrival rate, the size of the queue will grow infinitely. T</a:t>
            </a:r>
            <a:endParaRPr/>
          </a:p>
          <a:p>
            <a:pPr indent="-342900" lvl="0" marL="457200" rtl="0" algn="l">
              <a:spcBef>
                <a:spcPts val="0"/>
              </a:spcBef>
              <a:spcAft>
                <a:spcPts val="0"/>
              </a:spcAft>
              <a:buSzPts val="1800"/>
              <a:buChar char="●"/>
            </a:pPr>
            <a:r>
              <a:rPr lang="en"/>
              <a:t>The arrival rate must be less than the service rate in order to maintain a stable queuing system.</a:t>
            </a:r>
            <a:endParaRPr/>
          </a:p>
          <a:p>
            <a:pPr indent="-342900" lvl="0" marL="457200" rtl="0" algn="l">
              <a:spcBef>
                <a:spcPts val="0"/>
              </a:spcBef>
              <a:spcAft>
                <a:spcPts val="0"/>
              </a:spcAft>
              <a:buSzPts val="1800"/>
              <a:buChar char="●"/>
            </a:pPr>
            <a:r>
              <a:rPr lang="en"/>
              <a:t>The randomness of arrival and service patterns cause the length of waiting lines in the queue to vary.</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Attributes of Queuing Model </a:t>
            </a:r>
            <a:endParaRPr/>
          </a:p>
          <a:p>
            <a:pPr indent="0" lvl="0" marL="0" rtl="0" algn="l">
              <a:spcBef>
                <a:spcPts val="0"/>
              </a:spcBef>
              <a:spcAft>
                <a:spcPts val="0"/>
              </a:spcAft>
              <a:buClr>
                <a:schemeClr val="dk1"/>
              </a:buClr>
              <a:buSzPct val="39285"/>
              <a:buFont typeface="Arial"/>
              <a:buNone/>
            </a:pPr>
            <a:r>
              <a:rPr lang="en"/>
              <a:t>2. Arrival and Service Pattern</a:t>
            </a:r>
            <a:endParaRPr/>
          </a:p>
        </p:txBody>
      </p:sp>
      <p:sp>
        <p:nvSpPr>
          <p:cNvPr id="118" name="Google Shape;118;p23"/>
          <p:cNvSpPr txBox="1"/>
          <p:nvPr>
            <p:ph idx="1" type="body"/>
          </p:nvPr>
        </p:nvSpPr>
        <p:spPr>
          <a:xfrm>
            <a:off x="311700" y="1585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Some customers in the real world may not stay in the queue upon arrival and leave the system. </a:t>
            </a:r>
            <a:endParaRPr/>
          </a:p>
          <a:p>
            <a:pPr indent="-325755" lvl="0" marL="457200" rtl="0" algn="l">
              <a:spcBef>
                <a:spcPts val="0"/>
              </a:spcBef>
              <a:spcAft>
                <a:spcPts val="0"/>
              </a:spcAft>
              <a:buSzPct val="100000"/>
              <a:buChar char="●"/>
            </a:pPr>
            <a:r>
              <a:rPr lang="en"/>
              <a:t>If the length of waiting line is too long or they find a shorter line, they may leave the queue. </a:t>
            </a:r>
            <a:endParaRPr/>
          </a:p>
          <a:p>
            <a:pPr indent="-325755" lvl="0" marL="457200" rtl="0" algn="l">
              <a:spcBef>
                <a:spcPts val="0"/>
              </a:spcBef>
              <a:spcAft>
                <a:spcPts val="0"/>
              </a:spcAft>
              <a:buSzPct val="100000"/>
              <a:buChar char="●"/>
            </a:pPr>
            <a:r>
              <a:rPr lang="en"/>
              <a:t>Impatient customer behaviour: </a:t>
            </a:r>
            <a:endParaRPr/>
          </a:p>
          <a:p>
            <a:pPr indent="-304165" lvl="1" marL="914400" rtl="0" algn="l">
              <a:spcBef>
                <a:spcPts val="0"/>
              </a:spcBef>
              <a:spcAft>
                <a:spcPts val="0"/>
              </a:spcAft>
              <a:buSzPct val="100000"/>
              <a:buChar char="○"/>
            </a:pPr>
            <a:r>
              <a:rPr lang="en"/>
              <a:t>Balking, </a:t>
            </a:r>
            <a:endParaRPr/>
          </a:p>
          <a:p>
            <a:pPr indent="-304165" lvl="1" marL="914400" rtl="0" algn="l">
              <a:spcBef>
                <a:spcPts val="0"/>
              </a:spcBef>
              <a:spcAft>
                <a:spcPts val="0"/>
              </a:spcAft>
              <a:buSzPct val="100000"/>
              <a:buChar char="○"/>
            </a:pPr>
            <a:r>
              <a:rPr lang="en"/>
              <a:t>Reneging, </a:t>
            </a:r>
            <a:endParaRPr/>
          </a:p>
          <a:p>
            <a:pPr indent="-304165" lvl="1" marL="914400" rtl="0" algn="l">
              <a:spcBef>
                <a:spcPts val="0"/>
              </a:spcBef>
              <a:spcAft>
                <a:spcPts val="0"/>
              </a:spcAft>
              <a:buSzPct val="100000"/>
              <a:buChar char="○"/>
            </a:pPr>
            <a:r>
              <a:rPr lang="en"/>
              <a:t>Jockeying </a:t>
            </a:r>
            <a:endParaRPr/>
          </a:p>
          <a:p>
            <a:pPr indent="-325755" lvl="0" marL="457200" rtl="0" algn="l">
              <a:spcBef>
                <a:spcPts val="0"/>
              </a:spcBef>
              <a:spcAft>
                <a:spcPts val="0"/>
              </a:spcAft>
              <a:buSzPct val="100000"/>
              <a:buChar char="●"/>
            </a:pPr>
            <a:r>
              <a:rPr lang="en"/>
              <a:t>Balking occurs when an arriving customer does not enter the queue due to the limited queue capacity. </a:t>
            </a:r>
            <a:endParaRPr/>
          </a:p>
          <a:p>
            <a:pPr indent="-325755" lvl="0" marL="457200" rtl="0" algn="l">
              <a:spcBef>
                <a:spcPts val="0"/>
              </a:spcBef>
              <a:spcAft>
                <a:spcPts val="0"/>
              </a:spcAft>
              <a:buSzPct val="100000"/>
              <a:buChar char="●"/>
            </a:pPr>
            <a:r>
              <a:rPr lang="en"/>
              <a:t>Reneging occurs when a customer leaves the queue after waiting in a queue upon arrival. </a:t>
            </a:r>
            <a:endParaRPr/>
          </a:p>
          <a:p>
            <a:pPr indent="-325755" lvl="0" marL="457200" rtl="0" algn="l">
              <a:spcBef>
                <a:spcPts val="0"/>
              </a:spcBef>
              <a:spcAft>
                <a:spcPts val="0"/>
              </a:spcAft>
              <a:buSzPct val="100000"/>
              <a:buChar char="●"/>
            </a:pPr>
            <a:r>
              <a:rPr lang="en"/>
              <a:t>Jockeying occurs when a customer decides to switch the queue for earlier service.</a:t>
            </a:r>
            <a:endParaRPr/>
          </a:p>
          <a:p>
            <a:pPr indent="-325755" lvl="0" marL="457200" rtl="0" algn="l">
              <a:spcBef>
                <a:spcPts val="0"/>
              </a:spcBef>
              <a:spcAft>
                <a:spcPts val="0"/>
              </a:spcAft>
              <a:buSzPct val="100000"/>
              <a:buChar char="●"/>
            </a:pPr>
            <a:r>
              <a:rPr lang="en"/>
              <a:t> The decision of balking is deterministic, whereas those of reneging and jockeying are considered as probabilistic.</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10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10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1000"/>
                                        <p:tgtEl>
                                          <p:spTgt spid="1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1000"/>
                                        <p:tgtEl>
                                          <p:spTgt spid="1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Effect filter="fade" transition="in">
                                      <p:cBhvr>
                                        <p:cTn dur="1000"/>
                                        <p:tgtEl>
                                          <p:spTgt spid="1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0" st="10"/>
                                            </p:txEl>
                                          </p:spTgt>
                                        </p:tgtEl>
                                        <p:attrNameLst>
                                          <p:attrName>style.visibility</p:attrName>
                                        </p:attrNameLst>
                                      </p:cBhvr>
                                      <p:to>
                                        <p:strVal val="visible"/>
                                      </p:to>
                                    </p:set>
                                    <p:animEffect filter="fade" transition="in">
                                      <p:cBhvr>
                                        <p:cTn dur="1000"/>
                                        <p:tgtEl>
                                          <p:spTgt spid="11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100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Attributes of Queuing Model </a:t>
            </a:r>
            <a:endParaRPr/>
          </a:p>
          <a:p>
            <a:pPr indent="0" lvl="0" marL="0" rtl="0" algn="l">
              <a:spcBef>
                <a:spcPts val="0"/>
              </a:spcBef>
              <a:spcAft>
                <a:spcPts val="0"/>
              </a:spcAft>
              <a:buClr>
                <a:schemeClr val="dk1"/>
              </a:buClr>
              <a:buSzPct val="39285"/>
              <a:buFont typeface="Arial"/>
              <a:buNone/>
            </a:pPr>
            <a:r>
              <a:rPr lang="en"/>
              <a:t>2. Arrival and Service Pattern</a:t>
            </a:r>
            <a:endParaRPr/>
          </a:p>
        </p:txBody>
      </p:sp>
      <p:sp>
        <p:nvSpPr>
          <p:cNvPr id="124" name="Google Shape;124;p24"/>
          <p:cNvSpPr txBox="1"/>
          <p:nvPr>
            <p:ph idx="1" type="body"/>
          </p:nvPr>
        </p:nvSpPr>
        <p:spPr>
          <a:xfrm>
            <a:off x="311700" y="1352375"/>
            <a:ext cx="8520600" cy="3791100"/>
          </a:xfrm>
          <a:prstGeom prst="rect">
            <a:avLst/>
          </a:prstGeom>
        </p:spPr>
        <p:txBody>
          <a:bodyPr anchorCtr="0" anchor="t" bIns="91425" lIns="91425" spcFirstLastPara="1" rIns="91425" wrap="square" tIns="91425">
            <a:normAutofit fontScale="62500" lnSpcReduction="20000"/>
          </a:bodyPr>
          <a:lstStyle/>
          <a:p>
            <a:pPr indent="-364801" lvl="0" marL="457200" rtl="0" algn="l">
              <a:spcBef>
                <a:spcPts val="0"/>
              </a:spcBef>
              <a:spcAft>
                <a:spcPts val="0"/>
              </a:spcAft>
              <a:buSzPct val="100000"/>
              <a:buChar char="●"/>
            </a:pPr>
            <a:r>
              <a:rPr b="1" lang="en" sz="3431"/>
              <a:t>Arrival Process: </a:t>
            </a:r>
            <a:endParaRPr b="1" sz="3431"/>
          </a:p>
          <a:p>
            <a:pPr indent="-364801" lvl="0" marL="457200" rtl="0" algn="l">
              <a:spcBef>
                <a:spcPts val="0"/>
              </a:spcBef>
              <a:spcAft>
                <a:spcPts val="0"/>
              </a:spcAft>
              <a:buSzPct val="100000"/>
              <a:buChar char="●"/>
            </a:pPr>
            <a:r>
              <a:rPr lang="en" sz="3431"/>
              <a:t>Suppose    λ    is the average arrival rate (e.g., customers arrive at a rate of     λ    per hour) and x is the number of customers. </a:t>
            </a:r>
            <a:endParaRPr sz="3431"/>
          </a:p>
          <a:p>
            <a:pPr indent="-364801" lvl="0" marL="457200" rtl="0" algn="l">
              <a:spcBef>
                <a:spcPts val="0"/>
              </a:spcBef>
              <a:spcAft>
                <a:spcPts val="0"/>
              </a:spcAft>
              <a:buSzPct val="100000"/>
              <a:buChar char="●"/>
            </a:pPr>
            <a:r>
              <a:rPr lang="en" sz="3431"/>
              <a:t>The probability that x customers arrive in one hour is given by a Poisson statistical distribution.</a:t>
            </a:r>
            <a:endParaRPr sz="3431"/>
          </a:p>
          <a:p>
            <a:pPr indent="0" lvl="0" marL="457200" rtl="0" algn="ctr">
              <a:spcBef>
                <a:spcPts val="1200"/>
              </a:spcBef>
              <a:spcAft>
                <a:spcPts val="0"/>
              </a:spcAft>
              <a:buNone/>
            </a:pPr>
            <a:r>
              <a:rPr lang="en" sz="3431"/>
              <a:t>P(x) = (</a:t>
            </a:r>
            <a:r>
              <a:rPr lang="en" sz="3431"/>
              <a:t>λ </a:t>
            </a:r>
            <a:r>
              <a:rPr baseline="30000" lang="en" sz="3431"/>
              <a:t>x</a:t>
            </a:r>
            <a:r>
              <a:rPr lang="en" sz="3431"/>
              <a:t> e</a:t>
            </a:r>
            <a:r>
              <a:rPr baseline="30000" lang="en" sz="3431"/>
              <a:t>-λ</a:t>
            </a:r>
            <a:r>
              <a:rPr lang="en" sz="3431"/>
              <a:t>  ) / x!,  e= Euler’s constant and x! = factorial of x</a:t>
            </a:r>
            <a:endParaRPr sz="3431"/>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Arrival Process Probability Distribution (Poisson Distribution)</a:t>
            </a:r>
            <a:endParaRPr/>
          </a:p>
        </p:txBody>
      </p:sp>
      <p:pic>
        <p:nvPicPr>
          <p:cNvPr id="130" name="Google Shape;130;p25"/>
          <p:cNvPicPr preferRelativeResize="0"/>
          <p:nvPr/>
        </p:nvPicPr>
        <p:blipFill>
          <a:blip r:embed="rId3">
            <a:alphaModFix/>
          </a:blip>
          <a:stretch>
            <a:fillRect/>
          </a:stretch>
        </p:blipFill>
        <p:spPr>
          <a:xfrm>
            <a:off x="1338263" y="1418513"/>
            <a:ext cx="6467475" cy="397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Inter-arrival Time Probability Distribution</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Inter-arrival Time Probability Distribution:</a:t>
            </a:r>
            <a:endParaRPr b="1"/>
          </a:p>
          <a:p>
            <a:pPr indent="-342900" lvl="0" marL="457200" rtl="0" algn="l">
              <a:spcBef>
                <a:spcPts val="0"/>
              </a:spcBef>
              <a:spcAft>
                <a:spcPts val="0"/>
              </a:spcAft>
              <a:buSzPts val="1800"/>
              <a:buChar char="●"/>
            </a:pPr>
            <a:r>
              <a:rPr lang="en"/>
              <a:t>Interarrival Time  is the time between customer arrivals. </a:t>
            </a:r>
            <a:endParaRPr/>
          </a:p>
          <a:p>
            <a:pPr indent="-342900" lvl="0" marL="457200" rtl="0" algn="l">
              <a:spcBef>
                <a:spcPts val="0"/>
              </a:spcBef>
              <a:spcAft>
                <a:spcPts val="0"/>
              </a:spcAft>
              <a:buSzPts val="1800"/>
              <a:buChar char="●"/>
            </a:pPr>
            <a:r>
              <a:rPr lang="en"/>
              <a:t>I</a:t>
            </a:r>
            <a:r>
              <a:rPr lang="en"/>
              <a:t>nterarrival Time i</a:t>
            </a:r>
            <a:r>
              <a:rPr lang="en"/>
              <a:t>ndicate the random time at which the next customer will arrive at  the queue. </a:t>
            </a:r>
            <a:endParaRPr/>
          </a:p>
          <a:p>
            <a:pPr indent="-342900" lvl="0" marL="457200" rtl="0" algn="l">
              <a:spcBef>
                <a:spcPts val="0"/>
              </a:spcBef>
              <a:spcAft>
                <a:spcPts val="0"/>
              </a:spcAft>
              <a:buSzPts val="1800"/>
              <a:buChar char="●"/>
            </a:pPr>
            <a:r>
              <a:rPr lang="en"/>
              <a:t>This number will need to be computed for the simulation to account for  the arrival of each customer. </a:t>
            </a:r>
            <a:endParaRPr/>
          </a:p>
          <a:p>
            <a:pPr indent="-342900" lvl="0" marL="457200" rtl="0" algn="l">
              <a:spcBef>
                <a:spcPts val="0"/>
              </a:spcBef>
              <a:spcAft>
                <a:spcPts val="0"/>
              </a:spcAft>
              <a:buSzPts val="1800"/>
              <a:buChar char="●"/>
            </a:pPr>
            <a:r>
              <a:rPr lang="en"/>
              <a:t>The Interarrival Time is exponentially distributed and follows the probability function of equation </a:t>
            </a:r>
            <a:endParaRPr/>
          </a:p>
          <a:p>
            <a:pPr indent="0" lvl="0" marL="457200" rtl="0" algn="l">
              <a:spcBef>
                <a:spcPts val="1200"/>
              </a:spcBef>
              <a:spcAft>
                <a:spcPts val="0"/>
              </a:spcAft>
              <a:buNone/>
            </a:pPr>
            <a:r>
              <a:rPr lang="en" sz="1600"/>
              <a:t>                                            P = e</a:t>
            </a:r>
            <a:r>
              <a:rPr baseline="30000" lang="en" sz="1600"/>
              <a:t> </a:t>
            </a:r>
            <a:r>
              <a:rPr baseline="30000" lang="en"/>
              <a:t>-</a:t>
            </a:r>
            <a:r>
              <a:rPr baseline="30000" lang="en"/>
              <a:t>λ t</a:t>
            </a:r>
            <a:endParaRPr baseline="300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 Time Probability Distribution</a:t>
            </a:r>
            <a:endParaRPr/>
          </a:p>
        </p:txBody>
      </p:sp>
      <p:sp>
        <p:nvSpPr>
          <p:cNvPr id="142" name="Google Shape;142;p27"/>
          <p:cNvSpPr txBox="1"/>
          <p:nvPr>
            <p:ph idx="1" type="body"/>
          </p:nvPr>
        </p:nvSpPr>
        <p:spPr>
          <a:xfrm>
            <a:off x="623400" y="1305300"/>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The service process is described by a different probability distribution which gives the  service time interval probability or what is the probability that a customer ’ s service time will be between   t1 and   t2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0037" lvl="0" marL="457200" rtl="0" algn="l">
              <a:spcBef>
                <a:spcPts val="1200"/>
              </a:spcBef>
              <a:spcAft>
                <a:spcPts val="0"/>
              </a:spcAft>
              <a:buSzPct val="100000"/>
              <a:buChar char="●"/>
            </a:pPr>
            <a:r>
              <a:rPr lang="en"/>
              <a:t>The probability of a speciﬁc service time is computed in a similar manner to the inter-arrival time and follows the same function as that for inter-arrival time.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                                                   </a:t>
            </a:r>
            <a:r>
              <a:rPr lang="en" sz="2657"/>
              <a:t>     P(t) = e-</a:t>
            </a:r>
            <a:r>
              <a:rPr baseline="30000" lang="en" sz="2657"/>
              <a:t>μt</a:t>
            </a:r>
            <a:endParaRPr baseline="30000" sz="2657"/>
          </a:p>
          <a:p>
            <a:pPr indent="0" lvl="0" marL="0" rtl="0" algn="l">
              <a:spcBef>
                <a:spcPts val="1200"/>
              </a:spcBef>
              <a:spcAft>
                <a:spcPts val="0"/>
              </a:spcAft>
              <a:buNone/>
            </a:pPr>
            <a:r>
              <a:t/>
            </a:r>
            <a:endParaRPr/>
          </a:p>
          <a:p>
            <a:pPr indent="-300037" lvl="0" marL="457200" rtl="0" algn="l">
              <a:spcBef>
                <a:spcPts val="1200"/>
              </a:spcBef>
              <a:spcAft>
                <a:spcPts val="0"/>
              </a:spcAft>
              <a:buSzPct val="100000"/>
              <a:buChar char="●"/>
            </a:pPr>
            <a:r>
              <a:rPr lang="en"/>
              <a:t>Where μ is the average service time.</a:t>
            </a:r>
            <a:endParaRPr/>
          </a:p>
          <a:p>
            <a:pPr indent="0" lvl="0" marL="457200" rtl="0" algn="l">
              <a:spcBef>
                <a:spcPts val="120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1990550" y="1700375"/>
            <a:ext cx="4752975" cy="80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100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Attributes of Queuing Model  </a:t>
            </a:r>
            <a:endParaRPr/>
          </a:p>
          <a:p>
            <a:pPr indent="0" lvl="0" marL="0" rtl="0" algn="l">
              <a:spcBef>
                <a:spcPts val="0"/>
              </a:spcBef>
              <a:spcAft>
                <a:spcPts val="0"/>
              </a:spcAft>
              <a:buClr>
                <a:schemeClr val="dk1"/>
              </a:buClr>
              <a:buSzPct val="39285"/>
              <a:buFont typeface="Arial"/>
              <a:buNone/>
            </a:pPr>
            <a:r>
              <a:rPr lang="en"/>
              <a:t>3. Queue Pattern</a:t>
            </a:r>
            <a:endParaRPr/>
          </a:p>
          <a:p>
            <a:pPr indent="0" lvl="0" marL="0" rtl="0" algn="l">
              <a:spcBef>
                <a:spcPts val="0"/>
              </a:spcBef>
              <a:spcAft>
                <a:spcPts val="0"/>
              </a:spcAft>
              <a:buNone/>
            </a:pPr>
            <a:r>
              <a:t/>
            </a:r>
            <a:endParaRPr/>
          </a:p>
        </p:txBody>
      </p:sp>
      <p:sp>
        <p:nvSpPr>
          <p:cNvPr id="149" name="Google Shape;149;p28"/>
          <p:cNvSpPr txBox="1"/>
          <p:nvPr>
            <p:ph idx="1" type="body"/>
          </p:nvPr>
        </p:nvSpPr>
        <p:spPr>
          <a:xfrm>
            <a:off x="311700" y="14542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server becomes idle, the next customer is selected among candidates from the queue. The selection of strategy from the queue is called   queue discipline.</a:t>
            </a:r>
            <a:endParaRPr/>
          </a:p>
          <a:p>
            <a:pPr indent="-342900" lvl="0" marL="457200" rtl="0" algn="l">
              <a:spcBef>
                <a:spcPts val="0"/>
              </a:spcBef>
              <a:spcAft>
                <a:spcPts val="0"/>
              </a:spcAft>
              <a:buSzPts val="1800"/>
              <a:buChar char="●"/>
            </a:pPr>
            <a:r>
              <a:rPr lang="en"/>
              <a:t>The common algorithms of queue discipline are </a:t>
            </a:r>
            <a:endParaRPr/>
          </a:p>
          <a:p>
            <a:pPr indent="-317500" lvl="1" marL="914400" rtl="0" algn="l">
              <a:spcBef>
                <a:spcPts val="0"/>
              </a:spcBef>
              <a:spcAft>
                <a:spcPts val="0"/>
              </a:spcAft>
              <a:buSzPts val="1400"/>
              <a:buChar char="○"/>
            </a:pPr>
            <a:r>
              <a:rPr lang="en"/>
              <a:t> first - in  first - out  (FIFO), </a:t>
            </a:r>
            <a:endParaRPr/>
          </a:p>
          <a:p>
            <a:pPr indent="-317500" lvl="1" marL="914400" rtl="0" algn="l">
              <a:spcBef>
                <a:spcPts val="0"/>
              </a:spcBef>
              <a:spcAft>
                <a:spcPts val="0"/>
              </a:spcAft>
              <a:buSzPts val="1400"/>
              <a:buChar char="○"/>
            </a:pPr>
            <a:r>
              <a:rPr lang="en"/>
              <a:t> last - in first - out (LIFO), </a:t>
            </a:r>
            <a:endParaRPr/>
          </a:p>
          <a:p>
            <a:pPr indent="-317500" lvl="1" marL="914400" rtl="0" algn="l">
              <a:spcBef>
                <a:spcPts val="0"/>
              </a:spcBef>
              <a:spcAft>
                <a:spcPts val="0"/>
              </a:spcAft>
              <a:buSzPts val="1400"/>
              <a:buChar char="○"/>
            </a:pPr>
            <a:r>
              <a:rPr lang="en"/>
              <a:t>service in random order (SIRO),</a:t>
            </a:r>
            <a:endParaRPr/>
          </a:p>
          <a:p>
            <a:pPr indent="-317500" lvl="1" marL="914400" rtl="0" algn="l">
              <a:spcBef>
                <a:spcPts val="0"/>
              </a:spcBef>
              <a:spcAft>
                <a:spcPts val="0"/>
              </a:spcAft>
              <a:buSzPts val="1400"/>
              <a:buChar char="○"/>
            </a:pPr>
            <a:r>
              <a:rPr lang="en"/>
              <a:t>priority queue. </a:t>
            </a:r>
            <a:endParaRPr/>
          </a:p>
          <a:p>
            <a:pPr indent="-342900" lvl="0" marL="457200" rtl="0" algn="l">
              <a:spcBef>
                <a:spcPts val="0"/>
              </a:spcBef>
              <a:spcAft>
                <a:spcPts val="0"/>
              </a:spcAft>
              <a:buSzPts val="1800"/>
              <a:buChar char="●"/>
            </a:pPr>
            <a:r>
              <a:rPr lang="en"/>
              <a:t>The most common queue discipline is FIFO.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1000"/>
                                        <p:tgtEl>
                                          <p:spTgt spid="1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11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Attributes of Queuing Model  </a:t>
            </a:r>
            <a:endParaRPr/>
          </a:p>
          <a:p>
            <a:pPr indent="0" lvl="0" marL="0" rtl="0" algn="l">
              <a:spcBef>
                <a:spcPts val="0"/>
              </a:spcBef>
              <a:spcAft>
                <a:spcPts val="0"/>
              </a:spcAft>
              <a:buClr>
                <a:schemeClr val="dk1"/>
              </a:buClr>
              <a:buSzPts val="1100"/>
              <a:buFont typeface="Arial"/>
              <a:buNone/>
            </a:pPr>
            <a:r>
              <a:rPr lang="en"/>
              <a:t>3. Queue Pattern</a:t>
            </a:r>
            <a:endParaRPr/>
          </a:p>
        </p:txBody>
      </p:sp>
      <p:sp>
        <p:nvSpPr>
          <p:cNvPr id="155" name="Google Shape;155;p29"/>
          <p:cNvSpPr txBox="1"/>
          <p:nvPr>
            <p:ph idx="1" type="body"/>
          </p:nvPr>
        </p:nvSpPr>
        <p:spPr>
          <a:xfrm>
            <a:off x="311700" y="1865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priority queue discipline, each arrival has its priority. </a:t>
            </a:r>
            <a:endParaRPr/>
          </a:p>
          <a:p>
            <a:pPr indent="-317500" lvl="1" marL="914400" rtl="0" algn="l">
              <a:spcBef>
                <a:spcPts val="0"/>
              </a:spcBef>
              <a:spcAft>
                <a:spcPts val="0"/>
              </a:spcAft>
              <a:buSzPts val="1400"/>
              <a:buChar char="○"/>
            </a:pPr>
            <a:r>
              <a:rPr lang="en"/>
              <a:t>The priority scheme may be either   preemptive   or    non-preemptive .</a:t>
            </a:r>
            <a:endParaRPr/>
          </a:p>
          <a:p>
            <a:pPr indent="-317500" lvl="1" marL="914400" rtl="0" algn="l">
              <a:spcBef>
                <a:spcPts val="0"/>
              </a:spcBef>
              <a:spcAft>
                <a:spcPts val="0"/>
              </a:spcAft>
              <a:buSzPts val="1400"/>
              <a:buChar char="○"/>
            </a:pPr>
            <a:r>
              <a:rPr lang="en"/>
              <a:t> In a preemptive scheme, the customer currently being served is placed back at the front of the queue if the incoming customer has the higher priority than the customer has who is currently being served. </a:t>
            </a:r>
            <a:endParaRPr/>
          </a:p>
          <a:p>
            <a:pPr indent="-317500" lvl="1" marL="914400" rtl="0" algn="l">
              <a:spcBef>
                <a:spcPts val="0"/>
              </a:spcBef>
              <a:spcAft>
                <a:spcPts val="0"/>
              </a:spcAft>
              <a:buSzPts val="1400"/>
              <a:buChar char="○"/>
            </a:pPr>
            <a:r>
              <a:rPr lang="en"/>
              <a:t>The displaced customer ’ s service may be either restarted or resumed. </a:t>
            </a:r>
            <a:endParaRPr/>
          </a:p>
          <a:p>
            <a:pPr indent="-317500" lvl="1" marL="914400" rtl="0" algn="l">
              <a:spcBef>
                <a:spcPts val="0"/>
              </a:spcBef>
              <a:spcAft>
                <a:spcPts val="0"/>
              </a:spcAft>
              <a:buSzPts val="1400"/>
              <a:buChar char="○"/>
            </a:pPr>
            <a:r>
              <a:rPr lang="en"/>
              <a:t>In a non-preemptive scheme, the continuous service is provided for the customer currently being served until it ends.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Attributes of Queuing Model  </a:t>
            </a:r>
            <a:endParaRPr/>
          </a:p>
          <a:p>
            <a:pPr indent="0" lvl="0" marL="0" rtl="0" algn="l">
              <a:spcBef>
                <a:spcPts val="0"/>
              </a:spcBef>
              <a:spcAft>
                <a:spcPts val="0"/>
              </a:spcAft>
              <a:buClr>
                <a:schemeClr val="dk1"/>
              </a:buClr>
              <a:buSzPct val="39285"/>
              <a:buFont typeface="Arial"/>
              <a:buNone/>
            </a:pPr>
            <a:r>
              <a:rPr lang="en"/>
              <a:t>4. Queue Capacity</a:t>
            </a:r>
            <a:endParaRPr/>
          </a:p>
        </p:txBody>
      </p:sp>
      <p:sp>
        <p:nvSpPr>
          <p:cNvPr id="161" name="Google Shape;161;p30"/>
          <p:cNvSpPr txBox="1"/>
          <p:nvPr>
            <p:ph idx="1" type="body"/>
          </p:nvPr>
        </p:nvSpPr>
        <p:spPr>
          <a:xfrm>
            <a:off x="311700" y="1447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queue size may be assumed to be either finite or infinite. </a:t>
            </a:r>
            <a:endParaRPr/>
          </a:p>
          <a:p>
            <a:pPr indent="-342900" lvl="0" marL="457200" rtl="0" algn="l">
              <a:spcBef>
                <a:spcPts val="0"/>
              </a:spcBef>
              <a:spcAft>
                <a:spcPts val="0"/>
              </a:spcAft>
              <a:buSzPts val="1800"/>
              <a:buChar char="●"/>
            </a:pPr>
            <a:r>
              <a:rPr lang="en"/>
              <a:t>For example, the physical confines of a buffer area (i.e., queue) between two</a:t>
            </a:r>
            <a:endParaRPr/>
          </a:p>
          <a:p>
            <a:pPr indent="-342900" lvl="0" marL="457200" rtl="0" algn="l">
              <a:spcBef>
                <a:spcPts val="0"/>
              </a:spcBef>
              <a:spcAft>
                <a:spcPts val="0"/>
              </a:spcAft>
              <a:buSzPts val="1800"/>
              <a:buChar char="●"/>
            </a:pPr>
            <a:r>
              <a:rPr lang="en"/>
              <a:t>workstations along a production line make this queue finite. </a:t>
            </a:r>
            <a:endParaRPr/>
          </a:p>
          <a:p>
            <a:pPr indent="-342900" lvl="0" marL="457200" rtl="0" algn="l">
              <a:spcBef>
                <a:spcPts val="0"/>
              </a:spcBef>
              <a:spcAft>
                <a:spcPts val="0"/>
              </a:spcAft>
              <a:buSzPts val="1800"/>
              <a:buChar char="●"/>
            </a:pPr>
            <a:r>
              <a:rPr lang="en"/>
              <a:t>In contrast, a call center may have the capacity to queue, or place on hold, up to 1000 incoming calls unable to be serviced by the three service representatives; since there is no history of the call center approaching its holding queue capacity, this queue can be assumed to be infinite.</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animEffect filter="fade" transition="in">
                                      <p:cBhvr>
                                        <p:cTn dur="1000"/>
                                        <p:tgtEl>
                                          <p:spTgt spid="16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Kendall’s Notation for a Queuing Model</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Kendall ’ s  notation , A/B/c/N/K, is used to concisely define a queue and its parameters.  </a:t>
            </a:r>
            <a:endParaRPr/>
          </a:p>
          <a:p>
            <a:pPr indent="-325755" lvl="0" marL="457200" rtl="0" algn="l">
              <a:spcBef>
                <a:spcPts val="0"/>
              </a:spcBef>
              <a:spcAft>
                <a:spcPts val="0"/>
              </a:spcAft>
              <a:buSzPct val="100000"/>
              <a:buChar char="●"/>
            </a:pPr>
            <a:r>
              <a:rPr lang="en"/>
              <a:t> “ A ”   and   “ B ”   represent  the  inter - arrival  and  service  distribution,  respectively;  “ D ”  (deterministic),  “ M ”  (Poisson),  “ G ”  (general), and </a:t>
            </a:r>
            <a:endParaRPr/>
          </a:p>
          <a:p>
            <a:pPr indent="-325755" lvl="0" marL="457200" rtl="0" algn="l">
              <a:spcBef>
                <a:spcPts val="0"/>
              </a:spcBef>
              <a:spcAft>
                <a:spcPts val="0"/>
              </a:spcAft>
              <a:buSzPct val="100000"/>
              <a:buChar char="●"/>
            </a:pPr>
            <a:r>
              <a:rPr lang="en"/>
              <a:t>      “ Ek “(Erlang) are used to represent   “ A ”   and   “ B ” . </a:t>
            </a:r>
            <a:endParaRPr/>
          </a:p>
          <a:p>
            <a:pPr indent="-325755" lvl="0" marL="457200" rtl="0" algn="l">
              <a:spcBef>
                <a:spcPts val="0"/>
              </a:spcBef>
              <a:spcAft>
                <a:spcPts val="0"/>
              </a:spcAft>
              <a:buSzPct val="100000"/>
              <a:buChar char="●"/>
            </a:pPr>
            <a:r>
              <a:rPr lang="en"/>
              <a:t> “ c ”   represents  the  number  of  servers.   </a:t>
            </a:r>
            <a:endParaRPr/>
          </a:p>
          <a:p>
            <a:pPr indent="-325755" lvl="0" marL="457200" rtl="0" algn="l">
              <a:spcBef>
                <a:spcPts val="0"/>
              </a:spcBef>
              <a:spcAft>
                <a:spcPts val="0"/>
              </a:spcAft>
              <a:buSzPct val="100000"/>
              <a:buChar char="●"/>
            </a:pPr>
            <a:r>
              <a:rPr lang="en"/>
              <a:t>“ N ”   represents  the  queue  capacity;   </a:t>
            </a:r>
            <a:endParaRPr/>
          </a:p>
          <a:p>
            <a:pPr indent="-325755" lvl="0" marL="457200" rtl="0" algn="l">
              <a:spcBef>
                <a:spcPts val="0"/>
              </a:spcBef>
              <a:spcAft>
                <a:spcPts val="0"/>
              </a:spcAft>
              <a:buSzPct val="100000"/>
              <a:buChar char="●"/>
            </a:pPr>
            <a:r>
              <a:rPr lang="en"/>
              <a:t>“ K ”   represents the size of the calling population.  </a:t>
            </a:r>
            <a:endParaRPr/>
          </a:p>
          <a:p>
            <a:pPr indent="-325755" lvl="0" marL="457200" rtl="0" algn="l">
              <a:spcBef>
                <a:spcPts val="0"/>
              </a:spcBef>
              <a:spcAft>
                <a:spcPts val="0"/>
              </a:spcAft>
              <a:buSzPct val="100000"/>
              <a:buChar char="●"/>
            </a:pPr>
            <a:r>
              <a:rPr lang="en"/>
              <a:t>Usually  the  A/B/c  notation is used when  “ N ”  and  “ K ”  are infinite. </a:t>
            </a:r>
            <a:endParaRPr/>
          </a:p>
          <a:p>
            <a:pPr indent="-325755" lvl="0" marL="457200" rtl="0" algn="l">
              <a:spcBef>
                <a:spcPts val="0"/>
              </a:spcBef>
              <a:spcAft>
                <a:spcPts val="0"/>
              </a:spcAft>
              <a:buSzPct val="100000"/>
              <a:buChar char="●"/>
            </a:pPr>
            <a:r>
              <a:rPr lang="en"/>
              <a:t>For example, M/M/1 represents a single server queuing model, and the inter - arrival and service time are exponentially distributed. </a:t>
            </a:r>
            <a:endParaRPr/>
          </a:p>
          <a:p>
            <a:pPr indent="-325755" lvl="0" marL="457200" rtl="0" algn="l">
              <a:spcBef>
                <a:spcPts val="0"/>
              </a:spcBef>
              <a:spcAft>
                <a:spcPts val="0"/>
              </a:spcAft>
              <a:buSzPct val="100000"/>
              <a:buChar char="●"/>
            </a:pPr>
            <a:r>
              <a:rPr lang="en"/>
              <a:t>The   queue discipline  is often added to describe the system. </a:t>
            </a:r>
            <a:endParaRPr/>
          </a:p>
          <a:p>
            <a:pPr indent="-325755" lvl="0" marL="457200" rtl="0" algn="l">
              <a:spcBef>
                <a:spcPts val="0"/>
              </a:spcBef>
              <a:spcAft>
                <a:spcPts val="0"/>
              </a:spcAft>
              <a:buSzPct val="100000"/>
              <a:buChar char="●"/>
            </a:pPr>
            <a:r>
              <a:rPr lang="en"/>
              <a:t>Here we will address only the M/M/1 type of queue. </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Queuing System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Any system where the customer requests a service for a finite - capacity resource may be considered to be a queuing system.</a:t>
            </a:r>
            <a:endParaRPr/>
          </a:p>
          <a:p>
            <a:pPr indent="-342900" lvl="0" marL="457200" rtl="0" algn="l">
              <a:spcBef>
                <a:spcPts val="0"/>
              </a:spcBef>
              <a:spcAft>
                <a:spcPts val="0"/>
              </a:spcAft>
              <a:buSzPts val="1800"/>
              <a:buChar char="●"/>
            </a:pPr>
            <a:r>
              <a:rPr lang="en"/>
              <a:t>Grocery stores, theme parks, banks and fast - food restaurants are well - known examples of queuing systems. </a:t>
            </a:r>
            <a:endParaRPr/>
          </a:p>
          <a:p>
            <a:pPr indent="-342900" lvl="0" marL="457200" rtl="0" algn="l">
              <a:spcBef>
                <a:spcPts val="0"/>
              </a:spcBef>
              <a:spcAft>
                <a:spcPts val="0"/>
              </a:spcAft>
              <a:buSzPts val="1800"/>
              <a:buChar char="●"/>
            </a:pPr>
            <a:r>
              <a:rPr lang="en"/>
              <a:t>Even a door or a toilet can be an example of a self - service queuing system.</a:t>
            </a:r>
            <a:endParaRPr/>
          </a:p>
          <a:p>
            <a:pPr indent="-317500" lvl="1" marL="914400" rtl="0" algn="l">
              <a:spcBef>
                <a:spcPts val="0"/>
              </a:spcBef>
              <a:spcAft>
                <a:spcPts val="0"/>
              </a:spcAft>
              <a:buSzPts val="1400"/>
              <a:buChar char="○"/>
            </a:pPr>
            <a:r>
              <a:rPr lang="en"/>
              <a:t>For example, McNickle used a queuing model to estimate the required number of toilets in New Zealand buildings based on the estimated number of people entering the buildings</a:t>
            </a:r>
            <a:endParaRPr/>
          </a:p>
          <a:p>
            <a:pPr indent="-342900" lvl="0" marL="457200" rtl="0" algn="l">
              <a:spcBef>
                <a:spcPts val="0"/>
              </a:spcBef>
              <a:spcAft>
                <a:spcPts val="0"/>
              </a:spcAft>
              <a:buSzPts val="1800"/>
              <a:buChar char="●"/>
            </a:pPr>
            <a:r>
              <a:rPr lang="en"/>
              <a:t>In computers, the number of processes need to be run at a specific time can be greater than the number of processing cores available, so some of the processes may need to wait in a queue. </a:t>
            </a:r>
            <a:endParaRPr/>
          </a:p>
          <a:p>
            <a:pPr indent="-342900" lvl="0" marL="457200" rtl="0" algn="l">
              <a:spcBef>
                <a:spcPts val="0"/>
              </a:spcBef>
              <a:spcAft>
                <a:spcPts val="0"/>
              </a:spcAft>
              <a:buSzPts val="1800"/>
              <a:buChar char="●"/>
            </a:pPr>
            <a:r>
              <a:rPr lang="en"/>
              <a:t>In cloud computing, you have to wait for your request of a </a:t>
            </a:r>
            <a:r>
              <a:rPr lang="en"/>
              <a:t>service</a:t>
            </a:r>
            <a:r>
              <a:rPr lang="en"/>
              <a:t> to be fulfilled by a server somewhere else.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1000"/>
                                        <p:tgtEl>
                                          <p:spTgt spid="6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Chapter 4 of the book “Principles of Modelling and Simulation: A Multi-disciplinary Approach by John A. Sokolowski and Catherine M. Banks.”,  (already uploaded on SLATE).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Queuing</a:t>
            </a:r>
            <a:r>
              <a:rPr lang="en"/>
              <a:t> Model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Queuing models are constructed to analyze the performance of a dynamic system where waiting can occur i.e. a Queuing System.</a:t>
            </a:r>
            <a:endParaRPr/>
          </a:p>
          <a:p>
            <a:pPr indent="-342900" lvl="0" marL="457200" rtl="0" algn="l">
              <a:spcBef>
                <a:spcPts val="0"/>
              </a:spcBef>
              <a:spcAft>
                <a:spcPts val="0"/>
              </a:spcAft>
              <a:buSzPts val="1800"/>
              <a:buChar char="●"/>
            </a:pPr>
            <a:r>
              <a:rPr lang="en"/>
              <a:t>The goals of a queuing model are to minimize the average number of waiting customers in a queue and to predict the estimated number of facilities in a queuing system. </a:t>
            </a:r>
            <a:endParaRPr/>
          </a:p>
          <a:p>
            <a:pPr indent="-342900" lvl="0" marL="457200" rtl="0" algn="l">
              <a:spcBef>
                <a:spcPts val="0"/>
              </a:spcBef>
              <a:spcAft>
                <a:spcPts val="0"/>
              </a:spcAft>
              <a:buSzPts val="1800"/>
              <a:buChar char="●"/>
            </a:pPr>
            <a:r>
              <a:rPr lang="en"/>
              <a:t>The performance results of queuing model simulation are produced at the end of a simulation in the form of aggregate statistics.</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Queuing Model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hree basic elements within a queuing model are </a:t>
            </a:r>
            <a:endParaRPr/>
          </a:p>
          <a:p>
            <a:pPr indent="-317500" lvl="1" marL="914400" rtl="0" algn="l">
              <a:spcBef>
                <a:spcPts val="0"/>
              </a:spcBef>
              <a:spcAft>
                <a:spcPts val="0"/>
              </a:spcAft>
              <a:buSzPts val="1400"/>
              <a:buChar char="○"/>
            </a:pPr>
            <a:r>
              <a:rPr lang="en"/>
              <a:t>Entities</a:t>
            </a:r>
            <a:endParaRPr/>
          </a:p>
          <a:p>
            <a:pPr indent="-317500" lvl="1" marL="914400" rtl="0" algn="l">
              <a:spcBef>
                <a:spcPts val="0"/>
              </a:spcBef>
              <a:spcAft>
                <a:spcPts val="0"/>
              </a:spcAft>
              <a:buSzPts val="1400"/>
              <a:buChar char="○"/>
            </a:pPr>
            <a:r>
              <a:rPr lang="en"/>
              <a:t>Servers</a:t>
            </a:r>
            <a:endParaRPr/>
          </a:p>
          <a:p>
            <a:pPr indent="-317500" lvl="1" marL="914400" rtl="0" algn="l">
              <a:spcBef>
                <a:spcPts val="0"/>
              </a:spcBef>
              <a:spcAft>
                <a:spcPts val="0"/>
              </a:spcAft>
              <a:buSzPts val="1400"/>
              <a:buChar char="○"/>
            </a:pPr>
            <a:r>
              <a:rPr lang="en"/>
              <a:t>Queues. </a:t>
            </a:r>
            <a:endParaRPr/>
          </a:p>
          <a:p>
            <a:pPr indent="-342900" lvl="0" marL="457200" rtl="0" algn="l">
              <a:spcBef>
                <a:spcPts val="0"/>
              </a:spcBef>
              <a:spcAft>
                <a:spcPts val="0"/>
              </a:spcAft>
              <a:buSzPts val="1800"/>
              <a:buChar char="●"/>
            </a:pPr>
            <a:r>
              <a:rPr lang="en"/>
              <a:t>Entities can represent either customers or objects, servers can represent persons or production stations that treat or interact with the entity, and queues are the holding or waiting position of entities.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configurations of a Queuing Model</a:t>
            </a:r>
            <a:endParaRPr/>
          </a:p>
        </p:txBody>
      </p:sp>
      <p:pic>
        <p:nvPicPr>
          <p:cNvPr id="79" name="Google Shape;79;p17"/>
          <p:cNvPicPr preferRelativeResize="0"/>
          <p:nvPr/>
        </p:nvPicPr>
        <p:blipFill>
          <a:blip r:embed="rId3">
            <a:alphaModFix/>
          </a:blip>
          <a:stretch>
            <a:fillRect/>
          </a:stretch>
        </p:blipFill>
        <p:spPr>
          <a:xfrm>
            <a:off x="1390660" y="1017450"/>
            <a:ext cx="6362674" cy="3108600"/>
          </a:xfrm>
          <a:prstGeom prst="rect">
            <a:avLst/>
          </a:prstGeom>
          <a:noFill/>
          <a:ln>
            <a:noFill/>
          </a:ln>
        </p:spPr>
      </p:pic>
      <p:sp>
        <p:nvSpPr>
          <p:cNvPr id="80" name="Google Shape;80;p17"/>
          <p:cNvSpPr txBox="1"/>
          <p:nvPr/>
        </p:nvSpPr>
        <p:spPr>
          <a:xfrm>
            <a:off x="2610438" y="4436200"/>
            <a:ext cx="3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single-server single-queue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Different configurations of a Queuing Model</a:t>
            </a:r>
            <a:endParaRPr/>
          </a:p>
        </p:txBody>
      </p:sp>
      <p:pic>
        <p:nvPicPr>
          <p:cNvPr id="86" name="Google Shape;86;p18"/>
          <p:cNvPicPr preferRelativeResize="0"/>
          <p:nvPr/>
        </p:nvPicPr>
        <p:blipFill>
          <a:blip r:embed="rId3">
            <a:alphaModFix/>
          </a:blip>
          <a:stretch>
            <a:fillRect/>
          </a:stretch>
        </p:blipFill>
        <p:spPr>
          <a:xfrm>
            <a:off x="2254426" y="1152475"/>
            <a:ext cx="4635150" cy="3416400"/>
          </a:xfrm>
          <a:prstGeom prst="rect">
            <a:avLst/>
          </a:prstGeom>
          <a:noFill/>
          <a:ln>
            <a:noFill/>
          </a:ln>
        </p:spPr>
      </p:pic>
      <p:sp>
        <p:nvSpPr>
          <p:cNvPr id="87" name="Google Shape;87;p18"/>
          <p:cNvSpPr txBox="1"/>
          <p:nvPr/>
        </p:nvSpPr>
        <p:spPr>
          <a:xfrm>
            <a:off x="1855988" y="1017725"/>
            <a:ext cx="3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multi-server single-queue model</a:t>
            </a:r>
            <a:endParaRPr/>
          </a:p>
        </p:txBody>
      </p:sp>
      <p:sp>
        <p:nvSpPr>
          <p:cNvPr id="88" name="Google Shape;88;p18"/>
          <p:cNvSpPr txBox="1"/>
          <p:nvPr/>
        </p:nvSpPr>
        <p:spPr>
          <a:xfrm>
            <a:off x="2254413" y="4568875"/>
            <a:ext cx="3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multi-server multi-queue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Attributes of a Queuing Model</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queuing model is described by its attributes: </a:t>
            </a:r>
            <a:endParaRPr/>
          </a:p>
          <a:p>
            <a:pPr indent="-317500" lvl="1" marL="914400" rtl="0" algn="l">
              <a:spcBef>
                <a:spcPts val="0"/>
              </a:spcBef>
              <a:spcAft>
                <a:spcPts val="0"/>
              </a:spcAft>
              <a:buSzPts val="1400"/>
              <a:buChar char="○"/>
            </a:pPr>
            <a:r>
              <a:rPr lang="en"/>
              <a:t>customer population, </a:t>
            </a:r>
            <a:endParaRPr/>
          </a:p>
          <a:p>
            <a:pPr indent="-317500" lvl="1" marL="914400" rtl="0" algn="l">
              <a:spcBef>
                <a:spcPts val="0"/>
              </a:spcBef>
              <a:spcAft>
                <a:spcPts val="0"/>
              </a:spcAft>
              <a:buSzPts val="1400"/>
              <a:buChar char="○"/>
            </a:pPr>
            <a:r>
              <a:rPr lang="en"/>
              <a:t>arrival and service pattern, </a:t>
            </a:r>
            <a:endParaRPr/>
          </a:p>
          <a:p>
            <a:pPr indent="-317500" lvl="1" marL="914400" rtl="0" algn="l">
              <a:spcBef>
                <a:spcPts val="0"/>
              </a:spcBef>
              <a:spcAft>
                <a:spcPts val="0"/>
              </a:spcAft>
              <a:buSzPts val="1400"/>
              <a:buChar char="○"/>
            </a:pPr>
            <a:r>
              <a:rPr lang="en"/>
              <a:t>queue discipline, </a:t>
            </a:r>
            <a:endParaRPr/>
          </a:p>
          <a:p>
            <a:pPr indent="-317500" lvl="1" marL="914400" rtl="0" algn="l">
              <a:spcBef>
                <a:spcPts val="0"/>
              </a:spcBef>
              <a:spcAft>
                <a:spcPts val="0"/>
              </a:spcAft>
              <a:buSzPts val="1400"/>
              <a:buChar char="○"/>
            </a:pPr>
            <a:r>
              <a:rPr lang="en"/>
              <a:t>queue capacity,</a:t>
            </a:r>
            <a:endParaRPr/>
          </a:p>
          <a:p>
            <a:pPr indent="-317500" lvl="1" marL="914400" rtl="0" algn="l">
              <a:spcBef>
                <a:spcPts val="0"/>
              </a:spcBef>
              <a:spcAft>
                <a:spcPts val="0"/>
              </a:spcAft>
              <a:buSzPts val="1400"/>
              <a:buChar char="○"/>
            </a:pPr>
            <a:r>
              <a:rPr lang="en"/>
              <a:t>the number of servers.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324325"/>
            <a:ext cx="8520600" cy="82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Attributes of Queuing Model  </a:t>
            </a:r>
            <a:endParaRPr/>
          </a:p>
          <a:p>
            <a:pPr indent="0" lvl="0" marL="0" rtl="0" algn="l">
              <a:spcBef>
                <a:spcPts val="0"/>
              </a:spcBef>
              <a:spcAft>
                <a:spcPts val="0"/>
              </a:spcAft>
              <a:buClr>
                <a:schemeClr val="dk1"/>
              </a:buClr>
              <a:buSzPct val="39285"/>
              <a:buFont typeface="Arial"/>
              <a:buNone/>
            </a:pPr>
            <a:r>
              <a:rPr lang="en"/>
              <a:t>1. Calling Population</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5146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calling population , which can be either finite or infinite, is defined as  “the pool of customers who possibly can request the service in the near future”. </a:t>
            </a:r>
            <a:endParaRPr/>
          </a:p>
          <a:p>
            <a:pPr indent="-342900" lvl="0" marL="457200" rtl="0" algn="l">
              <a:spcBef>
                <a:spcPts val="0"/>
              </a:spcBef>
              <a:spcAft>
                <a:spcPts val="0"/>
              </a:spcAft>
              <a:buSzPts val="1800"/>
              <a:buChar char="●"/>
            </a:pPr>
            <a:r>
              <a:rPr lang="en"/>
              <a:t>If the size of the calling population is infinite, the arrival rate is not affected by others.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93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Attributes of Queuing Model </a:t>
            </a:r>
            <a:endParaRPr/>
          </a:p>
          <a:p>
            <a:pPr indent="0" lvl="0" marL="0" rtl="0" algn="l">
              <a:spcBef>
                <a:spcPts val="0"/>
              </a:spcBef>
              <a:spcAft>
                <a:spcPts val="0"/>
              </a:spcAft>
              <a:buClr>
                <a:schemeClr val="dk1"/>
              </a:buClr>
              <a:buSzPct val="39285"/>
              <a:buFont typeface="Arial"/>
              <a:buNone/>
            </a:pPr>
            <a:r>
              <a:rPr lang="en"/>
              <a:t>2. Arrival and Service Pattern</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585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Arrival  and   service patterns  are the two most important factors determining behaviors of queuing models. </a:t>
            </a:r>
            <a:endParaRPr/>
          </a:p>
          <a:p>
            <a:pPr indent="-342900" lvl="0" marL="457200" rtl="0" algn="l">
              <a:spcBef>
                <a:spcPts val="0"/>
              </a:spcBef>
              <a:spcAft>
                <a:spcPts val="0"/>
              </a:spcAft>
              <a:buSzPts val="1800"/>
              <a:buChar char="●"/>
            </a:pPr>
            <a:r>
              <a:rPr lang="en"/>
              <a:t>A queuing model may be   deterministic   or    stochastic . </a:t>
            </a:r>
            <a:endParaRPr/>
          </a:p>
          <a:p>
            <a:pPr indent="-342900" lvl="0" marL="457200" rtl="0" algn="l">
              <a:spcBef>
                <a:spcPts val="0"/>
              </a:spcBef>
              <a:spcAft>
                <a:spcPts val="0"/>
              </a:spcAft>
              <a:buSzPts val="1800"/>
              <a:buChar char="●"/>
            </a:pPr>
            <a:r>
              <a:rPr lang="en"/>
              <a:t>For the stochastic case, new arrivals occur in a random pattern and their service time is obtained by probability distribution. </a:t>
            </a:r>
            <a:endParaRPr/>
          </a:p>
          <a:p>
            <a:pPr indent="-342900" lvl="0" marL="457200" rtl="0" algn="l">
              <a:spcBef>
                <a:spcPts val="0"/>
              </a:spcBef>
              <a:spcAft>
                <a:spcPts val="0"/>
              </a:spcAft>
              <a:buSzPts val="1800"/>
              <a:buChar char="●"/>
            </a:pPr>
            <a:r>
              <a:rPr lang="en"/>
              <a:t>The arrival and service rates, based on observation, are provided as the values of parameters for stochastic queuing models.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