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6000" spc="-1" strike="noStrike">
                <a:solidFill>
                  <a:srgbClr val="000000"/>
                </a:solidFill>
                <a:latin typeface="Calibri Light"/>
                <a:ea typeface="DejaVu Sans"/>
              </a:rPr>
              <a:t>Computer Modeling and Simulation</a:t>
            </a:r>
            <a:endParaRPr b="0" lang="en-US" sz="6000" spc="-1" strike="noStrike">
              <a:latin typeface="Arial"/>
            </a:endParaRPr>
          </a:p>
        </p:txBody>
      </p:sp>
      <p:sp>
        <p:nvSpPr>
          <p:cNvPr id="115"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400" spc="-1" strike="noStrike">
                <a:solidFill>
                  <a:srgbClr val="000000"/>
                </a:solidFill>
                <a:latin typeface="Calibri"/>
                <a:ea typeface="DejaVu Sans"/>
              </a:rPr>
              <a:t>Lectures 15-17</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Modeling Competition</a:t>
            </a:r>
            <a:endParaRPr b="0" lang="en-US" sz="4400" spc="-1" strike="noStrike">
              <a:latin typeface="Arial"/>
            </a:endParaRPr>
          </a:p>
        </p:txBody>
      </p:sp>
      <p:sp>
        <p:nvSpPr>
          <p:cNvPr id="144" name="CustomShape 2"/>
          <p:cNvSpPr/>
          <p:nvPr/>
        </p:nvSpPr>
        <p:spPr>
          <a:xfrm>
            <a:off x="838080" y="1825560"/>
            <a:ext cx="10514520" cy="485892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an unconstrained growth model, which ignores competition and limiting factors, we consider a population’s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 births to be proportional to the number of individuals in the population (</a:t>
            </a:r>
            <a:r>
              <a:rPr b="0" i="1" lang="en-US" sz="2800" spc="-1" strike="noStrike">
                <a:solidFill>
                  <a:srgbClr val="000000"/>
                </a:solidFill>
                <a:latin typeface="Calibri"/>
                <a:ea typeface="DejaVu Sans"/>
              </a:rPr>
              <a:t>r</a:t>
            </a:r>
            <a:r>
              <a:rPr b="0" lang="en-US" sz="2800" spc="-1" strike="noStrike" baseline="-25000">
                <a:solidFill>
                  <a:srgbClr val="000000"/>
                </a:solidFill>
                <a:latin typeface="Calibri"/>
                <a:ea typeface="DejaVu Sans"/>
              </a:rPr>
              <a:t>1</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 and its deaths to follow a similar proportionality (</a:t>
            </a:r>
            <a:r>
              <a:rPr b="0" i="1" lang="en-US" sz="2800" spc="-1" strike="noStrike">
                <a:solidFill>
                  <a:srgbClr val="000000"/>
                </a:solidFill>
                <a:latin typeface="Calibri"/>
                <a:ea typeface="DejaVu Sans"/>
              </a:rPr>
              <a:t>r</a:t>
            </a:r>
            <a:r>
              <a:rPr b="0" lang="en-US" sz="2800" spc="-1" strike="noStrike" baseline="-25000">
                <a:solidFill>
                  <a:srgbClr val="000000"/>
                </a:solidFill>
                <a:latin typeface="Calibri"/>
                <a:ea typeface="DejaVu Sans"/>
              </a:rPr>
              <a:t>2</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Thus, in this model, the rate of change of the population is</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dP/dt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r</a:t>
            </a:r>
            <a:r>
              <a:rPr b="0" lang="en-US" sz="2900" spc="-1" strike="noStrike" baseline="-25000">
                <a:solidFill>
                  <a:srgbClr val="000000"/>
                </a:solidFill>
                <a:latin typeface="Calibri"/>
                <a:ea typeface="DejaVu Sans"/>
              </a:rPr>
              <a:t>1</a:t>
            </a:r>
            <a:r>
              <a:rPr b="0" i="1" lang="en-US" sz="2800" spc="-1" strike="noStrike">
                <a:solidFill>
                  <a:srgbClr val="000000"/>
                </a:solidFill>
                <a:latin typeface="Calibri"/>
                <a:ea typeface="DejaVu Sans"/>
              </a:rPr>
              <a:t>P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r</a:t>
            </a:r>
            <a:r>
              <a:rPr b="0" lang="en-US" sz="2900" spc="-1" strike="noStrike" baseline="-25000">
                <a:solidFill>
                  <a:srgbClr val="000000"/>
                </a:solidFill>
                <a:latin typeface="Calibri"/>
                <a:ea typeface="DejaVu Sans"/>
              </a:rPr>
              <a:t>2</a:t>
            </a:r>
            <a:r>
              <a:rPr b="0" i="1" lang="en-US" sz="2800" spc="-1" strike="noStrike">
                <a:solidFill>
                  <a:srgbClr val="000000"/>
                </a:solidFill>
                <a:latin typeface="Calibri"/>
                <a:ea typeface="DejaVu Sans"/>
              </a:rPr>
              <a:t>P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r</a:t>
            </a:r>
            <a:r>
              <a:rPr b="0" lang="en-US" sz="2900" spc="-1" strike="noStrike" baseline="-25000">
                <a:solidFill>
                  <a:srgbClr val="000000"/>
                </a:solidFill>
                <a:latin typeface="Calibri"/>
                <a:ea typeface="DejaVu Sans"/>
              </a:rPr>
              <a:t>1</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r</a:t>
            </a:r>
            <a:r>
              <a:rPr b="0" lang="en-US" sz="2900" spc="-1" strike="noStrike" baseline="-25000">
                <a:solidFill>
                  <a:srgbClr val="000000"/>
                </a:solidFill>
                <a:latin typeface="Calibri"/>
                <a:ea typeface="DejaVu Sans"/>
              </a:rPr>
              <a:t>2</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solution is an exponential function, </a:t>
            </a:r>
            <a:r>
              <a:rPr b="0" i="1" lang="en-US" sz="2800" spc="-1" strike="noStrike">
                <a:solidFill>
                  <a:srgbClr val="000000"/>
                </a:solidFill>
                <a:latin typeface="Calibri"/>
                <a:ea typeface="DejaVu Sans"/>
              </a:rPr>
              <a:t>P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P</a:t>
            </a:r>
            <a:r>
              <a:rPr b="0" lang="en-US" sz="2800" spc="-1" strike="noStrike" baseline="-25000">
                <a:solidFill>
                  <a:srgbClr val="000000"/>
                </a:solidFill>
                <a:latin typeface="Calibri"/>
                <a:ea typeface="DejaVu Sans"/>
              </a:rPr>
              <a:t>0</a:t>
            </a:r>
            <a:r>
              <a:rPr b="0" i="1" lang="en-US" sz="2800" spc="-1" strike="noStrike">
                <a:solidFill>
                  <a:srgbClr val="000000"/>
                </a:solidFill>
                <a:latin typeface="Calibri"/>
                <a:ea typeface="DejaVu Sans"/>
              </a:rPr>
              <a:t>e</a:t>
            </a:r>
            <a:r>
              <a:rPr b="0" lang="en-US" sz="2800" spc="-1" strike="noStrike" baseline="30000">
                <a:solidFill>
                  <a:srgbClr val="000000"/>
                </a:solidFill>
                <a:latin typeface="Calibri"/>
                <a:ea typeface="DejaVu Sans"/>
              </a:rPr>
              <a:t>(</a:t>
            </a:r>
            <a:r>
              <a:rPr b="0" i="1" lang="en-US" sz="2800" spc="-1" strike="noStrike" baseline="30000">
                <a:solidFill>
                  <a:srgbClr val="000000"/>
                </a:solidFill>
                <a:latin typeface="Calibri"/>
                <a:ea typeface="DejaVu Sans"/>
              </a:rPr>
              <a:t>r</a:t>
            </a:r>
            <a:r>
              <a:rPr b="0" lang="en-US" sz="2800" spc="-1" strike="noStrike" baseline="30000">
                <a:solidFill>
                  <a:srgbClr val="000000"/>
                </a:solidFill>
                <a:latin typeface="Calibri"/>
                <a:ea typeface="DejaVu Sans"/>
              </a:rPr>
              <a:t>1 – </a:t>
            </a:r>
            <a:r>
              <a:rPr b="0" i="1" lang="en-US" sz="2800" spc="-1" strike="noStrike" baseline="30000">
                <a:solidFill>
                  <a:srgbClr val="000000"/>
                </a:solidFill>
                <a:latin typeface="Calibri"/>
                <a:ea typeface="DejaVu Sans"/>
              </a:rPr>
              <a:t>r</a:t>
            </a:r>
            <a:r>
              <a:rPr b="0" lang="en-US" sz="2800" spc="-1" strike="noStrike" baseline="30000">
                <a:solidFill>
                  <a:srgbClr val="000000"/>
                </a:solidFill>
                <a:latin typeface="Calibri"/>
                <a:ea typeface="DejaVu Sans"/>
              </a:rPr>
              <a:t>2)</a:t>
            </a:r>
            <a:r>
              <a:rPr b="0" i="1" lang="en-US" sz="2800" spc="-1" strike="noStrike" baseline="30000">
                <a:solidFill>
                  <a:srgbClr val="000000"/>
                </a:solidFill>
                <a:latin typeface="Calibri"/>
                <a:ea typeface="DejaVu Sans"/>
              </a:rPr>
              <a:t>t</a:t>
            </a:r>
            <a:r>
              <a:rPr b="0" lang="en-US" sz="2800" spc="-1" strike="noStrike">
                <a:solidFill>
                  <a:srgbClr val="000000"/>
                </a:solidFill>
                <a:latin typeface="Calibri"/>
                <a:ea typeface="DejaVu Sans"/>
              </a:rPr>
              <a: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However, with competition, a competing species has a negative impact on the rate of change of a population.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this situation, we can model the number of deaths of each species as being proportional to its population size and the population size of the other species.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Thus, for </a:t>
            </a:r>
            <a:r>
              <a:rPr b="0" i="1" lang="en-US" sz="2800" spc="-1" strike="noStrike">
                <a:solidFill>
                  <a:srgbClr val="000000"/>
                </a:solidFill>
                <a:latin typeface="Calibri"/>
                <a:ea typeface="DejaVu Sans"/>
              </a:rPr>
              <a:t>B </a:t>
            </a:r>
            <a:r>
              <a:rPr b="0" lang="en-US" sz="2800" spc="-1" strike="noStrike">
                <a:solidFill>
                  <a:srgbClr val="000000"/>
                </a:solidFill>
                <a:latin typeface="Calibri"/>
                <a:ea typeface="DejaVu Sans"/>
              </a:rPr>
              <a:t>being the population of BTS and </a:t>
            </a:r>
            <a:r>
              <a:rPr b="0" i="1" lang="en-US" sz="2800" spc="-1" strike="noStrike">
                <a:solidFill>
                  <a:srgbClr val="000000"/>
                </a:solidFill>
                <a:latin typeface="Calibri"/>
                <a:ea typeface="DejaVu Sans"/>
              </a:rPr>
              <a:t>W </a:t>
            </a:r>
            <a:r>
              <a:rPr b="0" lang="en-US" sz="2800" spc="-1" strike="noStrike">
                <a:solidFill>
                  <a:srgbClr val="000000"/>
                </a:solidFill>
                <a:latin typeface="Calibri"/>
                <a:ea typeface="DejaVu Sans"/>
              </a:rPr>
              <a:t>the population of WTS, the number of deaths of each species is proportional to the product </a:t>
            </a:r>
            <a:r>
              <a:rPr b="0" i="1" lang="en-US" sz="2800" spc="-1" strike="noStrike">
                <a:solidFill>
                  <a:srgbClr val="000000"/>
                </a:solidFill>
                <a:latin typeface="Calibri"/>
                <a:ea typeface="DejaVu Sans"/>
              </a:rPr>
              <a:t>BW</a:t>
            </a:r>
            <a:r>
              <a:rPr b="0" lang="en-US" sz="2800" spc="-1" strike="noStrike">
                <a:solidFill>
                  <a:srgbClr val="000000"/>
                </a:solidFill>
                <a:latin typeface="Calibri"/>
                <a:ea typeface="DejaVu Sans"/>
              </a:rPr>
              <a: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Moreover, the constant of proportionality associated with this proportionality for one species reflects competitive skills of the other species.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Modeling Competition</a:t>
            </a:r>
            <a:endParaRPr b="0" lang="en-US" sz="4400" spc="-1" strike="noStrike">
              <a:latin typeface="Arial"/>
            </a:endParaRPr>
          </a:p>
        </p:txBody>
      </p:sp>
      <p:sp>
        <p:nvSpPr>
          <p:cNvPr id="14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this situation, we can model the number of deaths of each species as being proportional to its population size and the population size of the other species.</a:t>
            </a:r>
            <a:endParaRPr b="0" lang="en-US" sz="2800" spc="-1" strike="noStrike">
              <a:latin typeface="Arial"/>
            </a:endParaRPr>
          </a:p>
          <a:p>
            <a:pPr marL="228600" indent="-227520" algn="ctr">
              <a:lnSpc>
                <a:spcPct val="90000"/>
              </a:lnSpc>
              <a:spcBef>
                <a:spcPts val="1001"/>
              </a:spcBef>
              <a:buClr>
                <a:srgbClr val="000000"/>
              </a:buClr>
              <a:buFont typeface="Arial"/>
              <a:buChar char="•"/>
            </a:pPr>
            <a:r>
              <a:rPr b="0" lang="en-US" sz="2800" spc="-1" strike="noStrike">
                <a:solidFill>
                  <a:srgbClr val="000000"/>
                </a:solidFill>
                <a:latin typeface="Calibri"/>
                <a:ea typeface="DejaVu Sans"/>
              </a:rPr>
              <a:t>Δ(deaths of WTS) = </a:t>
            </a:r>
            <a:r>
              <a:rPr b="0" i="1" lang="en-US" sz="2800" spc="-1" strike="noStrike">
                <a:solidFill>
                  <a:srgbClr val="000000"/>
                </a:solidFill>
                <a:latin typeface="Calibri"/>
                <a:ea typeface="DejaVu Sans"/>
              </a:rPr>
              <a:t>wBW</a:t>
            </a:r>
            <a:r>
              <a:rPr b="0" lang="en-US" sz="2800" spc="-1" strike="noStrike">
                <a:solidFill>
                  <a:srgbClr val="000000"/>
                </a:solidFill>
                <a:latin typeface="Calibri"/>
                <a:ea typeface="DejaVu Sans"/>
              </a:rPr>
              <a:t>, where </a:t>
            </a:r>
            <a:r>
              <a:rPr b="0" i="1" lang="en-US" sz="2800" spc="-1" strike="noStrike">
                <a:solidFill>
                  <a:srgbClr val="000000"/>
                </a:solidFill>
                <a:latin typeface="Calibri"/>
                <a:ea typeface="DejaVu Sans"/>
              </a:rPr>
              <a:t>w </a:t>
            </a:r>
            <a:r>
              <a:rPr b="0" lang="en-US" sz="2800" spc="-1" strike="noStrike">
                <a:solidFill>
                  <a:srgbClr val="000000"/>
                </a:solidFill>
                <a:latin typeface="Calibri"/>
                <a:ea typeface="DejaVu Sans"/>
              </a:rPr>
              <a:t>is a WTS death proportionality constant</a:t>
            </a:r>
            <a:endParaRPr b="0" lang="en-US" sz="2800" spc="-1" strike="noStrike">
              <a:latin typeface="Arial"/>
            </a:endParaRPr>
          </a:p>
          <a:p>
            <a:pPr marL="228600" indent="-227520" algn="ctr">
              <a:lnSpc>
                <a:spcPct val="90000"/>
              </a:lnSpc>
              <a:spcBef>
                <a:spcPts val="1001"/>
              </a:spcBef>
              <a:buClr>
                <a:srgbClr val="000000"/>
              </a:buClr>
              <a:buFont typeface="Arial"/>
              <a:buChar char="•"/>
            </a:pPr>
            <a:r>
              <a:rPr b="0" lang="en-US" sz="2800" spc="-1" strike="noStrike">
                <a:solidFill>
                  <a:srgbClr val="000000"/>
                </a:solidFill>
                <a:latin typeface="Calibri"/>
                <a:ea typeface="DejaVu Sans"/>
              </a:rPr>
              <a:t>Δ(deaths of BTS) = </a:t>
            </a:r>
            <a:r>
              <a:rPr b="0" i="1" lang="en-US" sz="2800" spc="-1" strike="noStrike">
                <a:solidFill>
                  <a:srgbClr val="000000"/>
                </a:solidFill>
                <a:latin typeface="Calibri"/>
                <a:ea typeface="DejaVu Sans"/>
              </a:rPr>
              <a:t>bWB </a:t>
            </a:r>
            <a:r>
              <a:rPr b="0" lang="en-US" sz="2800" spc="-1" strike="noStrike">
                <a:solidFill>
                  <a:srgbClr val="000000"/>
                </a:solidFill>
                <a:latin typeface="Calibri"/>
                <a:ea typeface="DejaVu Sans"/>
              </a:rPr>
              <a:t>where </a:t>
            </a:r>
            <a:r>
              <a:rPr b="0" i="1" lang="en-US" sz="2800" spc="-1" strike="noStrike">
                <a:solidFill>
                  <a:srgbClr val="000000"/>
                </a:solidFill>
                <a:latin typeface="Calibri"/>
                <a:ea typeface="DejaVu Sans"/>
              </a:rPr>
              <a:t>b </a:t>
            </a:r>
            <a:r>
              <a:rPr b="0" lang="en-US" sz="2800" spc="-1" strike="noStrike">
                <a:solidFill>
                  <a:srgbClr val="000000"/>
                </a:solidFill>
                <a:latin typeface="Calibri"/>
                <a:ea typeface="DejaVu Sans"/>
              </a:rPr>
              <a:t>is a BTS death proportionality constant</a:t>
            </a:r>
            <a:endParaRPr b="0" lang="en-US" sz="2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8080" y="365040"/>
            <a:ext cx="10514520" cy="1324440"/>
          </a:xfrm>
          <a:prstGeom prst="rect">
            <a:avLst/>
          </a:prstGeom>
          <a:noFill/>
          <a:ln>
            <a:noFill/>
          </a:ln>
        </p:spPr>
        <p:style>
          <a:lnRef idx="0"/>
          <a:fillRef idx="0"/>
          <a:effectRef idx="0"/>
          <a:fontRef idx="minor"/>
        </p:style>
      </p:sp>
      <p:pic>
        <p:nvPicPr>
          <p:cNvPr id="148" name="Content Placeholder 3" descr=""/>
          <p:cNvPicPr/>
          <p:nvPr/>
        </p:nvPicPr>
        <p:blipFill>
          <a:blip r:embed="rId1"/>
          <a:stretch/>
        </p:blipFill>
        <p:spPr>
          <a:xfrm>
            <a:off x="2340720" y="1825560"/>
            <a:ext cx="6825240" cy="4834800"/>
          </a:xfrm>
          <a:prstGeom prst="rect">
            <a:avLst/>
          </a:prstGeom>
          <a:ln>
            <a:noFill/>
          </a:ln>
        </p:spPr>
      </p:pic>
      <p:sp>
        <p:nvSpPr>
          <p:cNvPr id="149" name="CustomShape 2"/>
          <p:cNvSpPr/>
          <p:nvPr/>
        </p:nvSpPr>
        <p:spPr>
          <a:xfrm>
            <a:off x="3150720" y="6427080"/>
            <a:ext cx="48409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Model diagram of competition of species</a:t>
            </a:r>
            <a:endParaRPr b="0" lang="en-US"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Equation Set</a:t>
            </a:r>
            <a:endParaRPr b="0" lang="en-US" sz="4400" spc="-1" strike="noStrike">
              <a:latin typeface="Arial"/>
            </a:endParaRPr>
          </a:p>
        </p:txBody>
      </p:sp>
      <p:sp>
        <p:nvSpPr>
          <p:cNvPr id="15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BTS_population</a:t>
            </a:r>
            <a:r>
              <a:rPr b="0" lang="en-US" sz="2800" spc="-1" strike="noStrike">
                <a:solidFill>
                  <a:srgbClr val="000000"/>
                </a:solidFill>
                <a:latin typeface="Calibri"/>
                <a:ea typeface="DejaVu Sans"/>
              </a:rPr>
              <a:t>(0) = 15</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BTS_birth_fraction </a:t>
            </a:r>
            <a:r>
              <a:rPr b="0" lang="en-US" sz="2800" spc="-1" strike="noStrike">
                <a:solidFill>
                  <a:srgbClr val="000000"/>
                </a:solidFill>
                <a:latin typeface="Calibri"/>
                <a:ea typeface="DejaVu Sans"/>
              </a:rPr>
              <a:t>= 1</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BTS_births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BTS_birth_fraction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BTS_population</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BTS_death_proportionality_constant </a:t>
            </a:r>
            <a:r>
              <a:rPr b="0" lang="en-US" sz="2800" spc="-1" strike="noStrike">
                <a:solidFill>
                  <a:srgbClr val="000000"/>
                </a:solidFill>
                <a:latin typeface="Calibri"/>
                <a:ea typeface="DejaVu Sans"/>
              </a:rPr>
              <a:t>= 0.20</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BTS_deaths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BTS_death_proportionality_constant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WTS_population</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BTS_population</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WTS_population</a:t>
            </a:r>
            <a:r>
              <a:rPr b="0" lang="en-US" sz="2800" spc="-1" strike="noStrike">
                <a:solidFill>
                  <a:srgbClr val="000000"/>
                </a:solidFill>
                <a:latin typeface="Calibri"/>
                <a:ea typeface="DejaVu Sans"/>
              </a:rPr>
              <a:t>(0) = 20</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WTS_birth_fraction </a:t>
            </a:r>
            <a:r>
              <a:rPr b="0" lang="en-US" sz="2800" spc="-1" strike="noStrike">
                <a:solidFill>
                  <a:srgbClr val="000000"/>
                </a:solidFill>
                <a:latin typeface="Calibri"/>
                <a:ea typeface="DejaVu Sans"/>
              </a:rPr>
              <a:t>= 1</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WTS_births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WTS_population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WTS_birth_fraction</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WTS_death_proportionality_constant </a:t>
            </a:r>
            <a:r>
              <a:rPr b="0" lang="en-US" sz="2800" spc="-1" strike="noStrike">
                <a:solidFill>
                  <a:srgbClr val="000000"/>
                </a:solidFill>
                <a:latin typeface="Calibri"/>
                <a:ea typeface="DejaVu Sans"/>
              </a:rPr>
              <a:t>= 0.27</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WTS_deaths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WTS_death_proportionality_constant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BTS_population</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WTS_population</a:t>
            </a:r>
            <a:endParaRPr b="0" lang="en-US" sz="2800" spc="-1" strike="noStrike">
              <a:latin typeface="Arial"/>
            </a:endParaRPr>
          </a:p>
        </p:txBody>
      </p:sp>
      <p:pic>
        <p:nvPicPr>
          <p:cNvPr id="152" name="Content Placeholder 3" descr=""/>
          <p:cNvPicPr/>
          <p:nvPr/>
        </p:nvPicPr>
        <p:blipFill>
          <a:blip r:embed="rId1"/>
          <a:stretch/>
        </p:blipFill>
        <p:spPr>
          <a:xfrm>
            <a:off x="4647600" y="567360"/>
            <a:ext cx="7389360" cy="164880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38080" y="365040"/>
            <a:ext cx="10514520" cy="1324440"/>
          </a:xfrm>
          <a:prstGeom prst="rect">
            <a:avLst/>
          </a:prstGeom>
          <a:noFill/>
          <a:ln>
            <a:noFill/>
          </a:ln>
        </p:spPr>
        <p:style>
          <a:lnRef idx="0"/>
          <a:fillRef idx="0"/>
          <a:effectRef idx="0"/>
          <a:fontRef idx="minor"/>
        </p:style>
      </p:sp>
      <p:pic>
        <p:nvPicPr>
          <p:cNvPr id="154" name="Content Placeholder 3" descr=""/>
          <p:cNvPicPr/>
          <p:nvPr/>
        </p:nvPicPr>
        <p:blipFill>
          <a:blip r:embed="rId1"/>
          <a:stretch/>
        </p:blipFill>
        <p:spPr>
          <a:xfrm>
            <a:off x="3020760" y="2269800"/>
            <a:ext cx="5152320" cy="3179160"/>
          </a:xfrm>
          <a:prstGeom prst="rect">
            <a:avLst/>
          </a:prstGeom>
          <a:ln>
            <a:noFill/>
          </a:ln>
        </p:spPr>
      </p:pic>
      <p:sp>
        <p:nvSpPr>
          <p:cNvPr id="155" name="CustomShape 2"/>
          <p:cNvSpPr/>
          <p:nvPr/>
        </p:nvSpPr>
        <p:spPr>
          <a:xfrm>
            <a:off x="2926080" y="5449680"/>
            <a:ext cx="6094800" cy="637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ea typeface="DejaVu Sans"/>
              </a:rPr>
              <a:t>Graph of population change of BTS and WTS over time</a:t>
            </a: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Predator-Prey Model</a:t>
            </a:r>
            <a:endParaRPr b="0" lang="en-US" sz="4400" spc="-1" strike="noStrike">
              <a:latin typeface="Arial"/>
            </a:endParaRPr>
          </a:p>
        </p:txBody>
      </p:sp>
      <p:sp>
        <p:nvSpPr>
          <p:cNvPr id="15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one species (</a:t>
            </a:r>
            <a:r>
              <a:rPr b="1" lang="en-US" sz="2800" spc="-1" strike="noStrike">
                <a:solidFill>
                  <a:srgbClr val="000000"/>
                </a:solidFill>
                <a:latin typeface="Calibri"/>
                <a:ea typeface="DejaVu Sans"/>
              </a:rPr>
              <a:t>predator</a:t>
            </a:r>
            <a:r>
              <a:rPr b="0" lang="en-US" sz="2800" spc="-1" strike="noStrike">
                <a:solidFill>
                  <a:srgbClr val="000000"/>
                </a:solidFill>
                <a:latin typeface="Calibri"/>
                <a:ea typeface="DejaVu Sans"/>
              </a:rPr>
              <a:t>) consumes another species (</a:t>
            </a:r>
            <a:r>
              <a:rPr b="1" lang="en-US" sz="2800" spc="-1" strike="noStrike">
                <a:solidFill>
                  <a:srgbClr val="000000"/>
                </a:solidFill>
                <a:latin typeface="Calibri"/>
                <a:ea typeface="DejaVu Sans"/>
              </a:rPr>
              <a:t>prey</a:t>
            </a:r>
            <a:r>
              <a:rPr b="0" lang="en-US" sz="2800" spc="-1" strike="noStrike">
                <a:solidFill>
                  <a:srgbClr val="000000"/>
                </a:solidFill>
                <a:latin typeface="Calibri"/>
                <a:ea typeface="DejaVu Sans"/>
              </a:rPr>
              <a:t>) while the latter is still living, the action is </a:t>
            </a:r>
            <a:r>
              <a:rPr b="1" lang="en-US" sz="2800" spc="-1" strike="noStrike">
                <a:solidFill>
                  <a:srgbClr val="000000"/>
                </a:solidFill>
                <a:latin typeface="Calibri"/>
                <a:ea typeface="DejaVu Sans"/>
              </a:rPr>
              <a:t>predation</a:t>
            </a:r>
            <a:r>
              <a:rPr b="0" lang="en-US" sz="2800" spc="-1" strike="noStrike">
                <a:solidFill>
                  <a:srgbClr val="000000"/>
                </a:solidFill>
                <a:latin typeface="Calibri"/>
                <a:ea typeface="DejaVu Sans"/>
              </a:rPr>
              <a: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Predator adaptations usually involve better prey detection and capture, whereas prey adaptations normally involve improved abilities to escape and avoid detection.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the 1920s, mathematicians Vito Volterra and Alfred Lotka independently proposed a model for populations of a predator species and its prey, such as hawk and squirrel populations in a certain area.</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model is called </a:t>
            </a:r>
            <a:r>
              <a:rPr b="1" lang="en-US" sz="2800" spc="-1" strike="noStrike">
                <a:solidFill>
                  <a:srgbClr val="000000"/>
                </a:solidFill>
                <a:latin typeface="Calibri"/>
                <a:ea typeface="DejaVu Sans"/>
              </a:rPr>
              <a:t>Lotka-Volterra</a:t>
            </a:r>
            <a:r>
              <a:rPr b="0" lang="en-US" sz="2800" spc="-1" strike="noStrike">
                <a:solidFill>
                  <a:srgbClr val="000000"/>
                </a:solidFill>
                <a:latin typeface="Calibri"/>
                <a:ea typeface="DejaVu Sans"/>
              </a:rPr>
              <a:t> Model.</a:t>
            </a:r>
            <a:endParaRPr b="0" lang="en-US" sz="2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65040"/>
            <a:ext cx="10514520" cy="1324440"/>
          </a:xfrm>
          <a:prstGeom prst="rect">
            <a:avLst/>
          </a:prstGeom>
          <a:noFill/>
          <a:ln>
            <a:noFill/>
          </a:ln>
        </p:spPr>
        <p:style>
          <a:lnRef idx="0"/>
          <a:fillRef idx="0"/>
          <a:effectRef idx="0"/>
          <a:fontRef idx="minor"/>
        </p:style>
      </p:sp>
      <p:pic>
        <p:nvPicPr>
          <p:cNvPr id="159" name="Content Placeholder 3" descr=""/>
          <p:cNvPicPr/>
          <p:nvPr/>
        </p:nvPicPr>
        <p:blipFill>
          <a:blip r:embed="rId1"/>
          <a:stretch/>
        </p:blipFill>
        <p:spPr>
          <a:xfrm>
            <a:off x="838080" y="2443680"/>
            <a:ext cx="10468800" cy="345600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Lotka-Volterra Model</a:t>
            </a:r>
            <a:endParaRPr b="0" lang="en-US" sz="4400" spc="-1" strike="noStrike">
              <a:latin typeface="Arial"/>
            </a:endParaRPr>
          </a:p>
        </p:txBody>
      </p:sp>
      <p:sp>
        <p:nvSpPr>
          <p:cNvPr id="16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Let </a:t>
            </a:r>
            <a:r>
              <a:rPr b="0" i="1" lang="en-US" sz="2800" spc="-1" strike="noStrike">
                <a:solidFill>
                  <a:srgbClr val="000000"/>
                </a:solidFill>
                <a:latin typeface="Calibri"/>
                <a:ea typeface="DejaVu Sans"/>
              </a:rPr>
              <a:t>s </a:t>
            </a:r>
            <a:r>
              <a:rPr b="0" lang="en-US" sz="2800" spc="-1" strike="noStrike">
                <a:solidFill>
                  <a:srgbClr val="000000"/>
                </a:solidFill>
                <a:latin typeface="Calibri"/>
                <a:ea typeface="DejaVu Sans"/>
              </a:rPr>
              <a:t>be the number of squirrels in the area and </a:t>
            </a:r>
            <a:r>
              <a:rPr b="0" i="1" lang="en-US" sz="2800" spc="-1" strike="noStrike">
                <a:solidFill>
                  <a:srgbClr val="000000"/>
                </a:solidFill>
                <a:latin typeface="Calibri"/>
                <a:ea typeface="DejaVu Sans"/>
              </a:rPr>
              <a:t>h </a:t>
            </a:r>
            <a:r>
              <a:rPr b="0" lang="en-US" sz="2800" spc="-1" strike="noStrike">
                <a:solidFill>
                  <a:srgbClr val="000000"/>
                </a:solidFill>
                <a:latin typeface="Calibri"/>
                <a:ea typeface="DejaVu Sans"/>
              </a:rPr>
              <a:t>be the number of hawks. If no hawks are present, the change in </a:t>
            </a:r>
            <a:r>
              <a:rPr b="0" i="1" lang="en-US" sz="2800" spc="-1" strike="noStrike">
                <a:solidFill>
                  <a:srgbClr val="000000"/>
                </a:solidFill>
                <a:latin typeface="Calibri"/>
                <a:ea typeface="DejaVu Sans"/>
              </a:rPr>
              <a:t>s </a:t>
            </a:r>
            <a:r>
              <a:rPr b="0" lang="en-US" sz="2800" spc="-1" strike="noStrike">
                <a:solidFill>
                  <a:srgbClr val="000000"/>
                </a:solidFill>
                <a:latin typeface="Calibri"/>
                <a:ea typeface="DejaVu Sans"/>
              </a:rPr>
              <a:t>from time </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to time </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is</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Δ</a:t>
            </a:r>
            <a:r>
              <a:rPr b="0" i="1" lang="en-US" sz="2800" spc="-1" strike="noStrike">
                <a:solidFill>
                  <a:srgbClr val="000000"/>
                </a:solidFill>
                <a:latin typeface="Calibri"/>
                <a:ea typeface="DejaVu Sans"/>
              </a:rPr>
              <a:t>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(squirrel growth at time </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Δ</a:t>
            </a:r>
            <a:r>
              <a:rPr b="0" i="1" lang="en-US" sz="2800" spc="-1" strike="noStrike">
                <a:solidFill>
                  <a:srgbClr val="000000"/>
                </a:solidFill>
                <a:latin typeface="Calibri"/>
                <a:ea typeface="DejaVu Sans"/>
              </a:rPr>
              <a:t>t</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s</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Δ</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for constant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However, this prey’s population is reduced by an amount proportional to the product of the number of hawks and the number of squirrels,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Thus, with a proportionality constant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hs</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for this reduction, the change in the number of squirrels from time </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to time </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is as follows:</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Δ</a:t>
            </a:r>
            <a:r>
              <a:rPr b="0" i="1" lang="en-US" sz="2800" spc="-1" strike="noStrike">
                <a:solidFill>
                  <a:srgbClr val="000000"/>
                </a:solidFill>
                <a:latin typeface="Calibri"/>
                <a:ea typeface="DejaVu Sans"/>
              </a:rPr>
              <a:t>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(squirrel growth at time </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Δ</a:t>
            </a:r>
            <a:r>
              <a:rPr b="0" i="1" lang="en-US" sz="2800" spc="-1" strike="noStrike">
                <a:solidFill>
                  <a:srgbClr val="000000"/>
                </a:solidFill>
                <a:latin typeface="Calibri"/>
                <a:ea typeface="DejaVu Sans"/>
              </a:rPr>
              <a:t>t</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s</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hs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Δ</a:t>
            </a:r>
            <a:r>
              <a:rPr b="0" i="1" lang="en-US" sz="2800" spc="-1" strike="noStrike">
                <a:solidFill>
                  <a:srgbClr val="000000"/>
                </a:solidFill>
                <a:latin typeface="Calibri"/>
                <a:ea typeface="DejaVu Sans"/>
              </a:rPr>
              <a:t>t</a:t>
            </a:r>
            <a:endParaRPr b="0" lang="en-US" sz="2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Lotka-Volterra Model</a:t>
            </a:r>
            <a:endParaRPr b="0" lang="en-US" sz="4400" spc="-1" strike="noStrike">
              <a:latin typeface="Arial"/>
            </a:endParaRPr>
          </a:p>
        </p:txBody>
      </p:sp>
      <p:sp>
        <p:nvSpPr>
          <p:cNvPr id="16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Δ</a:t>
            </a:r>
            <a:r>
              <a:rPr b="0" i="1" lang="en-US" sz="2800" spc="-1" strike="noStrike">
                <a:solidFill>
                  <a:srgbClr val="000000"/>
                </a:solidFill>
                <a:latin typeface="Calibri"/>
                <a:ea typeface="DejaVu Sans"/>
              </a:rPr>
              <a:t>h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(hawk growth at time </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Δ</a:t>
            </a:r>
            <a:r>
              <a:rPr b="0" i="1" lang="en-US" sz="2800" spc="-1" strike="noStrike">
                <a:solidFill>
                  <a:srgbClr val="000000"/>
                </a:solidFill>
                <a:latin typeface="Calibri"/>
                <a:ea typeface="DejaVu Sans"/>
              </a:rPr>
              <a:t>t</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sh</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h</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Δ</a:t>
            </a:r>
            <a:r>
              <a:rPr b="0" i="1" lang="en-US" sz="2800" spc="-1" strike="noStrike">
                <a:solidFill>
                  <a:srgbClr val="000000"/>
                </a:solidFill>
                <a:latin typeface="Calibri"/>
                <a:ea typeface="DejaVu Sans"/>
              </a:rPr>
              <a:t>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Although the deaths of the squirrels and the births of the hawks are both proportional to the product of the number of possible interactions of the two populations, their constants of proportionality,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hs</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sh</a:t>
            </a:r>
            <a:r>
              <a:rPr b="0" lang="en-US" sz="2800" spc="-1" strike="noStrike">
                <a:solidFill>
                  <a:srgbClr val="000000"/>
                </a:solidFill>
                <a:latin typeface="Calibri"/>
                <a:ea typeface="DejaVu Sans"/>
              </a:rPr>
              <a:t>, respectively, are probably different. For instance, 2% of the possible interactions might result in the death of a squirrel, while only 1% of the possible interactions might contribute to the birth of a hawk.</a:t>
            </a:r>
            <a:endParaRPr b="0" lang="en-US" sz="2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Lotka-Volterra Model</a:t>
            </a:r>
            <a:endParaRPr b="0" lang="en-US" sz="4400" spc="-1" strike="noStrike">
              <a:latin typeface="Arial"/>
            </a:endParaRPr>
          </a:p>
        </p:txBody>
      </p:sp>
      <p:sp>
        <p:nvSpPr>
          <p:cNvPr id="16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We can express the predator-prey model, known as the </a:t>
            </a:r>
            <a:r>
              <a:rPr b="1" lang="en-US" sz="2800" spc="-1" strike="noStrike">
                <a:solidFill>
                  <a:srgbClr val="000000"/>
                </a:solidFill>
                <a:latin typeface="Calibri"/>
                <a:ea typeface="DejaVu Sans"/>
              </a:rPr>
              <a:t>Lotka-Volterra model</a:t>
            </a:r>
            <a:r>
              <a:rPr b="0" lang="en-US" sz="2800" spc="-1" strike="noStrike">
                <a:solidFill>
                  <a:srgbClr val="000000"/>
                </a:solidFill>
                <a:latin typeface="Calibri"/>
                <a:ea typeface="DejaVu Sans"/>
              </a:rPr>
              <a: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as the following pair of difference equations for the change in prey (here, change in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squirrel population, Δ</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 and change in predator (here, change in the hawk population, Δ</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 from time </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to time </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Δ</a:t>
            </a:r>
            <a:r>
              <a:rPr b="0" i="1" lang="en-US" sz="2800" spc="-1" strike="noStrike">
                <a:solidFill>
                  <a:srgbClr val="000000"/>
                </a:solidFill>
                <a:latin typeface="Calibri"/>
                <a:ea typeface="DejaVu Sans"/>
              </a:rPr>
              <a:t>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s</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hs</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Δ</a:t>
            </a:r>
            <a:r>
              <a:rPr b="0" i="1" lang="en-US" sz="2800" spc="-1" strike="noStrike">
                <a:solidFill>
                  <a:srgbClr val="000000"/>
                </a:solidFill>
                <a:latin typeface="Calibri"/>
                <a:ea typeface="DejaVu Sans"/>
              </a:rPr>
              <a:t>t              </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ea typeface="DejaVu Sans"/>
              </a:rPr>
              <a:t>Δ</a:t>
            </a:r>
            <a:r>
              <a:rPr b="0" i="1" lang="en-US" sz="2800" spc="-1" strike="noStrike">
                <a:solidFill>
                  <a:srgbClr val="000000"/>
                </a:solidFill>
                <a:latin typeface="Calibri"/>
                <a:ea typeface="DejaVu Sans"/>
              </a:rPr>
              <a:t>h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sh</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s</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k</a:t>
            </a:r>
            <a:r>
              <a:rPr b="0" i="1" lang="en-US" sz="2800" spc="-1" strike="noStrike" baseline="-25000">
                <a:solidFill>
                  <a:srgbClr val="000000"/>
                </a:solidFill>
                <a:latin typeface="Calibri"/>
                <a:ea typeface="DejaVu Sans"/>
              </a:rPr>
              <a:t>h</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h</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t </a:t>
            </a:r>
            <a:r>
              <a:rPr b="0" lang="en-US" sz="2800" spc="-1" strike="noStrike">
                <a:solidFill>
                  <a:srgbClr val="000000"/>
                </a:solidFill>
                <a:latin typeface="Calibri"/>
                <a:ea typeface="DejaVu Sans"/>
              </a:rPr>
              <a:t>– Δ</a:t>
            </a:r>
            <a:r>
              <a:rPr b="0" i="1" lang="en-US" sz="2800" spc="-1" strike="noStrike">
                <a:solidFill>
                  <a:srgbClr val="000000"/>
                </a:solidFill>
                <a:latin typeface="Calibri"/>
                <a:ea typeface="DejaVu Sans"/>
              </a:rPr>
              <a:t>t</a:t>
            </a:r>
            <a:r>
              <a:rPr b="0" lang="en-US" sz="2800" spc="-1" strike="noStrike">
                <a:solidFill>
                  <a:srgbClr val="000000"/>
                </a:solidFill>
                <a:latin typeface="Calibri"/>
                <a:ea typeface="DejaVu Sans"/>
              </a:rPr>
              <a:t>)) * Δ</a:t>
            </a:r>
            <a:r>
              <a:rPr b="0" i="1" lang="en-US" sz="2800" spc="-1" strike="noStrike">
                <a:solidFill>
                  <a:srgbClr val="000000"/>
                </a:solidFill>
                <a:latin typeface="Calibri"/>
                <a:ea typeface="DejaVu Sans"/>
              </a:rPr>
              <a:t>t</a:t>
            </a:r>
            <a:endParaRPr b="0" lang="en-US" sz="2800" spc="-1" strike="noStrike">
              <a:latin typeface="Arial"/>
            </a:endParaRPr>
          </a:p>
          <a:p>
            <a:pPr algn="ctr">
              <a:lnSpc>
                <a:spcPct val="90000"/>
              </a:lnSpc>
              <a:spcBef>
                <a:spcPts val="1001"/>
              </a:spcBef>
            </a:pP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ea typeface="DejaVu Sans"/>
              </a:rPr>
              <a:t>ds/dt = k</a:t>
            </a:r>
            <a:r>
              <a:rPr b="0" i="1" lang="en-US" sz="2800" spc="-1" strike="noStrike" baseline="-25000">
                <a:solidFill>
                  <a:srgbClr val="000000"/>
                </a:solidFill>
                <a:latin typeface="Calibri"/>
                <a:ea typeface="DejaVu Sans"/>
              </a:rPr>
              <a:t>s </a:t>
            </a:r>
            <a:r>
              <a:rPr b="0" i="1" lang="en-US" sz="2800" spc="-1" strike="noStrike">
                <a:solidFill>
                  <a:srgbClr val="000000"/>
                </a:solidFill>
                <a:latin typeface="Calibri"/>
                <a:ea typeface="DejaVu Sans"/>
              </a:rPr>
              <a:t>s – k</a:t>
            </a:r>
            <a:r>
              <a:rPr b="0" i="1" lang="en-US" sz="2800" spc="-1" strike="noStrike" baseline="-25000">
                <a:solidFill>
                  <a:srgbClr val="000000"/>
                </a:solidFill>
                <a:latin typeface="Calibri"/>
                <a:ea typeface="DejaVu Sans"/>
              </a:rPr>
              <a:t>hs</a:t>
            </a:r>
            <a:r>
              <a:rPr b="0" i="1" lang="en-US" sz="2800" spc="-1" strike="noStrike">
                <a:solidFill>
                  <a:srgbClr val="000000"/>
                </a:solidFill>
                <a:latin typeface="Calibri"/>
                <a:ea typeface="DejaVu Sans"/>
              </a:rPr>
              <a:t>hs</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ea typeface="DejaVu Sans"/>
              </a:rPr>
              <a:t>dh/dt = k</a:t>
            </a:r>
            <a:r>
              <a:rPr b="0" i="1" lang="en-US" sz="2800" spc="-1" strike="noStrike" baseline="-25000">
                <a:solidFill>
                  <a:srgbClr val="000000"/>
                </a:solidFill>
                <a:latin typeface="Calibri"/>
                <a:ea typeface="DejaVu Sans"/>
              </a:rPr>
              <a:t>sh</a:t>
            </a:r>
            <a:r>
              <a:rPr b="0" i="1" lang="en-US" sz="2800" spc="-1" strike="noStrike">
                <a:solidFill>
                  <a:srgbClr val="000000"/>
                </a:solidFill>
                <a:latin typeface="Calibri"/>
                <a:ea typeface="DejaVu Sans"/>
              </a:rPr>
              <a:t> sh – k</a:t>
            </a:r>
            <a:r>
              <a:rPr b="0" i="1" lang="en-US" sz="2800" spc="-1" strike="noStrike" baseline="-25000">
                <a:solidFill>
                  <a:srgbClr val="000000"/>
                </a:solidFill>
                <a:latin typeface="Calibri"/>
                <a:ea typeface="DejaVu Sans"/>
              </a:rPr>
              <a:t>h </a:t>
            </a:r>
            <a:r>
              <a:rPr b="0" i="1" lang="en-US" sz="2800" spc="-1" strike="noStrike">
                <a:solidFill>
                  <a:srgbClr val="000000"/>
                </a:solidFill>
                <a:latin typeface="Calibri"/>
                <a:ea typeface="DejaVu Sans"/>
              </a:rPr>
              <a:t>h</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Constrained Growth Model</a:t>
            </a:r>
            <a:endParaRPr b="0" lang="en-US" sz="4400" spc="-1" strike="noStrike">
              <a:latin typeface="Arial"/>
            </a:endParaRPr>
          </a:p>
        </p:txBody>
      </p:sp>
      <p:sp>
        <p:nvSpPr>
          <p:cNvPr id="11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Endemic populations increase rapidly at first, but they eventually encounter resistance from the environment— competitors, predators, limited resources, and disease.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the environment tends to limit the growth of populations, so that they usually increase only to a certain level and then do not increase or decrease drastically unless a change in the environment occurs.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This maximum population size that the environment can support indefinitely is termed the </a:t>
            </a:r>
            <a:r>
              <a:rPr b="1" lang="en-US" sz="2800" spc="-1" strike="noStrike">
                <a:solidFill>
                  <a:srgbClr val="000000"/>
                </a:solidFill>
                <a:latin typeface="Calibri"/>
              </a:rPr>
              <a:t>carrying capacity</a:t>
            </a:r>
            <a:r>
              <a:rPr b="0" lang="en-US" sz="2800" spc="-1" strike="noStrike">
                <a:solidFill>
                  <a:srgbClr val="000000"/>
                </a:solidFill>
                <a:latin typeface="Calibri"/>
              </a:rPr>
              <a:t>.</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Lotka-Volterra Model</a:t>
            </a:r>
            <a:endParaRPr b="0" lang="en-US" sz="4400" spc="-1" strike="noStrike">
              <a:latin typeface="Arial"/>
            </a:endParaRPr>
          </a:p>
        </p:txBody>
      </p:sp>
      <p:pic>
        <p:nvPicPr>
          <p:cNvPr id="167" name="Content Placeholder 3" descr=""/>
          <p:cNvPicPr/>
          <p:nvPr/>
        </p:nvPicPr>
        <p:blipFill>
          <a:blip r:embed="rId1"/>
          <a:stretch/>
        </p:blipFill>
        <p:spPr>
          <a:xfrm>
            <a:off x="3224160" y="1933200"/>
            <a:ext cx="5742360" cy="4037400"/>
          </a:xfrm>
          <a:prstGeom prst="rect">
            <a:avLst/>
          </a:prstGeom>
          <a:ln>
            <a:noFill/>
          </a:ln>
        </p:spPr>
      </p:pic>
      <p:sp>
        <p:nvSpPr>
          <p:cNvPr id="168" name="CustomShape 2"/>
          <p:cNvSpPr/>
          <p:nvPr/>
        </p:nvSpPr>
        <p:spPr>
          <a:xfrm>
            <a:off x="4719960" y="6214320"/>
            <a:ext cx="27514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Predator-prey diagram</a:t>
            </a:r>
            <a:endParaRPr b="0" lang="en-US"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Equation set</a:t>
            </a:r>
            <a:endParaRPr b="0" lang="en-US" sz="4400" spc="-1" strike="noStrike">
              <a:latin typeface="Arial"/>
            </a:endParaRPr>
          </a:p>
        </p:txBody>
      </p:sp>
      <p:sp>
        <p:nvSpPr>
          <p:cNvPr id="17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predator_population</a:t>
            </a:r>
            <a:r>
              <a:rPr b="0" lang="en-US" sz="2800" spc="-1" strike="noStrike">
                <a:solidFill>
                  <a:srgbClr val="000000"/>
                </a:solidFill>
                <a:latin typeface="Calibri"/>
                <a:ea typeface="DejaVu Sans"/>
              </a:rPr>
              <a:t>(0) = 15</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predator_birth_fraction </a:t>
            </a:r>
            <a:r>
              <a:rPr b="0" lang="en-US" sz="2800" spc="-1" strike="noStrike">
                <a:solidFill>
                  <a:srgbClr val="000000"/>
                </a:solidFill>
                <a:latin typeface="Calibri"/>
                <a:ea typeface="DejaVu Sans"/>
              </a:rPr>
              <a:t>= 0.01</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predator_births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predator_birth_fraction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prey_population</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predator_population</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predator_death_proportionality_constant </a:t>
            </a:r>
            <a:r>
              <a:rPr b="0" lang="en-US" sz="2800" spc="-1" strike="noStrike">
                <a:solidFill>
                  <a:srgbClr val="000000"/>
                </a:solidFill>
                <a:latin typeface="Calibri"/>
                <a:ea typeface="DejaVu Sans"/>
              </a:rPr>
              <a:t>= 1.06</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predator_deaths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predator_death_proportionality_constant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predator_population</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prey_population</a:t>
            </a:r>
            <a:r>
              <a:rPr b="0" lang="en-US" sz="2800" spc="-1" strike="noStrike">
                <a:solidFill>
                  <a:srgbClr val="000000"/>
                </a:solidFill>
                <a:latin typeface="Calibri"/>
                <a:ea typeface="DejaVu Sans"/>
              </a:rPr>
              <a:t>(0) = 100</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prey_birth_fraction </a:t>
            </a:r>
            <a:r>
              <a:rPr b="0" lang="en-US" sz="2800" spc="-1" strike="noStrike">
                <a:solidFill>
                  <a:srgbClr val="000000"/>
                </a:solidFill>
                <a:latin typeface="Calibri"/>
                <a:ea typeface="DejaVu Sans"/>
              </a:rPr>
              <a:t>= 2</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prey_births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prey_birth_fraction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prey_population</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prey_death_proportionality_constant </a:t>
            </a:r>
            <a:r>
              <a:rPr b="0" lang="en-US" sz="2800" spc="-1" strike="noStrike">
                <a:solidFill>
                  <a:srgbClr val="000000"/>
                </a:solidFill>
                <a:latin typeface="Calibri"/>
                <a:ea typeface="DejaVu Sans"/>
              </a:rPr>
              <a:t>= 0.02</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prey_deaths = (prey_death_proportionality_constant * predator_population) *</a:t>
            </a: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prey_population</a:t>
            </a:r>
            <a:endParaRPr b="0" lang="en-US" sz="2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38080" y="365040"/>
            <a:ext cx="10514520" cy="1324440"/>
          </a:xfrm>
          <a:prstGeom prst="rect">
            <a:avLst/>
          </a:prstGeom>
          <a:noFill/>
          <a:ln>
            <a:noFill/>
          </a:ln>
        </p:spPr>
        <p:style>
          <a:lnRef idx="0"/>
          <a:fillRef idx="0"/>
          <a:effectRef idx="0"/>
          <a:fontRef idx="minor"/>
        </p:style>
      </p:sp>
      <p:pic>
        <p:nvPicPr>
          <p:cNvPr id="172" name="Picture 3" descr=""/>
          <p:cNvPicPr/>
          <p:nvPr/>
        </p:nvPicPr>
        <p:blipFill>
          <a:blip r:embed="rId1"/>
          <a:stretch/>
        </p:blipFill>
        <p:spPr>
          <a:xfrm>
            <a:off x="3314520" y="2124000"/>
            <a:ext cx="5266440" cy="2763720"/>
          </a:xfrm>
          <a:prstGeom prst="rect">
            <a:avLst/>
          </a:prstGeom>
          <a:ln>
            <a:noFill/>
          </a:ln>
        </p:spPr>
      </p:pic>
      <p:sp>
        <p:nvSpPr>
          <p:cNvPr id="173" name="CustomShape 2"/>
          <p:cNvSpPr/>
          <p:nvPr/>
        </p:nvSpPr>
        <p:spPr>
          <a:xfrm>
            <a:off x="3487680" y="5322240"/>
            <a:ext cx="5215680" cy="638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Graph of populations versus time in months</a:t>
            </a:r>
            <a:endParaRPr b="0" lang="en-US" sz="1800" spc="-1" strike="noStrike">
              <a:latin typeface="Arial"/>
            </a:endParaRPr>
          </a:p>
          <a:p>
            <a:pPr>
              <a:lnSpc>
                <a:spcPct val="100000"/>
              </a:lnSpc>
            </a:pPr>
            <a:endParaRPr b="0" lang="en-US"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38080" y="365040"/>
            <a:ext cx="10514520" cy="1324440"/>
          </a:xfrm>
          <a:prstGeom prst="rect">
            <a:avLst/>
          </a:prstGeom>
          <a:noFill/>
          <a:ln>
            <a:noFill/>
          </a:ln>
        </p:spPr>
        <p:style>
          <a:lnRef idx="0"/>
          <a:fillRef idx="0"/>
          <a:effectRef idx="0"/>
          <a:fontRef idx="minor"/>
        </p:style>
      </p:sp>
      <p:pic>
        <p:nvPicPr>
          <p:cNvPr id="175" name="Picture 4" descr=""/>
          <p:cNvPicPr/>
          <p:nvPr/>
        </p:nvPicPr>
        <p:blipFill>
          <a:blip r:embed="rId1"/>
          <a:stretch/>
        </p:blipFill>
        <p:spPr>
          <a:xfrm>
            <a:off x="3484800" y="2315520"/>
            <a:ext cx="4685400" cy="2713680"/>
          </a:xfrm>
          <a:prstGeom prst="rect">
            <a:avLst/>
          </a:prstGeom>
          <a:ln>
            <a:noFill/>
          </a:ln>
        </p:spPr>
      </p:pic>
      <p:sp>
        <p:nvSpPr>
          <p:cNvPr id="176" name="CustomShape 2"/>
          <p:cNvSpPr/>
          <p:nvPr/>
        </p:nvSpPr>
        <p:spPr>
          <a:xfrm>
            <a:off x="2717280" y="5285520"/>
            <a:ext cx="6220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Graph of predator population versus prey population</a:t>
            </a:r>
            <a:endParaRPr b="0" lang="en-US"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Force and Motion</a:t>
            </a:r>
            <a:endParaRPr b="0" lang="en-US" sz="4400" spc="-1" strike="noStrike">
              <a:latin typeface="Arial"/>
            </a:endParaRPr>
          </a:p>
        </p:txBody>
      </p:sp>
      <p:sp>
        <p:nvSpPr>
          <p:cNvPr id="17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want to model skydiving </a:t>
            </a:r>
            <a:r>
              <a:rPr b="0" lang="en-US" sz="2800" spc="-1" strike="noStrike">
                <a:solidFill>
                  <a:srgbClr val="000000"/>
                </a:solidFill>
                <a:latin typeface="Calibri"/>
              </a:rPr>
              <a:t>now.</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that we model velocity and </a:t>
            </a:r>
            <a:r>
              <a:rPr b="0" lang="en-US" sz="2800" spc="-1" strike="noStrike">
                <a:solidFill>
                  <a:srgbClr val="000000"/>
                </a:solidFill>
                <a:latin typeface="Calibri"/>
              </a:rPr>
              <a:t>acceleration first.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instantaneous rate of </a:t>
            </a:r>
            <a:r>
              <a:rPr b="0" lang="en-US" sz="2800" spc="-1" strike="noStrike">
                <a:solidFill>
                  <a:srgbClr val="000000"/>
                </a:solidFill>
                <a:latin typeface="Calibri"/>
              </a:rPr>
              <a:t>change, or derivative, of </a:t>
            </a:r>
            <a:r>
              <a:rPr b="0" lang="en-US" sz="2800" spc="-1" strike="noStrike">
                <a:solidFill>
                  <a:srgbClr val="000000"/>
                </a:solidFill>
                <a:latin typeface="Calibri"/>
              </a:rPr>
              <a:t>position (</a:t>
            </a:r>
            <a:r>
              <a:rPr b="0" i="1" lang="en-US" sz="2800" spc="-1" strike="noStrike">
                <a:solidFill>
                  <a:srgbClr val="000000"/>
                </a:solidFill>
                <a:latin typeface="Calibri"/>
              </a:rPr>
              <a:t>s</a:t>
            </a:r>
            <a:r>
              <a:rPr b="0" lang="en-US" sz="2800" spc="-1" strike="noStrike">
                <a:solidFill>
                  <a:srgbClr val="000000"/>
                </a:solidFill>
                <a:latin typeface="Calibri"/>
              </a:rPr>
              <a:t>) with respect to time </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is </a:t>
            </a:r>
            <a:r>
              <a:rPr b="1" lang="en-US" sz="2800" spc="-1" strike="noStrike">
                <a:solidFill>
                  <a:srgbClr val="000000"/>
                </a:solidFill>
                <a:latin typeface="Calibri"/>
              </a:rPr>
              <a:t>velocity</a:t>
            </a:r>
            <a:r>
              <a:rPr b="0" lang="en-US" sz="2800" spc="-1" strike="noStrike">
                <a:solidFill>
                  <a:srgbClr val="000000"/>
                </a:solidFill>
                <a:latin typeface="Calibri"/>
              </a:rPr>
              <a:t> (</a:t>
            </a:r>
            <a:r>
              <a:rPr b="0" i="1" lang="en-US" sz="2800" spc="-1" strike="noStrike">
                <a:solidFill>
                  <a:srgbClr val="000000"/>
                </a:solidFill>
                <a:latin typeface="Calibri"/>
              </a:rPr>
              <a:t>v</a:t>
            </a:r>
            <a:r>
              <a:rPr b="0" lang="en-US" sz="2800" spc="-1" strike="noStrike">
                <a:solidFill>
                  <a:srgbClr val="000000"/>
                </a:solidFill>
                <a:latin typeface="Calibri"/>
              </a:rPr>
              <a: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Moreover, the instantaneous </a:t>
            </a:r>
            <a:r>
              <a:rPr b="0" lang="en-US" sz="2800" spc="-1" strike="noStrike">
                <a:solidFill>
                  <a:srgbClr val="000000"/>
                </a:solidFill>
                <a:latin typeface="Calibri"/>
              </a:rPr>
              <a:t>rate of change of velocity with </a:t>
            </a:r>
            <a:r>
              <a:rPr b="0" lang="en-US" sz="2800" spc="-1" strike="noStrike">
                <a:solidFill>
                  <a:srgbClr val="000000"/>
                </a:solidFill>
                <a:latin typeface="Calibri"/>
              </a:rPr>
              <a:t>respect to time is </a:t>
            </a:r>
            <a:r>
              <a:rPr b="1" lang="en-US" sz="2800" spc="-1" strike="noStrike">
                <a:solidFill>
                  <a:srgbClr val="000000"/>
                </a:solidFill>
                <a:latin typeface="Calibri"/>
              </a:rPr>
              <a:t>acceleration </a:t>
            </a:r>
            <a:r>
              <a:rPr b="0" lang="en-US" sz="2800" spc="-1" strike="noStrike">
                <a:solidFill>
                  <a:srgbClr val="000000"/>
                </a:solidFill>
                <a:latin typeface="Calibri"/>
              </a:rPr>
              <a:t>(</a:t>
            </a:r>
            <a:r>
              <a:rPr b="0" i="1" lang="en-US" sz="2800" spc="-1" strike="noStrike">
                <a:solidFill>
                  <a:srgbClr val="000000"/>
                </a:solidFill>
                <a:latin typeface="Calibri"/>
              </a:rPr>
              <a:t>a</a:t>
            </a:r>
            <a:r>
              <a:rPr b="0" lang="en-US" sz="2800" spc="-1" strike="noStrike">
                <a:solidFill>
                  <a:srgbClr val="000000"/>
                </a:solidFill>
                <a:latin typeface="Calibri"/>
              </a:rPr>
              <a:t>). In derivative notation, we </a:t>
            </a:r>
            <a:r>
              <a:rPr b="0" lang="en-US" sz="2800" spc="-1" strike="noStrike">
                <a:solidFill>
                  <a:srgbClr val="000000"/>
                </a:solidFill>
                <a:latin typeface="Calibri"/>
              </a:rPr>
              <a:t>have the following:</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use these derivatives in </a:t>
            </a:r>
            <a:r>
              <a:rPr b="0" lang="en-US" sz="2800" spc="-1" strike="noStrike">
                <a:solidFill>
                  <a:srgbClr val="000000"/>
                </a:solidFill>
                <a:latin typeface="Calibri"/>
              </a:rPr>
              <a:t>modeling the motion of a ball </a:t>
            </a:r>
            <a:r>
              <a:rPr b="0" lang="en-US" sz="2800" spc="-1" strike="noStrike">
                <a:solidFill>
                  <a:srgbClr val="000000"/>
                </a:solidFill>
                <a:latin typeface="Calibri"/>
              </a:rPr>
              <a:t>when, on a windless day, </a:t>
            </a:r>
            <a:r>
              <a:rPr b="0" lang="en-US" sz="2800" spc="-1" strike="noStrike">
                <a:solidFill>
                  <a:srgbClr val="000000"/>
                </a:solidFill>
                <a:latin typeface="Calibri"/>
              </a:rPr>
              <a:t>someone standing on a bridge </a:t>
            </a:r>
            <a:r>
              <a:rPr b="0" lang="en-US" sz="2800" spc="-1" strike="noStrike">
                <a:solidFill>
                  <a:srgbClr val="000000"/>
                </a:solidFill>
                <a:latin typeface="Calibri"/>
              </a:rPr>
              <a:t>holds a ball over the side and </a:t>
            </a:r>
            <a:r>
              <a:rPr b="0" lang="en-US" sz="2800" spc="-1" strike="noStrike">
                <a:solidFill>
                  <a:srgbClr val="000000"/>
                </a:solidFill>
                <a:latin typeface="Calibri"/>
              </a:rPr>
              <a:t>tosses the ball straight up into </a:t>
            </a:r>
            <a:r>
              <a:rPr b="0" lang="en-US" sz="2800" spc="-1" strike="noStrike">
                <a:solidFill>
                  <a:srgbClr val="000000"/>
                </a:solidFill>
                <a:latin typeface="Calibri"/>
              </a:rPr>
              <a:t>the air. </a:t>
            </a:r>
            <a:endParaRPr b="0" lang="en-US" sz="2800" spc="-1" strike="noStrike">
              <a:latin typeface="Arial"/>
            </a:endParaRPr>
          </a:p>
        </p:txBody>
      </p:sp>
    </p:spTree>
  </p:cSld>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838080" y="365040"/>
            <a:ext cx="10514880" cy="1324800"/>
          </a:xfrm>
          <a:prstGeom prst="rect">
            <a:avLst/>
          </a:prstGeom>
          <a:noFill/>
          <a:ln>
            <a:noFill/>
          </a:ln>
        </p:spPr>
        <p:style>
          <a:lnRef idx="0"/>
          <a:fillRef idx="0"/>
          <a:effectRef idx="0"/>
          <a:fontRef idx="minor"/>
        </p:style>
      </p:sp>
      <p:pic>
        <p:nvPicPr>
          <p:cNvPr id="180" name="Content Placeholder 4" descr=""/>
          <p:cNvPicPr/>
          <p:nvPr/>
        </p:nvPicPr>
        <p:blipFill>
          <a:blip r:embed="rId1"/>
          <a:stretch/>
        </p:blipFill>
        <p:spPr>
          <a:xfrm>
            <a:off x="1656720" y="1395720"/>
            <a:ext cx="7318800" cy="4359600"/>
          </a:xfrm>
          <a:prstGeom prst="rect">
            <a:avLst/>
          </a:prstGeom>
          <a:ln>
            <a:noFill/>
          </a:ln>
        </p:spPr>
      </p:pic>
      <p:sp>
        <p:nvSpPr>
          <p:cNvPr id="181" name="CustomShape 2"/>
          <p:cNvSpPr/>
          <p:nvPr/>
        </p:nvSpPr>
        <p:spPr>
          <a:xfrm>
            <a:off x="3105720" y="5756040"/>
            <a:ext cx="53028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Diagram of motion of ball thrown straight up</a:t>
            </a:r>
            <a:endParaRPr b="0" lang="en-US" sz="1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38080" y="365040"/>
            <a:ext cx="10514880" cy="1324800"/>
          </a:xfrm>
          <a:prstGeom prst="rect">
            <a:avLst/>
          </a:prstGeom>
          <a:noFill/>
          <a:ln>
            <a:noFill/>
          </a:ln>
        </p:spPr>
        <p:style>
          <a:lnRef idx="0"/>
          <a:fillRef idx="0"/>
          <a:effectRef idx="0"/>
          <a:fontRef idx="minor"/>
        </p:style>
      </p:sp>
      <p:pic>
        <p:nvPicPr>
          <p:cNvPr id="183" name="Content Placeholder 3" descr=""/>
          <p:cNvPicPr/>
          <p:nvPr/>
        </p:nvPicPr>
        <p:blipFill>
          <a:blip r:embed="rId1"/>
          <a:stretch/>
        </p:blipFill>
        <p:spPr>
          <a:xfrm>
            <a:off x="3826080" y="2297160"/>
            <a:ext cx="4295160" cy="2456640"/>
          </a:xfrm>
          <a:prstGeom prst="rect">
            <a:avLst/>
          </a:prstGeom>
          <a:ln>
            <a:noFill/>
          </a:ln>
        </p:spPr>
      </p:pic>
      <p:sp>
        <p:nvSpPr>
          <p:cNvPr id="184" name="CustomShape 2"/>
          <p:cNvSpPr/>
          <p:nvPr/>
        </p:nvSpPr>
        <p:spPr>
          <a:xfrm>
            <a:off x="2670120" y="5154120"/>
            <a:ext cx="64731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ea typeface="DejaVu Sans"/>
              </a:rPr>
              <a:t>Graph of velocity (m/s) and position (m) of ball versus time (s)</a:t>
            </a:r>
            <a:endParaRPr b="0" lang="en-US" sz="1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838080" y="365040"/>
            <a:ext cx="10514880" cy="1324800"/>
          </a:xfrm>
          <a:prstGeom prst="rect">
            <a:avLst/>
          </a:prstGeom>
          <a:noFill/>
          <a:ln>
            <a:noFill/>
          </a:ln>
        </p:spPr>
        <p:style>
          <a:lnRef idx="0"/>
          <a:fillRef idx="0"/>
          <a:effectRef idx="0"/>
          <a:fontRef idx="minor"/>
        </p:style>
      </p:sp>
      <p:pic>
        <p:nvPicPr>
          <p:cNvPr id="186" name="Content Placeholder 3" descr=""/>
          <p:cNvPicPr/>
          <p:nvPr/>
        </p:nvPicPr>
        <p:blipFill>
          <a:blip r:embed="rId1"/>
          <a:stretch/>
        </p:blipFill>
        <p:spPr>
          <a:xfrm>
            <a:off x="3639240" y="2477160"/>
            <a:ext cx="4352040" cy="2437560"/>
          </a:xfrm>
          <a:prstGeom prst="rect">
            <a:avLst/>
          </a:prstGeom>
          <a:ln>
            <a:noFill/>
          </a:ln>
        </p:spPr>
      </p:pic>
      <p:sp>
        <p:nvSpPr>
          <p:cNvPr id="187" name="CustomShape 2"/>
          <p:cNvSpPr/>
          <p:nvPr/>
        </p:nvSpPr>
        <p:spPr>
          <a:xfrm>
            <a:off x="2767680" y="5379120"/>
            <a:ext cx="609516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ea typeface="DejaVu Sans"/>
              </a:rPr>
              <a:t>Graph of velocity (m/s), position (m), and speed (m/s) of ball versus time (s)</a:t>
            </a:r>
            <a:endParaRPr b="0" lang="en-US" sz="18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Force and Motion Model involving friction</a:t>
            </a:r>
            <a:endParaRPr b="0" lang="en-US" sz="4400" spc="-1" strike="noStrike">
              <a:latin typeface="Arial"/>
            </a:endParaRPr>
          </a:p>
        </p:txBody>
      </p:sp>
      <p:sp>
        <p:nvSpPr>
          <p:cNvPr id="18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Kinetic friction, </a:t>
            </a:r>
            <a:r>
              <a:rPr b="0" lang="en-US" sz="2800" spc="-1" strike="noStrike">
                <a:solidFill>
                  <a:srgbClr val="000000"/>
                </a:solidFill>
                <a:latin typeface="Calibri"/>
              </a:rPr>
              <a:t>or </a:t>
            </a:r>
            <a:r>
              <a:rPr b="1" lang="en-US" sz="2800" spc="-1" strike="noStrike">
                <a:solidFill>
                  <a:srgbClr val="000000"/>
                </a:solidFill>
                <a:latin typeface="Calibri"/>
              </a:rPr>
              <a:t>drag</a:t>
            </a:r>
            <a:r>
              <a:rPr b="0" lang="en-US" sz="2800" spc="-1" strike="noStrike">
                <a:solidFill>
                  <a:srgbClr val="000000"/>
                </a:solidFill>
                <a:latin typeface="Calibri"/>
              </a:rPr>
              <a:t>, is a force. This force between </a:t>
            </a:r>
            <a:r>
              <a:rPr b="0" lang="en-US" sz="2800" spc="-1" strike="noStrike">
                <a:solidFill>
                  <a:srgbClr val="000000"/>
                </a:solidFill>
                <a:latin typeface="Calibri"/>
              </a:rPr>
              <a:t>objects is in the opposite direction to a moving object </a:t>
            </a:r>
            <a:r>
              <a:rPr b="0" lang="en-US" sz="2800" spc="-1" strike="noStrike">
                <a:solidFill>
                  <a:srgbClr val="000000"/>
                </a:solidFill>
                <a:latin typeface="Calibri"/>
              </a:rPr>
              <a:t>and tends to slow motion. Thus, kinetic friction dampens </a:t>
            </a:r>
            <a:r>
              <a:rPr b="0" lang="en-US" sz="2800" spc="-1" strike="noStrike">
                <a:solidFill>
                  <a:srgbClr val="000000"/>
                </a:solidFill>
                <a:latin typeface="Calibri"/>
              </a:rPr>
              <a:t>motion of an object.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an object moves through a fluid, such as air or </a:t>
            </a:r>
            <a:r>
              <a:rPr b="0" lang="en-US" sz="2800" spc="-1" strike="noStrike">
                <a:solidFill>
                  <a:srgbClr val="000000"/>
                </a:solidFill>
                <a:latin typeface="Calibri"/>
              </a:rPr>
              <a:t>water, the fluid friction is a function of the object’s </a:t>
            </a:r>
            <a:r>
              <a:rPr b="0" lang="en-US" sz="2800" spc="-1" strike="noStrike">
                <a:solidFill>
                  <a:srgbClr val="000000"/>
                </a:solidFill>
                <a:latin typeface="Calibri"/>
              </a:rPr>
              <a:t>velocity. For example, the faster we pedal a bicycle, the </a:t>
            </a:r>
            <a:r>
              <a:rPr b="0" lang="en-US" sz="2800" spc="-1" strike="noStrike">
                <a:solidFill>
                  <a:srgbClr val="000000"/>
                </a:solidFill>
                <a:latin typeface="Calibri"/>
              </a:rPr>
              <a:t>harder it is for us to do so. As our velocity increases, so </a:t>
            </a:r>
            <a:r>
              <a:rPr b="0" lang="en-US" sz="2800" spc="-1" strike="noStrike">
                <a:solidFill>
                  <a:srgbClr val="000000"/>
                </a:solidFill>
                <a:latin typeface="Calibri"/>
              </a:rPr>
              <a:t>does the friction of the air on our bodies</a:t>
            </a:r>
            <a:endParaRPr b="0" lang="en-US" sz="2800" spc="-1" strike="noStrike">
              <a:latin typeface="Arial"/>
            </a:endParaRPr>
          </a:p>
        </p:txBody>
      </p:sp>
    </p:spTree>
  </p:cSld>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Different models for fluid friction</a:t>
            </a:r>
            <a:endParaRPr b="0" lang="en-US" sz="4400" spc="-1" strike="noStrike">
              <a:latin typeface="Arial"/>
            </a:endParaRPr>
          </a:p>
        </p:txBody>
      </p:sp>
      <p:pic>
        <p:nvPicPr>
          <p:cNvPr id="191" name="Content Placeholder 3" descr=""/>
          <p:cNvPicPr/>
          <p:nvPr/>
        </p:nvPicPr>
        <p:blipFill>
          <a:blip r:embed="rId1"/>
          <a:stretch/>
        </p:blipFill>
        <p:spPr>
          <a:xfrm>
            <a:off x="1171080" y="1979640"/>
            <a:ext cx="9185760" cy="4877640"/>
          </a:xfrm>
          <a:prstGeom prst="rect">
            <a:avLst/>
          </a:prstGeom>
          <a:ln>
            <a:noFill/>
          </a:ln>
        </p:spPr>
      </p:pic>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Carrying Capacity</a:t>
            </a:r>
            <a:endParaRPr b="0" lang="en-US" sz="4400" spc="-1" strike="noStrike">
              <a:latin typeface="Arial"/>
            </a:endParaRPr>
          </a:p>
        </p:txBody>
      </p:sp>
      <p:sp>
        <p:nvSpPr>
          <p:cNvPr id="1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unconstrained growth model, we have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the population is very small, the number of deaths be almost zero, indicating that few individuals are dying.</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Near the carrying capacity, the number of deaths should be almost equal to the number of births, so that the population remains roughly constant.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populations larger than the carrying capacity, the fraction should be even larger so that the population decreases in size through deaths.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To accomplish this dampening of growth, we could compute the number of deaths as a changing fraction of the number of births.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This fraction is </a:t>
            </a:r>
            <a:r>
              <a:rPr b="1" lang="en-US" sz="2800" spc="-1" strike="noStrike">
                <a:solidFill>
                  <a:srgbClr val="000000"/>
                </a:solidFill>
                <a:latin typeface="Calibri"/>
              </a:rPr>
              <a:t>P/M </a:t>
            </a:r>
            <a:r>
              <a:rPr b="0" lang="en-US" sz="2800" spc="-1" strike="noStrike">
                <a:solidFill>
                  <a:srgbClr val="000000"/>
                </a:solidFill>
                <a:latin typeface="Calibri"/>
              </a:rPr>
              <a:t>where P is the population at any instant and M is carrying capacity.</a:t>
            </a:r>
            <a:endParaRPr b="0" lang="en-US" sz="2800" spc="-1" strike="noStrike">
              <a:latin typeface="Arial"/>
            </a:endParaRPr>
          </a:p>
        </p:txBody>
      </p:sp>
      <p:pic>
        <p:nvPicPr>
          <p:cNvPr id="120" name="Picture 4" descr=""/>
          <p:cNvPicPr/>
          <p:nvPr/>
        </p:nvPicPr>
        <p:blipFill>
          <a:blip r:embed="rId1"/>
          <a:stretch/>
        </p:blipFill>
        <p:spPr>
          <a:xfrm>
            <a:off x="4155480" y="2142360"/>
            <a:ext cx="1545840" cy="7952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838080" y="365040"/>
            <a:ext cx="10514880" cy="1324800"/>
          </a:xfrm>
          <a:prstGeom prst="rect">
            <a:avLst/>
          </a:prstGeom>
          <a:noFill/>
          <a:ln>
            <a:noFill/>
          </a:ln>
        </p:spPr>
        <p:style>
          <a:lnRef idx="0"/>
          <a:fillRef idx="0"/>
          <a:effectRef idx="0"/>
          <a:fontRef idx="minor"/>
        </p:style>
      </p:sp>
      <p:pic>
        <p:nvPicPr>
          <p:cNvPr id="193" name="Content Placeholder 3" descr=""/>
          <p:cNvPicPr/>
          <p:nvPr/>
        </p:nvPicPr>
        <p:blipFill>
          <a:blip r:embed="rId1"/>
          <a:stretch/>
        </p:blipFill>
        <p:spPr>
          <a:xfrm>
            <a:off x="2254680" y="1591200"/>
            <a:ext cx="6562440" cy="4830480"/>
          </a:xfrm>
          <a:prstGeom prst="rect">
            <a:avLst/>
          </a:prstGeom>
          <a:ln>
            <a:noFill/>
          </a:ln>
        </p:spPr>
      </p:pic>
      <p:sp>
        <p:nvSpPr>
          <p:cNvPr id="194" name="CustomShape 2"/>
          <p:cNvSpPr/>
          <p:nvPr/>
        </p:nvSpPr>
        <p:spPr>
          <a:xfrm>
            <a:off x="2721960" y="6422400"/>
            <a:ext cx="60951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ea typeface="DejaVu Sans"/>
              </a:rPr>
              <a:t>Diagram for motion of ball under influence of air friction </a:t>
            </a:r>
            <a:endParaRPr b="0" lang="en-US" sz="18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Equation Set for friction during fall model</a:t>
            </a:r>
            <a:endParaRPr b="0" lang="en-US" sz="4400" spc="-1" strike="noStrike">
              <a:latin typeface="Arial"/>
            </a:endParaRPr>
          </a:p>
        </p:txBody>
      </p:sp>
      <p:sp>
        <p:nvSpPr>
          <p:cNvPr id="196" name="CustomShape 2"/>
          <p:cNvSpPr/>
          <p:nvPr/>
        </p:nvSpPr>
        <p:spPr>
          <a:xfrm>
            <a:off x="3413880" y="1825560"/>
            <a:ext cx="6095160" cy="502704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Times-Italic"/>
                <a:ea typeface="DejaVu Sans"/>
              </a:rPr>
              <a:t>mass </a:t>
            </a:r>
            <a:r>
              <a:rPr b="0" lang="en-US" sz="1800" spc="-1" strike="noStrike">
                <a:solidFill>
                  <a:srgbClr val="000000"/>
                </a:solidFill>
                <a:latin typeface="Times New Roman"/>
                <a:ea typeface="DejaVu Sans"/>
              </a:rPr>
              <a:t>= 0.5 kg</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acceleration_due_to_gravity </a:t>
            </a:r>
            <a:r>
              <a:rPr b="0" lang="en-US" sz="1800" spc="-1" strike="noStrike">
                <a:solidFill>
                  <a:srgbClr val="000000"/>
                </a:solidFill>
                <a:latin typeface="Times New Roman"/>
                <a:ea typeface="DejaVu Sans"/>
              </a:rPr>
              <a:t>= –9.81 m/s</a:t>
            </a:r>
            <a:r>
              <a:rPr b="0" lang="en-US" sz="800" spc="-1" strike="noStrike">
                <a:solidFill>
                  <a:srgbClr val="000000"/>
                </a:solidFill>
                <a:latin typeface="Times New Roman"/>
                <a:ea typeface="DejaVu Sans"/>
              </a:rPr>
              <a:t>2</a:t>
            </a:r>
            <a:endParaRPr b="0" lang="en-US" sz="800" spc="-1" strike="noStrike">
              <a:latin typeface="Arial"/>
            </a:endParaRPr>
          </a:p>
          <a:p>
            <a:pPr>
              <a:lnSpc>
                <a:spcPct val="100000"/>
              </a:lnSpc>
            </a:pPr>
            <a:r>
              <a:rPr b="0" i="1" lang="en-US" sz="1800" spc="-1" strike="noStrike">
                <a:solidFill>
                  <a:srgbClr val="000000"/>
                </a:solidFill>
                <a:latin typeface="Times-Italic"/>
                <a:ea typeface="DejaVu Sans"/>
              </a:rPr>
              <a:t>radius </a:t>
            </a:r>
            <a:r>
              <a:rPr b="0" lang="en-US" sz="1800" spc="-1" strike="noStrike">
                <a:solidFill>
                  <a:srgbClr val="000000"/>
                </a:solidFill>
                <a:latin typeface="Times New Roman"/>
                <a:ea typeface="DejaVu Sans"/>
              </a:rPr>
              <a:t>= 0.05 m</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weight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mass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acceleration_due_to_gravity</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projected_area </a:t>
            </a:r>
            <a:r>
              <a:rPr b="0" lang="en-US" sz="1800" spc="-1" strike="noStrike">
                <a:solidFill>
                  <a:srgbClr val="000000"/>
                </a:solidFill>
                <a:latin typeface="Times New Roman"/>
                <a:ea typeface="DejaVu Sans"/>
              </a:rPr>
              <a:t>= 3.14159 * </a:t>
            </a:r>
            <a:r>
              <a:rPr b="0" i="1" lang="en-US" sz="1800" spc="-1" strike="noStrike">
                <a:solidFill>
                  <a:srgbClr val="000000"/>
                </a:solidFill>
                <a:latin typeface="Times-Italic"/>
                <a:ea typeface="DejaVu Sans"/>
              </a:rPr>
              <a:t>radius</a:t>
            </a:r>
            <a:r>
              <a:rPr b="0" lang="en-US" sz="1800" spc="-1" strike="noStrike">
                <a:solidFill>
                  <a:srgbClr val="000000"/>
                </a:solidFill>
                <a:latin typeface="Times New Roman"/>
                <a:ea typeface="DejaVu Sans"/>
              </a:rPr>
              <a:t>^2</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air_friction </a:t>
            </a:r>
            <a:r>
              <a:rPr b="0" lang="en-US" sz="1800" spc="-1" strike="noStrike">
                <a:solidFill>
                  <a:srgbClr val="000000"/>
                </a:solidFill>
                <a:latin typeface="Times New Roman"/>
                <a:ea typeface="DejaVu Sans"/>
              </a:rPr>
              <a:t>= –0.65 * </a:t>
            </a:r>
            <a:r>
              <a:rPr b="0" i="1" lang="en-US" sz="1800" spc="-1" strike="noStrike">
                <a:solidFill>
                  <a:srgbClr val="000000"/>
                </a:solidFill>
                <a:latin typeface="Times-Italic"/>
                <a:ea typeface="DejaVu Sans"/>
              </a:rPr>
              <a:t>projected_area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velocity </a:t>
            </a:r>
            <a:r>
              <a:rPr b="0" lang="en-US" sz="1800" spc="-1" strike="noStrike">
                <a:solidFill>
                  <a:srgbClr val="000000"/>
                </a:solidFill>
                <a:latin typeface="Times New Roman"/>
                <a:ea typeface="DejaVu Sans"/>
              </a:rPr>
              <a:t>* ABS(</a:t>
            </a:r>
            <a:r>
              <a:rPr b="0" i="1" lang="en-US" sz="1800" spc="-1" strike="noStrike">
                <a:solidFill>
                  <a:srgbClr val="000000"/>
                </a:solidFill>
                <a:latin typeface="Times-Italic"/>
                <a:ea typeface="DejaVu Sans"/>
              </a:rPr>
              <a:t>velocity</a:t>
            </a:r>
            <a:r>
              <a:rPr b="0" lang="en-US" sz="1800" spc="-1" strike="noStrike">
                <a:solidFill>
                  <a:srgbClr val="000000"/>
                </a:solidFill>
                <a:latin typeface="Times New Roman"/>
                <a:ea typeface="DejaVu Sans"/>
              </a:rPr>
              <a:t>)</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total_force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weight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air_friction</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acceleration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total_force</a:t>
            </a:r>
            <a:r>
              <a:rPr b="0" lang="en-US" sz="1800" spc="-1" strike="noStrike">
                <a:solidFill>
                  <a:srgbClr val="000000"/>
                </a:solidFill>
                <a:latin typeface="Times New Roman"/>
                <a:ea typeface="DejaVu Sans"/>
              </a:rPr>
              <a:t>/</a:t>
            </a:r>
            <a:r>
              <a:rPr b="0" i="1" lang="en-US" sz="1800" spc="-1" strike="noStrike">
                <a:solidFill>
                  <a:srgbClr val="000000"/>
                </a:solidFill>
                <a:latin typeface="Times-Italic"/>
                <a:ea typeface="DejaVu Sans"/>
              </a:rPr>
              <a:t>mass</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change_in_velocity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acceleration</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change_in_position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velocity</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speed </a:t>
            </a:r>
            <a:r>
              <a:rPr b="0" lang="en-US" sz="1800" spc="-1" strike="noStrike">
                <a:solidFill>
                  <a:srgbClr val="000000"/>
                </a:solidFill>
                <a:latin typeface="Times New Roman"/>
                <a:ea typeface="DejaVu Sans"/>
              </a:rPr>
              <a:t>= ABS(</a:t>
            </a:r>
            <a:r>
              <a:rPr b="0" i="1" lang="en-US" sz="1800" spc="-1" strike="noStrike">
                <a:solidFill>
                  <a:srgbClr val="000000"/>
                </a:solidFill>
                <a:latin typeface="Times-Italic"/>
                <a:ea typeface="DejaVu Sans"/>
              </a:rPr>
              <a:t>velocity</a:t>
            </a:r>
            <a:r>
              <a:rPr b="0" lang="en-US" sz="1800" spc="-1" strike="noStrike">
                <a:solidFill>
                  <a:srgbClr val="000000"/>
                </a:solidFill>
                <a:latin typeface="Times New Roman"/>
                <a:ea typeface="DejaVu Sans"/>
              </a:rPr>
              <a:t>)</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velocity</a:t>
            </a:r>
            <a:r>
              <a:rPr b="0" lang="en-US" sz="1800" spc="-1" strike="noStrike">
                <a:solidFill>
                  <a:srgbClr val="000000"/>
                </a:solidFill>
                <a:latin typeface="Times New Roman"/>
                <a:ea typeface="DejaVu Sans"/>
              </a:rPr>
              <a:t>(0) = 0 m/s</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velocity</a:t>
            </a:r>
            <a:r>
              <a:rPr b="0" lang="en-US" sz="1800" spc="-1" strike="noStrike">
                <a:solidFill>
                  <a:srgbClr val="000000"/>
                </a:solidFill>
                <a:latin typeface="Times New Roman"/>
                <a:ea typeface="DejaVu Sans"/>
              </a:rPr>
              <a:t>(</a:t>
            </a:r>
            <a:r>
              <a:rPr b="0" i="1" lang="en-US" sz="1800" spc="-1" strike="noStrike">
                <a:solidFill>
                  <a:srgbClr val="000000"/>
                </a:solidFill>
                <a:latin typeface="Times-Italic"/>
                <a:ea typeface="DejaVu Sans"/>
              </a:rPr>
              <a:t>t</a:t>
            </a:r>
            <a:r>
              <a:rPr b="0" lang="en-US" sz="1800" spc="-1" strike="noStrike">
                <a:solidFill>
                  <a:srgbClr val="000000"/>
                </a:solidFill>
                <a:latin typeface="Times New Roman"/>
                <a:ea typeface="DejaVu Sans"/>
              </a:rPr>
              <a:t>) = </a:t>
            </a:r>
            <a:r>
              <a:rPr b="0" i="1" lang="en-US" sz="1800" spc="-1" strike="noStrike">
                <a:solidFill>
                  <a:srgbClr val="000000"/>
                </a:solidFill>
                <a:latin typeface="Times-Italic"/>
                <a:ea typeface="DejaVu Sans"/>
              </a:rPr>
              <a:t>velocity</a:t>
            </a:r>
            <a:r>
              <a:rPr b="0" lang="en-US" sz="1800" spc="-1" strike="noStrike">
                <a:solidFill>
                  <a:srgbClr val="000000"/>
                </a:solidFill>
                <a:latin typeface="Times New Roman"/>
                <a:ea typeface="DejaVu Sans"/>
              </a:rPr>
              <a:t>(</a:t>
            </a:r>
            <a:r>
              <a:rPr b="0" i="1" lang="en-US" sz="1800" spc="-1" strike="noStrike">
                <a:solidFill>
                  <a:srgbClr val="000000"/>
                </a:solidFill>
                <a:latin typeface="Times-Italic"/>
                <a:ea typeface="DejaVu Sans"/>
              </a:rPr>
              <a:t>t </a:t>
            </a:r>
            <a:r>
              <a:rPr b="0" lang="en-US" sz="1800" spc="-1" strike="noStrike">
                <a:solidFill>
                  <a:srgbClr val="000000"/>
                </a:solidFill>
                <a:latin typeface="Times New Roman"/>
                <a:ea typeface="DejaVu Sans"/>
              </a:rPr>
              <a:t>– </a:t>
            </a:r>
            <a:r>
              <a:rPr b="0" lang="en-US" sz="1800" spc="-1" strike="noStrike">
                <a:solidFill>
                  <a:srgbClr val="000000"/>
                </a:solidFill>
                <a:latin typeface="TimesNewRomanPSMT"/>
                <a:ea typeface="DejaVu Sans"/>
              </a:rPr>
              <a:t>Δ</a:t>
            </a:r>
            <a:r>
              <a:rPr b="0" i="1" lang="en-US" sz="1800" spc="-1" strike="noStrike">
                <a:solidFill>
                  <a:srgbClr val="000000"/>
                </a:solidFill>
                <a:latin typeface="Times-Italic"/>
                <a:ea typeface="DejaVu Sans"/>
              </a:rPr>
              <a:t>t</a:t>
            </a:r>
            <a:r>
              <a:rPr b="0" lang="en-US" sz="1800" spc="-1" strike="noStrike">
                <a:solidFill>
                  <a:srgbClr val="000000"/>
                </a:solidFill>
                <a:latin typeface="Times New Roman"/>
                <a:ea typeface="DejaVu Sans"/>
              </a:rPr>
              <a:t>) + (</a:t>
            </a:r>
            <a:r>
              <a:rPr b="0" i="1" lang="en-US" sz="1800" spc="-1" strike="noStrike">
                <a:solidFill>
                  <a:srgbClr val="000000"/>
                </a:solidFill>
                <a:latin typeface="Times-Italic"/>
                <a:ea typeface="DejaVu Sans"/>
              </a:rPr>
              <a:t>change_in_velocity</a:t>
            </a:r>
            <a:r>
              <a:rPr b="0" lang="en-US" sz="1800" spc="-1" strike="noStrike">
                <a:solidFill>
                  <a:srgbClr val="000000"/>
                </a:solidFill>
                <a:latin typeface="Times New Roman"/>
                <a:ea typeface="DejaVu Sans"/>
              </a:rPr>
              <a:t>) * </a:t>
            </a:r>
            <a:r>
              <a:rPr b="0" lang="en-US" sz="1800" spc="-1" strike="noStrike">
                <a:solidFill>
                  <a:srgbClr val="000000"/>
                </a:solidFill>
                <a:latin typeface="TimesNewRomanPSMT"/>
                <a:ea typeface="DejaVu Sans"/>
              </a:rPr>
              <a:t>Δ</a:t>
            </a:r>
            <a:r>
              <a:rPr b="0" i="1" lang="en-US" sz="1800" spc="-1" strike="noStrike">
                <a:solidFill>
                  <a:srgbClr val="000000"/>
                </a:solidFill>
                <a:latin typeface="Times-Italic"/>
                <a:ea typeface="DejaVu Sans"/>
              </a:rPr>
              <a:t>t</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position</a:t>
            </a:r>
            <a:r>
              <a:rPr b="0" lang="en-US" sz="1800" spc="-1" strike="noStrike">
                <a:solidFill>
                  <a:srgbClr val="000000"/>
                </a:solidFill>
                <a:latin typeface="Times New Roman"/>
                <a:ea typeface="DejaVu Sans"/>
              </a:rPr>
              <a:t>(0) = 400 m</a:t>
            </a:r>
            <a:endParaRPr b="0" lang="en-US" sz="1800" spc="-1" strike="noStrike">
              <a:latin typeface="Arial"/>
            </a:endParaRPr>
          </a:p>
          <a:p>
            <a:pPr>
              <a:lnSpc>
                <a:spcPct val="100000"/>
              </a:lnSpc>
            </a:pPr>
            <a:r>
              <a:rPr b="0" i="1" lang="en-US" sz="1800" spc="-1" strike="noStrike">
                <a:solidFill>
                  <a:srgbClr val="000000"/>
                </a:solidFill>
                <a:latin typeface="Times-Italic"/>
                <a:ea typeface="DejaVu Sans"/>
              </a:rPr>
              <a:t>position(t)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position(t – </a:t>
            </a:r>
            <a:r>
              <a:rPr b="0" lang="en-US" sz="1800" spc="-1" strike="noStrike">
                <a:solidFill>
                  <a:srgbClr val="000000"/>
                </a:solidFill>
                <a:latin typeface="TimesNewRomanPSMT"/>
                <a:ea typeface="DejaVu Sans"/>
              </a:rPr>
              <a:t>Δ</a:t>
            </a:r>
            <a:r>
              <a:rPr b="0" i="1" lang="en-US" sz="1800" spc="-1" strike="noStrike">
                <a:solidFill>
                  <a:srgbClr val="000000"/>
                </a:solidFill>
                <a:latin typeface="Times-Italic"/>
                <a:ea typeface="DejaVu Sans"/>
              </a:rPr>
              <a:t>t) </a:t>
            </a:r>
            <a:r>
              <a:rPr b="0" lang="en-US" sz="1800" spc="-1" strike="noStrike">
                <a:solidFill>
                  <a:srgbClr val="000000"/>
                </a:solidFill>
                <a:latin typeface="Times New Roman"/>
                <a:ea typeface="DejaVu Sans"/>
              </a:rPr>
              <a:t>+ </a:t>
            </a:r>
            <a:r>
              <a:rPr b="0" i="1" lang="en-US" sz="1800" spc="-1" strike="noStrike">
                <a:solidFill>
                  <a:srgbClr val="000000"/>
                </a:solidFill>
                <a:latin typeface="Times-Italic"/>
                <a:ea typeface="DejaVu Sans"/>
              </a:rPr>
              <a:t>(change_in_position) * </a:t>
            </a:r>
            <a:r>
              <a:rPr b="0" lang="en-US" sz="1800" spc="-1" strike="noStrike">
                <a:solidFill>
                  <a:srgbClr val="000000"/>
                </a:solidFill>
                <a:latin typeface="TimesNewRomanPSMT"/>
                <a:ea typeface="DejaVu Sans"/>
              </a:rPr>
              <a:t>Δ</a:t>
            </a:r>
            <a:r>
              <a:rPr b="0" i="1" lang="en-US" sz="1800" spc="-1" strike="noStrike">
                <a:solidFill>
                  <a:srgbClr val="000000"/>
                </a:solidFill>
                <a:latin typeface="Times-Italic"/>
                <a:ea typeface="DejaVu Sans"/>
              </a:rPr>
              <a:t>t</a:t>
            </a:r>
            <a:endParaRPr b="0" lang="en-US" sz="18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38080" y="365040"/>
            <a:ext cx="10514880" cy="1324800"/>
          </a:xfrm>
          <a:prstGeom prst="rect">
            <a:avLst/>
          </a:prstGeom>
          <a:noFill/>
          <a:ln>
            <a:noFill/>
          </a:ln>
        </p:spPr>
        <p:style>
          <a:lnRef idx="0"/>
          <a:fillRef idx="0"/>
          <a:effectRef idx="0"/>
          <a:fontRef idx="minor"/>
        </p:style>
      </p:sp>
      <p:pic>
        <p:nvPicPr>
          <p:cNvPr id="198" name="Content Placeholder 3" descr=""/>
          <p:cNvPicPr/>
          <p:nvPr/>
        </p:nvPicPr>
        <p:blipFill>
          <a:blip r:embed="rId1"/>
          <a:stretch/>
        </p:blipFill>
        <p:spPr>
          <a:xfrm>
            <a:off x="2755440" y="2279160"/>
            <a:ext cx="5095080" cy="2590200"/>
          </a:xfrm>
          <a:prstGeom prst="rect">
            <a:avLst/>
          </a:prstGeom>
          <a:ln>
            <a:noFill/>
          </a:ln>
        </p:spPr>
      </p:pic>
      <p:sp>
        <p:nvSpPr>
          <p:cNvPr id="199" name="CustomShape 2"/>
          <p:cNvSpPr/>
          <p:nvPr/>
        </p:nvSpPr>
        <p:spPr>
          <a:xfrm>
            <a:off x="2755440" y="5135400"/>
            <a:ext cx="609516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ea typeface="DejaVu Sans"/>
              </a:rPr>
              <a:t>Graph of position (m) and speed (m/s) of object versus time (s) under influence of friction</a:t>
            </a:r>
            <a:endParaRPr b="0" lang="en-US" sz="18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Modeling Skydive</a:t>
            </a:r>
            <a:endParaRPr b="0" lang="en-US" sz="4400" spc="-1" strike="noStrike">
              <a:latin typeface="Arial"/>
            </a:endParaRPr>
          </a:p>
        </p:txBody>
      </p:sp>
      <p:sp>
        <p:nvSpPr>
          <p:cNvPr id="20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simplicity, we consider someone jumping out of a stationary helicopter at 2000 m (about 6562 ft), and we ignore changes in air density.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model for a skydive out of a helicopter has two phases.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our model, the main difference in these two phases is the projected area in the direction of motion, down.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One where the person is in a free fall</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The crosssectional area of a jumper in the stable arch position with arms arched back and legs bent at the knees is approximately 0.4 m2 (about 4.3 ft2). </a:t>
            </a:r>
            <a:endParaRPr b="0" lang="en-US" sz="20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other after the parachute opens, when the larger surface area results in more air resistance. </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Parachutes vary in their designs, but 28 m2 (about 301 ft2) is a reasonable value. </a:t>
            </a:r>
            <a:endParaRPr b="0" lang="en-US" sz="2000" spc="-1" strike="noStrike">
              <a:latin typeface="Arial"/>
            </a:endParaRPr>
          </a:p>
          <a:p>
            <a:pPr>
              <a:lnSpc>
                <a:spcPct val="100000"/>
              </a:lnSpc>
            </a:pPr>
            <a:endParaRPr b="0" lang="en-US" sz="20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trigger the pull of the ripcord by the height (</a:t>
            </a:r>
            <a:r>
              <a:rPr b="0" i="1" lang="en-US" sz="2800" spc="-1" strike="noStrike">
                <a:solidFill>
                  <a:srgbClr val="000000"/>
                </a:solidFill>
                <a:latin typeface="Calibri"/>
              </a:rPr>
              <a:t>position</a:t>
            </a:r>
            <a:r>
              <a:rPr b="0" lang="en-US" sz="2800" spc="-1" strike="noStrike">
                <a:solidFill>
                  <a:srgbClr val="000000"/>
                </a:solidFill>
                <a:latin typeface="Calibri"/>
              </a:rPr>
              <a:t>) above the ground, say, 1000 m (about 3281 ft).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the diagram contains a converter/variable (</a:t>
            </a:r>
            <a:r>
              <a:rPr b="0" i="1" lang="en-US" sz="2800" spc="-1" strike="noStrike">
                <a:solidFill>
                  <a:srgbClr val="000000"/>
                </a:solidFill>
                <a:latin typeface="Calibri"/>
              </a:rPr>
              <a:t>position_open</a:t>
            </a:r>
            <a:r>
              <a:rPr b="0" lang="en-US" sz="2800" spc="-1" strike="noStrike">
                <a:solidFill>
                  <a:srgbClr val="000000"/>
                </a:solidFill>
                <a:latin typeface="Calibri"/>
              </a:rPr>
              <a:t>) for this quantity and nectors/arrows from </a:t>
            </a:r>
            <a:r>
              <a:rPr b="0" i="1" lang="en-US" sz="2800" spc="-1" strike="noStrike">
                <a:solidFill>
                  <a:srgbClr val="000000"/>
                </a:solidFill>
                <a:latin typeface="Calibri"/>
              </a:rPr>
              <a:t>position </a:t>
            </a:r>
            <a:r>
              <a:rPr b="0" lang="en-US" sz="2800" spc="-1" strike="noStrike">
                <a:solidFill>
                  <a:srgbClr val="000000"/>
                </a:solidFill>
                <a:latin typeface="Calibri"/>
              </a:rPr>
              <a:t>to </a:t>
            </a:r>
            <a:r>
              <a:rPr b="0" i="1" lang="en-US" sz="2800" spc="-1" strike="noStrike">
                <a:solidFill>
                  <a:srgbClr val="000000"/>
                </a:solidFill>
                <a:latin typeface="Calibri"/>
              </a:rPr>
              <a:t>position_open </a:t>
            </a:r>
            <a:r>
              <a:rPr b="0" lang="en-US" sz="2800" spc="-1" strike="noStrike">
                <a:solidFill>
                  <a:srgbClr val="000000"/>
                </a:solidFill>
                <a:latin typeface="Calibri"/>
              </a:rPr>
              <a:t>and from </a:t>
            </a:r>
            <a:r>
              <a:rPr b="0" i="1" lang="en-US" sz="2800" spc="-1" strike="noStrike">
                <a:solidFill>
                  <a:srgbClr val="000000"/>
                </a:solidFill>
                <a:latin typeface="Calibri"/>
              </a:rPr>
              <a:t>position_open </a:t>
            </a:r>
            <a:r>
              <a:rPr b="0" lang="en-US" sz="2800" spc="-1" strike="noStrike">
                <a:solidFill>
                  <a:srgbClr val="000000"/>
                </a:solidFill>
                <a:latin typeface="Calibri"/>
              </a:rPr>
              <a:t>to </a:t>
            </a:r>
            <a:r>
              <a:rPr b="0" i="1" lang="en-US" sz="2800" spc="-1" strike="noStrike">
                <a:solidFill>
                  <a:srgbClr val="000000"/>
                </a:solidFill>
                <a:latin typeface="Calibri"/>
              </a:rPr>
              <a:t>projected_area.</a:t>
            </a:r>
            <a:endParaRPr b="0" lang="en-US" sz="28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Modeling Skydive</a:t>
            </a:r>
            <a:endParaRPr b="0" lang="en-US" sz="4400" spc="-1" strike="noStrike">
              <a:latin typeface="Arial"/>
            </a:endParaRPr>
          </a:p>
        </p:txBody>
      </p:sp>
      <p:pic>
        <p:nvPicPr>
          <p:cNvPr id="203" name="Content Placeholder 3" descr=""/>
          <p:cNvPicPr/>
          <p:nvPr/>
        </p:nvPicPr>
        <p:blipFill>
          <a:blip r:embed="rId1"/>
          <a:stretch/>
        </p:blipFill>
        <p:spPr>
          <a:xfrm>
            <a:off x="2499120" y="1690560"/>
            <a:ext cx="5388480" cy="4350600"/>
          </a:xfrm>
          <a:prstGeom prst="rect">
            <a:avLst/>
          </a:prstGeom>
          <a:ln>
            <a:noFill/>
          </a:ln>
        </p:spPr>
      </p:pic>
      <p:sp>
        <p:nvSpPr>
          <p:cNvPr id="204" name="CustomShape 2"/>
          <p:cNvSpPr/>
          <p:nvPr/>
        </p:nvSpPr>
        <p:spPr>
          <a:xfrm>
            <a:off x="8361360" y="2584800"/>
            <a:ext cx="3413520" cy="1461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if (</a:t>
            </a:r>
            <a:r>
              <a:rPr b="0" i="1" lang="en-US" sz="1800" spc="-1" strike="noStrike">
                <a:solidFill>
                  <a:srgbClr val="000000"/>
                </a:solidFill>
                <a:latin typeface="Calibri"/>
                <a:ea typeface="DejaVu Sans"/>
              </a:rPr>
              <a:t>position </a:t>
            </a:r>
            <a:r>
              <a:rPr b="0" lang="en-US" sz="1800" spc="-1" strike="noStrike">
                <a:solidFill>
                  <a:srgbClr val="000000"/>
                </a:solidFill>
                <a:latin typeface="Calibri"/>
                <a:ea typeface="DejaVu Sans"/>
              </a:rPr>
              <a:t>&gt; </a:t>
            </a:r>
            <a:r>
              <a:rPr b="0" i="1" lang="en-US" sz="1800" spc="-1" strike="noStrike">
                <a:solidFill>
                  <a:srgbClr val="000000"/>
                </a:solidFill>
                <a:latin typeface="Calibri"/>
                <a:ea typeface="DejaVu Sans"/>
              </a:rPr>
              <a:t>position_open</a:t>
            </a:r>
            <a:r>
              <a:rPr b="0" lang="en-US" sz="1800" spc="-1" strike="noStrike">
                <a:solidFill>
                  <a:srgbClr val="000000"/>
                </a:solidFill>
                <a:latin typeface="Calibri"/>
                <a:ea typeface="DejaVu Sans"/>
              </a:rPr>
              <a:t>)</a:t>
            </a:r>
            <a:endParaRPr b="0" lang="en-US" sz="1800" spc="-1" strike="noStrike">
              <a:latin typeface="Arial"/>
            </a:endParaRPr>
          </a:p>
          <a:p>
            <a:pPr>
              <a:lnSpc>
                <a:spcPct val="100000"/>
              </a:lnSpc>
            </a:pPr>
            <a:r>
              <a:rPr b="0" i="1" lang="en-US" sz="1800" spc="-1" strike="noStrike">
                <a:solidFill>
                  <a:srgbClr val="000000"/>
                </a:solidFill>
                <a:latin typeface="Calibri"/>
                <a:ea typeface="DejaVu Sans"/>
              </a:rPr>
              <a:t>      </a:t>
            </a:r>
            <a:r>
              <a:rPr b="0" i="1" lang="en-US" sz="1800" spc="-1" strike="noStrike">
                <a:solidFill>
                  <a:srgbClr val="000000"/>
                </a:solidFill>
                <a:latin typeface="Calibri"/>
                <a:ea typeface="DejaVu Sans"/>
              </a:rPr>
              <a:t>projected_area </a:t>
            </a:r>
            <a:r>
              <a:rPr b="0" lang="en-US" sz="1800" spc="-1" strike="noStrike">
                <a:solidFill>
                  <a:srgbClr val="000000"/>
                </a:solidFill>
                <a:latin typeface="Calibri"/>
                <a:ea typeface="DejaVu Sans"/>
              </a:rPr>
              <a:t>← 0.4</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else</a:t>
            </a:r>
            <a:endParaRPr b="0" lang="en-US" sz="1800" spc="-1" strike="noStrike">
              <a:latin typeface="Arial"/>
            </a:endParaRPr>
          </a:p>
          <a:p>
            <a:pPr>
              <a:lnSpc>
                <a:spcPct val="100000"/>
              </a:lnSpc>
            </a:pPr>
            <a:r>
              <a:rPr b="0" i="1" lang="en-US" sz="1800" spc="-1" strike="noStrike">
                <a:solidFill>
                  <a:srgbClr val="000000"/>
                </a:solidFill>
                <a:latin typeface="Calibri"/>
                <a:ea typeface="DejaVu Sans"/>
              </a:rPr>
              <a:t>      </a:t>
            </a:r>
            <a:r>
              <a:rPr b="0" i="1" lang="en-US" sz="1800" spc="-1" strike="noStrike">
                <a:solidFill>
                  <a:srgbClr val="000000"/>
                </a:solidFill>
                <a:latin typeface="Calibri"/>
                <a:ea typeface="DejaVu Sans"/>
              </a:rPr>
              <a:t>projected_area </a:t>
            </a:r>
            <a:r>
              <a:rPr b="0" lang="en-US" sz="1800" spc="-1" strike="noStrike">
                <a:solidFill>
                  <a:srgbClr val="000000"/>
                </a:solidFill>
                <a:latin typeface="Calibri"/>
                <a:ea typeface="DejaVu Sans"/>
              </a:rPr>
              <a:t>← 28</a:t>
            </a:r>
            <a:endParaRPr b="0" lang="en-US" sz="1800" spc="-1" strike="noStrike">
              <a:latin typeface="Arial"/>
            </a:endParaRPr>
          </a:p>
          <a:p>
            <a:pPr>
              <a:lnSpc>
                <a:spcPct val="100000"/>
              </a:lnSpc>
            </a:pPr>
            <a:endParaRPr b="0" lang="en-US" sz="1800" spc="-1" strike="noStrike">
              <a:latin typeface="Arial"/>
            </a:endParaRPr>
          </a:p>
        </p:txBody>
      </p:sp>
      <p:sp>
        <p:nvSpPr>
          <p:cNvPr id="205" name="CustomShape 3"/>
          <p:cNvSpPr/>
          <p:nvPr/>
        </p:nvSpPr>
        <p:spPr>
          <a:xfrm>
            <a:off x="2433240" y="6110280"/>
            <a:ext cx="6959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Diagram of skydiver’s motion under influence of air friction</a:t>
            </a:r>
            <a:endParaRPr b="0" lang="en-US" sz="18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38080" y="365040"/>
            <a:ext cx="10514880" cy="1324800"/>
          </a:xfrm>
          <a:prstGeom prst="rect">
            <a:avLst/>
          </a:prstGeom>
          <a:noFill/>
          <a:ln>
            <a:noFill/>
          </a:ln>
        </p:spPr>
        <p:style>
          <a:lnRef idx="0"/>
          <a:fillRef idx="0"/>
          <a:effectRef idx="0"/>
          <a:fontRef idx="minor"/>
        </p:style>
      </p:sp>
      <p:pic>
        <p:nvPicPr>
          <p:cNvPr id="207" name="Content Placeholder 3" descr=""/>
          <p:cNvPicPr/>
          <p:nvPr/>
        </p:nvPicPr>
        <p:blipFill>
          <a:blip r:embed="rId1"/>
          <a:stretch/>
        </p:blipFill>
        <p:spPr>
          <a:xfrm>
            <a:off x="4257720" y="2858400"/>
            <a:ext cx="3675960" cy="2285280"/>
          </a:xfrm>
          <a:prstGeom prst="rect">
            <a:avLst/>
          </a:prstGeom>
          <a:ln>
            <a:noFill/>
          </a:ln>
        </p:spPr>
      </p:pic>
      <p:sp>
        <p:nvSpPr>
          <p:cNvPr id="208" name="CustomShape 2"/>
          <p:cNvSpPr/>
          <p:nvPr/>
        </p:nvSpPr>
        <p:spPr>
          <a:xfrm>
            <a:off x="2614320" y="5694840"/>
            <a:ext cx="6597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Position (m) and speed (m/s) versus time (s) of skydiver</a:t>
            </a:r>
            <a:endParaRPr b="0" lang="en-US" sz="1800" spc="-1" strike="noStrike">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Logistic Equations</a:t>
            </a:r>
            <a:endParaRPr b="0" lang="en-US" sz="4400" spc="-1" strike="noStrike">
              <a:latin typeface="Arial"/>
            </a:endParaRPr>
          </a:p>
        </p:txBody>
      </p:sp>
      <p:sp>
        <p:nvSpPr>
          <p:cNvPr id="12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we can model the instantaneous rate of change of the number of deaths (</a:t>
            </a:r>
            <a:r>
              <a:rPr b="0" i="1" lang="en-US" sz="2800" spc="-1" strike="noStrike">
                <a:solidFill>
                  <a:srgbClr val="000000"/>
                </a:solidFill>
                <a:latin typeface="Calibri"/>
              </a:rPr>
              <a:t>D</a:t>
            </a:r>
            <a:r>
              <a:rPr b="0" lang="en-US" sz="2800" spc="-1" strike="noStrike">
                <a:solidFill>
                  <a:srgbClr val="000000"/>
                </a:solidFill>
                <a:latin typeface="Calibri"/>
              </a:rPr>
              <a:t>) as the fraction </a:t>
            </a:r>
            <a:r>
              <a:rPr b="0" i="1" lang="en-US" sz="2800" spc="-1" strike="noStrike">
                <a:solidFill>
                  <a:srgbClr val="000000"/>
                </a:solidFill>
                <a:latin typeface="Calibri"/>
              </a:rPr>
              <a:t>P</a:t>
            </a:r>
            <a:r>
              <a:rPr b="0" lang="en-US" sz="2800" spc="-1" strike="noStrike">
                <a:solidFill>
                  <a:srgbClr val="000000"/>
                </a:solidFill>
                <a:latin typeface="Calibri"/>
              </a:rPr>
              <a:t>/</a:t>
            </a:r>
            <a:r>
              <a:rPr b="0" i="1" lang="en-US" sz="2800" spc="-1" strike="noStrike">
                <a:solidFill>
                  <a:srgbClr val="000000"/>
                </a:solidFill>
                <a:latin typeface="Calibri"/>
              </a:rPr>
              <a:t>M </a:t>
            </a:r>
            <a:r>
              <a:rPr b="0" lang="en-US" sz="2800" spc="-1" strike="noStrike">
                <a:solidFill>
                  <a:srgbClr val="000000"/>
                </a:solidFill>
                <a:latin typeface="Calibri"/>
              </a:rPr>
              <a:t>times the instantaneous rate of change of the number of births (</a:t>
            </a:r>
            <a:r>
              <a:rPr b="0" i="1" lang="en-US" sz="2800" spc="-1" strike="noStrike">
                <a:solidFill>
                  <a:srgbClr val="000000"/>
                </a:solidFill>
                <a:latin typeface="Calibri"/>
              </a:rPr>
              <a:t>r</a:t>
            </a:r>
            <a:r>
              <a:rPr b="0" lang="en-US" sz="2800" spc="-1" strike="noStrike">
                <a:solidFill>
                  <a:srgbClr val="000000"/>
                </a:solidFill>
                <a:latin typeface="Calibri"/>
              </a:rPr>
              <a:t>), as the following differential equation indicates: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23" name="Picture 3" descr=""/>
          <p:cNvPicPr/>
          <p:nvPr/>
        </p:nvPicPr>
        <p:blipFill>
          <a:blip r:embed="rId1"/>
          <a:stretch/>
        </p:blipFill>
        <p:spPr>
          <a:xfrm>
            <a:off x="4718520" y="3515040"/>
            <a:ext cx="1758600" cy="918360"/>
          </a:xfrm>
          <a:prstGeom prst="rect">
            <a:avLst/>
          </a:prstGeom>
          <a:ln>
            <a:noFill/>
          </a:ln>
        </p:spPr>
      </p:pic>
      <p:pic>
        <p:nvPicPr>
          <p:cNvPr id="124" name="Picture 4" descr=""/>
          <p:cNvPicPr/>
          <p:nvPr/>
        </p:nvPicPr>
        <p:blipFill>
          <a:blip r:embed="rId2"/>
          <a:stretch/>
        </p:blipFill>
        <p:spPr>
          <a:xfrm>
            <a:off x="4636080" y="4501440"/>
            <a:ext cx="1923480" cy="837360"/>
          </a:xfrm>
          <a:prstGeom prst="rect">
            <a:avLst/>
          </a:prstGeom>
          <a:ln>
            <a:noFill/>
          </a:ln>
        </p:spPr>
      </p:pic>
      <p:pic>
        <p:nvPicPr>
          <p:cNvPr id="125" name="Picture 5" descr=""/>
          <p:cNvPicPr/>
          <p:nvPr/>
        </p:nvPicPr>
        <p:blipFill>
          <a:blip r:embed="rId3"/>
          <a:stretch/>
        </p:blipFill>
        <p:spPr>
          <a:xfrm>
            <a:off x="3809520" y="5407200"/>
            <a:ext cx="4266360" cy="1132920"/>
          </a:xfrm>
          <a:prstGeom prst="rect">
            <a:avLst/>
          </a:prstGeom>
          <a:ln>
            <a:noFill/>
          </a:ln>
        </p:spPr>
      </p:pic>
      <p:sp>
        <p:nvSpPr>
          <p:cNvPr id="126" name="Line 3"/>
          <p:cNvSpPr/>
          <p:nvPr/>
        </p:nvSpPr>
        <p:spPr>
          <a:xfrm>
            <a:off x="7000200" y="5006520"/>
            <a:ext cx="2398320" cy="45000"/>
          </a:xfrm>
          <a:prstGeom prst="line">
            <a:avLst/>
          </a:prstGeom>
          <a:ln>
            <a:solidFill>
              <a:srgbClr val="5597d3"/>
            </a:solidFill>
            <a:round/>
          </a:ln>
        </p:spPr>
        <p:style>
          <a:lnRef idx="1">
            <a:schemeClr val="accent1"/>
          </a:lnRef>
          <a:fillRef idx="0">
            <a:schemeClr val="accent1"/>
          </a:fillRef>
          <a:effectRef idx="0">
            <a:schemeClr val="accent1"/>
          </a:effectRef>
          <a:fontRef idx="minor"/>
        </p:style>
      </p:sp>
      <p:sp>
        <p:nvSpPr>
          <p:cNvPr id="127" name="Line 4"/>
          <p:cNvSpPr/>
          <p:nvPr/>
        </p:nvSpPr>
        <p:spPr>
          <a:xfrm>
            <a:off x="8379360" y="6026040"/>
            <a:ext cx="2128680" cy="44640"/>
          </a:xfrm>
          <a:prstGeom prst="line">
            <a:avLst/>
          </a:prstGeom>
          <a:ln>
            <a:solidFill>
              <a:srgbClr val="5597d3"/>
            </a:solidFill>
            <a:round/>
          </a:ln>
        </p:spPr>
        <p:style>
          <a:lnRef idx="1">
            <a:schemeClr val="accent1"/>
          </a:lnRef>
          <a:fillRef idx="0">
            <a:schemeClr val="accent1"/>
          </a:fillRef>
          <a:effectRef idx="0">
            <a:schemeClr val="accent1"/>
          </a:effectRef>
          <a:fontRef idx="minor"/>
        </p:style>
      </p:sp>
      <p:sp>
        <p:nvSpPr>
          <p:cNvPr id="128" name="CustomShape 5"/>
          <p:cNvSpPr/>
          <p:nvPr/>
        </p:nvSpPr>
        <p:spPr>
          <a:xfrm>
            <a:off x="9882000" y="5051520"/>
            <a:ext cx="324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29" name="CustomShape 6"/>
          <p:cNvSpPr/>
          <p:nvPr/>
        </p:nvSpPr>
        <p:spPr>
          <a:xfrm>
            <a:off x="10830600" y="5886360"/>
            <a:ext cx="324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Carrying Capacity</a:t>
            </a:r>
            <a:endParaRPr b="0" lang="en-US" sz="4400" spc="-1" strike="noStrike">
              <a:latin typeface="Arial"/>
            </a:endParaRPr>
          </a:p>
        </p:txBody>
      </p:sp>
      <p:sp>
        <p:nvSpPr>
          <p:cNvPr id="1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Differential equation (1) and difference equation (2) are called </a:t>
            </a:r>
            <a:r>
              <a:rPr b="1" lang="en-US" sz="2800" spc="-1" strike="noStrike">
                <a:solidFill>
                  <a:srgbClr val="000000"/>
                </a:solidFill>
                <a:latin typeface="Calibri"/>
              </a:rPr>
              <a:t>logistic equations</a:t>
            </a:r>
            <a:r>
              <a:rPr b="0" lang="en-US" sz="2800" spc="-1" strike="noStrike">
                <a:solidFill>
                  <a:srgbClr val="000000"/>
                </a:solidFill>
                <a:latin typeface="Calibri"/>
              </a:rPr>
              <a: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a:t>
            </a:r>
            <a:r>
              <a:rPr b="1" lang="en-US" sz="2800" spc="-1" strike="noStrike">
                <a:solidFill>
                  <a:srgbClr val="000000"/>
                </a:solidFill>
                <a:latin typeface="Calibri"/>
              </a:rPr>
              <a:t>equilibrium solution </a:t>
            </a:r>
            <a:r>
              <a:rPr b="0" lang="en-US" sz="2800" spc="-1" strike="noStrike">
                <a:solidFill>
                  <a:srgbClr val="000000"/>
                </a:solidFill>
                <a:latin typeface="Calibri"/>
              </a:rPr>
              <a:t>for a differential equation is a solution where the derivative is always zero. An </a:t>
            </a:r>
            <a:r>
              <a:rPr b="1" lang="en-US" sz="2800" spc="-1" strike="noStrike">
                <a:solidFill>
                  <a:srgbClr val="000000"/>
                </a:solidFill>
                <a:latin typeface="Calibri"/>
              </a:rPr>
              <a:t>equilibrium solution </a:t>
            </a:r>
            <a:r>
              <a:rPr b="0" lang="en-US" sz="2800" spc="-1" strike="noStrike">
                <a:solidFill>
                  <a:srgbClr val="000000"/>
                </a:solidFill>
                <a:latin typeface="Calibri"/>
              </a:rPr>
              <a:t>for a difference equation is a solution where the change is always zero.</a:t>
            </a: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4880" cy="1324800"/>
          </a:xfrm>
          <a:prstGeom prst="rect">
            <a:avLst/>
          </a:prstGeom>
          <a:noFill/>
          <a:ln>
            <a:noFill/>
          </a:ln>
        </p:spPr>
        <p:style>
          <a:lnRef idx="0"/>
          <a:fillRef idx="0"/>
          <a:effectRef idx="0"/>
          <a:fontRef idx="minor"/>
        </p:style>
      </p:sp>
      <p:sp>
        <p:nvSpPr>
          <p:cNvPr id="133" name="CustomShape 2"/>
          <p:cNvSpPr/>
          <p:nvPr/>
        </p:nvSpPr>
        <p:spPr>
          <a:xfrm>
            <a:off x="838080" y="1825560"/>
            <a:ext cx="10514880" cy="4350600"/>
          </a:xfrm>
          <a:prstGeom prst="rect">
            <a:avLst/>
          </a:prstGeom>
          <a:noFill/>
          <a:ln>
            <a:noFill/>
          </a:ln>
        </p:spPr>
        <p:style>
          <a:lnRef idx="0"/>
          <a:fillRef idx="0"/>
          <a:effectRef idx="0"/>
          <a:fontRef idx="minor"/>
        </p:style>
      </p:sp>
      <p:pic>
        <p:nvPicPr>
          <p:cNvPr id="134" name="Picture 4" descr=""/>
          <p:cNvPicPr/>
          <p:nvPr/>
        </p:nvPicPr>
        <p:blipFill>
          <a:blip r:embed="rId1"/>
          <a:stretch/>
        </p:blipFill>
        <p:spPr>
          <a:xfrm>
            <a:off x="2274480" y="2477160"/>
            <a:ext cx="6952680" cy="3047400"/>
          </a:xfrm>
          <a:prstGeom prst="rect">
            <a:avLst/>
          </a:prstGeom>
          <a:ln>
            <a:noFill/>
          </a:ln>
        </p:spPr>
      </p:pic>
      <p:sp>
        <p:nvSpPr>
          <p:cNvPr id="135" name="CustomShape 3"/>
          <p:cNvSpPr/>
          <p:nvPr/>
        </p:nvSpPr>
        <p:spPr>
          <a:xfrm>
            <a:off x="1553040" y="5530680"/>
            <a:ext cx="963252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Graph of logistic equation where initial population is 20, carrying capacity is 1000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and instantaneous rate of births is 50% with time in years</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fillRef idx="0"/>
          <a:effectRef idx="0"/>
          <a:fontRef idx="minor"/>
        </p:style>
      </p:sp>
      <p:pic>
        <p:nvPicPr>
          <p:cNvPr id="137" name="Picture 2" descr=""/>
          <p:cNvPicPr/>
          <p:nvPr/>
        </p:nvPicPr>
        <p:blipFill>
          <a:blip r:embed="rId1"/>
          <a:stretch/>
        </p:blipFill>
        <p:spPr>
          <a:xfrm>
            <a:off x="2715840" y="2671920"/>
            <a:ext cx="5590440" cy="3552120"/>
          </a:xfrm>
          <a:prstGeom prst="rect">
            <a:avLst/>
          </a:prstGeom>
          <a:ln>
            <a:noFill/>
          </a:ln>
        </p:spPr>
      </p:pic>
      <p:sp>
        <p:nvSpPr>
          <p:cNvPr id="138" name="CustomShape 2"/>
          <p:cNvSpPr/>
          <p:nvPr/>
        </p:nvSpPr>
        <p:spPr>
          <a:xfrm>
            <a:off x="1465200" y="5901480"/>
            <a:ext cx="992232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Graph of logistic equation where initial population is 1500, carrying capacity is 1000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and instantaneous rate of births is 50% with time in years</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SYSTEM DYNAMICS MODELS WITH INTERACTIONS</a:t>
            </a:r>
            <a:endParaRPr b="0" lang="en-US" sz="4400" spc="-1" strike="noStrike">
              <a:latin typeface="Arial"/>
            </a:endParaRPr>
          </a:p>
        </p:txBody>
      </p:sp>
      <p:sp>
        <p:nvSpPr>
          <p:cNvPr id="14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Competition </a:t>
            </a:r>
            <a:r>
              <a:rPr b="0" lang="en-US" sz="2800" spc="-1" strike="noStrike">
                <a:solidFill>
                  <a:srgbClr val="000000"/>
                </a:solidFill>
                <a:latin typeface="Calibri"/>
                <a:ea typeface="DejaVu Sans"/>
              </a:rPr>
              <a:t>is the struggle between individuals of a population or between species for the same limiting resource.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one individual (species) reduces the availability of the resource to the other, we term that type of competition </a:t>
            </a:r>
            <a:r>
              <a:rPr b="1" lang="en-US" sz="2800" spc="-1" strike="noStrike">
                <a:solidFill>
                  <a:srgbClr val="000000"/>
                </a:solidFill>
                <a:latin typeface="Calibri"/>
                <a:ea typeface="DejaVu Sans"/>
              </a:rPr>
              <a:t>exploitative, </a:t>
            </a:r>
            <a:r>
              <a:rPr b="0" lang="en-US" sz="2800" spc="-1" strike="noStrike">
                <a:solidFill>
                  <a:srgbClr val="000000"/>
                </a:solidFill>
                <a:latin typeface="Calibri"/>
                <a:ea typeface="DejaVu Sans"/>
              </a:rPr>
              <a:t>or </a:t>
            </a:r>
            <a:r>
              <a:rPr b="1" lang="en-US" sz="2800" spc="-1" strike="noStrike">
                <a:solidFill>
                  <a:srgbClr val="000000"/>
                </a:solidFill>
                <a:latin typeface="Calibri"/>
                <a:ea typeface="DejaVu Sans"/>
              </a:rPr>
              <a:t>resource depletion</a:t>
            </a:r>
            <a:r>
              <a:rPr b="0" lang="en-US" sz="2800" spc="-1" strike="noStrike">
                <a:solidFill>
                  <a:srgbClr val="000000"/>
                </a:solidFill>
                <a:latin typeface="Calibri"/>
                <a:ea typeface="DejaVu Sans"/>
              </a:rPr>
              <a:t>. This interaction is indirect and may involve removal of the resource or denial of living space.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there is direct interaction between individuals (species), where one interferes with or denies access to a resource, we term that competition </a:t>
            </a:r>
            <a:r>
              <a:rPr b="1" lang="en-US" sz="2800" spc="-1" strike="noStrike">
                <a:solidFill>
                  <a:srgbClr val="000000"/>
                </a:solidFill>
                <a:latin typeface="Calibri"/>
                <a:ea typeface="DejaVu Sans"/>
              </a:rPr>
              <a:t>interference</a:t>
            </a:r>
            <a:r>
              <a:rPr b="0" lang="en-US" sz="2800" spc="-1" strike="noStrike">
                <a:solidFill>
                  <a:srgbClr val="000000"/>
                </a:solidFill>
                <a:latin typeface="Calibri"/>
                <a:ea typeface="DejaVu Sans"/>
              </a:rPr>
              <a:t>. In this form, there may be physical contests for </a:t>
            </a:r>
            <a:endParaRPr b="0" lang="en-US" sz="2800" spc="-1" strike="noStrike">
              <a:latin typeface="Arial"/>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Modeling Competition</a:t>
            </a:r>
            <a:endParaRPr b="0" lang="en-US" sz="4400" spc="-1" strike="noStrike">
              <a:latin typeface="Arial"/>
            </a:endParaRPr>
          </a:p>
        </p:txBody>
      </p:sp>
      <p:sp>
        <p:nvSpPr>
          <p:cNvPr id="14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Sometimes two species are not eating each other but are competing for the same limited food source.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For example, whitetip sharks (WTS) and blacktip sharks (BTS) in an area might feed on the same kinds of fish in a year when the fish supply is low.</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large increase in one species, such as BTS, might have a detrimental effect on the ability of the other species, such as WTS, to obtain an adequate amount of food and, therefore, to thrive.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Also, we expect that superior hunting skills of one species would diminish the food supply for the other species.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As one species grows, the other shrinks, and vice versa</a:t>
            </a:r>
            <a:endParaRPr b="0" lang="en-US" sz="2800" spc="-1" strike="noStrike">
              <a:latin typeface="Arial"/>
            </a:endParaRPr>
          </a:p>
        </p:txBody>
      </p:sp>
    </p:spTree>
  </p:cSld>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3611</TotalTime>
  <Application>LibreOffice/6.0.7.3$Linux_X86_64 LibreOffice_project/00m0$Build-3</Application>
  <Words>1174</Words>
  <Paragraphs>80</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2021-03-25T09:40:29Z</dcterms:created>
  <dc:creator>Sara Rehmat</dc:creator>
  <dc:description/>
  <dc:language>en-US</dc:language>
  <cp:lastModifiedBy/>
  <dcterms:modified xsi:type="dcterms:W3CDTF">2022-04-07T20:24:23Z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