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rPr>
              <a:t>Computer Modeling and Simulation</a:t>
            </a:r>
            <a:endParaRPr b="0" lang="en-US" sz="6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400" spc="-1" strike="noStrike">
                <a:solidFill>
                  <a:srgbClr val="000000"/>
                </a:solidFill>
                <a:latin typeface="Calibri"/>
              </a:rPr>
              <a:t>Lectures 18 &amp; 19</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sp>
      <p:pic>
        <p:nvPicPr>
          <p:cNvPr id="95" name="Content Placeholder 3" descr=""/>
          <p:cNvPicPr/>
          <p:nvPr/>
        </p:nvPicPr>
        <p:blipFill>
          <a:blip r:embed="rId1"/>
          <a:stretch/>
        </p:blipFill>
        <p:spPr>
          <a:xfrm>
            <a:off x="3508200" y="2153520"/>
            <a:ext cx="4082400" cy="2341800"/>
          </a:xfrm>
          <a:prstGeom prst="rect">
            <a:avLst/>
          </a:prstGeom>
          <a:ln>
            <a:noFill/>
          </a:ln>
        </p:spPr>
      </p:pic>
      <p:sp>
        <p:nvSpPr>
          <p:cNvPr id="96" name="CustomShape 2"/>
          <p:cNvSpPr/>
          <p:nvPr/>
        </p:nvSpPr>
        <p:spPr>
          <a:xfrm>
            <a:off x="4077000" y="5105520"/>
            <a:ext cx="4103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Possible Contacts between S and I</a:t>
            </a:r>
            <a:endParaRPr b="0" lang="en-US" sz="1800" spc="-1" strike="noStrike">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Rate of change of Susceptibles – dS/dt</a:t>
            </a:r>
            <a:endParaRPr b="0" lang="en-US" sz="4400" spc="-1" strike="noStrike">
              <a:latin typeface="Arial"/>
            </a:endParaRPr>
          </a:p>
        </p:txBody>
      </p:sp>
      <p:sp>
        <p:nvSpPr>
          <p:cNvPr id="9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 the rate of change of susceptibles with respect to time:</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dS</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rSI </a:t>
            </a:r>
            <a:r>
              <a:rPr b="0" lang="en-US" sz="2800" spc="-1" strike="noStrike">
                <a:solidFill>
                  <a:srgbClr val="000000"/>
                </a:solidFill>
                <a:latin typeface="Calibri"/>
              </a:rPr>
              <a:t>for positive constant of proportionality </a:t>
            </a:r>
            <a:r>
              <a:rPr b="0" i="1" lang="en-US" sz="2800" spc="-1" strike="noStrike">
                <a:solidFill>
                  <a:srgbClr val="000000"/>
                </a:solidFill>
                <a:latin typeface="Calibri"/>
              </a:rPr>
              <a:t>r</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constant </a:t>
            </a:r>
            <a:r>
              <a:rPr b="0" i="1" lang="en-US" sz="2800" spc="-1" strike="noStrike">
                <a:solidFill>
                  <a:srgbClr val="000000"/>
                </a:solidFill>
                <a:latin typeface="Calibri"/>
              </a:rPr>
              <a:t>r</a:t>
            </a:r>
            <a:r>
              <a:rPr b="0" lang="en-US" sz="2800" spc="-1" strike="noStrike">
                <a:solidFill>
                  <a:srgbClr val="000000"/>
                </a:solidFill>
                <a:latin typeface="Calibri"/>
              </a:rPr>
              <a:t>, called the </a:t>
            </a:r>
            <a:r>
              <a:rPr b="1" lang="en-US" sz="2800" spc="-1" strike="noStrike">
                <a:solidFill>
                  <a:srgbClr val="000000"/>
                </a:solidFill>
                <a:latin typeface="Calibri"/>
              </a:rPr>
              <a:t>transmission constant</a:t>
            </a:r>
            <a:r>
              <a:rPr b="0" lang="en-US" sz="2800" spc="-1" strike="noStrike">
                <a:solidFill>
                  <a:srgbClr val="000000"/>
                </a:solidFill>
                <a:latin typeface="Calibri"/>
              </a:rPr>
              <a:t>, reflects the extent and the infectiousness of the disease and the interactions among the students.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the case of the boys’ school, we use 0.00218 per day. Thus, 0.00218 = 0.218% of the total number of possible contacts, </a:t>
            </a:r>
            <a:r>
              <a:rPr b="0" i="1" lang="en-US" sz="2800" spc="-1" strike="noStrike">
                <a:solidFill>
                  <a:srgbClr val="000000"/>
                </a:solidFill>
                <a:latin typeface="Calibri"/>
              </a:rPr>
              <a:t>SI</a:t>
            </a:r>
            <a:r>
              <a:rPr b="0" lang="en-US" sz="2800" spc="-1" strike="noStrike">
                <a:solidFill>
                  <a:srgbClr val="000000"/>
                </a:solidFill>
                <a:latin typeface="Calibri"/>
              </a:rPr>
              <a:t>, results in the disease being spread from one child to another.</a:t>
            </a:r>
            <a:endParaRPr b="0" lang="en-US" sz="2800" spc="-1" strike="noStrike">
              <a:latin typeface="Arial"/>
            </a:endParaRPr>
          </a:p>
        </p:txBody>
      </p:sp>
    </p:spTree>
  </p:cSld>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Rate of change of Susceptibles – dS/dt</a:t>
            </a:r>
            <a:endParaRPr b="0" lang="en-US" sz="4400" spc="-1" strike="noStrike">
              <a:latin typeface="Arial"/>
            </a:endParaRPr>
          </a:p>
        </p:txBody>
      </p:sp>
      <p:sp>
        <p:nvSpPr>
          <p:cNvPr id="10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Notice how small the transmission constant (0.00218/day) is in comparison to the recovery rate (0.5/day).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Also, recall in interactions for competition and predator prey, where a rate-of-change model involves a product of populations, the constant of proportionality is small in comparison to constants multiplied by only one population.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can find the transmission constant r in an another way.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For a sick child to pass the disease to someone else, the sick boy must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come in contact with someone else,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that person must be susceptible,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and the interaction must result in the spread of the disease.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rate of change of </a:t>
            </a:r>
            <a:r>
              <a:rPr b="0" i="1" lang="en-US" sz="2800" spc="-1" strike="noStrike">
                <a:solidFill>
                  <a:srgbClr val="000000"/>
                </a:solidFill>
                <a:latin typeface="Calibri"/>
              </a:rPr>
              <a:t>S </a:t>
            </a:r>
            <a:r>
              <a:rPr b="0" lang="en-US" sz="2800" spc="-1" strike="noStrike">
                <a:solidFill>
                  <a:srgbClr val="000000"/>
                </a:solidFill>
                <a:latin typeface="Calibri"/>
              </a:rPr>
              <a:t>with respect to time (</a:t>
            </a:r>
            <a:r>
              <a:rPr b="0" i="1" lang="en-US" sz="2800" spc="-1" strike="noStrike">
                <a:solidFill>
                  <a:srgbClr val="000000"/>
                </a:solidFill>
                <a:latin typeface="Calibri"/>
              </a:rPr>
              <a:t>dS/dt</a:t>
            </a:r>
            <a:r>
              <a:rPr b="0" lang="en-US" sz="2800" spc="-1" strike="noStrike">
                <a:solidFill>
                  <a:srgbClr val="000000"/>
                </a:solidFill>
                <a:latin typeface="Calibri"/>
              </a:rPr>
              <a:t>) is minus the product of the mean number of contacts per day an infected has (</a:t>
            </a:r>
            <a:r>
              <a:rPr b="0" i="1" lang="en-US" sz="2800" spc="-1" strike="noStrike">
                <a:solidFill>
                  <a:srgbClr val="000000"/>
                </a:solidFill>
                <a:latin typeface="Calibri"/>
              </a:rPr>
              <a:t>k</a:t>
            </a:r>
            <a:r>
              <a:rPr b="0" lang="en-US" sz="2800" spc="-1" strike="noStrike">
                <a:solidFill>
                  <a:srgbClr val="000000"/>
                </a:solidFill>
                <a:latin typeface="Calibri"/>
              </a:rPr>
              <a:t>), the probability such a contact is with a susceptible, the probability that the disease is spread during such a contact (</a:t>
            </a:r>
            <a:r>
              <a:rPr b="0" i="1" lang="en-US" sz="2800" spc="-1" strike="noStrike">
                <a:solidFill>
                  <a:srgbClr val="000000"/>
                </a:solidFill>
                <a:latin typeface="Calibri"/>
              </a:rPr>
              <a:t>b</a:t>
            </a:r>
            <a:r>
              <a:rPr b="0" lang="en-US" sz="2800" spc="-1" strike="noStrike">
                <a:solidFill>
                  <a:srgbClr val="000000"/>
                </a:solidFill>
                <a:latin typeface="Calibri"/>
              </a:rPr>
              <a:t>), and the number of infecteds.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Moreover, if </a:t>
            </a:r>
            <a:r>
              <a:rPr b="0" i="1" lang="en-US" sz="2800" spc="-1" strike="noStrike">
                <a:solidFill>
                  <a:srgbClr val="000000"/>
                </a:solidFill>
                <a:latin typeface="Calibri"/>
              </a:rPr>
              <a:t>N </a:t>
            </a:r>
            <a:r>
              <a:rPr b="0" lang="en-US" sz="2800" spc="-1" strike="noStrike">
                <a:solidFill>
                  <a:srgbClr val="000000"/>
                </a:solidFill>
                <a:latin typeface="Calibri"/>
              </a:rPr>
              <a:t>is the total population size (here 763) and the group is well mixed, then for an infected, the probability of that contact he has is with a susceptible is </a:t>
            </a:r>
            <a:r>
              <a:rPr b="0" i="1" lang="en-US" sz="2800" spc="-1" strike="noStrike">
                <a:solidFill>
                  <a:srgbClr val="000000"/>
                </a:solidFill>
                <a:latin typeface="Calibri"/>
              </a:rPr>
              <a:t>S/N</a:t>
            </a:r>
            <a:r>
              <a:rPr b="0" lang="en-US" sz="2800" spc="-1" strike="noStrike">
                <a:solidFill>
                  <a:srgbClr val="000000"/>
                </a:solidFill>
                <a:latin typeface="Calibri"/>
              </a:rPr>
              <a:t>, and the rate of change of </a:t>
            </a:r>
            <a:r>
              <a:rPr b="0" i="1" lang="en-US" sz="2800" spc="-1" strike="noStrike">
                <a:solidFill>
                  <a:srgbClr val="000000"/>
                </a:solidFill>
                <a:latin typeface="Calibri"/>
              </a:rPr>
              <a:t>S </a:t>
            </a:r>
            <a:r>
              <a:rPr b="0" lang="en-US" sz="2800" spc="-1" strike="noStrike">
                <a:solidFill>
                  <a:srgbClr val="000000"/>
                </a:solidFill>
                <a:latin typeface="Calibri"/>
              </a:rPr>
              <a:t>is as follows:</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dS/dt </a:t>
            </a:r>
            <a:r>
              <a:rPr b="0" lang="en-US" sz="2800" spc="-1" strike="noStrike">
                <a:solidFill>
                  <a:srgbClr val="000000"/>
                </a:solidFill>
                <a:latin typeface="Calibri"/>
              </a:rPr>
              <a:t>=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S/N</a:t>
            </a:r>
            <a:r>
              <a:rPr b="0" lang="en-US" sz="2800" spc="-1" strike="noStrike">
                <a:solidFill>
                  <a:srgbClr val="000000"/>
                </a:solidFill>
                <a:latin typeface="Calibri"/>
              </a:rPr>
              <a:t>)</a:t>
            </a:r>
            <a:r>
              <a:rPr b="0" i="1" lang="en-US" sz="2800" spc="-1" strike="noStrike">
                <a:solidFill>
                  <a:srgbClr val="000000"/>
                </a:solidFill>
                <a:latin typeface="Calibri"/>
              </a:rPr>
              <a:t>bI </a:t>
            </a:r>
            <a:r>
              <a:rPr b="0" lang="en-US" sz="2800" spc="-1" strike="noStrike">
                <a:solidFill>
                  <a:srgbClr val="000000"/>
                </a:solidFill>
                <a:latin typeface="Calibri"/>
              </a:rPr>
              <a:t>= -(</a:t>
            </a:r>
            <a:r>
              <a:rPr b="0" i="1" lang="en-US" sz="2800" spc="-1" strike="noStrike">
                <a:solidFill>
                  <a:srgbClr val="000000"/>
                </a:solidFill>
                <a:latin typeface="Calibri"/>
              </a:rPr>
              <a:t>kb/N</a:t>
            </a:r>
            <a:r>
              <a:rPr b="0" lang="en-US" sz="2800" spc="-1" strike="noStrike">
                <a:solidFill>
                  <a:srgbClr val="000000"/>
                </a:solidFill>
                <a:latin typeface="Calibri"/>
              </a:rPr>
              <a:t>)</a:t>
            </a:r>
            <a:r>
              <a:rPr b="0" i="1" lang="en-US" sz="2800" spc="-1" strike="noStrike">
                <a:solidFill>
                  <a:srgbClr val="000000"/>
                </a:solidFill>
                <a:latin typeface="Calibri"/>
              </a:rPr>
              <a:t>SI </a:t>
            </a:r>
            <a:r>
              <a:rPr b="0" lang="en-US" sz="2800" spc="-1" strike="noStrike">
                <a:solidFill>
                  <a:srgbClr val="000000"/>
                </a:solidFill>
                <a:latin typeface="Calibri"/>
              </a:rPr>
              <a:t>= –</a:t>
            </a:r>
            <a:r>
              <a:rPr b="0" i="1" lang="en-US" sz="2800" spc="-1" strike="noStrike">
                <a:solidFill>
                  <a:srgbClr val="000000"/>
                </a:solidFill>
                <a:latin typeface="Calibri"/>
              </a:rPr>
              <a:t>rSI</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r = kb/N</a:t>
            </a:r>
            <a:endParaRPr b="0" lang="en-US" sz="28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00">
                                            <p:txEl>
                                              <p:pRg st="3" end="3"/>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100">
                                            <p:txEl>
                                              <p:pRg st="4" end="4"/>
                                            </p:txEl>
                                          </p:spTgt>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100">
                                            <p:txEl>
                                              <p:pRg st="5" end="5"/>
                                            </p:txEl>
                                          </p:spTgt>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00">
                                            <p:txEl>
                                              <p:pRg st="8" end="8"/>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00">
                                            <p:txEl>
                                              <p:pRg st="9" end="9"/>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00">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Transmission Constant</a:t>
            </a:r>
            <a:endParaRPr b="0" lang="en-US" sz="4400" spc="-1" strike="noStrike">
              <a:latin typeface="Arial"/>
            </a:endParaRPr>
          </a:p>
        </p:txBody>
      </p:sp>
      <p:sp>
        <p:nvSpPr>
          <p:cNvPr id="102" name="CustomShape 2"/>
          <p:cNvSpPr/>
          <p:nvPr/>
        </p:nvSpPr>
        <p:spPr>
          <a:xfrm>
            <a:off x="838080" y="1825560"/>
            <a:ext cx="10514880" cy="30502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i="1" lang="en-US" sz="2800" spc="-1" strike="noStrike">
                <a:solidFill>
                  <a:srgbClr val="000000"/>
                </a:solidFill>
                <a:latin typeface="Calibri"/>
              </a:rPr>
              <a:t>r = kb/N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example, suppose on the average an infected child has 33.3 contacts per day and the probability that a contact results in the spread of the disease is 5% = 0.05.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Then, for </a:t>
            </a:r>
            <a:r>
              <a:rPr b="0" i="1" lang="en-US" sz="2800" spc="-1" strike="noStrike">
                <a:solidFill>
                  <a:srgbClr val="000000"/>
                </a:solidFill>
                <a:latin typeface="Calibri"/>
              </a:rPr>
              <a:t>N </a:t>
            </a:r>
            <a:r>
              <a:rPr b="0" lang="en-US" sz="2800" spc="-1" strike="noStrike">
                <a:solidFill>
                  <a:srgbClr val="000000"/>
                </a:solidFill>
                <a:latin typeface="Calibri"/>
              </a:rPr>
              <a:t>= 763, the transmission constant is </a:t>
            </a:r>
            <a:r>
              <a:rPr b="0" i="1" lang="en-US" sz="2800" spc="-1" strike="noStrike">
                <a:solidFill>
                  <a:srgbClr val="000000"/>
                </a:solidFill>
                <a:latin typeface="Calibri"/>
              </a:rPr>
              <a:t>r </a:t>
            </a:r>
            <a:r>
              <a:rPr b="0" lang="en-US" sz="2800" spc="-1" strike="noStrike">
                <a:solidFill>
                  <a:srgbClr val="000000"/>
                </a:solidFill>
                <a:latin typeface="Calibri"/>
              </a:rPr>
              <a:t>= (</a:t>
            </a:r>
            <a:r>
              <a:rPr b="0" i="1" lang="en-US" sz="2800" spc="-1" strike="noStrike">
                <a:solidFill>
                  <a:srgbClr val="000000"/>
                </a:solidFill>
                <a:latin typeface="Calibri"/>
              </a:rPr>
              <a:t>kb/N</a:t>
            </a:r>
            <a:r>
              <a:rPr b="0" lang="en-US" sz="2800" spc="-1" strike="noStrike">
                <a:solidFill>
                  <a:srgbClr val="000000"/>
                </a:solidFill>
                <a:latin typeface="Calibri"/>
              </a:rPr>
              <a:t>) = 0.00218.</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Note that this transmission constant, here 0.00218/day, is not the rate of infection.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Suppose a report to the school’s principal after all are well, states that 80% of the boys had had the flu.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80% is of the total population of </a:t>
            </a:r>
            <a:r>
              <a:rPr b="0" i="1" lang="en-US" sz="2800" spc="-1" strike="noStrike">
                <a:solidFill>
                  <a:srgbClr val="000000"/>
                </a:solidFill>
                <a:latin typeface="Calibri"/>
              </a:rPr>
              <a:t>N </a:t>
            </a:r>
            <a:r>
              <a:rPr b="0" lang="en-US" sz="2800" spc="-1" strike="noStrike">
                <a:solidFill>
                  <a:srgbClr val="000000"/>
                </a:solidFill>
                <a:latin typeface="Calibri"/>
              </a:rPr>
              <a:t>= 763 boys, not of the number of possible interactions, </a:t>
            </a:r>
            <a:r>
              <a:rPr b="0" i="1" lang="en-US" sz="2800" spc="-1" strike="noStrike">
                <a:solidFill>
                  <a:srgbClr val="000000"/>
                </a:solidFill>
                <a:latin typeface="Calibri"/>
              </a:rPr>
              <a:t>SI</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Moreover, 80% of the susceptible boys do not become sick in one day.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flu lasted in the school for 3 weeks, as the following shows, on the average 3.81% of the boys get sick in 1 day:</a:t>
            </a:r>
            <a:endParaRPr b="0" lang="en-US" sz="2800" spc="-1" strike="noStrike">
              <a:latin typeface="Arial"/>
            </a:endParaRPr>
          </a:p>
          <a:p>
            <a:pPr>
              <a:lnSpc>
                <a:spcPct val="90000"/>
              </a:lnSpc>
              <a:spcBef>
                <a:spcPts val="1001"/>
              </a:spcBef>
            </a:pPr>
            <a:endParaRPr b="0" lang="en-US" sz="2800" spc="-1" strike="noStrike">
              <a:latin typeface="Arial"/>
            </a:endParaRPr>
          </a:p>
        </p:txBody>
      </p:sp>
      <p:pic>
        <p:nvPicPr>
          <p:cNvPr id="103" name="Picture 3" descr=""/>
          <p:cNvPicPr/>
          <p:nvPr/>
        </p:nvPicPr>
        <p:blipFill>
          <a:blip r:embed="rId1"/>
          <a:stretch/>
        </p:blipFill>
        <p:spPr>
          <a:xfrm>
            <a:off x="4578480" y="5680080"/>
            <a:ext cx="2323440" cy="551880"/>
          </a:xfrm>
          <a:prstGeom prst="rect">
            <a:avLst/>
          </a:prstGeom>
          <a:ln>
            <a:noFill/>
          </a:ln>
        </p:spPr>
      </p:pic>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02">
                                            <p:txEl>
                                              <p:pRg st="6" end="6"/>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0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Rate of change of Infecteds – dI/dt</a:t>
            </a:r>
            <a:endParaRPr b="0" lang="en-US"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Returning to our model, only susceptibles become infected, and infecteds eventually recover. What </a:t>
            </a:r>
            <a:r>
              <a:rPr b="0" i="1" lang="en-US" sz="2800" spc="-1" strike="noStrike">
                <a:solidFill>
                  <a:srgbClr val="000000"/>
                </a:solidFill>
                <a:latin typeface="Calibri"/>
              </a:rPr>
              <a:t>I </a:t>
            </a:r>
            <a:r>
              <a:rPr b="0" lang="en-US" sz="2800" spc="-1" strike="noStrike">
                <a:solidFill>
                  <a:srgbClr val="000000"/>
                </a:solidFill>
                <a:latin typeface="Calibri"/>
              </a:rPr>
              <a:t>gains comes from what </a:t>
            </a:r>
            <a:r>
              <a:rPr b="0" i="1" lang="en-US" sz="2800" spc="-1" strike="noStrike">
                <a:solidFill>
                  <a:srgbClr val="000000"/>
                </a:solidFill>
                <a:latin typeface="Calibri"/>
              </a:rPr>
              <a:t>S </a:t>
            </a:r>
            <a:r>
              <a:rPr b="0" lang="en-US" sz="2800" spc="-1" strike="noStrike">
                <a:solidFill>
                  <a:srgbClr val="000000"/>
                </a:solidFill>
                <a:latin typeface="Calibri"/>
              </a:rPr>
              <a:t>has lost; and what </a:t>
            </a:r>
            <a:r>
              <a:rPr b="0" i="1" lang="en-US" sz="2800" spc="-1" strike="noStrike">
                <a:solidFill>
                  <a:srgbClr val="000000"/>
                </a:solidFill>
                <a:latin typeface="Calibri"/>
              </a:rPr>
              <a:t>I </a:t>
            </a:r>
            <a:r>
              <a:rPr b="0" lang="en-US" sz="2800" spc="-1" strike="noStrike">
                <a:solidFill>
                  <a:srgbClr val="000000"/>
                </a:solidFill>
                <a:latin typeface="Calibri"/>
              </a:rPr>
              <a:t>loses, </a:t>
            </a:r>
            <a:r>
              <a:rPr b="0" i="1" lang="en-US" sz="2800" spc="-1" strike="noStrike">
                <a:solidFill>
                  <a:srgbClr val="000000"/>
                </a:solidFill>
                <a:latin typeface="Calibri"/>
              </a:rPr>
              <a:t>R </a:t>
            </a:r>
            <a:r>
              <a:rPr b="0" lang="en-US" sz="2800" spc="-1" strike="noStrike">
                <a:solidFill>
                  <a:srgbClr val="000000"/>
                </a:solidFill>
                <a:latin typeface="Calibri"/>
              </a:rPr>
              <a:t>acquires.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differential equation for the rate of change of the number of infecteds is the  sum of the negatives of the other two rates of change:</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          </a:t>
            </a:r>
            <a:r>
              <a:rPr b="0" i="1" lang="en-US" sz="2800" spc="-1" strike="noStrike">
                <a:solidFill>
                  <a:srgbClr val="000000"/>
                </a:solidFill>
                <a:latin typeface="Calibri"/>
              </a:rPr>
              <a:t>dI</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dS</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dR</a:t>
            </a:r>
            <a:r>
              <a:rPr b="0" lang="en-US" sz="2800" spc="-1" strike="noStrike">
                <a:solidFill>
                  <a:srgbClr val="000000"/>
                </a:solidFill>
                <a:latin typeface="Calibri"/>
              </a:rPr>
              <a:t>/</a:t>
            </a:r>
            <a:r>
              <a:rPr b="0" i="1" lang="en-US" sz="2800" spc="-1" strike="noStrike">
                <a:solidFill>
                  <a:srgbClr val="000000"/>
                </a:solidFill>
                <a:latin typeface="Calibri"/>
              </a:rPr>
              <a:t>dt</a:t>
            </a:r>
            <a:endParaRPr b="0" lang="en-US" sz="2800" spc="-1" strike="noStrike">
              <a:latin typeface="Arial"/>
            </a:endParaRPr>
          </a:p>
        </p:txBody>
      </p:sp>
    </p:spTree>
  </p:cSld>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Diagram for the SIR model</a:t>
            </a:r>
            <a:endParaRPr b="0" lang="en-US" sz="4400" spc="-1" strike="noStrike">
              <a:latin typeface="Arial"/>
            </a:endParaRPr>
          </a:p>
        </p:txBody>
      </p:sp>
      <p:pic>
        <p:nvPicPr>
          <p:cNvPr id="107" name="Content Placeholder 3" descr=""/>
          <p:cNvPicPr/>
          <p:nvPr/>
        </p:nvPicPr>
        <p:blipFill>
          <a:blip r:embed="rId1"/>
          <a:stretch/>
        </p:blipFill>
        <p:spPr>
          <a:xfrm>
            <a:off x="3200400" y="2939400"/>
            <a:ext cx="5790600" cy="2123280"/>
          </a:xfrm>
          <a:prstGeom prst="rect">
            <a:avLst/>
          </a:prstGeom>
          <a:ln>
            <a:noFill/>
          </a:ln>
        </p:spPr>
      </p:pic>
    </p:spTree>
  </p:cSld>
  <p:timing>
    <p:tnLst>
      <p:par>
        <p:cTn id="251" dur="indefinite" restart="never" nodeType="tmRoot">
          <p:childTnLst>
            <p:seq>
              <p:cTn id="25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   </a:t>
            </a:r>
            <a:r>
              <a:rPr b="0" lang="en-US" sz="4400" spc="-1" strike="noStrike">
                <a:solidFill>
                  <a:srgbClr val="000000"/>
                </a:solidFill>
                <a:latin typeface="Calibri Light"/>
              </a:rPr>
              <a:t>SARS Lipsitch Model</a:t>
            </a:r>
            <a:endParaRPr b="0" lang="en-US" sz="4400" spc="-1" strike="noStrike">
              <a:latin typeface="Arial"/>
            </a:endParaRPr>
          </a:p>
        </p:txBody>
      </p:sp>
      <p:sp>
        <p:nvSpPr>
          <p:cNvPr id="10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Marc Lipsitch in collaboration with others developed a model for the spread of </a:t>
            </a:r>
            <a:r>
              <a:rPr b="1" lang="en-US" sz="2800" spc="-1" strike="noStrike">
                <a:solidFill>
                  <a:srgbClr val="000000"/>
                </a:solidFill>
                <a:latin typeface="Calibri"/>
              </a:rPr>
              <a:t>severe acute respiratory syndrome </a:t>
            </a:r>
            <a:r>
              <a:rPr b="0" lang="en-US" sz="2800" spc="-1" strike="noStrike">
                <a:solidFill>
                  <a:srgbClr val="000000"/>
                </a:solidFill>
                <a:latin typeface="Calibri"/>
              </a:rPr>
              <a:t>(</a:t>
            </a:r>
            <a:r>
              <a:rPr b="1" lang="en-US" sz="2800" spc="-1" strike="noStrike">
                <a:solidFill>
                  <a:srgbClr val="000000"/>
                </a:solidFill>
                <a:latin typeface="Calibri"/>
              </a:rPr>
              <a:t>SARS</a:t>
            </a:r>
            <a:r>
              <a:rPr b="0" lang="en-US" sz="2800" spc="-1" strike="noStrike">
                <a:solidFill>
                  <a:srgbClr val="000000"/>
                </a:solidFill>
                <a:latin typeface="Calibri"/>
              </a:rPr>
              <a:t>) and used the model to make predictions on the impact of public health efforts to reduce disease transmission (Lipsitch et al.2003).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Such efforts included</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1" lang="en-US" sz="2400" spc="-1" strike="noStrike">
                <a:solidFill>
                  <a:srgbClr val="000000"/>
                </a:solidFill>
                <a:latin typeface="Calibri"/>
              </a:rPr>
              <a:t>quarantine </a:t>
            </a:r>
            <a:r>
              <a:rPr b="0" lang="en-US" sz="2400" spc="-1" strike="noStrike">
                <a:solidFill>
                  <a:srgbClr val="000000"/>
                </a:solidFill>
                <a:latin typeface="Calibri"/>
              </a:rPr>
              <a:t>of exposed individuals to separate them from the susceptible population, perhaps by confinement to their homes,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1" lang="en-US" sz="2400" spc="-1" strike="noStrike">
                <a:solidFill>
                  <a:srgbClr val="000000"/>
                </a:solidFill>
                <a:latin typeface="Calibri"/>
              </a:rPr>
              <a:t>isolation </a:t>
            </a:r>
            <a:r>
              <a:rPr b="0" lang="en-US" sz="2400" spc="-1" strike="noStrike">
                <a:solidFill>
                  <a:srgbClr val="000000"/>
                </a:solidFill>
                <a:latin typeface="Calibri"/>
              </a:rPr>
              <a:t>of those who had SARS to remove them to strictly supervised hospital areas with no contacts other than by healthcare personnel. </a:t>
            </a:r>
            <a:endParaRPr b="0" lang="en-US" sz="2400" spc="-1" strike="noStrike">
              <a:latin typeface="Arial"/>
            </a:endParaRPr>
          </a:p>
        </p:txBody>
      </p:sp>
    </p:spTree>
  </p:cSld>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09">
                                            <p:txEl>
                                              <p:pRg st="1" end="1"/>
                                            </p:txEl>
                                          </p:spTgt>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109">
                                            <p:txEl>
                                              <p:pRg st="2" end="2"/>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SEIR Model</a:t>
            </a:r>
            <a:endParaRPr b="0" lang="en-US" sz="4400" spc="-1" strike="noStrike">
              <a:latin typeface="Arial"/>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Lipsitch model is an extension of the SEIR model, which is a refinement of the SIR model.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Besides the populations considered by SIR, the </a:t>
            </a:r>
            <a:r>
              <a:rPr b="1" lang="en-US" sz="2800" spc="-1" strike="noStrike">
                <a:solidFill>
                  <a:srgbClr val="000000"/>
                </a:solidFill>
                <a:latin typeface="Calibri"/>
              </a:rPr>
              <a:t>SEIR Model </a:t>
            </a:r>
            <a:r>
              <a:rPr b="0" lang="en-US" sz="2800" spc="-1" strike="noStrike">
                <a:solidFill>
                  <a:srgbClr val="000000"/>
                </a:solidFill>
                <a:latin typeface="Calibri"/>
              </a:rPr>
              <a:t>(</a:t>
            </a:r>
            <a:r>
              <a:rPr b="1" lang="en-US" sz="2800" spc="-1" strike="noStrike">
                <a:solidFill>
                  <a:srgbClr val="000000"/>
                </a:solidFill>
                <a:latin typeface="Calibri"/>
              </a:rPr>
              <a:t>susceptible-exposeds-infecteds-recovereds</a:t>
            </a:r>
            <a:r>
              <a:rPr b="0" lang="en-US" sz="2800" spc="-1" strike="noStrike">
                <a:solidFill>
                  <a:srgbClr val="000000"/>
                </a:solidFill>
                <a:latin typeface="Calibri"/>
              </a:rPr>
              <a:t>) has an intermediate </a:t>
            </a:r>
            <a:r>
              <a:rPr b="1" lang="en-US" sz="2800" spc="-1" strike="noStrike">
                <a:solidFill>
                  <a:srgbClr val="000000"/>
                </a:solidFill>
                <a:latin typeface="Calibri"/>
              </a:rPr>
              <a:t>exposed </a:t>
            </a:r>
            <a:r>
              <a:rPr b="0" lang="en-US" sz="2800" spc="-1" strike="noStrike">
                <a:solidFill>
                  <a:srgbClr val="000000"/>
                </a:solidFill>
                <a:latin typeface="Calibri"/>
              </a:rPr>
              <a:t>(</a:t>
            </a:r>
            <a:r>
              <a:rPr b="1" i="1" lang="en-US" sz="2800" spc="-1" strike="noStrike">
                <a:solidFill>
                  <a:srgbClr val="000000"/>
                </a:solidFill>
                <a:latin typeface="Calibri"/>
              </a:rPr>
              <a:t>E</a:t>
            </a:r>
            <a:r>
              <a:rPr b="0" lang="en-US" sz="2800" spc="-1" strike="noStrike">
                <a:solidFill>
                  <a:srgbClr val="000000"/>
                </a:solidFill>
                <a:latin typeface="Calibri"/>
              </a:rPr>
              <a:t>) population of individuals who have the disease but are not yet infectious.</a:t>
            </a:r>
            <a:endParaRPr b="0" lang="en-US" sz="2800" spc="-1" strike="noStrike">
              <a:latin typeface="Arial"/>
            </a:endParaRPr>
          </a:p>
        </p:txBody>
      </p:sp>
    </p:spTree>
  </p:cSld>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Lipsitch Model for SARS</a:t>
            </a:r>
            <a:endParaRPr b="0" lang="en-US"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Lipsitch model modifies SEIR to allow for quarantine, isolation, and death.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modelers make the following simplifying assumptions: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There are no births.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only deaths are because of SARS.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number of contacts of an infected individual with a susceptible person is constant and does not depend on the population density.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For susceptible individuals with exposure to the disease, the quarantine proportion (</a:t>
            </a:r>
            <a:r>
              <a:rPr b="0" i="1" lang="en-US" sz="2400" spc="-1" strike="noStrike">
                <a:solidFill>
                  <a:srgbClr val="000000"/>
                </a:solidFill>
                <a:latin typeface="Calibri"/>
              </a:rPr>
              <a:t>q</a:t>
            </a:r>
            <a:r>
              <a:rPr b="0" lang="en-US" sz="2400" spc="-1" strike="noStrike">
                <a:solidFill>
                  <a:srgbClr val="000000"/>
                </a:solidFill>
                <a:latin typeface="Calibri"/>
              </a:rPr>
              <a:t>) is the same for non-infected as for infected people.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Quarantine and isolation are completely effective. Someone in quarantine or isolation cannot spread disease or, in the case of a susceptible, cannot catch the disease.</a:t>
            </a:r>
            <a:endParaRPr b="0" lang="en-US" sz="2400" spc="-1" strike="noStrike">
              <a:latin typeface="Arial"/>
            </a:endParaRPr>
          </a:p>
        </p:txBody>
      </p:sp>
    </p:spTree>
  </p:cSld>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13">
                                            <p:txEl>
                                              <p:pRg st="1" end="1"/>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113">
                                            <p:txEl>
                                              <p:pRg st="2" end="2"/>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113">
                                            <p:txEl>
                                              <p:pRg st="3" end="3"/>
                                            </p:txEl>
                                          </p:spTgt>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113">
                                            <p:txEl>
                                              <p:pRg st="4" end="4"/>
                                            </p:txEl>
                                          </p:spTgt>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113">
                                            <p:txEl>
                                              <p:pRg st="5" end="5"/>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Lipsitch Model for SARS</a:t>
            </a:r>
            <a:endParaRPr b="0" lang="en-US" sz="4400" spc="-1" strike="noStrike">
              <a:latin typeface="Arial"/>
            </a:endParaRPr>
          </a:p>
        </p:txBody>
      </p:sp>
      <p:sp>
        <p:nvSpPr>
          <p:cNvPr id="115"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populations considered are as follows: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do not have but can catch SARS from infectious individuals.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SQ</a:t>
            </a:r>
            <a:r>
              <a:rPr b="0" lang="en-US" sz="2800" spc="-1" strike="noStrike">
                <a:solidFill>
                  <a:srgbClr val="000000"/>
                </a:solidFill>
                <a:latin typeface="Calibri"/>
              </a:rPr>
              <a:t>) do not have SARS, quarantined because of exposure, so cannot catch SARS.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exposed </a:t>
            </a:r>
            <a:r>
              <a:rPr b="0" lang="en-US" sz="2800" spc="-1" strike="noStrike">
                <a:solidFill>
                  <a:srgbClr val="000000"/>
                </a:solidFill>
                <a:latin typeface="Calibri"/>
              </a:rPr>
              <a:t>(</a:t>
            </a:r>
            <a:r>
              <a:rPr b="0" i="1" lang="en-US" sz="2800" spc="-1" strike="noStrike">
                <a:solidFill>
                  <a:srgbClr val="000000"/>
                </a:solidFill>
                <a:latin typeface="Calibri"/>
              </a:rPr>
              <a:t>E</a:t>
            </a:r>
            <a:r>
              <a:rPr b="0" lang="en-US" sz="2800" spc="-1" strike="noStrike">
                <a:solidFill>
                  <a:srgbClr val="000000"/>
                </a:solidFill>
                <a:latin typeface="Calibri"/>
              </a:rPr>
              <a:t>) have SARS, no symptoms, not yet infectious.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EQ</a:t>
            </a:r>
            <a:r>
              <a:rPr b="0" lang="en-US" sz="2800" spc="-1" strike="noStrike">
                <a:solidFill>
                  <a:srgbClr val="000000"/>
                </a:solidFill>
                <a:latin typeface="Calibri"/>
              </a:rPr>
              <a:t>) have SARS, no symptoms, not yet infectious, quarantined because of exposure.</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have undetected SARS, infectious.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infectious_quarantined </a:t>
            </a:r>
            <a:r>
              <a:rPr b="0" lang="en-US" sz="2800" spc="-1" strike="noStrike">
                <a:solidFill>
                  <a:srgbClr val="000000"/>
                </a:solidFill>
                <a:latin typeface="Calibri"/>
              </a:rPr>
              <a:t>(</a:t>
            </a:r>
            <a:r>
              <a:rPr b="0" i="1" lang="en-US" sz="2800" spc="-1" strike="noStrike">
                <a:solidFill>
                  <a:srgbClr val="000000"/>
                </a:solidFill>
                <a:latin typeface="Calibri"/>
              </a:rPr>
              <a:t>IQ</a:t>
            </a:r>
            <a:r>
              <a:rPr b="0" lang="en-US" sz="2800" spc="-1" strike="noStrike">
                <a:solidFill>
                  <a:srgbClr val="000000"/>
                </a:solidFill>
                <a:latin typeface="Calibri"/>
              </a:rPr>
              <a:t>) have SARS, infectious, quarantined, cannot transmit.</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infectious_isolated </a:t>
            </a:r>
            <a:r>
              <a:rPr b="0" lang="en-US" sz="2800" spc="-1" strike="noStrike">
                <a:solidFill>
                  <a:srgbClr val="000000"/>
                </a:solidFill>
                <a:latin typeface="Calibri"/>
              </a:rPr>
              <a:t>(</a:t>
            </a:r>
            <a:r>
              <a:rPr b="0" i="1" lang="en-US" sz="2800" spc="-1" strike="noStrike">
                <a:solidFill>
                  <a:srgbClr val="000000"/>
                </a:solidFill>
                <a:latin typeface="Calibri"/>
              </a:rPr>
              <a:t>ID</a:t>
            </a:r>
            <a:r>
              <a:rPr b="0" lang="en-US" sz="2800" spc="-1" strike="noStrike">
                <a:solidFill>
                  <a:srgbClr val="000000"/>
                </a:solidFill>
                <a:latin typeface="Calibri"/>
              </a:rPr>
              <a:t>) have SARS, infectious, isolated, cannot transmit.</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SARS_death </a:t>
            </a:r>
            <a:r>
              <a:rPr b="0" lang="en-US" sz="2800" spc="-1" strike="noStrike">
                <a:solidFill>
                  <a:srgbClr val="000000"/>
                </a:solidFill>
                <a:latin typeface="Calibri"/>
              </a:rPr>
              <a:t>(</a:t>
            </a:r>
            <a:r>
              <a:rPr b="0" i="1" lang="en-US" sz="2800" spc="-1" strike="noStrike">
                <a:solidFill>
                  <a:srgbClr val="000000"/>
                </a:solidFill>
                <a:latin typeface="Calibri"/>
              </a:rPr>
              <a:t>D</a:t>
            </a:r>
            <a:r>
              <a:rPr b="0" lang="en-US" sz="2800" spc="-1" strike="noStrike">
                <a:solidFill>
                  <a:srgbClr val="000000"/>
                </a:solidFill>
                <a:latin typeface="Calibri"/>
              </a:rPr>
              <a:t>) are dead due to SARS.</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recovered_immune </a:t>
            </a:r>
            <a:r>
              <a:rPr b="0" lang="en-US" sz="2800" spc="-1" strike="noStrike">
                <a:solidFill>
                  <a:srgbClr val="000000"/>
                </a:solidFill>
                <a:latin typeface="Calibri"/>
              </a:rPr>
              <a:t>have recovered from SARS, immune to further infection</a:t>
            </a:r>
            <a:r>
              <a:rPr b="0" i="1"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Because we are assuming that quarantine is completely effective, only someone in the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category can catch SARS, and transmission to a susceptible can occur only through exposure to an individual in the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category.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Those with SARS in other categories are under quarantine or isolation or are not yet infectious.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97" dur="indefinite" restart="never" nodeType="tmRoot">
          <p:childTnLst>
            <p:seq>
              <p:cTn id="29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SARS – An Introduction</a:t>
            </a:r>
            <a:endParaRPr b="0" lang="en-US"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SARS</a:t>
            </a:r>
            <a:r>
              <a:rPr b="0" lang="en-US" sz="2800" spc="-1" strike="noStrike">
                <a:solidFill>
                  <a:srgbClr val="000000"/>
                </a:solidFill>
                <a:latin typeface="Calibri"/>
              </a:rPr>
              <a:t>, </a:t>
            </a:r>
            <a:r>
              <a:rPr b="1" lang="en-US" sz="2800" spc="-1" strike="noStrike">
                <a:solidFill>
                  <a:srgbClr val="000000"/>
                </a:solidFill>
                <a:latin typeface="Calibri"/>
              </a:rPr>
              <a:t>severe acute respiratory syndrome , </a:t>
            </a:r>
            <a:r>
              <a:rPr b="0" lang="en-US" sz="2800" spc="-1" strike="noStrike">
                <a:solidFill>
                  <a:srgbClr val="000000"/>
                </a:solidFill>
                <a:latin typeface="Calibri"/>
              </a:rPr>
              <a:t>first case occurred on November 16, 2002, in southern China.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Chinese health officials reported the outbreak to the World Health Organization (WHO) on February 11, 2003.</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By April 2, the total reported cases of SARS were 2000; and by July, the count was over 8400 with more than 800 dead.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In response to the initial report, WHO coordinated the investigation into the cause and implemented procedures to control the spread of this disease.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control measures were extremely effective, and the last new case was reported on June 12, 2003 (WHO).</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Initial Diagram for relationships of SARS</a:t>
            </a:r>
            <a:endParaRPr b="0" lang="en-US" sz="4400" spc="-1" strike="noStrike">
              <a:latin typeface="Arial"/>
            </a:endParaRPr>
          </a:p>
        </p:txBody>
      </p:sp>
      <p:pic>
        <p:nvPicPr>
          <p:cNvPr id="117" name="Content Placeholder 3" descr=""/>
          <p:cNvPicPr/>
          <p:nvPr/>
        </p:nvPicPr>
        <p:blipFill>
          <a:blip r:embed="rId1"/>
          <a:stretch/>
        </p:blipFill>
        <p:spPr>
          <a:xfrm>
            <a:off x="4131360" y="1138680"/>
            <a:ext cx="4920840" cy="5449680"/>
          </a:xfrm>
          <a:prstGeom prst="rect">
            <a:avLst/>
          </a:prstGeom>
          <a:ln>
            <a:noFill/>
          </a:ln>
        </p:spPr>
      </p:pic>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Parameters associated with Lipsitch Model</a:t>
            </a:r>
            <a:endParaRPr b="0" lang="en-US" sz="4400" spc="-1" strike="noStrike">
              <a:latin typeface="Arial"/>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b </a:t>
            </a:r>
            <a:r>
              <a:rPr b="0" lang="en-US" sz="2800" spc="-1" strike="noStrike">
                <a:solidFill>
                  <a:srgbClr val="000000"/>
                </a:solidFill>
                <a:latin typeface="Calibri"/>
              </a:rPr>
              <a:t>probability that a contact between person in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and someone in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results in transmission of SARS</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k</a:t>
            </a:r>
            <a:r>
              <a:rPr b="0" i="1" lang="en-US" sz="2800" spc="-1" strike="noStrike">
                <a:solidFill>
                  <a:srgbClr val="000000"/>
                </a:solidFill>
                <a:latin typeface="Calibri"/>
              </a:rPr>
              <a:t> </a:t>
            </a:r>
            <a:r>
              <a:rPr b="0" lang="en-US" sz="2800" spc="-1" strike="noStrike">
                <a:solidFill>
                  <a:srgbClr val="000000"/>
                </a:solidFill>
                <a:latin typeface="Calibri"/>
              </a:rPr>
              <a:t>mean number of contacts per day someone from i</a:t>
            </a:r>
            <a:r>
              <a:rPr b="0" i="1" lang="en-US" sz="2800" spc="-1" strike="noStrike">
                <a:solidFill>
                  <a:srgbClr val="000000"/>
                </a:solidFill>
                <a:latin typeface="Calibri"/>
              </a:rPr>
              <a:t>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has. By assumption, the value does not depend on population density.</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m</a:t>
            </a:r>
            <a:r>
              <a:rPr b="0" i="1" lang="en-US" sz="2800" spc="-1" strike="noStrike">
                <a:solidFill>
                  <a:srgbClr val="000000"/>
                </a:solidFill>
                <a:latin typeface="Calibri"/>
              </a:rPr>
              <a:t> </a:t>
            </a:r>
            <a:r>
              <a:rPr b="0" lang="en-US" sz="2800" spc="-1" strike="noStrike">
                <a:solidFill>
                  <a:srgbClr val="000000"/>
                </a:solidFill>
                <a:latin typeface="Calibri"/>
              </a:rPr>
              <a:t>per capita death rate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N</a:t>
            </a:r>
            <a:r>
              <a:rPr b="1" lang="en-US" sz="2800" spc="-1" strike="noStrike" baseline="-25000">
                <a:solidFill>
                  <a:srgbClr val="000000"/>
                </a:solidFill>
                <a:latin typeface="Calibri"/>
              </a:rPr>
              <a:t>0</a:t>
            </a:r>
            <a:r>
              <a:rPr b="0" lang="en-US" sz="2800" spc="-1" strike="noStrike">
                <a:solidFill>
                  <a:srgbClr val="000000"/>
                </a:solidFill>
                <a:latin typeface="Calibri"/>
              </a:rPr>
              <a:t> initial number of people in the population</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p</a:t>
            </a:r>
            <a:r>
              <a:rPr b="0" i="1" lang="en-US" sz="2800" spc="-1" strike="noStrike">
                <a:solidFill>
                  <a:srgbClr val="000000"/>
                </a:solidFill>
                <a:latin typeface="Calibri"/>
              </a:rPr>
              <a:t> </a:t>
            </a:r>
            <a:r>
              <a:rPr b="0" lang="en-US" sz="2800" spc="-1" strike="noStrike">
                <a:solidFill>
                  <a:srgbClr val="000000"/>
                </a:solidFill>
                <a:latin typeface="Calibri"/>
              </a:rPr>
              <a:t>fraction per day of exposed people who become infectious; this fraction applies to the transitions from </a:t>
            </a:r>
            <a:r>
              <a:rPr b="0" i="1" lang="en-US" sz="2800" spc="-1" strike="noStrike">
                <a:solidFill>
                  <a:srgbClr val="000000"/>
                </a:solidFill>
                <a:latin typeface="Calibri"/>
              </a:rPr>
              <a:t>exposed </a:t>
            </a:r>
            <a:r>
              <a:rPr b="0" lang="en-US" sz="2800" spc="-1" strike="noStrike">
                <a:solidFill>
                  <a:srgbClr val="000000"/>
                </a:solidFill>
                <a:latin typeface="Calibri"/>
              </a:rPr>
              <a:t>(</a:t>
            </a:r>
            <a:r>
              <a:rPr b="0" i="1" lang="en-US" sz="2800" spc="-1" strike="noStrike">
                <a:solidFill>
                  <a:srgbClr val="000000"/>
                </a:solidFill>
                <a:latin typeface="Calibri"/>
              </a:rPr>
              <a:t>E</a:t>
            </a:r>
            <a:r>
              <a:rPr b="0" lang="en-US" sz="2800" spc="-1" strike="noStrike">
                <a:solidFill>
                  <a:srgbClr val="000000"/>
                </a:solidFill>
                <a:latin typeface="Calibri"/>
              </a:rPr>
              <a:t>) to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and from </a:t>
            </a: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EQ</a:t>
            </a:r>
            <a:r>
              <a:rPr b="0" lang="en-US" sz="2800" spc="-1" strike="noStrike">
                <a:solidFill>
                  <a:srgbClr val="000000"/>
                </a:solidFill>
                <a:latin typeface="Calibri"/>
              </a:rPr>
              <a:t>) to </a:t>
            </a:r>
            <a:r>
              <a:rPr b="0" i="1" lang="en-US" sz="2800" spc="-1" strike="noStrike">
                <a:solidFill>
                  <a:srgbClr val="000000"/>
                </a:solidFill>
                <a:latin typeface="Calibri"/>
              </a:rPr>
              <a:t>infectious_quarantined </a:t>
            </a:r>
            <a:r>
              <a:rPr b="0" lang="en-US" sz="2800" spc="-1" strike="noStrike">
                <a:solidFill>
                  <a:srgbClr val="000000"/>
                </a:solidFill>
                <a:latin typeface="Calibri"/>
              </a:rPr>
              <a:t>(</a:t>
            </a:r>
            <a:r>
              <a:rPr b="0" i="1" lang="en-US" sz="2800" spc="-1" strike="noStrike">
                <a:solidFill>
                  <a:srgbClr val="000000"/>
                </a:solidFill>
                <a:latin typeface="Calibri"/>
              </a:rPr>
              <a:t>IQ</a:t>
            </a:r>
            <a:r>
              <a:rPr b="0" lang="en-US" sz="2800" spc="-1" strike="noStrike">
                <a:solidFill>
                  <a:srgbClr val="000000"/>
                </a:solidFill>
                <a:latin typeface="Calibri"/>
              </a:rPr>
              <a:t>).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Thus, 1/</a:t>
            </a:r>
            <a:r>
              <a:rPr b="0" i="1" lang="en-US" sz="2400" spc="-1" strike="noStrike">
                <a:solidFill>
                  <a:srgbClr val="000000"/>
                </a:solidFill>
                <a:latin typeface="Calibri"/>
              </a:rPr>
              <a:t>p </a:t>
            </a:r>
            <a:r>
              <a:rPr b="0" lang="en-US" sz="2400" spc="-1" strike="noStrike">
                <a:solidFill>
                  <a:srgbClr val="000000"/>
                </a:solidFill>
                <a:latin typeface="Calibri"/>
              </a:rPr>
              <a:t>is the number of days in the early stages of SARS for a person to be infected but not infectious.</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119">
                                            <p:txEl>
                                              <p:pRg st="4" end="4"/>
                                            </p:txEl>
                                          </p:spTgt>
                                        </p:tgtEl>
                                        <p:attrNameLst>
                                          <p:attrName>style.visibility</p:attrName>
                                        </p:attrNameLst>
                                      </p:cBhvr>
                                      <p:to>
                                        <p:strVal val="visible"/>
                                      </p:to>
                                    </p:set>
                                  </p:childTnLst>
                                </p:cTn>
                              </p:par>
                              <p:par>
                                <p:cTn id="323" nodeType="withEffect" fill="hold" presetClass="entr" presetID="1">
                                  <p:stCondLst>
                                    <p:cond delay="0"/>
                                  </p:stCondLst>
                                  <p:childTnLst>
                                    <p:set>
                                      <p:cBhvr>
                                        <p:cTn id="324"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Parameters associated with Lipsitch Model</a:t>
            </a:r>
            <a:endParaRPr b="0" lang="en-US" sz="4400" spc="-1" strike="noStrike">
              <a:latin typeface="Arial"/>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q</a:t>
            </a:r>
            <a:r>
              <a:rPr b="0" i="1" lang="en-US" sz="2800" spc="-1" strike="noStrike">
                <a:solidFill>
                  <a:srgbClr val="000000"/>
                </a:solidFill>
                <a:latin typeface="Calibri"/>
              </a:rPr>
              <a:t> </a:t>
            </a:r>
            <a:r>
              <a:rPr b="0" lang="en-US" sz="2800" spc="-1" strike="noStrike">
                <a:solidFill>
                  <a:srgbClr val="000000"/>
                </a:solidFill>
                <a:latin typeface="Calibri"/>
              </a:rPr>
              <a:t>fraction per day of individuals in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who have had exposure to SARS that go into quarantine, either to category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SQ</a:t>
            </a:r>
            <a:r>
              <a:rPr b="0" lang="en-US" sz="2800" spc="-1" strike="noStrike">
                <a:solidFill>
                  <a:srgbClr val="000000"/>
                </a:solidFill>
                <a:latin typeface="Calibri"/>
              </a:rPr>
              <a:t>) or to </a:t>
            </a: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EQ</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u</a:t>
            </a:r>
            <a:r>
              <a:rPr b="0" i="1" lang="en-US" sz="2800" spc="-1" strike="noStrike">
                <a:solidFill>
                  <a:srgbClr val="000000"/>
                </a:solidFill>
                <a:latin typeface="Calibri"/>
              </a:rPr>
              <a:t> </a:t>
            </a:r>
            <a:r>
              <a:rPr b="0" lang="en-US" sz="2800" spc="-1" strike="noStrike">
                <a:solidFill>
                  <a:srgbClr val="000000"/>
                </a:solidFill>
                <a:latin typeface="Calibri"/>
              </a:rPr>
              <a:t>fraction per day of those in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SQ</a:t>
            </a:r>
            <a:r>
              <a:rPr b="0" lang="en-US" sz="2800" spc="-1" strike="noStrike">
                <a:solidFill>
                  <a:srgbClr val="000000"/>
                </a:solidFill>
                <a:latin typeface="Calibri"/>
              </a:rPr>
              <a:t>) who are allowed to leave quarantine, returning to the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category;</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Thus, 1/</a:t>
            </a:r>
            <a:r>
              <a:rPr b="0" i="1" lang="en-US" sz="2400" spc="-1" strike="noStrike">
                <a:solidFill>
                  <a:srgbClr val="000000"/>
                </a:solidFill>
                <a:latin typeface="Calibri"/>
              </a:rPr>
              <a:t>u </a:t>
            </a:r>
            <a:r>
              <a:rPr b="0" lang="en-US" sz="2400" spc="-1" strike="noStrike">
                <a:solidFill>
                  <a:srgbClr val="000000"/>
                </a:solidFill>
                <a:latin typeface="Calibri"/>
              </a:rPr>
              <a:t>is the number of days for a susceptible person to be in quarantine.</a:t>
            </a:r>
            <a:endParaRPr b="0" lang="en-US" sz="24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v</a:t>
            </a:r>
            <a:r>
              <a:rPr b="0" i="1" lang="en-US" sz="2800" spc="-1" strike="noStrike">
                <a:solidFill>
                  <a:srgbClr val="000000"/>
                </a:solidFill>
                <a:latin typeface="Calibri"/>
              </a:rPr>
              <a:t> </a:t>
            </a:r>
            <a:r>
              <a:rPr b="0" lang="en-US" sz="2800" spc="-1" strike="noStrike">
                <a:solidFill>
                  <a:srgbClr val="000000"/>
                </a:solidFill>
                <a:latin typeface="Calibri"/>
              </a:rPr>
              <a:t>per capita recovery rate; this rate is the same for the transition from category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a:t>
            </a:r>
            <a:r>
              <a:rPr b="0" i="1" lang="en-US" sz="2800" spc="-1" strike="noStrike">
                <a:solidFill>
                  <a:srgbClr val="000000"/>
                </a:solidFill>
                <a:latin typeface="Calibri"/>
              </a:rPr>
              <a:t>infectious_isolated </a:t>
            </a:r>
            <a:r>
              <a:rPr b="0" lang="en-US" sz="2800" spc="-1" strike="noStrike">
                <a:solidFill>
                  <a:srgbClr val="000000"/>
                </a:solidFill>
                <a:latin typeface="Calibri"/>
              </a:rPr>
              <a:t>(</a:t>
            </a:r>
            <a:r>
              <a:rPr b="0" i="1" lang="en-US" sz="2800" spc="-1" strike="noStrike">
                <a:solidFill>
                  <a:srgbClr val="000000"/>
                </a:solidFill>
                <a:latin typeface="Calibri"/>
              </a:rPr>
              <a:t>ID</a:t>
            </a:r>
            <a:r>
              <a:rPr b="0" lang="en-US" sz="2800" spc="-1" strike="noStrike">
                <a:solidFill>
                  <a:srgbClr val="000000"/>
                </a:solidFill>
                <a:latin typeface="Calibri"/>
              </a:rPr>
              <a:t>), or </a:t>
            </a:r>
            <a:r>
              <a:rPr b="0" i="1" lang="en-US" sz="2800" spc="-1" strike="noStrike">
                <a:solidFill>
                  <a:srgbClr val="000000"/>
                </a:solidFill>
                <a:latin typeface="Calibri"/>
              </a:rPr>
              <a:t>infectious_quarantined </a:t>
            </a:r>
            <a:r>
              <a:rPr b="0" lang="en-US" sz="2800" spc="-1" strike="noStrike">
                <a:solidFill>
                  <a:srgbClr val="000000"/>
                </a:solidFill>
                <a:latin typeface="Calibri"/>
              </a:rPr>
              <a:t>(</a:t>
            </a:r>
            <a:r>
              <a:rPr b="0" i="1" lang="en-US" sz="2800" spc="-1" strike="noStrike">
                <a:solidFill>
                  <a:srgbClr val="000000"/>
                </a:solidFill>
                <a:latin typeface="Calibri"/>
              </a:rPr>
              <a:t>IQ</a:t>
            </a:r>
            <a:r>
              <a:rPr b="0" lang="en-US" sz="2800" spc="-1" strike="noStrike">
                <a:solidFill>
                  <a:srgbClr val="000000"/>
                </a:solidFill>
                <a:latin typeface="Calibri"/>
              </a:rPr>
              <a:t>) to category </a:t>
            </a:r>
            <a:r>
              <a:rPr b="0" i="1" lang="en-US" sz="2800" spc="-1" strike="noStrike">
                <a:solidFill>
                  <a:srgbClr val="000000"/>
                </a:solidFill>
                <a:latin typeface="Calibri"/>
              </a:rPr>
              <a:t>recovered_immune</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w</a:t>
            </a:r>
            <a:r>
              <a:rPr b="0" i="1" lang="en-US" sz="2800" spc="-1" strike="noStrike">
                <a:solidFill>
                  <a:srgbClr val="000000"/>
                </a:solidFill>
                <a:latin typeface="Calibri"/>
              </a:rPr>
              <a:t> </a:t>
            </a:r>
            <a:r>
              <a:rPr b="0" lang="en-US" sz="2800" spc="-1" strike="noStrike">
                <a:solidFill>
                  <a:srgbClr val="000000"/>
                </a:solidFill>
                <a:latin typeface="Calibri"/>
              </a:rPr>
              <a:t>fraction per day of those in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 who are detected and isolated and thus transferred to category </a:t>
            </a:r>
            <a:r>
              <a:rPr b="0" i="1" lang="en-US" sz="2800" spc="-1" strike="noStrike">
                <a:solidFill>
                  <a:srgbClr val="000000"/>
                </a:solidFill>
                <a:latin typeface="Calibri"/>
              </a:rPr>
              <a:t>infectious_isolated </a:t>
            </a:r>
            <a:r>
              <a:rPr b="0" lang="en-US" sz="2800" spc="-1" strike="noStrike">
                <a:solidFill>
                  <a:srgbClr val="000000"/>
                </a:solidFill>
                <a:latin typeface="Calibri"/>
              </a:rPr>
              <a:t>(</a:t>
            </a:r>
            <a:r>
              <a:rPr b="0" i="1" lang="en-US" sz="2800" spc="-1" strike="noStrike">
                <a:solidFill>
                  <a:srgbClr val="000000"/>
                </a:solidFill>
                <a:latin typeface="Calibri"/>
              </a:rPr>
              <a:t>ID</a:t>
            </a:r>
            <a:r>
              <a:rPr b="0" lang="en-US" sz="2800" spc="-1" strike="noStrike">
                <a:solidFill>
                  <a:srgbClr val="000000"/>
                </a:solidFill>
                <a:latin typeface="Calibri"/>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25" dur="indefinite" restart="never" nodeType="tmRoot">
          <p:childTnLst>
            <p:seq>
              <p:cTn id="326" dur="indefinite" nodeType="mainSeq">
                <p:childTnLst>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121">
                                            <p:txEl>
                                              <p:pRg st="1" end="1"/>
                                            </p:txEl>
                                          </p:spTgt>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Finding rates of changes of different populations</a:t>
            </a:r>
            <a:endParaRPr b="0" lang="en-US" sz="4400" spc="-1" strike="noStrike">
              <a:latin typeface="Arial"/>
            </a:endParaRPr>
          </a:p>
        </p:txBody>
      </p:sp>
      <p:sp>
        <p:nvSpPr>
          <p:cNvPr id="12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Three paths exist for someone to leave </a:t>
            </a:r>
            <a:r>
              <a:rPr b="0" i="1" lang="en-US" sz="2800" spc="-1" strike="noStrike">
                <a:solidFill>
                  <a:srgbClr val="000000"/>
                </a:solidFill>
                <a:latin typeface="Calibri"/>
              </a:rPr>
              <a:t>infectious_undetected </a:t>
            </a:r>
            <a:r>
              <a:rPr b="0" lang="en-US" sz="2800" spc="-1" strike="noStrike">
                <a:solidFill>
                  <a:srgbClr val="000000"/>
                </a:solidFill>
                <a:latin typeface="Calibri"/>
              </a:rPr>
              <a:t>(</a:t>
            </a:r>
            <a:r>
              <a:rPr b="0" i="1" lang="en-US" sz="2800" spc="-1" strike="noStrike">
                <a:solidFill>
                  <a:srgbClr val="000000"/>
                </a:solidFill>
                <a:latin typeface="Calibri"/>
              </a:rPr>
              <a:t>IU</a:t>
            </a:r>
            <a:r>
              <a:rPr b="0" lang="en-US" sz="2800" spc="-1" strike="noStrike">
                <a:solidFill>
                  <a:srgbClr val="000000"/>
                </a:solidFill>
                <a:latin typeface="Calibri"/>
              </a:rPr>
              <a: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to </a:t>
            </a:r>
            <a:r>
              <a:rPr b="0" i="1" lang="en-US" sz="2400" spc="-1" strike="noStrike">
                <a:solidFill>
                  <a:srgbClr val="000000"/>
                </a:solidFill>
                <a:latin typeface="Calibri"/>
              </a:rPr>
              <a:t>recovered_immune </a:t>
            </a:r>
            <a:r>
              <a:rPr b="0" lang="en-US" sz="2400" spc="-1" strike="noStrike">
                <a:solidFill>
                  <a:srgbClr val="000000"/>
                </a:solidFill>
                <a:latin typeface="Calibri"/>
              </a:rPr>
              <a:t>at a rate of </a:t>
            </a:r>
            <a:r>
              <a:rPr b="0" i="1" lang="en-US" sz="2400" spc="-1" strike="noStrike">
                <a:solidFill>
                  <a:srgbClr val="000000"/>
                </a:solidFill>
                <a:latin typeface="Calibri"/>
              </a:rPr>
              <a:t>v</a:t>
            </a:r>
            <a:r>
              <a:rPr b="0" lang="en-US" sz="2400" spc="-1" strike="noStrike">
                <a:solidFill>
                  <a:srgbClr val="000000"/>
                </a:solidFill>
                <a:latin typeface="Calibri"/>
              </a:rPr>
              <a: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to </a:t>
            </a:r>
            <a:r>
              <a:rPr b="0" i="1" lang="en-US" sz="2400" spc="-1" strike="noStrike">
                <a:solidFill>
                  <a:srgbClr val="000000"/>
                </a:solidFill>
                <a:latin typeface="Calibri"/>
              </a:rPr>
              <a:t>SARS_death </a:t>
            </a:r>
            <a:r>
              <a:rPr b="0" lang="en-US" sz="2400" spc="-1" strike="noStrike">
                <a:solidFill>
                  <a:srgbClr val="000000"/>
                </a:solidFill>
                <a:latin typeface="Calibri"/>
              </a:rPr>
              <a:t>at a rate of </a:t>
            </a:r>
            <a:r>
              <a:rPr b="0" i="1" lang="en-US" sz="2400" spc="-1" strike="noStrike">
                <a:solidFill>
                  <a:srgbClr val="000000"/>
                </a:solidFill>
                <a:latin typeface="Calibri"/>
              </a:rPr>
              <a:t>m</a:t>
            </a:r>
            <a:r>
              <a:rPr b="0" lang="en-US" sz="2400" spc="-1" strike="noStrike">
                <a:solidFill>
                  <a:srgbClr val="000000"/>
                </a:solidFill>
                <a:latin typeface="Calibri"/>
              </a:rPr>
              <a:t>, or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to </a:t>
            </a:r>
            <a:r>
              <a:rPr b="0" i="1" lang="en-US" sz="2400" spc="-1" strike="noStrike">
                <a:solidFill>
                  <a:srgbClr val="000000"/>
                </a:solidFill>
                <a:latin typeface="Calibri"/>
              </a:rPr>
              <a:t>infectious_isolated </a:t>
            </a:r>
            <a:r>
              <a:rPr b="0" lang="en-US" sz="2400" spc="-1" strike="noStrike">
                <a:solidFill>
                  <a:srgbClr val="000000"/>
                </a:solidFill>
                <a:latin typeface="Calibri"/>
              </a:rPr>
              <a:t>(</a:t>
            </a:r>
            <a:r>
              <a:rPr b="0" i="1" lang="en-US" sz="2400" spc="-1" strike="noStrike">
                <a:solidFill>
                  <a:srgbClr val="000000"/>
                </a:solidFill>
                <a:latin typeface="Calibri"/>
              </a:rPr>
              <a:t>ID</a:t>
            </a:r>
            <a:r>
              <a:rPr b="0" lang="en-US" sz="2400" spc="-1" strike="noStrike">
                <a:solidFill>
                  <a:srgbClr val="000000"/>
                </a:solidFill>
                <a:latin typeface="Calibri"/>
              </a:rPr>
              <a:t>) at a rate of </a:t>
            </a:r>
            <a:r>
              <a:rPr b="0" i="1" lang="en-US" sz="2400" spc="-1" strike="noStrike">
                <a:solidFill>
                  <a:srgbClr val="000000"/>
                </a:solidFill>
                <a:latin typeface="Calibri"/>
              </a:rPr>
              <a:t>w</a:t>
            </a:r>
            <a:r>
              <a:rPr b="0" lang="en-US" sz="2400" spc="-1" strike="noStrike">
                <a:solidFill>
                  <a:srgbClr val="000000"/>
                </a:solidFill>
                <a:latin typeface="Calibri"/>
              </a:rPr>
              <a:t>.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total </a:t>
            </a:r>
            <a:r>
              <a:rPr b="1" lang="en-US" sz="2800" spc="-1" strike="noStrike">
                <a:solidFill>
                  <a:srgbClr val="000000"/>
                </a:solidFill>
                <a:latin typeface="Calibri"/>
              </a:rPr>
              <a:t>rate of change to leave </a:t>
            </a:r>
            <a:r>
              <a:rPr b="1" i="1" lang="en-US" sz="2800" spc="-1" strike="noStrike">
                <a:solidFill>
                  <a:srgbClr val="000000"/>
                </a:solidFill>
                <a:latin typeface="Calibri"/>
              </a:rPr>
              <a:t>infectious_undetected </a:t>
            </a:r>
            <a:r>
              <a:rPr b="1" lang="en-US" sz="2800" spc="-1" strike="noStrike">
                <a:solidFill>
                  <a:srgbClr val="000000"/>
                </a:solidFill>
                <a:latin typeface="Calibri"/>
              </a:rPr>
              <a:t>(</a:t>
            </a:r>
            <a:r>
              <a:rPr b="1" i="1" lang="en-US" sz="2800" spc="-1" strike="noStrike">
                <a:solidFill>
                  <a:srgbClr val="000000"/>
                </a:solidFill>
                <a:latin typeface="Calibri"/>
              </a:rPr>
              <a:t>I</a:t>
            </a:r>
            <a:r>
              <a:rPr b="1" i="1" lang="en-US" sz="2800" spc="-1" strike="noStrike" baseline="-25000">
                <a:solidFill>
                  <a:srgbClr val="000000"/>
                </a:solidFill>
                <a:latin typeface="Calibri"/>
              </a:rPr>
              <a:t>U</a:t>
            </a:r>
            <a:r>
              <a:rPr b="1" lang="en-US" sz="2800" spc="-1" strike="noStrike">
                <a:solidFill>
                  <a:srgbClr val="000000"/>
                </a:solidFill>
                <a:latin typeface="Calibri"/>
              </a:rPr>
              <a:t>)</a:t>
            </a:r>
            <a:r>
              <a:rPr b="0" lang="en-US" sz="2800" spc="-1" strike="noStrike">
                <a:solidFill>
                  <a:srgbClr val="000000"/>
                </a:solidFill>
                <a:latin typeface="Calibri"/>
              </a:rPr>
              <a:t> is (</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)/day.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example, if </a:t>
            </a:r>
            <a:r>
              <a:rPr b="1" lang="en-US" sz="2800" spc="-1" strike="noStrike">
                <a:solidFill>
                  <a:srgbClr val="000000"/>
                </a:solidFill>
                <a:latin typeface="Calibri"/>
              </a:rPr>
              <a:t>v</a:t>
            </a:r>
            <a:r>
              <a:rPr b="0" i="1" lang="en-US" sz="2800" spc="-1" strike="noStrike">
                <a:solidFill>
                  <a:srgbClr val="000000"/>
                </a:solidFill>
                <a:latin typeface="Calibri"/>
              </a:rPr>
              <a:t> </a:t>
            </a:r>
            <a:r>
              <a:rPr b="0" lang="en-US" sz="2800" spc="-1" strike="noStrike">
                <a:solidFill>
                  <a:srgbClr val="000000"/>
                </a:solidFill>
                <a:latin typeface="Calibri"/>
              </a:rPr>
              <a:t>= 0.04, </a:t>
            </a:r>
            <a:r>
              <a:rPr b="1" lang="en-US" sz="2800" spc="-1" strike="noStrike">
                <a:solidFill>
                  <a:srgbClr val="000000"/>
                </a:solidFill>
                <a:latin typeface="Calibri"/>
              </a:rPr>
              <a:t>m </a:t>
            </a:r>
            <a:r>
              <a:rPr b="0" lang="en-US" sz="2800" spc="-1" strike="noStrike">
                <a:solidFill>
                  <a:srgbClr val="000000"/>
                </a:solidFill>
                <a:latin typeface="Calibri"/>
              </a:rPr>
              <a:t>= 0.0975, and </a:t>
            </a:r>
            <a:r>
              <a:rPr b="1" lang="en-US" sz="2800" spc="-1" strike="noStrike">
                <a:solidFill>
                  <a:srgbClr val="000000"/>
                </a:solidFill>
                <a:latin typeface="Calibri"/>
              </a:rPr>
              <a:t>w</a:t>
            </a:r>
            <a:r>
              <a:rPr b="0" i="1" lang="en-US" sz="2800" spc="-1" strike="noStrike">
                <a:solidFill>
                  <a:srgbClr val="000000"/>
                </a:solidFill>
                <a:latin typeface="Calibri"/>
              </a:rPr>
              <a:t> </a:t>
            </a:r>
            <a:r>
              <a:rPr b="0" lang="en-US" sz="2800" spc="-1" strike="noStrike">
                <a:solidFill>
                  <a:srgbClr val="000000"/>
                </a:solidFill>
                <a:latin typeface="Calibri"/>
              </a:rPr>
              <a:t>= 0.0625, </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 </a:t>
            </a:r>
            <a:r>
              <a:rPr b="0" lang="en-US" sz="2800" spc="-1" strike="noStrike">
                <a:solidFill>
                  <a:srgbClr val="000000"/>
                </a:solidFill>
                <a:latin typeface="Calibri"/>
              </a:rPr>
              <a:t>= 0.2/day. In this case, 1/(</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 = 5 day is the average duration of infectiousness.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By assumption, </a:t>
            </a:r>
            <a:r>
              <a:rPr b="1" lang="en-US" sz="2800" spc="-1" strike="noStrike">
                <a:solidFill>
                  <a:srgbClr val="000000"/>
                </a:solidFill>
                <a:latin typeface="Calibri"/>
              </a:rPr>
              <a:t>k</a:t>
            </a:r>
            <a:r>
              <a:rPr b="0" i="1" lang="en-US" sz="2800" spc="-1" strike="noStrike">
                <a:solidFill>
                  <a:srgbClr val="000000"/>
                </a:solidFill>
                <a:latin typeface="Calibri"/>
              </a:rPr>
              <a:t> </a:t>
            </a:r>
            <a:r>
              <a:rPr b="0" lang="en-US" sz="2800" spc="-1" strike="noStrike">
                <a:solidFill>
                  <a:srgbClr val="000000"/>
                </a:solidFill>
                <a:latin typeface="Calibri"/>
              </a:rPr>
              <a:t>is the number of contacts an undetected infectious person has, regardless of population density. Thus, with </a:t>
            </a:r>
            <a:r>
              <a:rPr b="1" lang="en-US" sz="2800" spc="-1" strike="noStrike">
                <a:solidFill>
                  <a:srgbClr val="000000"/>
                </a:solidFill>
                <a:latin typeface="Calibri"/>
              </a:rPr>
              <a:t>N</a:t>
            </a:r>
            <a:r>
              <a:rPr b="1" lang="en-US" sz="2800" spc="-1" strike="noStrike" baseline="-25000">
                <a:solidFill>
                  <a:srgbClr val="000000"/>
                </a:solidFill>
                <a:latin typeface="Calibri"/>
              </a:rPr>
              <a:t>0</a:t>
            </a:r>
            <a:r>
              <a:rPr b="0" lang="en-US" sz="2800" spc="-1" strike="noStrike">
                <a:solidFill>
                  <a:srgbClr val="000000"/>
                </a:solidFill>
                <a:latin typeface="Calibri"/>
              </a:rPr>
              <a:t> being the initial population size,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is the fraction per day of such contacts.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Because </a:t>
            </a:r>
            <a:r>
              <a:rPr b="1" lang="en-US" sz="2800" spc="-1" strike="noStrike">
                <a:solidFill>
                  <a:srgbClr val="000000"/>
                </a:solidFill>
                <a:latin typeface="Calibri"/>
              </a:rPr>
              <a:t>b</a:t>
            </a:r>
            <a:r>
              <a:rPr b="0" i="1" lang="en-US" sz="2800" spc="-1" strike="noStrike">
                <a:solidFill>
                  <a:srgbClr val="000000"/>
                </a:solidFill>
                <a:latin typeface="Calibri"/>
              </a:rPr>
              <a:t> </a:t>
            </a:r>
            <a:r>
              <a:rPr b="0" lang="en-US" sz="2800" spc="-1" strike="noStrike">
                <a:solidFill>
                  <a:srgbClr val="000000"/>
                </a:solidFill>
                <a:latin typeface="Calibri"/>
              </a:rPr>
              <a:t>is the probability of transmitting the disease, the product </a:t>
            </a:r>
            <a:r>
              <a:rPr b="1" lang="en-US" sz="2800" spc="-1" strike="noStrike">
                <a:solidFill>
                  <a:srgbClr val="000000"/>
                </a:solidFill>
                <a:latin typeface="Calibri"/>
              </a:rPr>
              <a:t>(k/N</a:t>
            </a:r>
            <a:r>
              <a:rPr b="1" lang="en-US" sz="2800" spc="-1" strike="noStrike" baseline="-25000">
                <a:solidFill>
                  <a:srgbClr val="000000"/>
                </a:solidFill>
                <a:latin typeface="Calibri"/>
              </a:rPr>
              <a:t>0</a:t>
            </a:r>
            <a:r>
              <a:rPr b="1" lang="en-US" sz="2800" spc="-1" strike="noStrike">
                <a:solidFill>
                  <a:srgbClr val="000000"/>
                </a:solidFill>
                <a:latin typeface="Calibri"/>
              </a:rPr>
              <a:t>)b </a:t>
            </a:r>
            <a:r>
              <a:rPr b="0" lang="en-US" sz="2800" spc="-1" strike="noStrike">
                <a:solidFill>
                  <a:srgbClr val="000000"/>
                </a:solidFill>
                <a:latin typeface="Calibri"/>
              </a:rPr>
              <a:t>is the transmission constant.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As in the SIR model, the product </a:t>
            </a:r>
            <a:r>
              <a:rPr b="1" lang="en-US" sz="2800" spc="-1" strike="noStrike">
                <a:solidFill>
                  <a:srgbClr val="000000"/>
                </a:solidFill>
                <a:latin typeface="Calibri"/>
              </a:rPr>
              <a:t>I</a:t>
            </a:r>
            <a:r>
              <a:rPr b="1" lang="en-US" sz="2800" spc="-1" strike="noStrike" baseline="-25000">
                <a:solidFill>
                  <a:srgbClr val="000000"/>
                </a:solidFill>
                <a:latin typeface="Calibri"/>
              </a:rPr>
              <a:t>U</a:t>
            </a:r>
            <a:r>
              <a:rPr b="1" lang="en-US" sz="2800" spc="-1" strike="noStrike">
                <a:solidFill>
                  <a:srgbClr val="000000"/>
                </a:solidFill>
                <a:latin typeface="Calibri"/>
              </a:rPr>
              <a:t>S</a:t>
            </a:r>
            <a:r>
              <a:rPr b="0" i="1" lang="en-US" sz="2800" spc="-1" strike="noStrike">
                <a:solidFill>
                  <a:srgbClr val="000000"/>
                </a:solidFill>
                <a:latin typeface="Calibri"/>
              </a:rPr>
              <a:t> </a:t>
            </a:r>
            <a:r>
              <a:rPr b="0" lang="en-US" sz="2800" spc="-1" strike="noStrike">
                <a:solidFill>
                  <a:srgbClr val="000000"/>
                </a:solidFill>
                <a:latin typeface="Calibri"/>
              </a:rPr>
              <a:t>gives the total number of possible interactions.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a:t>
            </a:r>
            <a:r>
              <a:rPr b="0" i="1" lang="en-US" sz="2800" spc="-1" strike="noStrike">
                <a:solidFill>
                  <a:srgbClr val="000000"/>
                </a:solidFill>
                <a:latin typeface="Calibri"/>
              </a:rPr>
              <a:t>b I</a:t>
            </a:r>
            <a:r>
              <a:rPr b="0" i="1" lang="en-US" sz="2800" spc="-1" strike="noStrike" baseline="-25000">
                <a:solidFill>
                  <a:srgbClr val="000000"/>
                </a:solidFill>
                <a:latin typeface="Calibri"/>
              </a:rPr>
              <a:t>U</a:t>
            </a:r>
            <a:r>
              <a:rPr b="0" i="1" lang="en-US" sz="2800" spc="-1" strike="noStrike">
                <a:solidFill>
                  <a:srgbClr val="000000"/>
                </a:solidFill>
                <a:latin typeface="Calibri"/>
              </a:rPr>
              <a:t>S = </a:t>
            </a:r>
            <a:r>
              <a:rPr b="0" lang="en-US" sz="2800" spc="-1" strike="noStrike">
                <a:solidFill>
                  <a:srgbClr val="000000"/>
                </a:solidFill>
                <a:latin typeface="Calibri"/>
              </a:rPr>
              <a:t> </a:t>
            </a:r>
            <a:r>
              <a:rPr b="0" i="1" lang="en-US" sz="2800" spc="-1" strike="noStrike">
                <a:solidFill>
                  <a:srgbClr val="000000"/>
                </a:solidFill>
                <a:latin typeface="Calibri"/>
              </a:rPr>
              <a:t>kbI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is the number of new cases of SARS each day.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Of these new cases, a fraction (</a:t>
            </a:r>
            <a:r>
              <a:rPr b="0" i="1" lang="en-US" sz="2800" spc="-1" strike="noStrike">
                <a:solidFill>
                  <a:srgbClr val="000000"/>
                </a:solidFill>
                <a:latin typeface="Calibri"/>
              </a:rPr>
              <a:t>q</a:t>
            </a:r>
            <a:r>
              <a:rPr b="0" lang="en-US" sz="2800" spc="-1" strike="noStrike">
                <a:solidFill>
                  <a:srgbClr val="000000"/>
                </a:solidFill>
                <a:latin typeface="Calibri"/>
              </a:rPr>
              <a:t>) go into category </a:t>
            </a:r>
            <a:r>
              <a:rPr b="0" i="1" lang="en-US" sz="2800" spc="-1" strike="noStrike">
                <a:solidFill>
                  <a:srgbClr val="000000"/>
                </a:solidFill>
                <a:latin typeface="Calibri"/>
              </a:rPr>
              <a:t>exposed_quarantined </a:t>
            </a:r>
            <a:r>
              <a:rPr b="0" lang="en-US" sz="2800" spc="-1" strike="noStrike">
                <a:solidFill>
                  <a:srgbClr val="000000"/>
                </a:solidFill>
                <a:latin typeface="Calibri"/>
              </a:rPr>
              <a:t>(</a:t>
            </a:r>
            <a:r>
              <a:rPr b="0" i="1" lang="en-US" sz="2800" spc="-1" strike="noStrike">
                <a:solidFill>
                  <a:srgbClr val="000000"/>
                </a:solidFill>
                <a:latin typeface="Calibri"/>
              </a:rPr>
              <a:t>E</a:t>
            </a:r>
            <a:r>
              <a:rPr b="0" i="1" lang="en-US" sz="2800" spc="-1" strike="noStrike" baseline="-25000">
                <a:solidFill>
                  <a:srgbClr val="000000"/>
                </a:solidFill>
                <a:latin typeface="Calibri"/>
              </a:rPr>
              <a:t>Q</a:t>
            </a:r>
            <a:r>
              <a:rPr b="0" lang="en-US" sz="2800" spc="-1" strike="noStrike">
                <a:solidFill>
                  <a:srgbClr val="000000"/>
                </a:solidFill>
                <a:latin typeface="Calibri"/>
              </a:rPr>
              <a:t>), while the remainder, thefraction (1 – </a:t>
            </a:r>
            <a:r>
              <a:rPr b="0" i="1" lang="en-US" sz="2800" spc="-1" strike="noStrike">
                <a:solidFill>
                  <a:srgbClr val="000000"/>
                </a:solidFill>
                <a:latin typeface="Calibri"/>
              </a:rPr>
              <a:t>q</a:t>
            </a:r>
            <a:r>
              <a:rPr b="0" lang="en-US" sz="2800" spc="-1" strike="noStrike">
                <a:solidFill>
                  <a:srgbClr val="000000"/>
                </a:solidFill>
                <a:latin typeface="Calibri"/>
              </a:rPr>
              <a:t>), go into </a:t>
            </a:r>
            <a:r>
              <a:rPr b="0" i="1" lang="en-US" sz="2800" spc="-1" strike="noStrike">
                <a:solidFill>
                  <a:srgbClr val="000000"/>
                </a:solidFill>
                <a:latin typeface="Calibri"/>
              </a:rPr>
              <a:t>exposed </a:t>
            </a:r>
            <a:r>
              <a:rPr b="0" lang="en-US" sz="2800" spc="-1" strike="noStrike">
                <a:solidFill>
                  <a:srgbClr val="000000"/>
                </a:solidFill>
                <a:latin typeface="Calibri"/>
              </a:rPr>
              <a:t>(</a:t>
            </a:r>
            <a:r>
              <a:rPr b="0" i="1" lang="en-US" sz="2800" spc="-1" strike="noStrike">
                <a:solidFill>
                  <a:srgbClr val="000000"/>
                </a:solidFill>
                <a:latin typeface="Calibri"/>
              </a:rPr>
              <a:t>E</a:t>
            </a:r>
            <a:r>
              <a:rPr b="0" lang="en-US" sz="2800" spc="-1" strike="noStrike">
                <a:solidFill>
                  <a:srgbClr val="000000"/>
                </a:solidFill>
                <a:latin typeface="Calibri"/>
              </a:rPr>
              <a:t>).</a:t>
            </a:r>
            <a:endParaRPr b="0" lang="en-US" sz="2800" spc="-1" strike="noStrike">
              <a:latin typeface="Arial"/>
            </a:endParaRPr>
          </a:p>
        </p:txBody>
      </p:sp>
    </p:spTree>
  </p:cSld>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123">
                                            <p:txEl>
                                              <p:pRg st="0" end="0"/>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123">
                                            <p:txEl>
                                              <p:pRg st="1" end="1"/>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123">
                                            <p:txEl>
                                              <p:pRg st="2" end="2"/>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123">
                                            <p:txEl>
                                              <p:pRg st="6" end="6"/>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123">
                                            <p:txEl>
                                              <p:pRg st="7" end="7"/>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123">
                                            <p:txEl>
                                              <p:pRg st="8" end="8"/>
                                            </p:txEl>
                                          </p:spTgt>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
                                  <p:stCondLst>
                                    <p:cond delay="0"/>
                                  </p:stCondLst>
                                  <p:childTnLst>
                                    <p:set>
                                      <p:cBhvr>
                                        <p:cTn id="380" dur="1" fill="hold">
                                          <p:stCondLst>
                                            <p:cond delay="0"/>
                                          </p:stCondLst>
                                        </p:cTn>
                                        <p:tgtEl>
                                          <p:spTgt spid="123">
                                            <p:txEl>
                                              <p:pRg st="9" end="9"/>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123">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Finding rates of changes of different populations</a:t>
            </a:r>
            <a:endParaRPr b="0" lang="en-US" sz="4400" spc="-1" strike="noStrike">
              <a:latin typeface="Arial"/>
            </a:endParaRPr>
          </a:p>
        </p:txBody>
      </p:sp>
      <p:sp>
        <p:nvSpPr>
          <p:cNvPr id="12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those transferring from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to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a:t>
            </a:r>
            <a:r>
              <a:rPr b="0" i="1" lang="en-US" sz="2800" spc="-1" strike="noStrike" baseline="-25000">
                <a:solidFill>
                  <a:srgbClr val="000000"/>
                </a:solidFill>
                <a:latin typeface="Calibri"/>
              </a:rPr>
              <a:t>Q</a:t>
            </a:r>
            <a:r>
              <a:rPr b="0" lang="en-US" sz="2800" spc="-1" strike="noStrike">
                <a:solidFill>
                  <a:srgbClr val="000000"/>
                </a:solidFill>
                <a:latin typeface="Calibri"/>
              </a:rPr>
              <a:t>), although they have been exposed to an infectious person, the disease was not transmitted to them.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fraction of total possible contacts, </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a:t>
            </a:r>
            <a:r>
              <a:rPr b="0" lang="en-US" sz="2800" spc="-1" strike="noStrike">
                <a:solidFill>
                  <a:srgbClr val="000000"/>
                </a:solidFill>
                <a:latin typeface="Calibri"/>
              </a:rPr>
              <a:t>, is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and the probability of nontransmittal is (1 – </a:t>
            </a:r>
            <a:r>
              <a:rPr b="0" i="1" lang="en-US" sz="2800" spc="-1" strike="noStrike">
                <a:solidFill>
                  <a:srgbClr val="000000"/>
                </a:solidFill>
                <a:latin typeface="Calibri"/>
              </a:rPr>
              <a:t>b</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total number of non-transmission contacts is (</a:t>
            </a:r>
            <a:r>
              <a:rPr b="0" i="1" lang="en-US" sz="2800" spc="-1" strike="noStrike">
                <a:solidFill>
                  <a:srgbClr val="000000"/>
                </a:solidFill>
                <a:latin typeface="Calibri"/>
              </a:rPr>
              <a:t>k</a:t>
            </a:r>
            <a:r>
              <a:rPr b="0" lang="en-US" sz="2800" spc="-1" strike="noStrike">
                <a:solidFill>
                  <a:srgbClr val="000000"/>
                </a:solidFill>
                <a:latin typeface="Calibri"/>
              </a:rPr>
              <a:t>/</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)(1 – </a:t>
            </a:r>
            <a:r>
              <a:rPr b="0" i="1" lang="en-US" sz="2800" spc="-1" strike="noStrike">
                <a:solidFill>
                  <a:srgbClr val="000000"/>
                </a:solidFill>
                <a:latin typeface="Calibri"/>
              </a:rPr>
              <a:t>b</a:t>
            </a:r>
            <a:r>
              <a:rPr b="0" lang="en-US" sz="2800" spc="-1" strike="noStrike">
                <a:solidFill>
                  <a:srgbClr val="000000"/>
                </a:solidFill>
                <a:latin typeface="Calibri"/>
              </a:rPr>
              <a:t>)</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k</a:t>
            </a:r>
            <a:r>
              <a:rPr b="0" lang="en-US" sz="2800" spc="-1" strike="noStrike">
                <a:solidFill>
                  <a:srgbClr val="000000"/>
                </a:solidFill>
                <a:latin typeface="Calibri"/>
              </a:rPr>
              <a:t>(1 – </a:t>
            </a:r>
            <a:r>
              <a:rPr b="0" i="1" lang="en-US" sz="2800" spc="-1" strike="noStrike">
                <a:solidFill>
                  <a:srgbClr val="000000"/>
                </a:solidFill>
                <a:latin typeface="Calibri"/>
              </a:rPr>
              <a:t>b</a:t>
            </a:r>
            <a:r>
              <a:rPr b="0" lang="en-US" sz="2800" spc="-1" strike="noStrike">
                <a:solidFill>
                  <a:srgbClr val="000000"/>
                </a:solidFill>
                <a:latin typeface="Calibri"/>
              </a:rPr>
              <a:t>)</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However, only a fraction (</a:t>
            </a:r>
            <a:r>
              <a:rPr b="0" i="1" lang="en-US" sz="2800" spc="-1" strike="noStrike">
                <a:solidFill>
                  <a:srgbClr val="000000"/>
                </a:solidFill>
                <a:latin typeface="Calibri"/>
              </a:rPr>
              <a:t>q</a:t>
            </a:r>
            <a:r>
              <a:rPr b="0" lang="en-US" sz="2800" spc="-1" strike="noStrike">
                <a:solidFill>
                  <a:srgbClr val="000000"/>
                </a:solidFill>
                <a:latin typeface="Calibri"/>
              </a:rPr>
              <a:t>) of those go into quarantine.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rate of change of those going from </a:t>
            </a:r>
            <a:r>
              <a:rPr b="0" i="1" lang="en-US" sz="2800" spc="-1" strike="noStrike">
                <a:solidFill>
                  <a:srgbClr val="000000"/>
                </a:solidFill>
                <a:latin typeface="Calibri"/>
              </a:rPr>
              <a:t>susceptible </a:t>
            </a:r>
            <a:r>
              <a:rPr b="0" lang="en-US" sz="2800" spc="-1" strike="noStrike">
                <a:solidFill>
                  <a:srgbClr val="000000"/>
                </a:solidFill>
                <a:latin typeface="Calibri"/>
              </a:rPr>
              <a:t>(</a:t>
            </a:r>
            <a:r>
              <a:rPr b="0" i="1" lang="en-US" sz="2800" spc="-1" strike="noStrike">
                <a:solidFill>
                  <a:srgbClr val="000000"/>
                </a:solidFill>
                <a:latin typeface="Calibri"/>
              </a:rPr>
              <a:t>S</a:t>
            </a:r>
            <a:r>
              <a:rPr b="0" lang="en-US" sz="2800" spc="-1" strike="noStrike">
                <a:solidFill>
                  <a:srgbClr val="000000"/>
                </a:solidFill>
                <a:latin typeface="Calibri"/>
              </a:rPr>
              <a:t>) to </a:t>
            </a:r>
            <a:r>
              <a:rPr b="0" i="1" lang="en-US" sz="2800" spc="-1" strike="noStrike">
                <a:solidFill>
                  <a:srgbClr val="000000"/>
                </a:solidFill>
                <a:latin typeface="Calibri"/>
              </a:rPr>
              <a:t>susceptible_quarantined </a:t>
            </a:r>
            <a:r>
              <a:rPr b="0" lang="en-US" sz="2800" spc="-1" strike="noStrike">
                <a:solidFill>
                  <a:srgbClr val="000000"/>
                </a:solidFill>
                <a:latin typeface="Calibri"/>
              </a:rPr>
              <a:t>(</a:t>
            </a:r>
            <a:r>
              <a:rPr b="0" i="1" lang="en-US" sz="2800" spc="-1" strike="noStrike">
                <a:solidFill>
                  <a:srgbClr val="000000"/>
                </a:solidFill>
                <a:latin typeface="Calibri"/>
              </a:rPr>
              <a:t>S</a:t>
            </a:r>
            <a:r>
              <a:rPr b="0" i="1" lang="en-US" sz="2800" spc="-1" strike="noStrike" baseline="-25000">
                <a:solidFill>
                  <a:srgbClr val="000000"/>
                </a:solidFill>
                <a:latin typeface="Calibri"/>
              </a:rPr>
              <a:t>Q</a:t>
            </a:r>
            <a:r>
              <a:rPr b="0" lang="en-US" sz="2800" spc="-1" strike="noStrike">
                <a:solidFill>
                  <a:srgbClr val="000000"/>
                </a:solidFill>
                <a:latin typeface="Calibri"/>
              </a:rPr>
              <a:t>) is </a:t>
            </a:r>
            <a:r>
              <a:rPr b="0" i="1" lang="en-US" sz="2800" spc="-1" strike="noStrike">
                <a:solidFill>
                  <a:srgbClr val="000000"/>
                </a:solidFill>
                <a:latin typeface="Calibri"/>
              </a:rPr>
              <a:t>qk</a:t>
            </a:r>
            <a:r>
              <a:rPr b="0" lang="en-US" sz="2800" spc="-1" strike="noStrike">
                <a:solidFill>
                  <a:srgbClr val="000000"/>
                </a:solidFill>
                <a:latin typeface="Calibri"/>
              </a:rPr>
              <a:t>(1 – </a:t>
            </a:r>
            <a:r>
              <a:rPr b="0" i="1" lang="en-US" sz="2800" spc="-1" strike="noStrike">
                <a:solidFill>
                  <a:srgbClr val="000000"/>
                </a:solidFill>
                <a:latin typeface="Calibri"/>
              </a:rPr>
              <a:t>b</a:t>
            </a:r>
            <a:r>
              <a:rPr b="0" lang="en-US" sz="2800" spc="-1" strike="noStrike">
                <a:solidFill>
                  <a:srgbClr val="000000"/>
                </a:solidFill>
                <a:latin typeface="Calibri"/>
              </a:rPr>
              <a:t>)</a:t>
            </a:r>
            <a:r>
              <a:rPr b="0" i="1" lang="en-US" sz="2800" spc="-1" strike="noStrike">
                <a:solidFill>
                  <a:srgbClr val="000000"/>
                </a:solidFill>
                <a:latin typeface="Calibri"/>
              </a:rPr>
              <a:t>I</a:t>
            </a:r>
            <a:r>
              <a:rPr b="0" i="1" lang="en-US" sz="2800" spc="-1" strike="noStrike" baseline="-25000">
                <a:solidFill>
                  <a:srgbClr val="000000"/>
                </a:solidFill>
                <a:latin typeface="Calibri"/>
              </a:rPr>
              <a:t>U</a:t>
            </a:r>
            <a:r>
              <a:rPr b="0" i="1" lang="en-US" sz="2800" spc="-1" strike="noStrike">
                <a:solidFill>
                  <a:srgbClr val="000000"/>
                </a:solidFill>
                <a:latin typeface="Calibri"/>
              </a:rPr>
              <a:t>S </a:t>
            </a:r>
            <a:r>
              <a:rPr b="0" lang="en-US" sz="2800" spc="-1" strike="noStrike">
                <a:solidFill>
                  <a:srgbClr val="000000"/>
                </a:solidFill>
                <a:latin typeface="Calibri"/>
              </a:rPr>
              <a:t>/ </a:t>
            </a:r>
            <a:r>
              <a:rPr b="0" i="1" lang="en-US" sz="2800" spc="-1" strike="noStrike">
                <a:solidFill>
                  <a:srgbClr val="000000"/>
                </a:solidFill>
                <a:latin typeface="Calibri"/>
              </a:rPr>
              <a:t>N</a:t>
            </a:r>
            <a:r>
              <a:rPr b="0" lang="en-US" sz="2800" spc="-1" strike="noStrike" baseline="-25000">
                <a:solidFill>
                  <a:srgbClr val="000000"/>
                </a:solidFill>
                <a:latin typeface="Calibri"/>
              </a:rPr>
              <a:t>0</a:t>
            </a:r>
            <a:r>
              <a:rPr b="0" lang="en-US" sz="2800" spc="-1" strike="noStrike">
                <a:solidFill>
                  <a:srgbClr val="000000"/>
                </a:solidFill>
                <a:latin typeface="Calibri"/>
              </a:rPr>
              <a:t>.</a:t>
            </a:r>
            <a:endParaRPr b="0" lang="en-US" sz="2800" spc="-1" strike="noStrike">
              <a:latin typeface="Arial"/>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Reproductive Number </a:t>
            </a:r>
            <a:endParaRPr b="0" lang="en-US" sz="4400" spc="-1" strike="noStrike">
              <a:latin typeface="Arial"/>
            </a:endParaRPr>
          </a:p>
        </p:txBody>
      </p:sp>
      <p:sp>
        <p:nvSpPr>
          <p:cNvPr id="12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important value in evaluating the effectiveness of quarantine and isolation is the </a:t>
            </a:r>
            <a:r>
              <a:rPr b="1" lang="en-US" sz="2800" spc="-1" strike="noStrike">
                <a:solidFill>
                  <a:srgbClr val="000000"/>
                </a:solidFill>
                <a:latin typeface="Calibri"/>
              </a:rPr>
              <a:t>reproductive number </a:t>
            </a:r>
            <a:r>
              <a:rPr b="1" i="1" lang="en-US" sz="2800" spc="-1" strike="noStrike">
                <a:solidFill>
                  <a:srgbClr val="000000"/>
                </a:solidFill>
                <a:latin typeface="Calibri"/>
              </a:rPr>
              <a:t>R</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Reproductive number is the expected number of secondary infectious cases resulting from an average infectious case once the epidemic is in progress.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t>
            </a:r>
            <a:r>
              <a:rPr b="1" lang="en-US" sz="2800" spc="-1" strike="noStrike">
                <a:solidFill>
                  <a:srgbClr val="000000"/>
                </a:solidFill>
                <a:latin typeface="Calibri"/>
              </a:rPr>
              <a:t>basic reproductive number</a:t>
            </a:r>
            <a:r>
              <a:rPr b="0" lang="en-US" sz="2800" spc="-1" strike="noStrike">
                <a:solidFill>
                  <a:srgbClr val="000000"/>
                </a:solidFill>
                <a:latin typeface="Calibri"/>
              </a:rPr>
              <a:t>, </a:t>
            </a:r>
            <a:r>
              <a:rPr b="1" i="1" lang="en-US" sz="2800" spc="-1" strike="noStrike">
                <a:solidFill>
                  <a:srgbClr val="000000"/>
                </a:solidFill>
                <a:latin typeface="Calibri"/>
              </a:rPr>
              <a:t>R</a:t>
            </a:r>
            <a:r>
              <a:rPr b="1" lang="en-US" sz="2800" spc="-1" strike="noStrike" baseline="-25000">
                <a:solidFill>
                  <a:srgbClr val="000000"/>
                </a:solidFill>
                <a:latin typeface="Calibri"/>
              </a:rPr>
              <a:t>0</a:t>
            </a:r>
            <a:r>
              <a:rPr b="0" lang="en-US" sz="2800" spc="-1" strike="noStrike">
                <a:solidFill>
                  <a:srgbClr val="000000"/>
                </a:solidFill>
                <a:latin typeface="Calibri"/>
              </a:rPr>
              <a:t>, is the initial reproductive number with one infectious individual and all others being susceptible.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example, if at the start of a disease in an area the infectious individual transmits SARS to a mean of three other people who eventually become infectious, then the basic reproductive number is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 3.</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Such a number results in the alarming prospect of exponential growth of the disease.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On the average, one person transmits infectiousness to three other people, who each cause three other people to become infectious, and so forth.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 such a situation, at stage </a:t>
            </a:r>
            <a:r>
              <a:rPr b="0" i="1" lang="en-US" sz="2400" spc="-1" strike="noStrike">
                <a:solidFill>
                  <a:srgbClr val="000000"/>
                </a:solidFill>
                <a:latin typeface="Calibri"/>
              </a:rPr>
              <a:t>n </a:t>
            </a:r>
            <a:r>
              <a:rPr b="0" lang="en-US" sz="2400" spc="-1" strike="noStrike">
                <a:solidFill>
                  <a:srgbClr val="000000"/>
                </a:solidFill>
                <a:latin typeface="Calibri"/>
              </a:rPr>
              <a:t>of transmission, 3</a:t>
            </a:r>
            <a:r>
              <a:rPr b="0" i="1" lang="en-US" sz="2400" spc="-1" strike="noStrike" baseline="30000">
                <a:solidFill>
                  <a:srgbClr val="000000"/>
                </a:solidFill>
                <a:latin typeface="Calibri"/>
              </a:rPr>
              <a:t>n</a:t>
            </a:r>
            <a:r>
              <a:rPr b="0" i="1" lang="en-US" sz="2400" spc="-1" strike="noStrike">
                <a:solidFill>
                  <a:srgbClr val="000000"/>
                </a:solidFill>
                <a:latin typeface="Calibri"/>
              </a:rPr>
              <a:t> </a:t>
            </a:r>
            <a:r>
              <a:rPr b="0" lang="en-US" sz="2400" spc="-1" strike="noStrike">
                <a:solidFill>
                  <a:srgbClr val="000000"/>
                </a:solidFill>
                <a:latin typeface="Calibri"/>
              </a:rPr>
              <a:t>new people would eventually become infectious. For example, at stage </a:t>
            </a:r>
            <a:r>
              <a:rPr b="0" i="1" lang="en-US" sz="2400" spc="-1" strike="noStrike">
                <a:solidFill>
                  <a:srgbClr val="000000"/>
                </a:solidFill>
                <a:latin typeface="Calibri"/>
              </a:rPr>
              <a:t>n </a:t>
            </a:r>
            <a:r>
              <a:rPr b="0" lang="en-US" sz="2400" spc="-1" strike="noStrike">
                <a:solidFill>
                  <a:srgbClr val="000000"/>
                </a:solidFill>
                <a:latin typeface="Calibri"/>
              </a:rPr>
              <a:t>= 13, 3</a:t>
            </a:r>
            <a:r>
              <a:rPr b="0" lang="en-US" sz="2400" spc="-1" strike="noStrike" baseline="30000">
                <a:solidFill>
                  <a:srgbClr val="000000"/>
                </a:solidFill>
                <a:latin typeface="Calibri"/>
              </a:rPr>
              <a:t>13</a:t>
            </a:r>
            <a:r>
              <a:rPr b="0" lang="en-US" sz="2400" spc="-1" strike="noStrike">
                <a:solidFill>
                  <a:srgbClr val="000000"/>
                </a:solidFill>
                <a:latin typeface="Calibri"/>
              </a:rPr>
              <a:t>, or more than 1.5 million, new people, would get sick.</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Because of such exponential growth, it very important that </a:t>
            </a:r>
            <a:r>
              <a:rPr b="0" i="1" lang="en-US" sz="2800" spc="-1" strike="noStrike">
                <a:solidFill>
                  <a:srgbClr val="000000"/>
                </a:solidFill>
                <a:latin typeface="Calibri"/>
              </a:rPr>
              <a:t>R </a:t>
            </a:r>
            <a:r>
              <a:rPr b="0" lang="en-US" sz="2800" spc="-1" strike="noStrike">
                <a:solidFill>
                  <a:srgbClr val="000000"/>
                </a:solidFill>
                <a:latin typeface="Calibri"/>
              </a:rPr>
              <a:t>be less than 1.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With </a:t>
            </a:r>
            <a:r>
              <a:rPr b="0" i="1" lang="en-US" sz="2800" spc="-1" strike="noStrike">
                <a:solidFill>
                  <a:srgbClr val="000000"/>
                </a:solidFill>
                <a:latin typeface="Calibri"/>
              </a:rPr>
              <a:t>R </a:t>
            </a:r>
            <a:r>
              <a:rPr b="0" lang="en-US" sz="2800" spc="-1" strike="noStrike">
                <a:solidFill>
                  <a:srgbClr val="000000"/>
                </a:solidFill>
                <a:latin typeface="Calibri"/>
              </a:rPr>
              <a:t>&lt; 1, there is no epidemic.</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For </a:t>
            </a:r>
            <a:r>
              <a:rPr b="0" i="1" lang="en-US" sz="2800" spc="-1" strike="noStrike">
                <a:solidFill>
                  <a:srgbClr val="000000"/>
                </a:solidFill>
                <a:latin typeface="Calibri"/>
              </a:rPr>
              <a:t>R </a:t>
            </a:r>
            <a:r>
              <a:rPr b="0" lang="en-US" sz="2800" spc="-1" strike="noStrike">
                <a:solidFill>
                  <a:srgbClr val="000000"/>
                </a:solidFill>
                <a:latin typeface="Calibri"/>
              </a:rPr>
              <a:t>&gt; 1, there is an epidemic.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larger the reproductive number, the more virulent the epidemic.</a:t>
            </a:r>
            <a:endParaRPr b="0" lang="en-US" sz="2800" spc="-1" strike="noStrike">
              <a:latin typeface="Arial"/>
            </a:endParaRPr>
          </a:p>
        </p:txBody>
      </p:sp>
    </p:spTree>
  </p:cSld>
  <p:timing>
    <p:tnLst>
      <p:par>
        <p:cTn id="407" dur="indefinite" restart="never" nodeType="tmRoot">
          <p:childTnLst>
            <p:seq>
              <p:cTn id="408" dur="indefinite" nodeType="mainSeq">
                <p:childTnLst>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127">
                                            <p:txEl>
                                              <p:pRg st="4" end="4"/>
                                            </p:txEl>
                                          </p:spTgt>
                                        </p:tgtEl>
                                        <p:attrNameLst>
                                          <p:attrName>style.visibility</p:attrName>
                                        </p:attrNameLst>
                                      </p:cBhvr>
                                      <p:to>
                                        <p:strVal val="visible"/>
                                      </p:to>
                                    </p:set>
                                  </p:childTnLst>
                                </p:cTn>
                              </p:par>
                              <p:par>
                                <p:cTn id="429" nodeType="withEffect" fill="hold" presetClass="entr" presetID="1">
                                  <p:stCondLst>
                                    <p:cond delay="0"/>
                                  </p:stCondLst>
                                  <p:childTnLst>
                                    <p:set>
                                      <p:cBhvr>
                                        <p:cTn id="430" dur="1" fill="hold">
                                          <p:stCondLst>
                                            <p:cond delay="0"/>
                                          </p:stCondLst>
                                        </p:cTn>
                                        <p:tgtEl>
                                          <p:spTgt spid="127">
                                            <p:txEl>
                                              <p:pRg st="5" end="5"/>
                                            </p:txEl>
                                          </p:spTgt>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Reproductive Number </a:t>
            </a:r>
            <a:endParaRPr b="0" lang="en-US" sz="4400" spc="-1" strike="noStrike">
              <a:latin typeface="Arial"/>
            </a:endParaRPr>
          </a:p>
        </p:txBody>
      </p:sp>
      <p:sp>
        <p:nvSpPr>
          <p:cNvPr id="12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this SARS model, on the average, an undetected infectious person has </a:t>
            </a:r>
            <a:r>
              <a:rPr b="0" i="1" lang="en-US" sz="2800" spc="-1" strike="noStrike">
                <a:solidFill>
                  <a:srgbClr val="000000"/>
                </a:solidFill>
                <a:latin typeface="Calibri"/>
              </a:rPr>
              <a:t>k </a:t>
            </a:r>
            <a:r>
              <a:rPr b="0" lang="en-US" sz="2800" spc="-1" strike="noStrike">
                <a:solidFill>
                  <a:srgbClr val="000000"/>
                </a:solidFill>
                <a:latin typeface="Calibri"/>
              </a:rPr>
              <a:t>contacts per day.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the beginning of the disease with all individuals except one being susceptible, each such contact can result in the disease spreading.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with a probability </a:t>
            </a:r>
            <a:r>
              <a:rPr b="0" i="1" lang="en-US" sz="2800" spc="-1" strike="noStrike">
                <a:solidFill>
                  <a:srgbClr val="000000"/>
                </a:solidFill>
                <a:latin typeface="Calibri"/>
              </a:rPr>
              <a:t>b </a:t>
            </a:r>
            <a:r>
              <a:rPr b="0" lang="en-US" sz="2800" spc="-1" strike="noStrike">
                <a:solidFill>
                  <a:srgbClr val="000000"/>
                </a:solidFill>
                <a:latin typeface="Calibri"/>
              </a:rPr>
              <a:t>of transmission, approximately </a:t>
            </a:r>
            <a:r>
              <a:rPr b="0" i="1" lang="en-US" sz="2800" spc="-1" strike="noStrike">
                <a:solidFill>
                  <a:srgbClr val="000000"/>
                </a:solidFill>
                <a:latin typeface="Calibri"/>
              </a:rPr>
              <a:t>kb </a:t>
            </a:r>
            <a:r>
              <a:rPr b="0" lang="en-US" sz="2800" spc="-1" strike="noStrike">
                <a:solidFill>
                  <a:srgbClr val="000000"/>
                </a:solidFill>
                <a:latin typeface="Calibri"/>
              </a:rPr>
              <a:t>secondary cases of SARS per day derive from the first infections individual.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for mean disease duration of </a:t>
            </a:r>
            <a:r>
              <a:rPr b="0" i="1" lang="en-US" sz="2800" spc="-1" strike="noStrike">
                <a:solidFill>
                  <a:srgbClr val="000000"/>
                </a:solidFill>
                <a:latin typeface="Calibri"/>
              </a:rPr>
              <a:t>D </a:t>
            </a:r>
            <a:r>
              <a:rPr b="0" lang="en-US" sz="2800" spc="-1" strike="noStrike">
                <a:solidFill>
                  <a:srgbClr val="000000"/>
                </a:solidFill>
                <a:latin typeface="Calibri"/>
              </a:rPr>
              <a:t>days, the </a:t>
            </a:r>
            <a:r>
              <a:rPr b="1" lang="en-US" sz="2800" spc="-1" strike="noStrike">
                <a:solidFill>
                  <a:srgbClr val="000000"/>
                </a:solidFill>
                <a:latin typeface="Calibri"/>
              </a:rPr>
              <a:t>basic reproductive number</a:t>
            </a:r>
            <a:r>
              <a:rPr b="0" lang="en-US" sz="2800" spc="-1" strike="noStrike">
                <a:solidFill>
                  <a:srgbClr val="000000"/>
                </a:solidFill>
                <a:latin typeface="Calibri"/>
              </a:rPr>
              <a:t>, </a:t>
            </a:r>
            <a:r>
              <a:rPr b="1" i="1" lang="en-US" sz="2800" spc="-1" strike="noStrike">
                <a:solidFill>
                  <a:srgbClr val="000000"/>
                </a:solidFill>
                <a:latin typeface="Calibri"/>
              </a:rPr>
              <a:t>R</a:t>
            </a:r>
            <a:r>
              <a:rPr b="1" lang="en-US" sz="2800" spc="-1" strike="noStrike" baseline="-25000">
                <a:solidFill>
                  <a:srgbClr val="000000"/>
                </a:solidFill>
                <a:latin typeface="Calibri"/>
              </a:rPr>
              <a:t>0</a:t>
            </a:r>
            <a:r>
              <a:rPr b="0" lang="en-US" sz="2800" spc="-1" strike="noStrike">
                <a:solidFill>
                  <a:srgbClr val="000000"/>
                </a:solidFill>
                <a:latin typeface="Calibri"/>
              </a:rPr>
              <a:t>, is </a:t>
            </a:r>
            <a:r>
              <a:rPr b="0" i="1" lang="en-US" sz="2800" spc="-1" strike="noStrike">
                <a:solidFill>
                  <a:srgbClr val="000000"/>
                </a:solidFill>
                <a:latin typeface="Calibri"/>
              </a:rPr>
              <a:t>kbD</a:t>
            </a:r>
            <a:r>
              <a:rPr b="0" lang="en-US" sz="2800" spc="-1" strike="noStrike">
                <a:solidFill>
                  <a:srgbClr val="000000"/>
                </a:solidFill>
                <a:latin typeface="Calibri"/>
              </a:rPr>
              <a: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Because the average duration of infectiousness is 1/(</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 da, without quarantine being a factor, one infectious person eventually gives rise to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 </a:t>
            </a:r>
            <a:r>
              <a:rPr b="0" i="1" lang="en-US" sz="2800" spc="-1" strike="noStrike">
                <a:solidFill>
                  <a:srgbClr val="000000"/>
                </a:solidFill>
                <a:latin typeface="Calibri"/>
              </a:rPr>
              <a:t>kb</a:t>
            </a:r>
            <a:r>
              <a:rPr b="0" lang="en-US" sz="2800" spc="-1" strike="noStrike">
                <a:solidFill>
                  <a:srgbClr val="000000"/>
                </a:solidFill>
                <a:latin typeface="Calibri"/>
              </a:rPr>
              <a:t>/(</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 secondary infectious cases of SARS.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However, when a fraction, </a:t>
            </a:r>
            <a:r>
              <a:rPr b="0" i="1" lang="en-US" sz="2800" spc="-1" strike="noStrike">
                <a:solidFill>
                  <a:srgbClr val="000000"/>
                </a:solidFill>
                <a:latin typeface="Calibri"/>
              </a:rPr>
              <a:t>q</a:t>
            </a:r>
            <a:r>
              <a:rPr b="0" lang="en-US" sz="2800" spc="-1" strike="noStrike">
                <a:solidFill>
                  <a:srgbClr val="000000"/>
                </a:solidFill>
                <a:latin typeface="Calibri"/>
              </a:rPr>
              <a:t>, go into quarantine so that a fraction (1 - </a:t>
            </a:r>
            <a:r>
              <a:rPr b="0" i="1" lang="en-US" sz="2800" spc="-1" strike="noStrike">
                <a:solidFill>
                  <a:srgbClr val="000000"/>
                </a:solidFill>
                <a:latin typeface="Calibri"/>
              </a:rPr>
              <a:t>q</a:t>
            </a:r>
            <a:r>
              <a:rPr b="0" lang="en-US" sz="2800" spc="-1" strike="noStrike">
                <a:solidFill>
                  <a:srgbClr val="000000"/>
                </a:solidFill>
                <a:latin typeface="Calibri"/>
              </a:rPr>
              <a:t>) do not, the reproductive number is </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a:t>
            </a:r>
            <a:r>
              <a:rPr b="0" i="1" lang="en-US" sz="2800" spc="-1" strike="noStrike">
                <a:solidFill>
                  <a:srgbClr val="000000"/>
                </a:solidFill>
                <a:latin typeface="Calibri"/>
              </a:rPr>
              <a:t>kb</a:t>
            </a:r>
            <a:r>
              <a:rPr b="0" lang="en-US" sz="2800" spc="-1" strike="noStrike">
                <a:solidFill>
                  <a:srgbClr val="000000"/>
                </a:solidFill>
                <a:latin typeface="Calibri"/>
              </a:rPr>
              <a:t>/(</a:t>
            </a:r>
            <a:r>
              <a:rPr b="0" i="1" lang="en-US" sz="2800" spc="-1" strike="noStrike">
                <a:solidFill>
                  <a:srgbClr val="000000"/>
                </a:solidFill>
                <a:latin typeface="Calibri"/>
              </a:rPr>
              <a:t>v </a:t>
            </a:r>
            <a:r>
              <a:rPr b="0" lang="en-US" sz="2800" spc="-1" strike="noStrike">
                <a:solidFill>
                  <a:srgbClr val="000000"/>
                </a:solidFill>
                <a:latin typeface="Calibri"/>
              </a:rPr>
              <a:t>+ </a:t>
            </a:r>
            <a:r>
              <a:rPr b="0" i="1" lang="en-US" sz="2800" spc="-1" strike="noStrike">
                <a:solidFill>
                  <a:srgbClr val="000000"/>
                </a:solidFill>
                <a:latin typeface="Calibri"/>
              </a:rPr>
              <a:t>m </a:t>
            </a:r>
            <a:r>
              <a:rPr b="0" lang="en-US" sz="2800" spc="-1" strike="noStrike">
                <a:solidFill>
                  <a:srgbClr val="000000"/>
                </a:solidFill>
                <a:latin typeface="Calibri"/>
              </a:rPr>
              <a:t>+ </a:t>
            </a:r>
            <a:r>
              <a:rPr b="0" i="1" lang="en-US" sz="2800" spc="-1" strike="noStrike">
                <a:solidFill>
                  <a:srgbClr val="000000"/>
                </a:solidFill>
                <a:latin typeface="Calibri"/>
              </a:rPr>
              <a:t>w</a:t>
            </a:r>
            <a:r>
              <a:rPr b="0" lang="en-US" sz="2800" spc="-1" strike="noStrike">
                <a:solidFill>
                  <a:srgbClr val="000000"/>
                </a:solidFill>
                <a:latin typeface="Calibri"/>
              </a:rPr>
              <a:t>))(1-q)</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larger </a:t>
            </a:r>
            <a:r>
              <a:rPr b="0" i="1" lang="en-US" sz="2800" spc="-1" strike="noStrike">
                <a:solidFill>
                  <a:srgbClr val="000000"/>
                </a:solidFill>
                <a:latin typeface="Calibri"/>
              </a:rPr>
              <a:t>q </a:t>
            </a:r>
            <a:r>
              <a:rPr b="0" lang="en-US" sz="2800" spc="-1" strike="noStrike">
                <a:solidFill>
                  <a:srgbClr val="000000"/>
                </a:solidFill>
                <a:latin typeface="Calibri"/>
              </a:rPr>
              <a:t>is, the smaller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is, and the less severe the impact of the disease is.</a:t>
            </a:r>
            <a:endParaRPr b="0" lang="en-US" sz="2800" spc="-1" strike="noStrike">
              <a:latin typeface="Arial"/>
            </a:endParaRPr>
          </a:p>
        </p:txBody>
      </p:sp>
    </p:spTree>
  </p:cSld>
  <p:timing>
    <p:tnLst>
      <p:par>
        <p:cTn id="449" dur="indefinite" restart="never" nodeType="tmRoot">
          <p:childTnLst>
            <p:seq>
              <p:cTn id="450" dur="indefinite" nodeType="mainSeq">
                <p:childTnLst>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129">
                                            <p:txEl>
                                              <p:pRg st="3" end="3"/>
                                            </p:txEl>
                                          </p:spTgt>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129">
                                            <p:txEl>
                                              <p:pRg st="4" end="4"/>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129">
                                            <p:txEl>
                                              <p:pRg st="5" end="5"/>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129">
                                            <p:txEl>
                                              <p:pRg st="6" end="6"/>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12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Reproductive Number </a:t>
            </a:r>
            <a:endParaRPr b="0" lang="en-US" sz="4400" spc="-1" strike="noStrike">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model of the basic reproductive number is as follows:</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R</a:t>
            </a:r>
            <a:r>
              <a:rPr b="0" lang="en-US" sz="2800" spc="-1" strike="noStrike" baseline="-25000">
                <a:solidFill>
                  <a:srgbClr val="000000"/>
                </a:solidFill>
                <a:latin typeface="Calibri"/>
              </a:rPr>
              <a:t>0 </a:t>
            </a:r>
            <a:r>
              <a:rPr b="0" lang="en-US" sz="2800" spc="-1" strike="noStrike">
                <a:solidFill>
                  <a:srgbClr val="000000"/>
                </a:solidFill>
                <a:latin typeface="Calibri"/>
              </a:rPr>
              <a:t>= </a:t>
            </a:r>
            <a:r>
              <a:rPr b="0" i="1" lang="en-US" sz="2800" spc="-1" strike="noStrike">
                <a:solidFill>
                  <a:srgbClr val="000000"/>
                </a:solidFill>
                <a:latin typeface="Calibri"/>
              </a:rPr>
              <a:t>kbD</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where </a:t>
            </a:r>
            <a:r>
              <a:rPr b="0" i="1" lang="en-US" sz="2800" spc="-1" strike="noStrike">
                <a:solidFill>
                  <a:srgbClr val="000000"/>
                </a:solidFill>
                <a:latin typeface="Calibri"/>
              </a:rPr>
              <a:t>k </a:t>
            </a:r>
            <a:r>
              <a:rPr b="0" lang="en-US" sz="2800" spc="-1" strike="noStrike">
                <a:solidFill>
                  <a:srgbClr val="000000"/>
                </a:solidFill>
                <a:latin typeface="Calibri"/>
              </a:rPr>
              <a:t>is the mean number of contacts an undetected infectious person has per time unit (such as day), </a:t>
            </a:r>
            <a:r>
              <a:rPr b="0" i="1" lang="en-US" sz="2800" spc="-1" strike="noStrike">
                <a:solidFill>
                  <a:srgbClr val="000000"/>
                </a:solidFill>
                <a:latin typeface="Calibri"/>
              </a:rPr>
              <a:t>b </a:t>
            </a:r>
            <a:r>
              <a:rPr b="0" lang="en-US" sz="2800" spc="-1" strike="noStrike">
                <a:solidFill>
                  <a:srgbClr val="000000"/>
                </a:solidFill>
                <a:latin typeface="Calibri"/>
              </a:rPr>
              <a:t>is the probability of disease transmission, and </a:t>
            </a:r>
            <a:r>
              <a:rPr b="0" i="1" lang="en-US" sz="2800" spc="-1" strike="noStrike">
                <a:solidFill>
                  <a:srgbClr val="000000"/>
                </a:solidFill>
                <a:latin typeface="Calibri"/>
              </a:rPr>
              <a:t>D </a:t>
            </a:r>
            <a:r>
              <a:rPr b="0" lang="en-US" sz="2800" spc="-1" strike="noStrike">
                <a:solidFill>
                  <a:srgbClr val="000000"/>
                </a:solidFill>
                <a:latin typeface="Calibri"/>
              </a:rPr>
              <a:t>is the mean duration of the disease.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Examining </a:t>
            </a:r>
            <a:r>
              <a:rPr b="0" i="1" lang="en-US" sz="2800" spc="-1" strike="noStrike">
                <a:solidFill>
                  <a:srgbClr val="000000"/>
                </a:solidFill>
                <a:latin typeface="Calibri"/>
              </a:rPr>
              <a:t>R</a:t>
            </a:r>
            <a:r>
              <a:rPr b="0" lang="en-US" sz="2800" spc="-1" strike="noStrike" baseline="-25000">
                <a:solidFill>
                  <a:srgbClr val="000000"/>
                </a:solidFill>
                <a:latin typeface="Calibri"/>
              </a:rPr>
              <a:t>0</a:t>
            </a:r>
            <a:r>
              <a:rPr b="0" lang="en-US" sz="2800" spc="-1" strike="noStrike">
                <a:solidFill>
                  <a:srgbClr val="000000"/>
                </a:solidFill>
                <a:latin typeface="Calibri"/>
              </a:rPr>
              <a:t>, the death rate, and other factors, WHO and other health organizations realized that they must act quickly with bold measures involving quarantine and isolation to avoid a major, worldwide epidemic of SARS.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Computer simulations with scenario analyses verified the seriousness of the disease.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Thanks to aggressive actions, a terrible catastrophe was averted.</a:t>
            </a:r>
            <a:endParaRPr b="0" lang="en-US" sz="2800" spc="-1" strike="noStrike">
              <a:latin typeface="Arial"/>
            </a:endParaRPr>
          </a:p>
        </p:txBody>
      </p:sp>
    </p:spTree>
  </p:cSld>
  <p:timing>
    <p:tnLst>
      <p:par>
        <p:cTn id="483" dur="indefinite" restart="never" nodeType="tmRoot">
          <p:childTnLst>
            <p:seq>
              <p:cTn id="484" dur="indefinite" nodeType="mainSeq">
                <p:childTnLst>
                  <p:par>
                    <p:cTn id="485" fill="hold">
                      <p:stCondLst>
                        <p:cond delay="indefinite"/>
                      </p:stCondLst>
                      <p:childTnLst>
                        <p:par>
                          <p:cTn id="486" fill="hold">
                            <p:stCondLst>
                              <p:cond delay="0"/>
                            </p:stCondLst>
                            <p:childTnLst>
                              <p:par>
                                <p:cTn id="487" nodeType="clickEffect" fill="hold" presetClass="entr" presetID="1">
                                  <p:stCondLst>
                                    <p:cond delay="0"/>
                                  </p:stCondLst>
                                  <p:childTnLst>
                                    <p:set>
                                      <p:cBhvr>
                                        <p:cTn id="488"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13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fillRef idx="0"/>
          <a:effectRef idx="0"/>
          <a:fontRef idx="minor"/>
        </p:style>
      </p:sp>
      <p:sp>
        <p:nvSpPr>
          <p:cNvPr id="13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Write the system of differential equations for the SIR model using a transmission constant of 0.0058 and a recovery rate of 0.04.</a:t>
            </a:r>
            <a:endParaRPr b="0" lang="en-US" sz="2800" spc="-1" strike="noStrike">
              <a:latin typeface="Arial"/>
            </a:endParaRPr>
          </a:p>
        </p:txBody>
      </p:sp>
    </p:spTree>
  </p:cSld>
  <p:timing>
    <p:tnLst>
      <p:par>
        <p:cTn id="509" dur="indefinite" restart="never" nodeType="tmRoot">
          <p:childTnLst>
            <p:seq>
              <p:cTn id="510"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sp>
      <p:sp>
        <p:nvSpPr>
          <p:cNvPr id="135" name="CustomShape 2"/>
          <p:cNvSpPr/>
          <p:nvPr/>
        </p:nvSpPr>
        <p:spPr>
          <a:xfrm>
            <a:off x="838080" y="1825560"/>
            <a:ext cx="10514880" cy="4350600"/>
          </a:xfrm>
          <a:prstGeom prst="rect">
            <a:avLst/>
          </a:prstGeom>
          <a:noFill/>
          <a:ln>
            <a:noFill/>
          </a:ln>
        </p:spPr>
        <p:style>
          <a:lnRef idx="0"/>
          <a:fillRef idx="0"/>
          <a:effectRef idx="0"/>
          <a:fontRef idx="minor"/>
        </p:style>
      </p:sp>
    </p:spTree>
  </p:cSld>
  <p:timing>
    <p:tnLst>
      <p:par>
        <p:cTn id="511" dur="indefinite" restart="never" nodeType="tmRoot">
          <p:childTnLst>
            <p:seq>
              <p:cTn id="51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SARS – An Introduction</a:t>
            </a:r>
            <a:endParaRPr b="0" lang="en-US" sz="4400" spc="-1" strike="noStrike">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By the third week in March several laboratories worldwide had identified the probable causative agent—</a:t>
            </a:r>
            <a:r>
              <a:rPr b="0" i="1" lang="en-US" sz="2800" spc="-1" strike="noStrike">
                <a:solidFill>
                  <a:srgbClr val="000000"/>
                </a:solidFill>
                <a:latin typeface="Calibri"/>
              </a:rPr>
              <a:t>SARS-CoV</a:t>
            </a:r>
            <a:r>
              <a:rPr b="0" lang="en-US" sz="2800" spc="-1" strike="noStrike">
                <a:solidFill>
                  <a:srgbClr val="000000"/>
                </a:solidFill>
                <a:latin typeface="Calibri"/>
              </a:rPr>
              <a:t>, the SARS coronavirus.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Coronaviruses represent a large group of +-stranded RNA-containing viruses associated with various respiratory and gastrointestinal illnesses.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Although the human diseases associated with these viruses have been mild previously, this coronavirus is quite different.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Like many respiratory pathogens, SARS is spread by close personal contact and perhaps by airborne transmission.</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SARS – Symptoms and Detection</a:t>
            </a:r>
            <a:endParaRPr b="0" lang="en-US"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Severe cases exhibit a fever higher than 38 </a:t>
            </a:r>
            <a:r>
              <a:rPr b="0" lang="en-US" sz="2800" spc="-1" strike="noStrike" baseline="30000">
                <a:solidFill>
                  <a:srgbClr val="000000"/>
                </a:solidFill>
                <a:latin typeface="Calibri"/>
              </a:rPr>
              <a:t>o</a:t>
            </a:r>
            <a:r>
              <a:rPr b="0" lang="en-US" sz="2800" spc="-1" strike="noStrike">
                <a:solidFill>
                  <a:srgbClr val="000000"/>
                </a:solidFill>
                <a:latin typeface="Calibri"/>
              </a:rPr>
              <a:t>C and one or more respiratory symptoms—difficulty breathing, cough, or shortness of breath. Additionally, the person must show radiographic evidence (lung infiltrates) of pneumonia, or </a:t>
            </a:r>
            <a:r>
              <a:rPr b="1" lang="en-US" sz="2800" spc="-1" strike="noStrike">
                <a:solidFill>
                  <a:srgbClr val="000000"/>
                </a:solidFill>
                <a:latin typeface="Calibri"/>
              </a:rPr>
              <a:t>respiratory distress syndrome </a:t>
            </a:r>
            <a:r>
              <a:rPr b="0" lang="en-US" sz="2800" spc="-1" strike="noStrike">
                <a:solidFill>
                  <a:srgbClr val="000000"/>
                </a:solidFill>
                <a:latin typeface="Calibri"/>
              </a:rPr>
              <a:t>(</a:t>
            </a:r>
            <a:r>
              <a:rPr b="1" lang="en-US" sz="2800" spc="-1" strike="noStrike">
                <a:solidFill>
                  <a:srgbClr val="000000"/>
                </a:solidFill>
                <a:latin typeface="Calibri"/>
              </a:rPr>
              <a:t>RDS</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Today, laboratory tests confirm SARS if they reveal one of the following (CDC):</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Antibody to SARS virus in specimens obtained during acute illness or more than 28 days after onset of illness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SARS viral RNA detected by RT-PCR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SARS virus</a:t>
            </a:r>
            <a:endParaRPr b="0" lang="en-US" sz="24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83">
                                            <p:txEl>
                                              <p:pRg st="1" end="1"/>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83">
                                            <p:txEl>
                                              <p:pRg st="2" end="2"/>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83">
                                            <p:txEl>
                                              <p:pRg st="3" end="3"/>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Modelling SARS</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SARS is an interesting disease for modeling, particularly because there is so much epidemiological information.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still have much to learn about SARS, and we still have no available, effective treatment.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helps us in modelling Covid-19 and on the basis of this, we can see how easily it spreads and how effective measures can be taken.</a:t>
            </a:r>
            <a:endParaRPr b="0" lang="en-US" sz="2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Modelling SARS</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Before developing a model for the spread of SARS, we consider the simpler situation of a disease in a closed environment in which there are </a:t>
            </a:r>
            <a:r>
              <a:rPr b="1" lang="en-US" sz="2800" spc="-1" strike="noStrike">
                <a:solidFill>
                  <a:srgbClr val="000000"/>
                </a:solidFill>
                <a:latin typeface="Calibri"/>
              </a:rPr>
              <a:t>no births, deaths, immigration, or emigration.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1978 </a:t>
            </a:r>
            <a:r>
              <a:rPr b="0" i="1" lang="en-US" sz="2800" spc="-1" strike="noStrike">
                <a:solidFill>
                  <a:srgbClr val="000000"/>
                </a:solidFill>
                <a:latin typeface="Calibri"/>
              </a:rPr>
              <a:t>British Medical Journal </a:t>
            </a:r>
            <a:r>
              <a:rPr b="0" lang="en-US" sz="2800" spc="-1" strike="noStrike">
                <a:solidFill>
                  <a:srgbClr val="000000"/>
                </a:solidFill>
                <a:latin typeface="Calibri"/>
              </a:rPr>
              <a:t>article reported on such a situation—influenza at a boys’ boarding school.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On January 22, only one boy had the flu, which none of the other boys had ever had. By the end of the epidemic on February 4, 512 of the 763 boys in the school had contracted the disease (Murray 1989; NCSLIP).</a:t>
            </a:r>
            <a:endParaRPr b="0" lang="en-US" sz="2400" spc="-1" strike="noStrike">
              <a:latin typeface="Arial"/>
            </a:endParaRPr>
          </a:p>
        </p:txBody>
      </p:sp>
    </p:spTree>
  </p:cSld>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87">
                                            <p:txEl>
                                              <p:pRg st="1" end="1"/>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SIR Model – A simpler Model</a:t>
            </a:r>
            <a:endParaRPr b="0" lang="en-US" sz="4400" spc="-1" strike="noStrike">
              <a:latin typeface="Arial"/>
            </a:endParaRPr>
          </a:p>
        </p:txBody>
      </p:sp>
      <p:sp>
        <p:nvSpPr>
          <p:cNvPr id="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system models of the spread of disease, including the SARS model, are extensions of the SIR Model.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name derives from the following three populations considered:</a:t>
            </a:r>
            <a:endParaRPr b="0" lang="en-US" sz="28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Susceptibles </a:t>
            </a:r>
            <a:r>
              <a:rPr b="0" lang="en-US" sz="2400" spc="-1" strike="noStrike">
                <a:solidFill>
                  <a:srgbClr val="000000"/>
                </a:solidFill>
                <a:latin typeface="Calibri"/>
              </a:rPr>
              <a:t>(</a:t>
            </a:r>
            <a:r>
              <a:rPr b="1" i="1" lang="en-US" sz="2400" spc="-1" strike="noStrike">
                <a:solidFill>
                  <a:srgbClr val="000000"/>
                </a:solidFill>
                <a:latin typeface="Calibri"/>
              </a:rPr>
              <a:t>S</a:t>
            </a:r>
            <a:r>
              <a:rPr b="0" lang="en-US" sz="2400" spc="-1" strike="noStrike">
                <a:solidFill>
                  <a:srgbClr val="000000"/>
                </a:solidFill>
                <a:latin typeface="Calibri"/>
              </a:rPr>
              <a:t>) have no immunity from the disease.</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Infecteds </a:t>
            </a:r>
            <a:r>
              <a:rPr b="0" lang="en-US" sz="2400" spc="-1" strike="noStrike">
                <a:solidFill>
                  <a:srgbClr val="000000"/>
                </a:solidFill>
                <a:latin typeface="Calibri"/>
              </a:rPr>
              <a:t>(</a:t>
            </a:r>
            <a:r>
              <a:rPr b="1" i="1" lang="en-US" sz="2400" spc="-1" strike="noStrike">
                <a:solidFill>
                  <a:srgbClr val="000000"/>
                </a:solidFill>
                <a:latin typeface="Calibri"/>
              </a:rPr>
              <a:t>I</a:t>
            </a:r>
            <a:r>
              <a:rPr b="0" lang="en-US" sz="2400" spc="-1" strike="noStrike">
                <a:solidFill>
                  <a:srgbClr val="000000"/>
                </a:solidFill>
                <a:latin typeface="Calibri"/>
              </a:rPr>
              <a:t>) have the disease and can spread it to others.</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Recovereds </a:t>
            </a:r>
            <a:r>
              <a:rPr b="0" i="1" lang="en-US" sz="2400" spc="-1" strike="noStrike">
                <a:solidFill>
                  <a:srgbClr val="000000"/>
                </a:solidFill>
                <a:latin typeface="Calibri"/>
              </a:rPr>
              <a:t>(</a:t>
            </a:r>
            <a:r>
              <a:rPr b="1" i="1" lang="en-US" sz="2400" spc="-1" strike="noStrike">
                <a:solidFill>
                  <a:srgbClr val="000000"/>
                </a:solidFill>
                <a:latin typeface="Calibri"/>
              </a:rPr>
              <a:t>R</a:t>
            </a:r>
            <a:r>
              <a:rPr b="0" i="1" lang="en-US" sz="2400" spc="-1" strike="noStrike">
                <a:solidFill>
                  <a:srgbClr val="000000"/>
                </a:solidFill>
                <a:latin typeface="Calibri"/>
              </a:rPr>
              <a:t>) </a:t>
            </a:r>
            <a:r>
              <a:rPr b="0" lang="en-US" sz="2400" spc="-1" strike="noStrike">
                <a:solidFill>
                  <a:srgbClr val="000000"/>
                </a:solidFill>
                <a:latin typeface="Calibri"/>
              </a:rPr>
              <a:t>have recovered from the disease and are immune to further infection.</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model gives the differential equation for the rate of change for each of these populations. </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89">
                                            <p:txEl>
                                              <p:pRg st="1" end="1"/>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89">
                                            <p:txEl>
                                              <p:pRg st="2" end="2"/>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89">
                                            <p:txEl>
                                              <p:pRg st="3" end="3"/>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Rate of change of Recoverds – dR/dt</a:t>
            </a:r>
            <a:endParaRPr b="0" lang="en-US" sz="4400" spc="-1" strike="noStrike">
              <a:latin typeface="Arial"/>
            </a:endParaRPr>
          </a:p>
        </p:txBody>
      </p:sp>
      <p:sp>
        <p:nvSpPr>
          <p:cNvPr id="9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assume that after a certain amount of time, an individual with the flu recovers.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Thus, the rate of change of the number of recovereds is proportional to the number of infecteds.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differential equation for the rate of change of the number of recovereds is </a:t>
            </a:r>
            <a:endParaRPr b="0" lang="en-US" sz="2800" spc="-1" strike="noStrike">
              <a:latin typeface="Arial"/>
            </a:endParaRPr>
          </a:p>
          <a:p>
            <a:pPr algn="ctr">
              <a:lnSpc>
                <a:spcPct val="90000"/>
              </a:lnSpc>
              <a:spcBef>
                <a:spcPts val="1001"/>
              </a:spcBef>
            </a:pPr>
            <a:r>
              <a:rPr b="0" i="1" lang="en-US" sz="2800" spc="-1" strike="noStrike">
                <a:solidFill>
                  <a:srgbClr val="000000"/>
                </a:solidFill>
                <a:latin typeface="Calibri"/>
              </a:rPr>
              <a:t>dR</a:t>
            </a:r>
            <a:r>
              <a:rPr b="0" lang="en-US" sz="2800" spc="-1" strike="noStrike">
                <a:solidFill>
                  <a:srgbClr val="000000"/>
                </a:solidFill>
                <a:latin typeface="Calibri"/>
              </a:rPr>
              <a:t>/</a:t>
            </a:r>
            <a:r>
              <a:rPr b="0" i="1" lang="en-US" sz="2800" spc="-1" strike="noStrike">
                <a:solidFill>
                  <a:srgbClr val="000000"/>
                </a:solidFill>
                <a:latin typeface="Calibri"/>
              </a:rPr>
              <a:t>dt </a:t>
            </a:r>
            <a:r>
              <a:rPr b="0" lang="en-US" sz="2800" spc="-1" strike="noStrike">
                <a:solidFill>
                  <a:srgbClr val="000000"/>
                </a:solidFill>
                <a:latin typeface="Calibri"/>
              </a:rPr>
              <a:t>= </a:t>
            </a:r>
            <a:r>
              <a:rPr b="0" i="1" lang="en-US" sz="2800" spc="-1" strike="noStrike">
                <a:solidFill>
                  <a:srgbClr val="000000"/>
                </a:solidFill>
                <a:latin typeface="Calibri"/>
              </a:rPr>
              <a:t>aI  </a:t>
            </a:r>
            <a:r>
              <a:rPr b="0" lang="en-US" sz="2800" spc="-1" strike="noStrike">
                <a:solidFill>
                  <a:srgbClr val="000000"/>
                </a:solidFill>
                <a:latin typeface="Calibri"/>
              </a:rPr>
              <a:t>for recovery rate </a:t>
            </a:r>
            <a:r>
              <a:rPr b="0" i="1" lang="en-US" sz="2800" spc="-1" strike="noStrike">
                <a:solidFill>
                  <a:srgbClr val="000000"/>
                </a:solidFill>
                <a:latin typeface="Calibri"/>
              </a:rPr>
              <a:t>a</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If the time unit is in days and </a:t>
            </a:r>
            <a:r>
              <a:rPr b="0" i="1" lang="en-US" sz="2800" spc="-1" strike="noStrike">
                <a:solidFill>
                  <a:srgbClr val="000000"/>
                </a:solidFill>
                <a:latin typeface="Calibri"/>
              </a:rPr>
              <a:t>d </a:t>
            </a:r>
            <a:r>
              <a:rPr b="0" lang="en-US" sz="2800" spc="-1" strike="noStrike">
                <a:solidFill>
                  <a:srgbClr val="000000"/>
                </a:solidFill>
                <a:latin typeface="Calibri"/>
              </a:rPr>
              <a:t>is the number of days that someone remains infected, we can consider </a:t>
            </a:r>
            <a:r>
              <a:rPr b="0" i="1" lang="en-US" sz="2800" spc="-1" strike="noStrike">
                <a:solidFill>
                  <a:srgbClr val="000000"/>
                </a:solidFill>
                <a:latin typeface="Calibri"/>
              </a:rPr>
              <a:t>a </a:t>
            </a:r>
            <a:r>
              <a:rPr b="0" lang="en-US" sz="2800" spc="-1" strike="noStrike">
                <a:solidFill>
                  <a:srgbClr val="000000"/>
                </a:solidFill>
                <a:latin typeface="Calibri"/>
              </a:rPr>
              <a:t>to be 1/</a:t>
            </a:r>
            <a:r>
              <a:rPr b="0" i="1" lang="en-US" sz="2800" spc="-1" strike="noStrike">
                <a:solidFill>
                  <a:srgbClr val="000000"/>
                </a:solidFill>
                <a:latin typeface="Calibri"/>
              </a:rPr>
              <a:t>d</a:t>
            </a:r>
            <a:r>
              <a:rPr b="0" lang="en-US" sz="2800" spc="-1" strike="noStrike">
                <a:solidFill>
                  <a:srgbClr val="000000"/>
                </a:solidFill>
                <a:latin typeface="Calibri"/>
              </a:rPr>
              <a: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For example, if a boy is usually sick with the flu for 2 days, then </a:t>
            </a:r>
            <a:r>
              <a:rPr b="0" i="1" lang="en-US" sz="2400" spc="-1" strike="noStrike">
                <a:solidFill>
                  <a:srgbClr val="000000"/>
                </a:solidFill>
                <a:latin typeface="Calibri"/>
              </a:rPr>
              <a:t>d </a:t>
            </a:r>
            <a:r>
              <a:rPr b="0" lang="en-US" sz="2400" spc="-1" strike="noStrike">
                <a:solidFill>
                  <a:srgbClr val="000000"/>
                </a:solidFill>
                <a:latin typeface="Calibri"/>
              </a:rPr>
              <a:t>= 2 and </a:t>
            </a:r>
            <a:r>
              <a:rPr b="0" i="1" lang="en-US" sz="2400" spc="-1" strike="noStrike">
                <a:solidFill>
                  <a:srgbClr val="000000"/>
                </a:solidFill>
                <a:latin typeface="Calibri"/>
              </a:rPr>
              <a:t>a </a:t>
            </a:r>
            <a:r>
              <a:rPr b="0" lang="en-US" sz="2400" spc="-1" strike="noStrike">
                <a:solidFill>
                  <a:srgbClr val="000000"/>
                </a:solidFill>
                <a:latin typeface="Calibri"/>
              </a:rPr>
              <a:t>= 0.5/day, so that approximately half the infected boys get well in a day.</a:t>
            </a:r>
            <a:endParaRPr b="0" lang="en-US" sz="2400" spc="-1" strike="noStrike">
              <a:latin typeface="Arial"/>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91">
                                            <p:txEl>
                                              <p:pRg st="4" end="4"/>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Rate of change of Susceptibles – dS/dt</a:t>
            </a:r>
            <a:endParaRPr b="0" lang="en-US" sz="4400" spc="-1" strike="noStrike">
              <a:latin typeface="Arial"/>
            </a:endParaRPr>
          </a:p>
        </p:txBody>
      </p:sp>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susceptible boy at the boarding school becomes infected with influenza by having contact with an infected boy.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number of such possible contacts is the product of the sizes of the two populations, </a:t>
            </a:r>
            <a:r>
              <a:rPr b="0" i="1" lang="en-US" sz="2800" spc="-1" strike="noStrike">
                <a:solidFill>
                  <a:srgbClr val="000000"/>
                </a:solidFill>
                <a:latin typeface="Calibri"/>
              </a:rPr>
              <a:t>SI</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For example, suppose the set of susceptibles is </a:t>
            </a:r>
            <a:r>
              <a:rPr b="0" i="1" lang="en-US" sz="2800" spc="-1" strike="noStrike">
                <a:solidFill>
                  <a:srgbClr val="000000"/>
                </a:solidFill>
                <a:latin typeface="Calibri"/>
              </a:rPr>
              <a:t>S </a:t>
            </a:r>
            <a:r>
              <a:rPr b="0" lang="en-US" sz="2800" spc="-1" strike="noStrike">
                <a:solidFill>
                  <a:srgbClr val="000000"/>
                </a:solidFill>
                <a:latin typeface="Calibri"/>
              </a:rPr>
              <a:t>= {Joe, Lee, Orlando} and the set of infecteds is </a:t>
            </a:r>
            <a:r>
              <a:rPr b="0" i="1" lang="en-US" sz="2800" spc="-1" strike="noStrike">
                <a:solidFill>
                  <a:srgbClr val="000000"/>
                </a:solidFill>
                <a:latin typeface="Calibri"/>
              </a:rPr>
              <a:t>I </a:t>
            </a:r>
            <a:r>
              <a:rPr b="0" lang="en-US" sz="2800" spc="-1" strike="noStrike">
                <a:solidFill>
                  <a:srgbClr val="000000"/>
                </a:solidFill>
                <a:latin typeface="Calibri"/>
              </a:rPr>
              <a:t>= {Hondre, Leslee}.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the Figure illustrates, (3)(2) = 6 possible interactions exist between pairs of boys in different sets.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virus in Hondre can spread through contact to Joe, Lee, and Orlando.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Similarly, Joe can become infected with the virus from Hondre or Leslee.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With no new students entering the school, the number of susceptibles can only decrease, and the rate of change of the number of boys in this set is directly proportional to the number of possible contacts, </a:t>
            </a:r>
            <a:r>
              <a:rPr b="0" i="1" lang="en-US" sz="2800" spc="-1" strike="noStrike">
                <a:solidFill>
                  <a:srgbClr val="000000"/>
                </a:solidFill>
                <a:latin typeface="Calibri"/>
              </a:rPr>
              <a:t>SI</a:t>
            </a:r>
            <a:r>
              <a:rPr b="0" lang="en-US" sz="2800" spc="-1" strike="noStrike">
                <a:solidFill>
                  <a:srgbClr val="000000"/>
                </a:solidFill>
                <a:latin typeface="Calibri"/>
              </a:rPr>
              <a:t>, between susceptibles and infecteds.</a:t>
            </a:r>
            <a:endParaRPr b="0" lang="en-US" sz="2800" spc="-1" strike="noStrike">
              <a:latin typeface="Arial"/>
            </a:endParaRPr>
          </a:p>
        </p:txBody>
      </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93">
                                            <p:txEl>
                                              <p:pRg st="3" end="3"/>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93">
                                            <p:txEl>
                                              <p:pRg st="4" end="4"/>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8504</TotalTime>
  <Application>LibreOffice/6.0.7.3$Linux_X86_64 LibreOffice_project/00m0$Build-3</Application>
  <Words>3151</Words>
  <Paragraphs>168</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2021-04-01T10:18:20Z</dcterms:created>
  <dc:creator>Sara Rehmat</dc:creator>
  <dc:description/>
  <dc:language>en-US</dc:language>
  <cp:lastModifiedBy/>
  <dcterms:modified xsi:type="dcterms:W3CDTF">2022-04-15T00:33:25Z</dcterms:modified>
  <cp:revision>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29</vt:i4>
  </property>
</Properties>
</file>