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000e72c9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000e72c9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Kashmiri culture is a vibrant and diverse aspect of the country's cultural heritage. Located in the north of Pakistan, the region is known for its immense natural beauty, with breathtaking mountain ranges, tranquil lakes, and lush green valleys. It is an agricultural region, with farming being the main occupation of the people. The main language spoken in the region is Kashmiri, which has its own unique script and is a significant part of the cultural identity of the people. Kashmiri culture is also renowned for its skilled handcrafts, including intricate embroidery, woodcarving, and weaving, which have been passed down through generations. The fusion of natural beauty, rich agricultural practices, unique language, and exquisite handcrafts makes Kashmiri culture a captivating and fascinating aspect of the country's diverse cultural landscape.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000e72c9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000e72c9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"Indo-European Ethno-Linguistic Ethnicity" means a group of people who share a common language and culture that evolved from a common ancestral language called Proto-Indo-European. This group of people is found across Europe, western and southern Asia, and parts of the Indian subcontinent.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Kashmiri culture has a rich heritage with music, dances and delicious cuisines.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Pheran is a traditional dress that is worn by both the men and women in Kashmir. This was very common until recently, when people started to wear the more common </a:t>
            </a:r>
            <a:r>
              <a:rPr lang="en"/>
              <a:t>salwar</a:t>
            </a:r>
            <a:r>
              <a:rPr lang="en"/>
              <a:t> kameez.</a:t>
            </a:r>
            <a:br>
              <a:rPr lang="en"/>
            </a:br>
            <a:br>
              <a:rPr lang="en"/>
            </a:br>
            <a:r>
              <a:rPr lang="en"/>
              <a:t>Kashmir’s main language is known as Kashmiri, also known as Koshur. A lot of people speak this but they are also multilingual, being able to speak languages such as Urdu and English</a:t>
            </a:r>
            <a:br>
              <a:rPr lang="en"/>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000e72c9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000e72c9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en" sz="2000">
                <a:solidFill>
                  <a:schemeClr val="dk1"/>
                </a:solidFill>
              </a:rPr>
              <a:t>Cultural Shocks:</a:t>
            </a:r>
            <a:endParaRPr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 has its own customs, values and traditions that can be overwhelming for outsiders. They have been heavily influenced by central Asian and Persian cultures. They are also very fond of meat and tea, especially in the afternoon.</a:t>
            </a:r>
            <a:endParaRPr>
              <a:solidFill>
                <a:schemeClr val="dk1"/>
              </a:solidFill>
            </a:endParaRPr>
          </a:p>
          <a:p>
            <a:pPr indent="457200" lvl="0" marL="0" rtl="0" algn="l">
              <a:lnSpc>
                <a:spcPct val="115000"/>
              </a:lnSpc>
              <a:spcBef>
                <a:spcPts val="1800"/>
              </a:spcBef>
              <a:spcAft>
                <a:spcPts val="0"/>
              </a:spcAft>
              <a:buClr>
                <a:schemeClr val="dk1"/>
              </a:buClr>
              <a:buSzPts val="1100"/>
              <a:buFont typeface="Arial"/>
              <a:buNone/>
            </a:pPr>
            <a:r>
              <a:rPr lang="en" sz="1600">
                <a:solidFill>
                  <a:schemeClr val="dk1"/>
                </a:solidFill>
              </a:rPr>
              <a:t>Values:</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Kashmiri culture has strong values of hospitality, respect and community.</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 sz="1600">
                <a:solidFill>
                  <a:schemeClr val="dk1"/>
                </a:solidFill>
              </a:rPr>
              <a:t>	Collectivistic Culture:</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Kashmiri culture is primarily collectivistic, emphasizing group harmony and interdependence over individual goals and autonomy.</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 sz="1600">
                <a:solidFill>
                  <a:schemeClr val="dk1"/>
                </a:solidFill>
              </a:rPr>
              <a:t>	Social Class:</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 has a threefold social class. The upper class are: Syeds, Pirs, Ulemas and Sheiks while the lower class are: Dom and Wattals while the rest are middle class.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000e72c9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000e72c9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en" sz="2000">
                <a:solidFill>
                  <a:schemeClr val="dk1"/>
                </a:solidFill>
              </a:rPr>
              <a:t>Intercultural Communication:</a:t>
            </a:r>
            <a:endParaRPr sz="2000">
              <a:solidFill>
                <a:schemeClr val="dk1"/>
              </a:solidFill>
            </a:endParaRPr>
          </a:p>
          <a:p>
            <a:pPr indent="0" lvl="0" marL="0" rtl="0" algn="l">
              <a:lnSpc>
                <a:spcPct val="115000"/>
              </a:lnSpc>
              <a:spcBef>
                <a:spcPts val="600"/>
              </a:spcBef>
              <a:spcAft>
                <a:spcPts val="0"/>
              </a:spcAft>
              <a:buNone/>
            </a:pPr>
            <a:r>
              <a:rPr lang="en">
                <a:solidFill>
                  <a:schemeClr val="dk1"/>
                </a:solidFill>
              </a:rPr>
              <a:t>	As Kashmir is a very popular tourist destination, the people of Kashmir are very good at intercultural communication. They can usually communicate in multiple languages such as: Kashmiri, Urdu and English.</a:t>
            </a:r>
            <a:endParaRPr>
              <a:solidFill>
                <a:schemeClr val="dk1"/>
              </a:solidFill>
            </a:endParaRPr>
          </a:p>
          <a:p>
            <a:pPr indent="0" lvl="0" marL="457200" rtl="0" algn="l">
              <a:lnSpc>
                <a:spcPct val="115000"/>
              </a:lnSpc>
              <a:spcBef>
                <a:spcPts val="1800"/>
              </a:spcBef>
              <a:spcAft>
                <a:spcPts val="0"/>
              </a:spcAft>
              <a:buNone/>
            </a:pPr>
            <a:r>
              <a:rPr lang="en" sz="1600">
                <a:solidFill>
                  <a:schemeClr val="dk1"/>
                </a:solidFill>
              </a:rPr>
              <a:t>Code Switching:</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Kashmiri culture is rather good at code switching as even though its main language is Kashmiri, people of Kashmir also speak Urdu and English.</a:t>
            </a:r>
            <a:endParaRPr>
              <a:solidFill>
                <a:schemeClr val="dk1"/>
              </a:solidFill>
            </a:endParaRPr>
          </a:p>
          <a:p>
            <a:pPr indent="457200" lvl="0" marL="0" rtl="0" algn="l">
              <a:lnSpc>
                <a:spcPct val="115000"/>
              </a:lnSpc>
              <a:spcBef>
                <a:spcPts val="1800"/>
              </a:spcBef>
              <a:spcAft>
                <a:spcPts val="0"/>
              </a:spcAft>
              <a:buClr>
                <a:schemeClr val="dk1"/>
              </a:buClr>
              <a:buSzPts val="1100"/>
              <a:buFont typeface="Arial"/>
              <a:buNone/>
            </a:pPr>
            <a:r>
              <a:rPr lang="en" sz="1600">
                <a:solidFill>
                  <a:schemeClr val="dk1"/>
                </a:solidFill>
              </a:rPr>
              <a:t>High Context Culture:</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Kashmiri culture is a high context culture as non verbal communication plays a key part in getting information to the other person.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000e72c9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000e72c9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en" sz="2000">
                <a:solidFill>
                  <a:schemeClr val="dk1"/>
                </a:solidFill>
              </a:rPr>
              <a:t>Dominant Culture / Religion:</a:t>
            </a:r>
            <a:endParaRPr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Kashmir’s dominant Kashmiri culture is heavily influenced by the religion of Islam as it is the predominant religion in the area. Most people strictly follow this religion.</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 sz="1600">
                <a:solidFill>
                  <a:schemeClr val="dk1"/>
                </a:solidFill>
              </a:rPr>
              <a:t>	High Uncertainty-Avoidance Culture:</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The Kashmiri culture tends to be high uncertainty-avoidance, emphasizing structure and stability in daily life. They want to make their daily lives as stable as possible.</a:t>
            </a:r>
            <a:endParaRPr>
              <a:solidFill>
                <a:schemeClr val="dk1"/>
              </a:solidFill>
            </a:endParaRPr>
          </a:p>
          <a:p>
            <a:pPr indent="457200" lvl="0" marL="0" rtl="0" algn="l">
              <a:lnSpc>
                <a:spcPct val="115000"/>
              </a:lnSpc>
              <a:spcBef>
                <a:spcPts val="1800"/>
              </a:spcBef>
              <a:spcAft>
                <a:spcPts val="0"/>
              </a:spcAft>
              <a:buClr>
                <a:schemeClr val="dk1"/>
              </a:buClr>
              <a:buSzPts val="1100"/>
              <a:buFont typeface="Arial"/>
              <a:buNone/>
            </a:pPr>
            <a:r>
              <a:rPr lang="en" sz="1600">
                <a:solidFill>
                  <a:schemeClr val="dk1"/>
                </a:solidFill>
              </a:rPr>
              <a:t>High Power Distance Culture:</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Kashmiri culture is a high power distance culture as the distribution of power between different social classes, mainly based on culture, is relatively high. This leads to strong differences in the social classes of different cultures.</a:t>
            </a:r>
            <a:endParaRPr>
              <a:solidFill>
                <a:schemeClr val="dk1"/>
              </a:solidFill>
            </a:endParaRPr>
          </a:p>
          <a:p>
            <a:pPr indent="457200" lvl="0" marL="0" rtl="0" algn="l">
              <a:lnSpc>
                <a:spcPct val="115000"/>
              </a:lnSpc>
              <a:spcBef>
                <a:spcPts val="1800"/>
              </a:spcBef>
              <a:spcAft>
                <a:spcPts val="0"/>
              </a:spcAft>
              <a:buClr>
                <a:schemeClr val="dk1"/>
              </a:buClr>
              <a:buSzPts val="1100"/>
              <a:buFont typeface="Arial"/>
              <a:buNone/>
            </a:pPr>
            <a:r>
              <a:rPr lang="en" sz="1600">
                <a:solidFill>
                  <a:schemeClr val="dk1"/>
                </a:solidFill>
              </a:rPr>
              <a:t>Masculine Culture:</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Kashmiri culture is a masculine culture as gender roles are strongly enforced. Males play the more traditional outdoor role while women usually play domestic roles, although significantly lesser than in the near past.</a:t>
            </a:r>
            <a:endParaRPr>
              <a:solidFill>
                <a:schemeClr val="dk1"/>
              </a:solidFill>
            </a:endParaRPr>
          </a:p>
          <a:p>
            <a:pPr indent="457200" lvl="0" marL="0" rtl="0" algn="l">
              <a:lnSpc>
                <a:spcPct val="115000"/>
              </a:lnSpc>
              <a:spcBef>
                <a:spcPts val="1800"/>
              </a:spcBef>
              <a:spcAft>
                <a:spcPts val="0"/>
              </a:spcAft>
              <a:buClr>
                <a:schemeClr val="dk1"/>
              </a:buClr>
              <a:buSzPts val="1100"/>
              <a:buFont typeface="Arial"/>
              <a:buNone/>
            </a:pPr>
            <a:r>
              <a:rPr lang="en" sz="1600">
                <a:solidFill>
                  <a:schemeClr val="dk1"/>
                </a:solidFill>
              </a:rPr>
              <a:t>PolyChronic:</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Kashmiri culture is mostly polychronic as maintaining good relationships is a vital part of their daily lives. This can be referred back to their fundamental values of hospitality and friendliness</a:t>
            </a:r>
            <a:endParaRPr sz="2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000e72c9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000e72c9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600">
                <a:solidFill>
                  <a:schemeClr val="dk1"/>
                </a:solidFill>
              </a:rPr>
              <a:t>Co-Cultures:</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Even though Kashmiri culture is heavily based on Islam, there are some co-cultures that exist which have their own unique traditions. Like the dominant culture, these co-cultures are also usually based on their own religion such as Hinduism and Sikhism.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dominant culture lives peacefully with the co-cultures and they express strong expressions of friendliness towards each other. This is mainly because of their values of hospitality and love.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007d9a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007d9a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en" sz="2000">
                <a:solidFill>
                  <a:schemeClr val="dk1"/>
                </a:solidFill>
              </a:rPr>
              <a:t>Ethnocentrism:</a:t>
            </a:r>
            <a:endParaRPr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	In the context of Kashmiri culture, ethnocentrism has played a significant role in shaping the attitudes and beliefs of the Kashmiri people. Kashmiri culture is rich and diverse, with a long history of artistic, literary, and intellectual achievements. However, this cultural pride and sense of identity can sometimes lead to a tendency to view other cultures and ethnicities as inferior.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example, the Kashmiri language is an important aspect of Kashmiri culture and identity, and some Kashmiris may view other languages as less important or less worthy of recognition. Similarly, there can be a tendency to view people from outside the Kashmiri ethnic group as outsiders or even as threats to Kashmiri identity.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Ethnocentrism can also manifest in political attitudes, particularly with regards to the ongoing conflict over the status of Kashmir. Some Kashmiris may view other ethnic groups, particularly those from India or Pakistan, as threats to Kashmiri sovereignty and cultural identity.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007d9a5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007d9a5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925300"/>
            <a:ext cx="8520600" cy="97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u="sng"/>
              <a:t>Kashmiri Culture</a:t>
            </a:r>
            <a:endParaRPr b="1" u="sng"/>
          </a:p>
        </p:txBody>
      </p:sp>
      <p:sp>
        <p:nvSpPr>
          <p:cNvPr id="129" name="Google Shape;129;p13"/>
          <p:cNvSpPr txBox="1"/>
          <p:nvPr>
            <p:ph idx="1" type="subTitle"/>
          </p:nvPr>
        </p:nvSpPr>
        <p:spPr>
          <a:xfrm>
            <a:off x="311700" y="2144300"/>
            <a:ext cx="8520600" cy="24549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2400" u="sng"/>
              <a:t>Speakers:</a:t>
            </a:r>
            <a:endParaRPr sz="2400" u="sng"/>
          </a:p>
          <a:p>
            <a:pPr indent="0" lvl="0" marL="0" rtl="0" algn="ctr">
              <a:lnSpc>
                <a:spcPct val="150000"/>
              </a:lnSpc>
              <a:spcBef>
                <a:spcPts val="0"/>
              </a:spcBef>
              <a:spcAft>
                <a:spcPts val="0"/>
              </a:spcAft>
              <a:buNone/>
            </a:pPr>
            <a:r>
              <a:rPr lang="en" sz="2400"/>
              <a:t>H</a:t>
            </a:r>
            <a:r>
              <a:rPr lang="en" sz="2400"/>
              <a:t>assaan Anwar </a:t>
            </a:r>
            <a:r>
              <a:rPr lang="en" sz="2400"/>
              <a:t>(22P-9160)</a:t>
            </a:r>
            <a:endParaRPr sz="2400"/>
          </a:p>
          <a:p>
            <a:pPr indent="0" lvl="0" marL="0" rtl="0" algn="ctr">
              <a:lnSpc>
                <a:spcPct val="150000"/>
              </a:lnSpc>
              <a:spcBef>
                <a:spcPts val="0"/>
              </a:spcBef>
              <a:spcAft>
                <a:spcPts val="0"/>
              </a:spcAft>
              <a:buNone/>
            </a:pPr>
            <a:r>
              <a:rPr lang="en" sz="2400"/>
              <a:t>Hamza Shahid (20P-0117</a:t>
            </a:r>
            <a:endParaRPr sz="2400"/>
          </a:p>
          <a:p>
            <a:pPr indent="0" lvl="0" marL="0" rtl="0" algn="ctr">
              <a:lnSpc>
                <a:spcPct val="150000"/>
              </a:lnSpc>
              <a:spcBef>
                <a:spcPts val="0"/>
              </a:spcBef>
              <a:spcAft>
                <a:spcPts val="0"/>
              </a:spcAft>
              <a:buNone/>
            </a:pPr>
            <a:r>
              <a:rPr lang="en" sz="2400"/>
              <a:t>Inayat Ullah(20P-0487))</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Introduction</a:t>
            </a:r>
            <a:endParaRPr b="1" sz="3200"/>
          </a:p>
        </p:txBody>
      </p:sp>
      <p:sp>
        <p:nvSpPr>
          <p:cNvPr id="135" name="Google Shape;135;p14"/>
          <p:cNvSpPr txBox="1"/>
          <p:nvPr>
            <p:ph idx="1" type="body"/>
          </p:nvPr>
        </p:nvSpPr>
        <p:spPr>
          <a:xfrm>
            <a:off x="819150" y="1674425"/>
            <a:ext cx="4903200" cy="2770500"/>
          </a:xfrm>
          <a:prstGeom prst="rect">
            <a:avLst/>
          </a:prstGeom>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Char char="●"/>
            </a:pPr>
            <a:r>
              <a:rPr lang="en" sz="2400"/>
              <a:t>Located In The North Of Pakistan</a:t>
            </a:r>
            <a:endParaRPr sz="2400"/>
          </a:p>
          <a:p>
            <a:pPr indent="-381000" lvl="0" marL="457200" rtl="0" algn="l">
              <a:lnSpc>
                <a:spcPct val="150000"/>
              </a:lnSpc>
              <a:spcBef>
                <a:spcPts val="0"/>
              </a:spcBef>
              <a:spcAft>
                <a:spcPts val="0"/>
              </a:spcAft>
              <a:buSzPts val="2400"/>
              <a:buChar char="●"/>
            </a:pPr>
            <a:r>
              <a:rPr lang="en" sz="2400"/>
              <a:t>Immense Natural Beauty</a:t>
            </a:r>
            <a:endParaRPr sz="2400"/>
          </a:p>
          <a:p>
            <a:pPr indent="-381000" lvl="0" marL="457200" rtl="0" algn="l">
              <a:lnSpc>
                <a:spcPct val="150000"/>
              </a:lnSpc>
              <a:spcBef>
                <a:spcPts val="0"/>
              </a:spcBef>
              <a:spcAft>
                <a:spcPts val="0"/>
              </a:spcAft>
              <a:buSzPts val="2400"/>
              <a:buChar char="●"/>
            </a:pPr>
            <a:r>
              <a:rPr lang="en" sz="2400"/>
              <a:t>Agricultural Region</a:t>
            </a:r>
            <a:endParaRPr sz="2400"/>
          </a:p>
          <a:p>
            <a:pPr indent="-381000" lvl="0" marL="457200" rtl="0" algn="l">
              <a:lnSpc>
                <a:spcPct val="150000"/>
              </a:lnSpc>
              <a:spcBef>
                <a:spcPts val="0"/>
              </a:spcBef>
              <a:spcAft>
                <a:spcPts val="0"/>
              </a:spcAft>
              <a:buSzPts val="2400"/>
              <a:buChar char="●"/>
            </a:pPr>
            <a:r>
              <a:rPr lang="en" sz="2400"/>
              <a:t>Main Language Of Kashmiri</a:t>
            </a:r>
            <a:endParaRPr sz="2400"/>
          </a:p>
          <a:p>
            <a:pPr indent="-381000" lvl="0" marL="457200" rtl="0" algn="l">
              <a:lnSpc>
                <a:spcPct val="150000"/>
              </a:lnSpc>
              <a:spcBef>
                <a:spcPts val="0"/>
              </a:spcBef>
              <a:spcAft>
                <a:spcPts val="0"/>
              </a:spcAft>
              <a:buSzPts val="2400"/>
              <a:buChar char="●"/>
            </a:pPr>
            <a:r>
              <a:rPr lang="en" sz="2400"/>
              <a:t>Skilled Handcrafts</a:t>
            </a:r>
            <a:endParaRPr sz="2400"/>
          </a:p>
        </p:txBody>
      </p:sp>
      <p:pic>
        <p:nvPicPr>
          <p:cNvPr id="136" name="Google Shape;136;p14"/>
          <p:cNvPicPr preferRelativeResize="0"/>
          <p:nvPr/>
        </p:nvPicPr>
        <p:blipFill rotWithShape="1">
          <a:blip r:embed="rId3">
            <a:alphaModFix/>
          </a:blip>
          <a:srcRect b="0" l="0" r="0" t="3044"/>
          <a:stretch/>
        </p:blipFill>
        <p:spPr>
          <a:xfrm>
            <a:off x="5904225" y="476287"/>
            <a:ext cx="2420625" cy="4190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Ethnicity</a:t>
            </a:r>
            <a:endParaRPr b="1" sz="3200"/>
          </a:p>
        </p:txBody>
      </p:sp>
      <p:sp>
        <p:nvSpPr>
          <p:cNvPr id="142" name="Google Shape;142;p15"/>
          <p:cNvSpPr txBox="1"/>
          <p:nvPr>
            <p:ph idx="1" type="body"/>
          </p:nvPr>
        </p:nvSpPr>
        <p:spPr>
          <a:xfrm>
            <a:off x="819150" y="1933225"/>
            <a:ext cx="7505700" cy="24480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sz="2400"/>
              <a:t>Indo-European Ethno-Linguistic Ethnicity</a:t>
            </a:r>
            <a:endParaRPr sz="2400"/>
          </a:p>
          <a:p>
            <a:pPr indent="-381000" lvl="0" marL="457200" rtl="0" algn="l">
              <a:lnSpc>
                <a:spcPct val="150000"/>
              </a:lnSpc>
              <a:spcBef>
                <a:spcPts val="0"/>
              </a:spcBef>
              <a:spcAft>
                <a:spcPts val="0"/>
              </a:spcAft>
              <a:buSzPts val="2400"/>
              <a:buChar char="●"/>
            </a:pPr>
            <a:r>
              <a:rPr lang="en" sz="2400"/>
              <a:t>Rich Heritage: Music, Dance And Cuisines</a:t>
            </a:r>
            <a:endParaRPr sz="2400"/>
          </a:p>
          <a:p>
            <a:pPr indent="-381000" lvl="0" marL="457200" rtl="0" algn="l">
              <a:lnSpc>
                <a:spcPct val="150000"/>
              </a:lnSpc>
              <a:spcBef>
                <a:spcPts val="0"/>
              </a:spcBef>
              <a:spcAft>
                <a:spcPts val="0"/>
              </a:spcAft>
              <a:buSzPts val="2400"/>
              <a:buChar char="●"/>
            </a:pPr>
            <a:r>
              <a:rPr lang="en" sz="2400"/>
              <a:t>Pheran Traditional Dress With Koshur Topi</a:t>
            </a:r>
            <a:endParaRPr sz="2400"/>
          </a:p>
          <a:p>
            <a:pPr indent="-381000" lvl="0" marL="457200" rtl="0" algn="l">
              <a:lnSpc>
                <a:spcPct val="150000"/>
              </a:lnSpc>
              <a:spcBef>
                <a:spcPts val="0"/>
              </a:spcBef>
              <a:spcAft>
                <a:spcPts val="0"/>
              </a:spcAft>
              <a:buSzPts val="2400"/>
              <a:buChar char="●"/>
            </a:pPr>
            <a:r>
              <a:rPr lang="en" sz="2400"/>
              <a:t>Main Language Of Kashmiri Or “Koshur”</a:t>
            </a:r>
            <a:endParaRPr sz="2400"/>
          </a:p>
        </p:txBody>
      </p:sp>
      <p:pic>
        <p:nvPicPr>
          <p:cNvPr id="143" name="Google Shape;143;p15"/>
          <p:cNvPicPr preferRelativeResize="0"/>
          <p:nvPr/>
        </p:nvPicPr>
        <p:blipFill>
          <a:blip r:embed="rId3">
            <a:alphaModFix/>
          </a:blip>
          <a:stretch>
            <a:fillRect/>
          </a:stretch>
        </p:blipFill>
        <p:spPr>
          <a:xfrm>
            <a:off x="6936825" y="1996075"/>
            <a:ext cx="1870025" cy="2820375"/>
          </a:xfrm>
          <a:prstGeom prst="rect">
            <a:avLst/>
          </a:prstGeom>
          <a:noFill/>
          <a:ln cap="flat" cmpd="sng" w="9525">
            <a:solidFill>
              <a:srgbClr val="000000"/>
            </a:solidFill>
            <a:prstDash val="solid"/>
            <a:round/>
            <a:headEnd len="sm" w="sm" type="none"/>
            <a:tailEnd len="sm" w="sm" type="none"/>
          </a:ln>
        </p:spPr>
      </p:pic>
      <p:pic>
        <p:nvPicPr>
          <p:cNvPr id="144" name="Google Shape;144;p15"/>
          <p:cNvPicPr preferRelativeResize="0"/>
          <p:nvPr/>
        </p:nvPicPr>
        <p:blipFill>
          <a:blip r:embed="rId4">
            <a:alphaModFix/>
          </a:blip>
          <a:stretch>
            <a:fillRect/>
          </a:stretch>
        </p:blipFill>
        <p:spPr>
          <a:xfrm>
            <a:off x="5933302" y="318650"/>
            <a:ext cx="2873548" cy="1614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Cultural Shocks</a:t>
            </a:r>
            <a:endParaRPr b="1" sz="3200"/>
          </a:p>
        </p:txBody>
      </p:sp>
      <p:sp>
        <p:nvSpPr>
          <p:cNvPr id="150" name="Google Shape;150;p16"/>
          <p:cNvSpPr txBox="1"/>
          <p:nvPr>
            <p:ph idx="1" type="body"/>
          </p:nvPr>
        </p:nvSpPr>
        <p:spPr>
          <a:xfrm>
            <a:off x="819150" y="1990725"/>
            <a:ext cx="7505700" cy="2552400"/>
          </a:xfrm>
          <a:prstGeom prst="rect">
            <a:avLst/>
          </a:prstGeom>
        </p:spPr>
        <p:txBody>
          <a:bodyPr anchorCtr="0" anchor="t" bIns="91425" lIns="91425" spcFirstLastPara="1" rIns="91425" wrap="square" tIns="91425">
            <a:normAutofit lnSpcReduction="20000"/>
          </a:bodyPr>
          <a:lstStyle/>
          <a:p>
            <a:pPr indent="-381000" lvl="0" marL="457200" rtl="0" algn="l">
              <a:lnSpc>
                <a:spcPct val="150000"/>
              </a:lnSpc>
              <a:spcBef>
                <a:spcPts val="0"/>
              </a:spcBef>
              <a:spcAft>
                <a:spcPts val="0"/>
              </a:spcAft>
              <a:buSzPts val="2400"/>
              <a:buChar char="●"/>
            </a:pPr>
            <a:r>
              <a:rPr lang="en" sz="2400"/>
              <a:t>Values: Hospitality And Respect</a:t>
            </a:r>
            <a:endParaRPr sz="2400"/>
          </a:p>
          <a:p>
            <a:pPr indent="-381000" lvl="0" marL="457200" rtl="0" algn="l">
              <a:lnSpc>
                <a:spcPct val="150000"/>
              </a:lnSpc>
              <a:spcBef>
                <a:spcPts val="0"/>
              </a:spcBef>
              <a:spcAft>
                <a:spcPts val="0"/>
              </a:spcAft>
              <a:buSzPts val="2400"/>
              <a:buChar char="●"/>
            </a:pPr>
            <a:r>
              <a:rPr lang="en" sz="2400"/>
              <a:t>Collectivistic: Group Harmony And Interdependence</a:t>
            </a:r>
            <a:endParaRPr sz="2400"/>
          </a:p>
          <a:p>
            <a:pPr indent="-381000" lvl="0" marL="457200" rtl="0" algn="l">
              <a:lnSpc>
                <a:spcPct val="150000"/>
              </a:lnSpc>
              <a:spcBef>
                <a:spcPts val="0"/>
              </a:spcBef>
              <a:spcAft>
                <a:spcPts val="0"/>
              </a:spcAft>
              <a:buSzPts val="2400"/>
              <a:buChar char="●"/>
            </a:pPr>
            <a:r>
              <a:rPr lang="en" sz="2400"/>
              <a:t>Social Class:</a:t>
            </a:r>
            <a:endParaRPr sz="2400"/>
          </a:p>
          <a:p>
            <a:pPr indent="-381000" lvl="1" marL="914400" rtl="0" algn="l">
              <a:lnSpc>
                <a:spcPct val="150000"/>
              </a:lnSpc>
              <a:spcBef>
                <a:spcPts val="0"/>
              </a:spcBef>
              <a:spcAft>
                <a:spcPts val="0"/>
              </a:spcAft>
              <a:buSzPts val="2400"/>
              <a:buChar char="○"/>
            </a:pPr>
            <a:r>
              <a:rPr lang="en" sz="2400"/>
              <a:t>Upper: Syeds, Pirs, Ulemas And Sheiks</a:t>
            </a:r>
            <a:endParaRPr sz="2400"/>
          </a:p>
          <a:p>
            <a:pPr indent="-381000" lvl="1" marL="914400" rtl="0" algn="l">
              <a:lnSpc>
                <a:spcPct val="150000"/>
              </a:lnSpc>
              <a:spcBef>
                <a:spcPts val="0"/>
              </a:spcBef>
              <a:spcAft>
                <a:spcPts val="0"/>
              </a:spcAft>
              <a:buSzPts val="2400"/>
              <a:buChar char="○"/>
            </a:pPr>
            <a:r>
              <a:rPr lang="en" sz="2400"/>
              <a:t>Lower: Dom and Wattals</a:t>
            </a:r>
            <a:endParaRPr sz="2400"/>
          </a:p>
        </p:txBody>
      </p:sp>
      <p:pic>
        <p:nvPicPr>
          <p:cNvPr id="151" name="Google Shape;151;p16"/>
          <p:cNvPicPr preferRelativeResize="0"/>
          <p:nvPr/>
        </p:nvPicPr>
        <p:blipFill>
          <a:blip r:embed="rId3">
            <a:alphaModFix/>
          </a:blip>
          <a:stretch>
            <a:fillRect/>
          </a:stretch>
        </p:blipFill>
        <p:spPr>
          <a:xfrm>
            <a:off x="5722200" y="317750"/>
            <a:ext cx="3128200" cy="17518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Intercultural Communication</a:t>
            </a:r>
            <a:endParaRPr b="1" sz="3200"/>
          </a:p>
        </p:txBody>
      </p:sp>
      <p:sp>
        <p:nvSpPr>
          <p:cNvPr id="157" name="Google Shape;157;p17"/>
          <p:cNvSpPr txBox="1"/>
          <p:nvPr>
            <p:ph idx="1" type="body"/>
          </p:nvPr>
        </p:nvSpPr>
        <p:spPr>
          <a:xfrm>
            <a:off x="819150" y="1990725"/>
            <a:ext cx="3968400" cy="24480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sz="2400"/>
              <a:t>Tourist Hotspot</a:t>
            </a:r>
            <a:endParaRPr sz="2400"/>
          </a:p>
          <a:p>
            <a:pPr indent="-381000" lvl="0" marL="457200" rtl="0" algn="l">
              <a:lnSpc>
                <a:spcPct val="150000"/>
              </a:lnSpc>
              <a:spcBef>
                <a:spcPts val="0"/>
              </a:spcBef>
              <a:spcAft>
                <a:spcPts val="0"/>
              </a:spcAft>
              <a:buSzPts val="2400"/>
              <a:buChar char="●"/>
            </a:pPr>
            <a:r>
              <a:rPr lang="en" sz="2400"/>
              <a:t>Very Good Interculturally</a:t>
            </a:r>
            <a:endParaRPr sz="2400"/>
          </a:p>
          <a:p>
            <a:pPr indent="-381000" lvl="0" marL="457200" rtl="0" algn="l">
              <a:lnSpc>
                <a:spcPct val="150000"/>
              </a:lnSpc>
              <a:spcBef>
                <a:spcPts val="0"/>
              </a:spcBef>
              <a:spcAft>
                <a:spcPts val="0"/>
              </a:spcAft>
              <a:buSzPts val="2400"/>
              <a:buChar char="●"/>
            </a:pPr>
            <a:r>
              <a:rPr lang="en" sz="2400"/>
              <a:t>Strong Code-Switching</a:t>
            </a:r>
            <a:endParaRPr sz="2400"/>
          </a:p>
          <a:p>
            <a:pPr indent="-381000" lvl="0" marL="457200" rtl="0" algn="l">
              <a:lnSpc>
                <a:spcPct val="150000"/>
              </a:lnSpc>
              <a:spcBef>
                <a:spcPts val="0"/>
              </a:spcBef>
              <a:spcAft>
                <a:spcPts val="0"/>
              </a:spcAft>
              <a:buSzPts val="2400"/>
              <a:buChar char="●"/>
            </a:pPr>
            <a:r>
              <a:rPr lang="en" sz="2400"/>
              <a:t>High Context Culture</a:t>
            </a:r>
            <a:endParaRPr sz="2400"/>
          </a:p>
        </p:txBody>
      </p:sp>
      <p:pic>
        <p:nvPicPr>
          <p:cNvPr id="158" name="Google Shape;158;p17"/>
          <p:cNvPicPr preferRelativeResize="0"/>
          <p:nvPr/>
        </p:nvPicPr>
        <p:blipFill>
          <a:blip r:embed="rId3">
            <a:alphaModFix/>
          </a:blip>
          <a:stretch>
            <a:fillRect/>
          </a:stretch>
        </p:blipFill>
        <p:spPr>
          <a:xfrm>
            <a:off x="4711350" y="1942525"/>
            <a:ext cx="4071300" cy="227990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Dominant Culture</a:t>
            </a:r>
            <a:endParaRPr b="1" sz="3200"/>
          </a:p>
        </p:txBody>
      </p:sp>
      <p:sp>
        <p:nvSpPr>
          <p:cNvPr id="164" name="Google Shape;164;p18"/>
          <p:cNvSpPr txBox="1"/>
          <p:nvPr>
            <p:ph idx="1" type="body"/>
          </p:nvPr>
        </p:nvSpPr>
        <p:spPr>
          <a:xfrm>
            <a:off x="819150" y="1990725"/>
            <a:ext cx="5233800" cy="2610000"/>
          </a:xfrm>
          <a:prstGeom prst="rect">
            <a:avLst/>
          </a:prstGeom>
        </p:spPr>
        <p:txBody>
          <a:bodyPr anchorCtr="0" anchor="t" bIns="91425" lIns="91425" spcFirstLastPara="1" rIns="91425" wrap="square" tIns="91425">
            <a:normAutofit lnSpcReduction="10000"/>
          </a:bodyPr>
          <a:lstStyle/>
          <a:p>
            <a:pPr indent="-381000" lvl="0" marL="457200" rtl="0" algn="l">
              <a:lnSpc>
                <a:spcPct val="150000"/>
              </a:lnSpc>
              <a:spcBef>
                <a:spcPts val="0"/>
              </a:spcBef>
              <a:spcAft>
                <a:spcPts val="0"/>
              </a:spcAft>
              <a:buSzPts val="2400"/>
              <a:buChar char="●"/>
            </a:pPr>
            <a:r>
              <a:rPr lang="en" sz="2400"/>
              <a:t>Kashmiri:</a:t>
            </a:r>
            <a:r>
              <a:rPr lang="en" sz="2400"/>
              <a:t> Heavily Influenced By Islam</a:t>
            </a:r>
            <a:endParaRPr sz="2400"/>
          </a:p>
          <a:p>
            <a:pPr indent="-381000" lvl="0" marL="457200" rtl="0" algn="l">
              <a:lnSpc>
                <a:spcPct val="150000"/>
              </a:lnSpc>
              <a:spcBef>
                <a:spcPts val="0"/>
              </a:spcBef>
              <a:spcAft>
                <a:spcPts val="0"/>
              </a:spcAft>
              <a:buSzPts val="2400"/>
              <a:buChar char="●"/>
            </a:pPr>
            <a:r>
              <a:rPr lang="en" sz="2400"/>
              <a:t>High Uncertainty Avoidance Culture</a:t>
            </a:r>
            <a:endParaRPr sz="2400"/>
          </a:p>
          <a:p>
            <a:pPr indent="-381000" lvl="0" marL="457200" rtl="0" algn="l">
              <a:lnSpc>
                <a:spcPct val="150000"/>
              </a:lnSpc>
              <a:spcBef>
                <a:spcPts val="0"/>
              </a:spcBef>
              <a:spcAft>
                <a:spcPts val="0"/>
              </a:spcAft>
              <a:buSzPts val="2400"/>
              <a:buChar char="●"/>
            </a:pPr>
            <a:r>
              <a:rPr lang="en" sz="2400"/>
              <a:t>High Power Distance Culture</a:t>
            </a:r>
            <a:endParaRPr sz="2400"/>
          </a:p>
          <a:p>
            <a:pPr indent="-381000" lvl="0" marL="457200" rtl="0" algn="l">
              <a:lnSpc>
                <a:spcPct val="150000"/>
              </a:lnSpc>
              <a:spcBef>
                <a:spcPts val="0"/>
              </a:spcBef>
              <a:spcAft>
                <a:spcPts val="0"/>
              </a:spcAft>
              <a:buSzPts val="2400"/>
              <a:buChar char="●"/>
            </a:pPr>
            <a:r>
              <a:rPr lang="en" sz="2400"/>
              <a:t>Masculine Culture</a:t>
            </a:r>
            <a:endParaRPr sz="2400"/>
          </a:p>
          <a:p>
            <a:pPr indent="-381000" lvl="0" marL="457200" rtl="0" algn="l">
              <a:lnSpc>
                <a:spcPct val="150000"/>
              </a:lnSpc>
              <a:spcBef>
                <a:spcPts val="0"/>
              </a:spcBef>
              <a:spcAft>
                <a:spcPts val="0"/>
              </a:spcAft>
              <a:buSzPts val="2400"/>
              <a:buChar char="●"/>
            </a:pPr>
            <a:r>
              <a:rPr lang="en" sz="2400"/>
              <a:t>Polychronic Culture</a:t>
            </a:r>
            <a:endParaRPr sz="2400"/>
          </a:p>
        </p:txBody>
      </p:sp>
      <p:pic>
        <p:nvPicPr>
          <p:cNvPr id="165" name="Google Shape;165;p18"/>
          <p:cNvPicPr preferRelativeResize="0"/>
          <p:nvPr/>
        </p:nvPicPr>
        <p:blipFill>
          <a:blip r:embed="rId3">
            <a:alphaModFix/>
          </a:blip>
          <a:stretch>
            <a:fillRect/>
          </a:stretch>
        </p:blipFill>
        <p:spPr>
          <a:xfrm>
            <a:off x="6052950" y="2367025"/>
            <a:ext cx="2791175" cy="18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Co-Cultures</a:t>
            </a:r>
            <a:endParaRPr b="1"/>
          </a:p>
        </p:txBody>
      </p:sp>
      <p:sp>
        <p:nvSpPr>
          <p:cNvPr id="171" name="Google Shape;171;p19"/>
          <p:cNvSpPr txBox="1"/>
          <p:nvPr>
            <p:ph idx="1" type="body"/>
          </p:nvPr>
        </p:nvSpPr>
        <p:spPr>
          <a:xfrm>
            <a:off x="819150" y="1990725"/>
            <a:ext cx="4083600" cy="2770500"/>
          </a:xfrm>
          <a:prstGeom prst="rect">
            <a:avLst/>
          </a:prstGeom>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Char char="●"/>
            </a:pPr>
            <a:r>
              <a:rPr lang="en" sz="2400"/>
              <a:t>Many </a:t>
            </a:r>
            <a:r>
              <a:rPr lang="en" sz="2400"/>
              <a:t>Religious</a:t>
            </a:r>
            <a:r>
              <a:rPr lang="en" sz="2400"/>
              <a:t> Co-Cultures</a:t>
            </a:r>
            <a:endParaRPr sz="2400"/>
          </a:p>
          <a:p>
            <a:pPr indent="-381000" lvl="1" marL="914400" rtl="0" algn="l">
              <a:lnSpc>
                <a:spcPct val="150000"/>
              </a:lnSpc>
              <a:spcBef>
                <a:spcPts val="0"/>
              </a:spcBef>
              <a:spcAft>
                <a:spcPts val="0"/>
              </a:spcAft>
              <a:buSzPts val="2400"/>
              <a:buChar char="○"/>
            </a:pPr>
            <a:r>
              <a:rPr lang="en" sz="2400"/>
              <a:t>Hinduism</a:t>
            </a:r>
            <a:endParaRPr sz="2400"/>
          </a:p>
          <a:p>
            <a:pPr indent="-381000" lvl="1" marL="914400" rtl="0" algn="l">
              <a:lnSpc>
                <a:spcPct val="150000"/>
              </a:lnSpc>
              <a:spcBef>
                <a:spcPts val="0"/>
              </a:spcBef>
              <a:spcAft>
                <a:spcPts val="0"/>
              </a:spcAft>
              <a:buSzPts val="2400"/>
              <a:buChar char="○"/>
            </a:pPr>
            <a:r>
              <a:rPr lang="en" sz="2400"/>
              <a:t>Sikhism</a:t>
            </a:r>
            <a:endParaRPr sz="2400"/>
          </a:p>
          <a:p>
            <a:pPr indent="-381000" lvl="0" marL="457200" rtl="0" algn="l">
              <a:lnSpc>
                <a:spcPct val="150000"/>
              </a:lnSpc>
              <a:spcBef>
                <a:spcPts val="0"/>
              </a:spcBef>
              <a:spcAft>
                <a:spcPts val="0"/>
              </a:spcAft>
              <a:buSzPts val="2400"/>
              <a:buChar char="●"/>
            </a:pPr>
            <a:r>
              <a:rPr lang="en" sz="2400"/>
              <a:t>Mostly Live In Harmony</a:t>
            </a:r>
            <a:endParaRPr sz="2400"/>
          </a:p>
          <a:p>
            <a:pPr indent="-381000" lvl="0" marL="457200" rtl="0" algn="l">
              <a:lnSpc>
                <a:spcPct val="150000"/>
              </a:lnSpc>
              <a:spcBef>
                <a:spcPts val="0"/>
              </a:spcBef>
              <a:spcAft>
                <a:spcPts val="0"/>
              </a:spcAft>
              <a:buSzPts val="2400"/>
              <a:buChar char="●"/>
            </a:pPr>
            <a:r>
              <a:rPr lang="en" sz="2400"/>
              <a:t>Friendly With Each Other</a:t>
            </a:r>
            <a:endParaRPr sz="2400"/>
          </a:p>
        </p:txBody>
      </p:sp>
      <p:pic>
        <p:nvPicPr>
          <p:cNvPr id="172" name="Google Shape;172;p19"/>
          <p:cNvPicPr preferRelativeResize="0"/>
          <p:nvPr/>
        </p:nvPicPr>
        <p:blipFill>
          <a:blip r:embed="rId3">
            <a:alphaModFix/>
          </a:blip>
          <a:stretch>
            <a:fillRect/>
          </a:stretch>
        </p:blipFill>
        <p:spPr>
          <a:xfrm>
            <a:off x="4902750" y="2284200"/>
            <a:ext cx="3881874" cy="21835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Ethnocentric Culture</a:t>
            </a:r>
            <a:endParaRPr b="1" sz="3200"/>
          </a:p>
        </p:txBody>
      </p:sp>
      <p:sp>
        <p:nvSpPr>
          <p:cNvPr id="178" name="Google Shape;178;p20"/>
          <p:cNvSpPr txBox="1"/>
          <p:nvPr>
            <p:ph idx="1" type="body"/>
          </p:nvPr>
        </p:nvSpPr>
        <p:spPr>
          <a:xfrm>
            <a:off x="819150" y="1990725"/>
            <a:ext cx="4888500" cy="2216400"/>
          </a:xfrm>
          <a:prstGeom prst="rect">
            <a:avLst/>
          </a:prstGeom>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Char char="●"/>
            </a:pPr>
            <a:r>
              <a:rPr lang="en" sz="2400"/>
              <a:t>High Cultural Pride</a:t>
            </a:r>
            <a:endParaRPr sz="2400"/>
          </a:p>
          <a:p>
            <a:pPr indent="-381000" lvl="0" marL="457200" rtl="0" algn="l">
              <a:lnSpc>
                <a:spcPct val="150000"/>
              </a:lnSpc>
              <a:spcBef>
                <a:spcPts val="0"/>
              </a:spcBef>
              <a:spcAft>
                <a:spcPts val="0"/>
              </a:spcAft>
              <a:buSzPts val="2400"/>
              <a:buChar char="●"/>
            </a:pPr>
            <a:r>
              <a:rPr lang="en" sz="2400"/>
              <a:t>Koshur As Their Best Language</a:t>
            </a:r>
            <a:endParaRPr sz="2400"/>
          </a:p>
          <a:p>
            <a:pPr indent="-381000" lvl="0" marL="457200" rtl="0" algn="l">
              <a:lnSpc>
                <a:spcPct val="150000"/>
              </a:lnSpc>
              <a:spcBef>
                <a:spcPts val="0"/>
              </a:spcBef>
              <a:spcAft>
                <a:spcPts val="0"/>
              </a:spcAft>
              <a:buSzPts val="2400"/>
              <a:buChar char="●"/>
            </a:pPr>
            <a:r>
              <a:rPr lang="en" sz="2400"/>
              <a:t>Conflict May Cause The Belief Of Superiority Of Kashmiri Culture</a:t>
            </a:r>
            <a:endParaRPr sz="2400"/>
          </a:p>
        </p:txBody>
      </p:sp>
      <p:pic>
        <p:nvPicPr>
          <p:cNvPr id="179" name="Google Shape;179;p20"/>
          <p:cNvPicPr preferRelativeResize="0"/>
          <p:nvPr/>
        </p:nvPicPr>
        <p:blipFill>
          <a:blip r:embed="rId3">
            <a:alphaModFix/>
          </a:blip>
          <a:stretch>
            <a:fillRect/>
          </a:stretch>
        </p:blipFill>
        <p:spPr>
          <a:xfrm>
            <a:off x="5534875" y="2166075"/>
            <a:ext cx="3331600" cy="18657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800" u="sng"/>
              <a:t>Thank You!</a:t>
            </a:r>
            <a:endParaRPr b="1" sz="4800" u="sng"/>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