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58" r:id="rId5"/>
    <p:sldId id="259" r:id="rId6"/>
    <p:sldId id="260" r:id="rId7"/>
    <p:sldId id="261" r:id="rId8"/>
    <p:sldId id="264" r:id="rId9"/>
    <p:sldId id="286" r:id="rId10"/>
    <p:sldId id="262" r:id="rId11"/>
    <p:sldId id="287" r:id="rId12"/>
    <p:sldId id="288" r:id="rId13"/>
    <p:sldId id="289" r:id="rId14"/>
    <p:sldId id="265" r:id="rId15"/>
    <p:sldId id="267" r:id="rId16"/>
    <p:sldId id="268" r:id="rId17"/>
    <p:sldId id="269" r:id="rId18"/>
    <p:sldId id="270" r:id="rId19"/>
    <p:sldId id="271" r:id="rId20"/>
    <p:sldId id="272"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9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C466AA76-4825-41E7-9744-8C64C5956597}" type="datetimeFigureOut">
              <a:rPr lang="en-US" smtClean="0"/>
              <a:t>3/27/2023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0A30819-CB56-400C-AE18-4314D326EF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66AA76-4825-41E7-9744-8C64C59565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66AA76-4825-41E7-9744-8C64C59565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466AA76-4825-41E7-9744-8C64C5956597}" type="datetimeFigureOut">
              <a:rPr lang="en-US" smtClean="0"/>
              <a:t>3/27/2023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0A30819-CB56-400C-AE18-4314D326EF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C466AA76-4825-41E7-9744-8C64C5956597}" type="datetimeFigureOut">
              <a:rPr lang="en-US" smtClean="0"/>
              <a:t>3/27/2023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0A30819-CB56-400C-AE18-4314D326EF8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C466AA76-4825-41E7-9744-8C64C5956597}" type="datetimeFigureOut">
              <a:rPr lang="en-US" smtClean="0"/>
              <a:t>3/27/2023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C466AA76-4825-41E7-9744-8C64C595659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0A30819-CB56-400C-AE18-4314D326EF8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C466AA76-4825-41E7-9744-8C64C5956597}" type="datetimeFigureOut">
              <a:rPr lang="en-US" smtClean="0"/>
              <a:t>3/27/2023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466AA76-4825-41E7-9744-8C64C5956597}" type="datetimeFigureOut">
              <a:rPr lang="en-US" smtClean="0"/>
              <a:t>3/27/2023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466AA76-4825-41E7-9744-8C64C5956597}" type="datetimeFigureOut">
              <a:rPr lang="en-US" smtClean="0"/>
              <a:t>3/27/2023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30819-CB56-400C-AE18-4314D326EF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C466AA76-4825-41E7-9744-8C64C59565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0A30819-CB56-400C-AE18-4314D326EF8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466AA76-4825-41E7-9744-8C64C5956597}" type="datetimeFigureOut">
              <a:rPr lang="en-US" smtClean="0"/>
              <a:t>3/27/2023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0A30819-CB56-400C-AE18-4314D326EF8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Communicating Verbally</a:t>
            </a:r>
          </a:p>
        </p:txBody>
      </p:sp>
      <p:sp>
        <p:nvSpPr>
          <p:cNvPr id="3" name="Subtitle 2"/>
          <p:cNvSpPr>
            <a:spLocks noGrp="1"/>
          </p:cNvSpPr>
          <p:nvPr>
            <p:ph type="subTitle" idx="1"/>
          </p:nvPr>
        </p:nvSpPr>
        <p:spPr/>
        <p:txBody>
          <a:bodyPr/>
          <a:lstStyle/>
          <a:p>
            <a:r>
              <a:rPr lang="en-US" dirty="0"/>
              <a:t>Lecture 9</a:t>
            </a:r>
          </a:p>
        </p:txBody>
      </p:sp>
    </p:spTree>
    <p:extLst>
      <p:ext uri="{BB962C8B-B14F-4D97-AF65-F5344CB8AC3E}">
        <p14:creationId xmlns:p14="http://schemas.microsoft.com/office/powerpoint/2010/main" val="179486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Language and Meaning</a:t>
            </a:r>
          </a:p>
        </p:txBody>
      </p:sp>
      <p:sp>
        <p:nvSpPr>
          <p:cNvPr id="3" name="Content Placeholder 2"/>
          <p:cNvSpPr>
            <a:spLocks noGrp="1"/>
          </p:cNvSpPr>
          <p:nvPr>
            <p:ph idx="1"/>
          </p:nvPr>
        </p:nvSpPr>
        <p:spPr/>
        <p:txBody>
          <a:bodyPr>
            <a:normAutofit/>
          </a:bodyPr>
          <a:lstStyle/>
          <a:p>
            <a:pPr algn="just"/>
            <a:r>
              <a:rPr lang="en-US" b="1" dirty="0"/>
              <a:t>Pragmatics:</a:t>
            </a:r>
            <a:r>
              <a:rPr lang="en-US" dirty="0"/>
              <a:t> understanding the message related to its conversational context of it. Pragmatic meaning focuses on what people mean. So, Pragmatic meaning changes across speakers and situations.</a:t>
            </a:r>
          </a:p>
          <a:p>
            <a:pPr algn="just"/>
            <a:r>
              <a:rPr lang="en-US" dirty="0"/>
              <a:t>Speech Act: the utterance of a verbal message by a speaker and what it implies about how the listener should respond.</a:t>
            </a:r>
          </a:p>
          <a:p>
            <a:pPr algn="just"/>
            <a:endParaRPr lang="en-US" dirty="0"/>
          </a:p>
        </p:txBody>
      </p:sp>
    </p:spTree>
    <p:extLst>
      <p:ext uri="{BB962C8B-B14F-4D97-AF65-F5344CB8AC3E}">
        <p14:creationId xmlns:p14="http://schemas.microsoft.com/office/powerpoint/2010/main" val="318226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speech acts:</a:t>
            </a:r>
          </a:p>
        </p:txBody>
      </p:sp>
      <p:sp>
        <p:nvSpPr>
          <p:cNvPr id="3" name="Content Placeholder 2"/>
          <p:cNvSpPr>
            <a:spLocks noGrp="1"/>
          </p:cNvSpPr>
          <p:nvPr>
            <p:ph idx="1"/>
          </p:nvPr>
        </p:nvSpPr>
        <p:spPr/>
        <p:txBody>
          <a:bodyPr>
            <a:normAutofit fontScale="92500" lnSpcReduction="20000"/>
          </a:bodyPr>
          <a:lstStyle/>
          <a:p>
            <a:r>
              <a:rPr lang="en-US" dirty="0"/>
              <a:t>Phone Call 1:</a:t>
            </a:r>
          </a:p>
          <a:p>
            <a:pPr marL="457200" lvl="1" indent="0">
              <a:buNone/>
            </a:pPr>
            <a:r>
              <a:rPr lang="en-US" b="1" dirty="0"/>
              <a:t>Harry:</a:t>
            </a:r>
            <a:r>
              <a:rPr lang="en-US" dirty="0"/>
              <a:t> The car won’t start.</a:t>
            </a:r>
          </a:p>
          <a:p>
            <a:pPr marL="457200" lvl="1" indent="0">
              <a:buNone/>
            </a:pPr>
            <a:r>
              <a:rPr lang="en-US" b="1" dirty="0"/>
              <a:t>Katie:</a:t>
            </a:r>
            <a:r>
              <a:rPr lang="en-US" dirty="0"/>
              <a:t> Sorry about that. I’ll just take the bus. </a:t>
            </a:r>
          </a:p>
          <a:p>
            <a:r>
              <a:rPr lang="en-US" dirty="0"/>
              <a:t>Phone Call 2:</a:t>
            </a:r>
          </a:p>
          <a:p>
            <a:pPr marL="457200" lvl="1" indent="0">
              <a:buNone/>
            </a:pPr>
            <a:r>
              <a:rPr lang="en-US" b="1" dirty="0"/>
              <a:t>Harry:</a:t>
            </a:r>
            <a:r>
              <a:rPr lang="en-US" dirty="0"/>
              <a:t> The car won’t start.</a:t>
            </a:r>
          </a:p>
          <a:p>
            <a:pPr marL="457200" lvl="1" indent="0">
              <a:buNone/>
            </a:pPr>
            <a:r>
              <a:rPr lang="en-US" b="1" dirty="0"/>
              <a:t>CSR:</a:t>
            </a:r>
            <a:r>
              <a:rPr lang="en-US" dirty="0"/>
              <a:t> Where is the car sir? I’ll send the tow truck right away. </a:t>
            </a:r>
          </a:p>
          <a:p>
            <a:r>
              <a:rPr lang="en-US" dirty="0"/>
              <a:t>Phone Call 3:</a:t>
            </a:r>
          </a:p>
          <a:p>
            <a:pPr marL="457200" lvl="1" indent="0">
              <a:buNone/>
            </a:pPr>
            <a:r>
              <a:rPr lang="en-US" b="1" dirty="0"/>
              <a:t>Harry:</a:t>
            </a:r>
            <a:r>
              <a:rPr lang="en-US" dirty="0"/>
              <a:t> The car won’t start.</a:t>
            </a:r>
          </a:p>
          <a:p>
            <a:pPr marL="457200" lvl="1" indent="0">
              <a:buNone/>
            </a:pPr>
            <a:r>
              <a:rPr lang="en-US" b="1" dirty="0"/>
              <a:t>Previous owner of this cart:</a:t>
            </a:r>
            <a:r>
              <a:rPr lang="en-US" dirty="0"/>
              <a:t> Wow, that never happened to me. But I told you I was selling the car “as is”.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38448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improving pragmatics</a:t>
            </a:r>
          </a:p>
        </p:txBody>
      </p:sp>
      <p:sp>
        <p:nvSpPr>
          <p:cNvPr id="3" name="Content Placeholder 2"/>
          <p:cNvSpPr>
            <a:spLocks noGrp="1"/>
          </p:cNvSpPr>
          <p:nvPr>
            <p:ph idx="1"/>
          </p:nvPr>
        </p:nvSpPr>
        <p:spPr/>
        <p:txBody>
          <a:bodyPr/>
          <a:lstStyle/>
          <a:p>
            <a:r>
              <a:rPr lang="en-US" dirty="0"/>
              <a:t>Tell the truth</a:t>
            </a:r>
          </a:p>
          <a:p>
            <a:r>
              <a:rPr lang="en-US" dirty="0"/>
              <a:t>Provide right amount of information</a:t>
            </a:r>
          </a:p>
          <a:p>
            <a:r>
              <a:rPr lang="en-US" dirty="0"/>
              <a:t>Relate what you say to the topic being discussed</a:t>
            </a:r>
          </a:p>
          <a:p>
            <a:r>
              <a:rPr lang="en-US" dirty="0"/>
              <a:t>Acknowledge when your message violates a guideline</a:t>
            </a:r>
          </a:p>
          <a:p>
            <a:r>
              <a:rPr lang="en-US" dirty="0"/>
              <a:t>Assume the best first</a:t>
            </a:r>
          </a:p>
        </p:txBody>
      </p:sp>
    </p:spTree>
    <p:extLst>
      <p:ext uri="{BB962C8B-B14F-4D97-AF65-F5344CB8AC3E}">
        <p14:creationId xmlns:p14="http://schemas.microsoft.com/office/powerpoint/2010/main" val="54706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Language and Meaning</a:t>
            </a:r>
          </a:p>
        </p:txBody>
      </p:sp>
      <p:sp>
        <p:nvSpPr>
          <p:cNvPr id="3" name="Content Placeholder 2"/>
          <p:cNvSpPr>
            <a:spLocks noGrp="1"/>
          </p:cNvSpPr>
          <p:nvPr>
            <p:ph idx="1"/>
          </p:nvPr>
        </p:nvSpPr>
        <p:spPr/>
        <p:txBody>
          <a:bodyPr>
            <a:normAutofit fontScale="92500"/>
          </a:bodyPr>
          <a:lstStyle/>
          <a:p>
            <a:r>
              <a:rPr lang="en-US" dirty="0"/>
              <a:t>Sociolinguistics: varies according to the norms of a particular culture or co-culture. </a:t>
            </a:r>
          </a:p>
          <a:p>
            <a:r>
              <a:rPr lang="en-US" dirty="0"/>
              <a:t>Cultures assign meanings to specific words and combination of words. For example, in English, “pretty” is associated with female’s beauty and “handsome”  with men. </a:t>
            </a:r>
          </a:p>
          <a:p>
            <a:r>
              <a:rPr lang="en-US" dirty="0"/>
              <a:t>All cultures also use idioms which are expressions whose meanings are different from the literal meaning associated with the words used in them.</a:t>
            </a:r>
          </a:p>
        </p:txBody>
      </p:sp>
    </p:spTree>
    <p:extLst>
      <p:ext uri="{BB962C8B-B14F-4D97-AF65-F5344CB8AC3E}">
        <p14:creationId xmlns:p14="http://schemas.microsoft.com/office/powerpoint/2010/main" val="231535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Language and Meaning</a:t>
            </a:r>
          </a:p>
        </p:txBody>
      </p:sp>
      <p:sp>
        <p:nvSpPr>
          <p:cNvPr id="3" name="Content Placeholder 2"/>
          <p:cNvSpPr>
            <a:spLocks noGrp="1"/>
          </p:cNvSpPr>
          <p:nvPr>
            <p:ph idx="1"/>
          </p:nvPr>
        </p:nvSpPr>
        <p:spPr/>
        <p:txBody>
          <a:bodyPr>
            <a:normAutofit fontScale="85000" lnSpcReduction="20000"/>
          </a:bodyPr>
          <a:lstStyle/>
          <a:p>
            <a:pPr algn="just"/>
            <a:r>
              <a:rPr lang="en-US" dirty="0"/>
              <a:t>As a society absorbs immigrants who speak different languages and becomes more multicultural, the dominant group’s language gradually absorbs some words from the languages of the immigrants. In English we use and understand what were once foreign words, such as </a:t>
            </a:r>
            <a:r>
              <a:rPr lang="en-US" i="1" dirty="0"/>
              <a:t>petite, siesta, kindergarten</a:t>
            </a:r>
            <a:r>
              <a:rPr lang="en-US" dirty="0"/>
              <a:t>, and </a:t>
            </a:r>
            <a:r>
              <a:rPr lang="en-US" i="1" dirty="0"/>
              <a:t>ciao</a:t>
            </a:r>
            <a:r>
              <a:rPr lang="en-US" dirty="0"/>
              <a:t>. Similarly, the slang a subgroup uses may eventually be appropriated by the larger speech community. For example, the African American slang terms for “girlfriend,” </a:t>
            </a:r>
            <a:r>
              <a:rPr lang="en-US" i="1" dirty="0"/>
              <a:t>shorty, </a:t>
            </a:r>
            <a:r>
              <a:rPr lang="en-US" dirty="0"/>
              <a:t>or </a:t>
            </a:r>
            <a:r>
              <a:rPr lang="en-US" i="1" dirty="0"/>
              <a:t>boo</a:t>
            </a:r>
            <a:r>
              <a:rPr lang="en-US" dirty="0"/>
              <a:t>, are now used and understood by a more diverse group of American speakers.</a:t>
            </a:r>
          </a:p>
        </p:txBody>
      </p:sp>
    </p:spTree>
    <p:extLst>
      <p:ext uri="{BB962C8B-B14F-4D97-AF65-F5344CB8AC3E}">
        <p14:creationId xmlns:p14="http://schemas.microsoft.com/office/powerpoint/2010/main" val="33783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Cultural and Gender Influences on Language Use</a:t>
            </a:r>
          </a:p>
        </p:txBody>
      </p:sp>
      <p:sp>
        <p:nvSpPr>
          <p:cNvPr id="3" name="Content Placeholder 2"/>
          <p:cNvSpPr>
            <a:spLocks noGrp="1"/>
          </p:cNvSpPr>
          <p:nvPr>
            <p:ph idx="1"/>
          </p:nvPr>
        </p:nvSpPr>
        <p:spPr/>
        <p:txBody>
          <a:bodyPr>
            <a:normAutofit fontScale="85000" lnSpcReduction="10000"/>
          </a:bodyPr>
          <a:lstStyle/>
          <a:p>
            <a:pPr algn="just"/>
            <a:r>
              <a:rPr lang="en-US" dirty="0"/>
              <a:t>In </a:t>
            </a:r>
            <a:r>
              <a:rPr lang="en-US" b="1" dirty="0"/>
              <a:t>low-context cultures</a:t>
            </a:r>
            <a:r>
              <a:rPr lang="en-US" dirty="0"/>
              <a:t>, like the United States and most northern European countries, messages are typically quite direct and language is very specific. Speakers say exactly what they mean, and the verbal messages are very explicit, with lots of details provided. </a:t>
            </a:r>
            <a:endParaRPr lang="en-US" i="1" dirty="0"/>
          </a:p>
          <a:p>
            <a:pPr algn="just"/>
            <a:r>
              <a:rPr lang="en-US" dirty="0"/>
              <a:t>In </a:t>
            </a:r>
            <a:r>
              <a:rPr lang="en-US" b="1" dirty="0"/>
              <a:t>high-context cultures</a:t>
            </a:r>
            <a:r>
              <a:rPr lang="en-US" dirty="0"/>
              <a:t>, like Latin American, Asian, and American Indian, what a speaker intends for you to understand from the verbal message depends heavily on the setting or context in which it is sent. So verbal messages in high-context cultures may be indirect, using more general and ambiguous language</a:t>
            </a:r>
          </a:p>
        </p:txBody>
      </p:sp>
    </p:spTree>
    <p:extLst>
      <p:ext uri="{BB962C8B-B14F-4D97-AF65-F5344CB8AC3E}">
        <p14:creationId xmlns:p14="http://schemas.microsoft.com/office/powerpoint/2010/main" val="66645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Language Skills</a:t>
            </a:r>
          </a:p>
        </p:txBody>
      </p:sp>
      <p:sp>
        <p:nvSpPr>
          <p:cNvPr id="3" name="Content Placeholder 2"/>
          <p:cNvSpPr>
            <a:spLocks noGrp="1"/>
          </p:cNvSpPr>
          <p:nvPr>
            <p:ph idx="1"/>
          </p:nvPr>
        </p:nvSpPr>
        <p:spPr/>
        <p:txBody>
          <a:bodyPr>
            <a:normAutofit/>
          </a:bodyPr>
          <a:lstStyle/>
          <a:p>
            <a:pPr marL="0" indent="0" algn="just">
              <a:buNone/>
            </a:pPr>
            <a:r>
              <a:rPr lang="en-US" dirty="0"/>
              <a:t>Regardless of whether we are conversing with a friend, working on a task force, or giving a speech, we should strive to use language in our messages that accurately conveys our meanings. We can improve our messages by choosing words that make our meaning clear, choosing language that makes our messages memorable, and choosing language that demonstrates linguistic sensitivity.</a:t>
            </a:r>
          </a:p>
        </p:txBody>
      </p:sp>
    </p:spTree>
    <p:extLst>
      <p:ext uri="{BB962C8B-B14F-4D97-AF65-F5344CB8AC3E}">
        <p14:creationId xmlns:p14="http://schemas.microsoft.com/office/powerpoint/2010/main" val="29425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Language Skills</a:t>
            </a:r>
          </a:p>
        </p:txBody>
      </p:sp>
      <p:sp>
        <p:nvSpPr>
          <p:cNvPr id="3" name="Content Placeholder 2"/>
          <p:cNvSpPr>
            <a:spLocks noGrp="1"/>
          </p:cNvSpPr>
          <p:nvPr>
            <p:ph idx="1"/>
          </p:nvPr>
        </p:nvSpPr>
        <p:spPr/>
        <p:txBody>
          <a:bodyPr>
            <a:normAutofit/>
          </a:bodyPr>
          <a:lstStyle/>
          <a:p>
            <a:r>
              <a:rPr lang="en-US" sz="3600" b="1" dirty="0"/>
              <a:t>Feminine Styles Of Language</a:t>
            </a:r>
          </a:p>
          <a:p>
            <a:pPr marL="0" indent="0" algn="just">
              <a:buNone/>
            </a:pPr>
            <a:r>
              <a:rPr lang="en-US" i="1" dirty="0"/>
              <a:t>Use words of empathy and support, emphasize concrete and personal language, and show politeness and tentativeness in speaking.</a:t>
            </a:r>
          </a:p>
          <a:p>
            <a:pPr algn="just"/>
            <a:r>
              <a:rPr lang="en-US" sz="3600" b="1" dirty="0"/>
              <a:t>Masculine Styles Of Language</a:t>
            </a:r>
          </a:p>
          <a:p>
            <a:pPr marL="0" indent="0" algn="just">
              <a:buNone/>
            </a:pPr>
            <a:r>
              <a:rPr lang="en-US" i="1" dirty="0"/>
              <a:t>Use words of status and problem solving, emphasize abstract and general language, and show assertiveness and control in speaking.</a:t>
            </a:r>
            <a:endParaRPr lang="en-US" dirty="0"/>
          </a:p>
        </p:txBody>
      </p:sp>
    </p:spTree>
    <p:extLst>
      <p:ext uri="{BB962C8B-B14F-4D97-AF65-F5344CB8AC3E}">
        <p14:creationId xmlns:p14="http://schemas.microsoft.com/office/powerpoint/2010/main" val="89120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Language Skills</a:t>
            </a:r>
          </a:p>
        </p:txBody>
      </p:sp>
      <p:sp>
        <p:nvSpPr>
          <p:cNvPr id="3" name="Content Placeholder 2"/>
          <p:cNvSpPr>
            <a:spLocks noGrp="1"/>
          </p:cNvSpPr>
          <p:nvPr>
            <p:ph idx="1"/>
          </p:nvPr>
        </p:nvSpPr>
        <p:spPr/>
        <p:txBody>
          <a:bodyPr>
            <a:normAutofit fontScale="92500" lnSpcReduction="20000"/>
          </a:bodyPr>
          <a:lstStyle/>
          <a:p>
            <a:r>
              <a:rPr lang="en-US" sz="3800" b="1" dirty="0"/>
              <a:t>Specific Words</a:t>
            </a:r>
          </a:p>
          <a:p>
            <a:pPr marL="0" indent="0" algn="just">
              <a:buNone/>
            </a:pPr>
            <a:r>
              <a:rPr lang="en-US" i="1" dirty="0"/>
              <a:t>words that clarify meaning by narrowing what is understood from a general category to a particular item or group within that category.</a:t>
            </a:r>
          </a:p>
          <a:p>
            <a:r>
              <a:rPr lang="en-US" sz="3800" b="1" dirty="0"/>
              <a:t>Concrete Words</a:t>
            </a:r>
          </a:p>
          <a:p>
            <a:pPr marL="0" indent="0" algn="just">
              <a:buNone/>
            </a:pPr>
            <a:r>
              <a:rPr lang="en-US" i="1" dirty="0"/>
              <a:t>words that appeal to the senses and help us see, hear, smell, taste, or touch.</a:t>
            </a:r>
          </a:p>
          <a:p>
            <a:r>
              <a:rPr lang="en-US" sz="3800" b="1" dirty="0"/>
              <a:t>Precise Words</a:t>
            </a:r>
          </a:p>
          <a:p>
            <a:pPr marL="0" indent="0" algn="just">
              <a:buNone/>
            </a:pPr>
            <a:r>
              <a:rPr lang="en-US" i="1" dirty="0"/>
              <a:t>words that narrow a larger category to a smaller group within that category.</a:t>
            </a:r>
            <a:endParaRPr lang="en-US" dirty="0"/>
          </a:p>
        </p:txBody>
      </p:sp>
    </p:spTree>
    <p:extLst>
      <p:ext uri="{BB962C8B-B14F-4D97-AF65-F5344CB8AC3E}">
        <p14:creationId xmlns:p14="http://schemas.microsoft.com/office/powerpoint/2010/main" val="383149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Language Skills</a:t>
            </a:r>
          </a:p>
        </p:txBody>
      </p:sp>
      <p:sp>
        <p:nvSpPr>
          <p:cNvPr id="3" name="Content Placeholder 2"/>
          <p:cNvSpPr>
            <a:spLocks noGrp="1"/>
          </p:cNvSpPr>
          <p:nvPr>
            <p:ph idx="1"/>
          </p:nvPr>
        </p:nvSpPr>
        <p:spPr/>
        <p:txBody>
          <a:bodyPr>
            <a:normAutofit/>
          </a:bodyPr>
          <a:lstStyle/>
          <a:p>
            <a:r>
              <a:rPr lang="en-US" sz="2800" b="1" dirty="0"/>
              <a:t>Dating Information</a:t>
            </a:r>
          </a:p>
          <a:p>
            <a:pPr marL="0" indent="0" algn="just">
              <a:buNone/>
            </a:pPr>
            <a:r>
              <a:rPr lang="en-US" i="1" dirty="0"/>
              <a:t>specifying the time or time period that a fact was true or known to be true.</a:t>
            </a:r>
          </a:p>
          <a:p>
            <a:r>
              <a:rPr lang="en-US" sz="2800" b="1" dirty="0"/>
              <a:t>Indexing Generalizations</a:t>
            </a:r>
          </a:p>
          <a:p>
            <a:pPr marL="0" indent="0" algn="just">
              <a:buNone/>
            </a:pPr>
            <a:r>
              <a:rPr lang="en-US" i="1" dirty="0"/>
              <a:t>the mental and verbal practice of acknowledging</a:t>
            </a:r>
          </a:p>
          <a:p>
            <a:pPr marL="0" indent="0" algn="just">
              <a:buNone/>
            </a:pPr>
            <a:r>
              <a:rPr lang="en-US" i="1" dirty="0"/>
              <a:t>the presence of individual differences when voicing generalizations.</a:t>
            </a:r>
            <a:endParaRPr lang="en-US" dirty="0"/>
          </a:p>
        </p:txBody>
      </p:sp>
    </p:spTree>
    <p:extLst>
      <p:ext uri="{BB962C8B-B14F-4D97-AF65-F5344CB8AC3E}">
        <p14:creationId xmlns:p14="http://schemas.microsoft.com/office/powerpoint/2010/main" val="192979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Nature and Purposes of Language</a:t>
            </a:r>
          </a:p>
        </p:txBody>
      </p:sp>
      <p:sp>
        <p:nvSpPr>
          <p:cNvPr id="3" name="Content Placeholder 2"/>
          <p:cNvSpPr>
            <a:spLocks noGrp="1"/>
          </p:cNvSpPr>
          <p:nvPr>
            <p:ph idx="1"/>
          </p:nvPr>
        </p:nvSpPr>
        <p:spPr/>
        <p:txBody>
          <a:bodyPr>
            <a:normAutofit fontScale="62500" lnSpcReduction="20000"/>
          </a:bodyPr>
          <a:lstStyle/>
          <a:p>
            <a:r>
              <a:rPr lang="en-US" sz="6000" b="1" dirty="0"/>
              <a:t>Language: </a:t>
            </a:r>
          </a:p>
          <a:p>
            <a:pPr marL="0" indent="0">
              <a:buNone/>
            </a:pPr>
            <a:r>
              <a:rPr lang="en-US" i="1" dirty="0"/>
              <a:t>a body of symbols (most commonly words) and the systems for their use in messages that are common to the people of the same speech community.</a:t>
            </a:r>
          </a:p>
          <a:p>
            <a:r>
              <a:rPr lang="en-US" sz="6100" b="1" dirty="0"/>
              <a:t>speech community</a:t>
            </a:r>
          </a:p>
          <a:p>
            <a:pPr marL="0" indent="0">
              <a:buNone/>
            </a:pPr>
            <a:r>
              <a:rPr lang="en-US" i="1" dirty="0"/>
              <a:t>a group of people who speak the same language (also called a language community).</a:t>
            </a:r>
          </a:p>
          <a:p>
            <a:r>
              <a:rPr lang="en-US" sz="6100" b="1" dirty="0"/>
              <a:t>words</a:t>
            </a:r>
          </a:p>
          <a:p>
            <a:pPr marL="0" indent="0">
              <a:buNone/>
            </a:pPr>
            <a:r>
              <a:rPr lang="en-US" i="1" dirty="0"/>
              <a:t>symbols used by a speech community to represent objects, ideas, and feelings.</a:t>
            </a:r>
          </a:p>
          <a:p>
            <a:r>
              <a:rPr lang="en-US" sz="6100" b="1" dirty="0"/>
              <a:t>Sapir–Whorf hypothesis</a:t>
            </a:r>
          </a:p>
          <a:p>
            <a:r>
              <a:rPr lang="en-US" i="1" dirty="0"/>
              <a:t>a theory claiming that language influences perception.</a:t>
            </a:r>
            <a:endParaRPr lang="en-US" dirty="0"/>
          </a:p>
        </p:txBody>
      </p:sp>
    </p:spTree>
    <p:extLst>
      <p:ext uri="{BB962C8B-B14F-4D97-AF65-F5344CB8AC3E}">
        <p14:creationId xmlns:p14="http://schemas.microsoft.com/office/powerpoint/2010/main" val="293582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Language That Makes Your Messages Memorable</a:t>
            </a:r>
          </a:p>
        </p:txBody>
      </p:sp>
      <p:sp>
        <p:nvSpPr>
          <p:cNvPr id="3" name="Content Placeholder 2"/>
          <p:cNvSpPr>
            <a:spLocks noGrp="1"/>
          </p:cNvSpPr>
          <p:nvPr>
            <p:ph idx="1"/>
          </p:nvPr>
        </p:nvSpPr>
        <p:spPr/>
        <p:txBody>
          <a:bodyPr>
            <a:normAutofit/>
          </a:bodyPr>
          <a:lstStyle/>
          <a:p>
            <a:r>
              <a:rPr lang="en-US" b="1" dirty="0"/>
              <a:t>Vivid Wording</a:t>
            </a:r>
          </a:p>
          <a:p>
            <a:pPr marL="0" indent="0" algn="just">
              <a:buNone/>
            </a:pPr>
            <a:r>
              <a:rPr lang="en-US" i="1" dirty="0"/>
              <a:t>wording that is full of life, vigorous, bright, and intense.</a:t>
            </a:r>
          </a:p>
          <a:p>
            <a:r>
              <a:rPr lang="en-US" b="1" dirty="0"/>
              <a:t>Simile</a:t>
            </a:r>
          </a:p>
          <a:p>
            <a:pPr marL="0" indent="0" algn="just">
              <a:buNone/>
            </a:pPr>
            <a:r>
              <a:rPr lang="en-US" i="1" dirty="0"/>
              <a:t>a direct comparison of dissimilar things.</a:t>
            </a:r>
          </a:p>
          <a:p>
            <a:r>
              <a:rPr lang="en-US" b="1" dirty="0"/>
              <a:t>Metaphor</a:t>
            </a:r>
          </a:p>
          <a:p>
            <a:pPr marL="0" indent="0" algn="just">
              <a:buNone/>
            </a:pPr>
            <a:r>
              <a:rPr lang="en-US" i="1" dirty="0"/>
              <a:t>a comparison that establishes a figurative identity between objects being compared.</a:t>
            </a:r>
            <a:endParaRPr lang="en-US" dirty="0"/>
          </a:p>
        </p:txBody>
      </p:sp>
    </p:spTree>
    <p:extLst>
      <p:ext uri="{BB962C8B-B14F-4D97-AF65-F5344CB8AC3E}">
        <p14:creationId xmlns:p14="http://schemas.microsoft.com/office/powerpoint/2010/main" val="96131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Language Skills</a:t>
            </a:r>
          </a:p>
        </p:txBody>
      </p:sp>
      <p:sp>
        <p:nvSpPr>
          <p:cNvPr id="3" name="Content Placeholder 2"/>
          <p:cNvSpPr>
            <a:spLocks noGrp="1"/>
          </p:cNvSpPr>
          <p:nvPr>
            <p:ph idx="1"/>
          </p:nvPr>
        </p:nvSpPr>
        <p:spPr/>
        <p:txBody>
          <a:bodyPr/>
          <a:lstStyle/>
          <a:p>
            <a:pPr algn="just"/>
            <a:r>
              <a:rPr lang="en-US" b="1" dirty="0"/>
              <a:t>Emphasis </a:t>
            </a:r>
            <a:r>
              <a:rPr lang="en-US" dirty="0"/>
              <a:t>is the importance you give to certain words or ideas. Emphasis tells listeners what  they should seriously pay attention to. Ideas are emphasized through proportion of time, repetition, and transitions.</a:t>
            </a:r>
          </a:p>
        </p:txBody>
      </p:sp>
    </p:spTree>
    <p:extLst>
      <p:ext uri="{BB962C8B-B14F-4D97-AF65-F5344CB8AC3E}">
        <p14:creationId xmlns:p14="http://schemas.microsoft.com/office/powerpoint/2010/main" val="15171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Linguistic Sensitivity</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a:t>Linguistic sensitivity </a:t>
            </a:r>
            <a:r>
              <a:rPr lang="en-US" dirty="0"/>
              <a:t>means choosing language and symbols that demonstrate respect for your listener(s). Through appropriate language, we communicate our respect for those who are different from us.</a:t>
            </a:r>
          </a:p>
          <a:p>
            <a:pPr marL="514350" indent="-514350" algn="just">
              <a:buAutoNum type="arabicPeriod"/>
            </a:pPr>
            <a:r>
              <a:rPr lang="en-US" b="1" dirty="0"/>
              <a:t>Adapt your vocabulary to the level of your listener.</a:t>
            </a:r>
          </a:p>
          <a:p>
            <a:pPr marL="514350" indent="-514350" algn="just">
              <a:buAutoNum type="arabicPeriod"/>
            </a:pPr>
            <a:r>
              <a:rPr lang="en-US" b="1" dirty="0"/>
              <a:t>Use jargon sparingly.</a:t>
            </a:r>
          </a:p>
          <a:p>
            <a:pPr marL="514350" indent="-514350" algn="just">
              <a:buAutoNum type="arabicPeriod"/>
            </a:pPr>
            <a:r>
              <a:rPr lang="en-US" b="1" dirty="0"/>
              <a:t>Use slang appropriate to the listeners and to the situation.</a:t>
            </a:r>
          </a:p>
          <a:p>
            <a:pPr marL="514350" indent="-514350" algn="just">
              <a:buAutoNum type="arabicPeriod"/>
            </a:pPr>
            <a:r>
              <a:rPr lang="en-US" b="1" dirty="0"/>
              <a:t>Use inclusive language.</a:t>
            </a:r>
          </a:p>
          <a:p>
            <a:pPr marL="514350" indent="-514350" algn="just">
              <a:buAutoNum type="arabicPeriod"/>
            </a:pPr>
            <a:r>
              <a:rPr lang="en-US" b="1" dirty="0"/>
              <a:t>Use non-offensive language.</a:t>
            </a:r>
          </a:p>
          <a:p>
            <a:pPr marL="514350" indent="-514350" algn="just">
              <a:buAutoNum type="arabicPeriod"/>
            </a:pPr>
            <a:endParaRPr lang="en-US" b="1" dirty="0"/>
          </a:p>
        </p:txBody>
      </p:sp>
    </p:spTree>
    <p:extLst>
      <p:ext uri="{BB962C8B-B14F-4D97-AF65-F5344CB8AC3E}">
        <p14:creationId xmlns:p14="http://schemas.microsoft.com/office/powerpoint/2010/main" val="84978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38200"/>
          </a:xfrm>
        </p:spPr>
        <p:txBody>
          <a:bodyPr/>
          <a:lstStyle/>
          <a:p>
            <a:r>
              <a:rPr lang="en-US" dirty="0"/>
              <a:t>A Question of Ethics</a:t>
            </a:r>
          </a:p>
        </p:txBody>
      </p:sp>
      <p:pic>
        <p:nvPicPr>
          <p:cNvPr id="4" name="Picture 3"/>
          <p:cNvPicPr>
            <a:picLocks noChangeAspect="1"/>
          </p:cNvPicPr>
          <p:nvPr/>
        </p:nvPicPr>
        <p:blipFill>
          <a:blip r:embed="rId2"/>
          <a:stretch>
            <a:fillRect/>
          </a:stretch>
        </p:blipFill>
        <p:spPr>
          <a:xfrm>
            <a:off x="1" y="838200"/>
            <a:ext cx="9144000" cy="6019800"/>
          </a:xfrm>
          <a:prstGeom prst="rect">
            <a:avLst/>
          </a:prstGeom>
        </p:spPr>
      </p:pic>
    </p:spTree>
    <p:extLst>
      <p:ext uri="{BB962C8B-B14F-4D97-AF65-F5344CB8AC3E}">
        <p14:creationId xmlns:p14="http://schemas.microsoft.com/office/powerpoint/2010/main" val="277976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language</a:t>
            </a:r>
          </a:p>
        </p:txBody>
      </p:sp>
      <p:sp>
        <p:nvSpPr>
          <p:cNvPr id="3" name="Content Placeholder 2"/>
          <p:cNvSpPr>
            <a:spLocks noGrp="1"/>
          </p:cNvSpPr>
          <p:nvPr>
            <p:ph idx="1"/>
          </p:nvPr>
        </p:nvSpPr>
        <p:spPr/>
        <p:txBody>
          <a:bodyPr/>
          <a:lstStyle/>
          <a:p>
            <a:r>
              <a:rPr lang="en-US" dirty="0"/>
              <a:t>Language is arbitrary</a:t>
            </a:r>
          </a:p>
          <a:p>
            <a:r>
              <a:rPr lang="en-US" dirty="0"/>
              <a:t>Language is abstract</a:t>
            </a:r>
          </a:p>
          <a:p>
            <a:r>
              <a:rPr lang="en-US" dirty="0"/>
              <a:t>Language is dynamic</a:t>
            </a:r>
          </a:p>
          <a:p>
            <a:pPr marL="0" indent="0">
              <a:buNone/>
            </a:pPr>
            <a:endParaRPr lang="en-US" dirty="0"/>
          </a:p>
        </p:txBody>
      </p:sp>
    </p:spTree>
    <p:extLst>
      <p:ext uri="{BB962C8B-B14F-4D97-AF65-F5344CB8AC3E}">
        <p14:creationId xmlns:p14="http://schemas.microsoft.com/office/powerpoint/2010/main" val="172609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Purposes of Language</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Although language communities vary in the words they use and in their grammar and syntax systems, all languages serve the same purposes.</a:t>
            </a:r>
          </a:p>
          <a:p>
            <a:pPr marL="0" indent="0" algn="just">
              <a:buNone/>
            </a:pPr>
            <a:r>
              <a:rPr lang="en-US" b="1" dirty="0"/>
              <a:t>1. We use language to designate, label, define, and limit. </a:t>
            </a:r>
            <a:r>
              <a:rPr lang="en-US" dirty="0"/>
              <a:t>So, when we identify music as “punk,” we are differentiating it from other music labeled rap, rock, pop, indie, country, or R&amp;B.</a:t>
            </a:r>
          </a:p>
          <a:p>
            <a:pPr marL="0" indent="0" algn="just">
              <a:buNone/>
            </a:pPr>
            <a:r>
              <a:rPr lang="en-US" b="1" dirty="0"/>
              <a:t>2. We use language to evaluate. </a:t>
            </a:r>
            <a:r>
              <a:rPr lang="en-US" dirty="0"/>
              <a:t>Through language we convey positive or negative attitudes toward our subject</a:t>
            </a:r>
            <a:r>
              <a:rPr lang="en-US"/>
              <a:t>. </a:t>
            </a:r>
            <a:endParaRPr lang="en-US" dirty="0"/>
          </a:p>
        </p:txBody>
      </p:sp>
    </p:spTree>
    <p:extLst>
      <p:ext uri="{BB962C8B-B14F-4D97-AF65-F5344CB8AC3E}">
        <p14:creationId xmlns:p14="http://schemas.microsoft.com/office/powerpoint/2010/main" val="106756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Purposes of Language</a:t>
            </a:r>
          </a:p>
        </p:txBody>
      </p:sp>
      <p:sp>
        <p:nvSpPr>
          <p:cNvPr id="3" name="Content Placeholder 2"/>
          <p:cNvSpPr>
            <a:spLocks noGrp="1"/>
          </p:cNvSpPr>
          <p:nvPr>
            <p:ph idx="1"/>
          </p:nvPr>
        </p:nvSpPr>
        <p:spPr/>
        <p:txBody>
          <a:bodyPr>
            <a:normAutofit fontScale="92500"/>
          </a:bodyPr>
          <a:lstStyle/>
          <a:p>
            <a:pPr marL="0" indent="0" algn="just">
              <a:buNone/>
            </a:pPr>
            <a:r>
              <a:rPr lang="en-US" b="1" dirty="0"/>
              <a:t>3. We use language to discuss things outside our immediate experience.</a:t>
            </a:r>
          </a:p>
          <a:p>
            <a:pPr marL="0" indent="0" algn="just">
              <a:buNone/>
            </a:pPr>
            <a:r>
              <a:rPr lang="en-US" dirty="0"/>
              <a:t>Language lets us talk about ourselves, learn from others’ experiences, share a common heritage, talk about past and future events, and communicate about people and things that are not present.</a:t>
            </a:r>
          </a:p>
          <a:p>
            <a:pPr marL="0" indent="0" algn="just">
              <a:buNone/>
            </a:pPr>
            <a:r>
              <a:rPr lang="en-US" b="1" dirty="0"/>
              <a:t>4. We use language to talk about language. </a:t>
            </a:r>
            <a:r>
              <a:rPr lang="en-US" dirty="0"/>
              <a:t>We also use language to communicate about how we are communicating.</a:t>
            </a:r>
          </a:p>
        </p:txBody>
      </p:sp>
    </p:spTree>
    <p:extLst>
      <p:ext uri="{BB962C8B-B14F-4D97-AF65-F5344CB8AC3E}">
        <p14:creationId xmlns:p14="http://schemas.microsoft.com/office/powerpoint/2010/main" val="428234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Language and Meaning</a:t>
            </a:r>
          </a:p>
        </p:txBody>
      </p:sp>
      <p:sp>
        <p:nvSpPr>
          <p:cNvPr id="3" name="Content Placeholder 2"/>
          <p:cNvSpPr>
            <a:spLocks noGrp="1"/>
          </p:cNvSpPr>
          <p:nvPr>
            <p:ph idx="1"/>
          </p:nvPr>
        </p:nvSpPr>
        <p:spPr/>
        <p:txBody>
          <a:bodyPr>
            <a:normAutofit/>
          </a:bodyPr>
          <a:lstStyle/>
          <a:p>
            <a:pPr marL="0" indent="0" algn="just">
              <a:buNone/>
            </a:pPr>
            <a:r>
              <a:rPr lang="en-US" dirty="0"/>
              <a:t>On the surface, the relationship between language and meaning seems perfectly clear: We select the correct words, structure them using the rules of syntax and grammar agreed upon by our speech community, and people will interpret our meanings correctly. </a:t>
            </a:r>
          </a:p>
        </p:txBody>
      </p:sp>
    </p:spTree>
    <p:extLst>
      <p:ext uri="{BB962C8B-B14F-4D97-AF65-F5344CB8AC3E}">
        <p14:creationId xmlns:p14="http://schemas.microsoft.com/office/powerpoint/2010/main" val="252141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Language and Meaning</a:t>
            </a:r>
          </a:p>
        </p:txBody>
      </p:sp>
      <p:sp>
        <p:nvSpPr>
          <p:cNvPr id="3" name="Content Placeholder 2"/>
          <p:cNvSpPr>
            <a:spLocks noGrp="1"/>
          </p:cNvSpPr>
          <p:nvPr>
            <p:ph idx="1"/>
          </p:nvPr>
        </p:nvSpPr>
        <p:spPr/>
        <p:txBody>
          <a:bodyPr>
            <a:normAutofit fontScale="92500" lnSpcReduction="10000"/>
          </a:bodyPr>
          <a:lstStyle/>
          <a:p>
            <a:pPr algn="just"/>
            <a:r>
              <a:rPr lang="en-US" b="1" dirty="0"/>
              <a:t>Semantics Meaning: </a:t>
            </a:r>
            <a:r>
              <a:rPr lang="en-US" dirty="0"/>
              <a:t>Derived from the words themselves and how they are arranged in a sentence.</a:t>
            </a:r>
          </a:p>
          <a:p>
            <a:pPr algn="just"/>
            <a:r>
              <a:rPr lang="en-US" b="1" dirty="0"/>
              <a:t>Denotation </a:t>
            </a:r>
            <a:r>
              <a:rPr lang="en-US" dirty="0"/>
              <a:t>is the direct, explicit meaning a speech community formally gives a word—it is the meaning found in a dictionary.</a:t>
            </a:r>
          </a:p>
          <a:p>
            <a:pPr algn="just"/>
            <a:r>
              <a:rPr lang="en-US" b="1" dirty="0"/>
              <a:t>Connotation</a:t>
            </a:r>
            <a:r>
              <a:rPr lang="en-US" dirty="0"/>
              <a:t>, the feelings or evaluations we associate with a word, may be even more important to our understanding of meaning than denotation.</a:t>
            </a:r>
          </a:p>
          <a:p>
            <a:pPr algn="just"/>
            <a:endParaRPr lang="en-US" dirty="0"/>
          </a:p>
        </p:txBody>
      </p:sp>
    </p:spTree>
    <p:extLst>
      <p:ext uri="{BB962C8B-B14F-4D97-AF65-F5344CB8AC3E}">
        <p14:creationId xmlns:p14="http://schemas.microsoft.com/office/powerpoint/2010/main" val="115503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Guidelines for Improving semantics</a:t>
            </a:r>
          </a:p>
        </p:txBody>
      </p:sp>
      <p:sp>
        <p:nvSpPr>
          <p:cNvPr id="3" name="Content Placeholder 2"/>
          <p:cNvSpPr>
            <a:spLocks noGrp="1"/>
          </p:cNvSpPr>
          <p:nvPr>
            <p:ph idx="1"/>
          </p:nvPr>
        </p:nvSpPr>
        <p:spPr/>
        <p:txBody>
          <a:bodyPr>
            <a:normAutofit/>
          </a:bodyPr>
          <a:lstStyle/>
          <a:p>
            <a:pPr marL="0" indent="0" algn="ctr">
              <a:buNone/>
            </a:pPr>
            <a:r>
              <a:rPr lang="en-US" dirty="0"/>
              <a:t>“Some nut almost got me a while ago”</a:t>
            </a:r>
          </a:p>
          <a:p>
            <a:pPr marL="0" indent="0" algn="just">
              <a:buNone/>
            </a:pPr>
            <a:endParaRPr lang="en-US" dirty="0"/>
          </a:p>
          <a:p>
            <a:pPr marL="0" indent="0" algn="just">
              <a:buNone/>
            </a:pPr>
            <a:r>
              <a:rPr lang="en-US" dirty="0"/>
              <a:t>“About 1:00 pm last Saturday afternoon, an older man in a banged-up Honda Civic ran through the red light at Calhoun and Clifton and came within inches of hitting my car while I was in the intersection waiting to turn left”</a:t>
            </a:r>
          </a:p>
        </p:txBody>
      </p:sp>
    </p:spTree>
    <p:extLst>
      <p:ext uri="{BB962C8B-B14F-4D97-AF65-F5344CB8AC3E}">
        <p14:creationId xmlns:p14="http://schemas.microsoft.com/office/powerpoint/2010/main" val="53071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Improving semantics</a:t>
            </a:r>
          </a:p>
        </p:txBody>
      </p:sp>
      <p:sp>
        <p:nvSpPr>
          <p:cNvPr id="3" name="Content Placeholder 2"/>
          <p:cNvSpPr>
            <a:spLocks noGrp="1"/>
          </p:cNvSpPr>
          <p:nvPr>
            <p:ph idx="1"/>
          </p:nvPr>
        </p:nvSpPr>
        <p:spPr/>
        <p:txBody>
          <a:bodyPr>
            <a:normAutofit fontScale="77500" lnSpcReduction="20000"/>
          </a:bodyPr>
          <a:lstStyle/>
          <a:p>
            <a:r>
              <a:rPr lang="en-US" dirty="0"/>
              <a:t>Use specific language</a:t>
            </a:r>
          </a:p>
          <a:p>
            <a:pPr lvl="1"/>
            <a:r>
              <a:rPr lang="en-US"/>
              <a:t>Her </a:t>
            </a:r>
            <a:r>
              <a:rPr lang="en-US" dirty="0"/>
              <a:t>performance on the job was (good), (topnotch), (excellent), (superior)</a:t>
            </a:r>
          </a:p>
          <a:p>
            <a:r>
              <a:rPr lang="en-US" dirty="0"/>
              <a:t>Use concrete language</a:t>
            </a:r>
          </a:p>
          <a:p>
            <a:pPr lvl="1"/>
            <a:r>
              <a:rPr lang="en-US" dirty="0"/>
              <a:t>A significant loss</a:t>
            </a:r>
          </a:p>
          <a:p>
            <a:pPr lvl="1"/>
            <a:r>
              <a:rPr lang="en-US" dirty="0"/>
              <a:t>Good attendance record</a:t>
            </a:r>
          </a:p>
          <a:p>
            <a:r>
              <a:rPr lang="en-US" dirty="0"/>
              <a:t>Use familiar language</a:t>
            </a:r>
          </a:p>
          <a:p>
            <a:pPr lvl="1"/>
            <a:r>
              <a:rPr lang="en-US" dirty="0"/>
              <a:t>Ms. Smith’s idiosyncrasies supply adequate justification for terminating her employment status.</a:t>
            </a:r>
          </a:p>
          <a:p>
            <a:r>
              <a:rPr lang="en-US" dirty="0"/>
              <a:t>Use descriptive details and examples</a:t>
            </a:r>
          </a:p>
          <a:p>
            <a:pPr lvl="1"/>
            <a:r>
              <a:rPr lang="en-US" dirty="0"/>
              <a:t>We have found that young men are best for this work.</a:t>
            </a:r>
          </a:p>
          <a:p>
            <a:r>
              <a:rPr lang="en-US" dirty="0"/>
              <a:t>Demonstrate linguistic sensitivity</a:t>
            </a:r>
          </a:p>
          <a:p>
            <a:pPr lvl="1"/>
            <a:r>
              <a:rPr lang="en-US" dirty="0"/>
              <a:t>When a customer needs service, it is his right to ask for it.</a:t>
            </a:r>
          </a:p>
        </p:txBody>
      </p:sp>
    </p:spTree>
    <p:extLst>
      <p:ext uri="{BB962C8B-B14F-4D97-AF65-F5344CB8AC3E}">
        <p14:creationId xmlns:p14="http://schemas.microsoft.com/office/powerpoint/2010/main" val="85253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358</TotalTime>
  <Words>1392</Words>
  <Application>Microsoft Office PowerPoint</Application>
  <PresentationFormat>On-screen Show (4:3)</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Franklin Gothic Book</vt:lpstr>
      <vt:lpstr>Franklin Gothic Medium</vt:lpstr>
      <vt:lpstr>Wingdings 2</vt:lpstr>
      <vt:lpstr>Trek</vt:lpstr>
      <vt:lpstr>Communicating Verbally</vt:lpstr>
      <vt:lpstr>The Nature and Purposes of Language</vt:lpstr>
      <vt:lpstr>Characteristics of language</vt:lpstr>
      <vt:lpstr>Purposes of Language</vt:lpstr>
      <vt:lpstr>Purposes of Language</vt:lpstr>
      <vt:lpstr>The Relationship Between Language and Meaning</vt:lpstr>
      <vt:lpstr>The Relationship Between Language and Meaning</vt:lpstr>
      <vt:lpstr>Guidelines for Improving semantics</vt:lpstr>
      <vt:lpstr>Guidelines for Improving semantics</vt:lpstr>
      <vt:lpstr>The Relationship Between Language and Meaning</vt:lpstr>
      <vt:lpstr>Example: speech acts:</vt:lpstr>
      <vt:lpstr>Guidelines for improving pragmatics</vt:lpstr>
      <vt:lpstr>The Relationship Between Language and Meaning</vt:lpstr>
      <vt:lpstr>The Relationship Between Language and Meaning</vt:lpstr>
      <vt:lpstr>Cultural and Gender Influences on Language Use</vt:lpstr>
      <vt:lpstr>Improving Language Skills</vt:lpstr>
      <vt:lpstr>Improving Language Skills</vt:lpstr>
      <vt:lpstr>Improving Language Skills</vt:lpstr>
      <vt:lpstr>Improving Language Skills</vt:lpstr>
      <vt:lpstr>Use Language That Makes Your Messages Memorable</vt:lpstr>
      <vt:lpstr>Improving Language Skills</vt:lpstr>
      <vt:lpstr>Use Linguistic Sensitivity</vt:lpstr>
      <vt:lpstr>A Question of 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Verbally</dc:title>
  <dc:creator>DELL</dc:creator>
  <cp:lastModifiedBy>noreen shah</cp:lastModifiedBy>
  <cp:revision>39</cp:revision>
  <dcterms:created xsi:type="dcterms:W3CDTF">2021-02-23T06:19:46Z</dcterms:created>
  <dcterms:modified xsi:type="dcterms:W3CDTF">2023-03-27T04:39:46Z</dcterms:modified>
</cp:coreProperties>
</file>