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31.xml.rels" ContentType="application/vnd.openxmlformats-package.relationships+xml"/>
  <Override PartName="/ppt/slides/_rels/slide25.xml.rels" ContentType="application/vnd.openxmlformats-package.relationships+xml"/>
  <Override PartName="/ppt/slides/_rels/slide30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67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68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032B87B3-10BD-4957-A299-667C5DE31C0F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348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CDEF0CF-4ECB-4C8A-B876-13D2B4A3EFD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351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8487380-F588-4864-9130-595CD60FDD21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354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71838F1-A12E-4AF3-8071-4E3841656910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357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EC17A86-03AD-4B3F-9F5A-639F1E1EEBFF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36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9C619C8-4CDD-46DE-9898-97F400AF3423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36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6440C42-6DE7-4F01-BE0F-3BA029D6EBF1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36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C6633A1-8D42-48FF-A963-F7FC2E5CEB3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36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B5D465B-0452-47C4-A582-DD497A069618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34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0452726-6352-40F5-950A-693A15855EEC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58A0F944-20EC-4DB1-9587-7101CF3D3200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3/12/22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E52095B-423D-4299-8D3A-3297CA2A0E0F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80880" y="266760"/>
            <a:ext cx="7772040" cy="11044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1035000" y="1676520"/>
            <a:ext cx="7727760" cy="411444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/>
          </p:nvPr>
        </p:nvSpPr>
        <p:spPr>
          <a:xfrm>
            <a:off x="6858000" y="6172200"/>
            <a:ext cx="1904760" cy="4568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218AD5E-2B13-431F-93A7-2200C054726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2DC21025-C439-44B9-A88F-9DCECD2A5430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3/12/22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46EF97F-348A-4FF8-B649-5487BDFB36F1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5D81A6BE-0076-481D-884C-8097E17BD3D4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3/12/22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F5299D8-A575-416E-A9B2-6BBA10DACE7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73496B79-78B8-4D00-B7B5-EC2B0790521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Times New Roman"/>
              </a:rPr>
              <a:t>Differences between Three Levels of ANSI-SPARC Architecture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1" name="Picture 5" descr=""/>
          <p:cNvPicPr/>
          <p:nvPr/>
        </p:nvPicPr>
        <p:blipFill>
          <a:blip r:embed="rId1"/>
          <a:stretch/>
        </p:blipFill>
        <p:spPr>
          <a:xfrm>
            <a:off x="990720" y="1828800"/>
            <a:ext cx="7238520" cy="4179600"/>
          </a:xfrm>
          <a:prstGeom prst="rect">
            <a:avLst/>
          </a:prstGeom>
          <a:ln>
            <a:noFill/>
          </a:ln>
        </p:spPr>
      </p:pic>
    </p:spTree>
  </p:cSld>
  <p:transition>
    <p:wipe dir="d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96427343-2ECB-4741-A01B-19D58D240DB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96" name="TextShape 2"/>
          <p:cNvSpPr txBox="1"/>
          <p:nvPr/>
        </p:nvSpPr>
        <p:spPr>
          <a:xfrm>
            <a:off x="380880" y="266760"/>
            <a:ext cx="8762760" cy="11044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Instances of  Branch and Staff Relations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97" name="Picture 3" descr=""/>
          <p:cNvPicPr/>
          <p:nvPr/>
        </p:nvPicPr>
        <p:blipFill>
          <a:blip r:embed="rId1"/>
          <a:stretch/>
        </p:blipFill>
        <p:spPr>
          <a:xfrm>
            <a:off x="914400" y="1676520"/>
            <a:ext cx="6552720" cy="4555800"/>
          </a:xfrm>
          <a:prstGeom prst="rect">
            <a:avLst/>
          </a:prstGeom>
          <a:ln>
            <a:noFill/>
          </a:ln>
        </p:spPr>
      </p:pic>
    </p:spTree>
  </p:cSld>
  <p:transition>
    <p:wipe dir="d"/>
  </p:transition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5599ED33-19AA-4DAD-9549-31A71C373C1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99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Examples of Attribute Domains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0" name="Picture 2052" descr=""/>
          <p:cNvPicPr/>
          <p:nvPr/>
        </p:nvPicPr>
        <p:blipFill>
          <a:blip r:embed="rId1"/>
          <a:stretch/>
        </p:blipFill>
        <p:spPr>
          <a:xfrm>
            <a:off x="380880" y="1905120"/>
            <a:ext cx="7695720" cy="3352320"/>
          </a:xfrm>
          <a:prstGeom prst="rect">
            <a:avLst/>
          </a:prstGeom>
          <a:ln>
            <a:noFill/>
          </a:ln>
        </p:spPr>
      </p:pic>
    </p:spTree>
  </p:cSld>
  <p:transition>
    <p:wipe dir="d"/>
  </p:transition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6858000" y="617220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B3B3E190-1587-4F85-AA93-C61F728A97E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02" name="TextShape 2"/>
          <p:cNvSpPr txBox="1"/>
          <p:nvPr/>
        </p:nvSpPr>
        <p:spPr>
          <a:xfrm>
            <a:off x="380880" y="266760"/>
            <a:ext cx="8457840" cy="110448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Alternative Terminology for Relational Model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0" y="1676520"/>
            <a:ext cx="7727760" cy="4114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4" name="Picture 7" descr=""/>
          <p:cNvPicPr/>
          <p:nvPr/>
        </p:nvPicPr>
        <p:blipFill>
          <a:blip r:embed="rId1"/>
          <a:stretch/>
        </p:blipFill>
        <p:spPr>
          <a:xfrm>
            <a:off x="685800" y="2286000"/>
            <a:ext cx="7543440" cy="2971440"/>
          </a:xfrm>
          <a:prstGeom prst="rect">
            <a:avLst/>
          </a:prstGeom>
          <a:ln>
            <a:noFill/>
          </a:ln>
        </p:spPr>
      </p:pic>
    </p:spTree>
  </p:cSld>
  <p:transition>
    <p:wipe dir="d"/>
  </p:transition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FF13720F-4B3D-4336-BBB0-009341E244A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06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Properties of Relations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7" name="TextShape 3"/>
          <p:cNvSpPr txBox="1"/>
          <p:nvPr/>
        </p:nvSpPr>
        <p:spPr>
          <a:xfrm>
            <a:off x="609480" y="1600200"/>
            <a:ext cx="7848360" cy="4114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Relation name is distinct from all other relation names in relational schema.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Each cell of relation contains exactly one atomic (single) value.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Each attribute has a distinct name.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Values of an attribute are all from the same domain.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>
    <p:wipe dir="d"/>
  </p:transition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D69127CF-7BA7-45D3-A059-161A45BECD6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09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Properties of Relations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0" name="TextShape 3"/>
          <p:cNvSpPr txBox="1"/>
          <p:nvPr/>
        </p:nvSpPr>
        <p:spPr>
          <a:xfrm>
            <a:off x="685800" y="1600200"/>
            <a:ext cx="8108640" cy="411444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Each tuple is distinct; there are no duplicate tuples.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Order of attributes has no significance.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Order of tuples has no significance.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>
    <p:wipe dir="d"/>
  </p:transition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Candidate Keys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 set of attributes in a relation is called a candidate key if, and only if,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Every tuple has a unique value for the set of attributes (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uniqueness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No proper subset of the set has the uniqueness property (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minimality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13" name="Group 3"/>
          <p:cNvGrpSpPr/>
          <p:nvPr/>
        </p:nvGrpSpPr>
        <p:grpSpPr>
          <a:xfrm>
            <a:off x="1706400" y="4389120"/>
            <a:ext cx="2682720" cy="1600200"/>
            <a:chOff x="1706400" y="4389120"/>
            <a:chExt cx="2682720" cy="1600200"/>
          </a:xfrm>
        </p:grpSpPr>
        <p:sp>
          <p:nvSpPr>
            <p:cNvPr id="214" name="CustomShape 4"/>
            <p:cNvSpPr/>
            <p:nvPr/>
          </p:nvSpPr>
          <p:spPr>
            <a:xfrm>
              <a:off x="1706400" y="4389480"/>
              <a:ext cx="2679480" cy="1583640"/>
            </a:xfrm>
            <a:prstGeom prst="rect">
              <a:avLst/>
            </a:prstGeom>
            <a:noFill/>
            <a:ln w="1908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ID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First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Last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S139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John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Smith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S140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Mary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Jones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S141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John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Brown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S142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Jane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Smith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15" name="Line 5"/>
            <p:cNvSpPr/>
            <p:nvPr/>
          </p:nvSpPr>
          <p:spPr>
            <a:xfrm>
              <a:off x="1722240" y="4770360"/>
              <a:ext cx="2666880" cy="36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" name="Line 6"/>
            <p:cNvSpPr/>
            <p:nvPr/>
          </p:nvSpPr>
          <p:spPr>
            <a:xfrm>
              <a:off x="2560320" y="4389120"/>
              <a:ext cx="360" cy="160020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" name="Line 7"/>
            <p:cNvSpPr/>
            <p:nvPr/>
          </p:nvSpPr>
          <p:spPr>
            <a:xfrm>
              <a:off x="3474720" y="4389120"/>
              <a:ext cx="360" cy="160020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18" name="CustomShape 8"/>
          <p:cNvSpPr/>
          <p:nvPr/>
        </p:nvSpPr>
        <p:spPr>
          <a:xfrm>
            <a:off x="5355000" y="3962520"/>
            <a:ext cx="3579480" cy="913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Candidate key: {ID}; {First,Last}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looks reasonable but we may get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people with the same name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9" name="CustomShape 9"/>
          <p:cNvSpPr/>
          <p:nvPr/>
        </p:nvSpPr>
        <p:spPr>
          <a:xfrm>
            <a:off x="5336280" y="4889520"/>
            <a:ext cx="3265560" cy="913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{ID, First}, {ID, Last} and {ID,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First, Last} satisfy uniqueness,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but are not minimal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0" name="CustomShape 10"/>
          <p:cNvSpPr/>
          <p:nvPr/>
        </p:nvSpPr>
        <p:spPr>
          <a:xfrm>
            <a:off x="5338440" y="5740560"/>
            <a:ext cx="3299040" cy="639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{First} and {Last} do not give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 unique identifier for each row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Choosing Candidate Keys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2" name="TextShape 2"/>
          <p:cNvSpPr txBox="1"/>
          <p:nvPr/>
        </p:nvSpPr>
        <p:spPr>
          <a:xfrm>
            <a:off x="685800" y="1981080"/>
            <a:ext cx="7125840" cy="41112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Important: don’t look just on the data in the table to determine what is a candidate key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table may contain just one tuple, so anything would do!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Use knowledge of the real world – what is going to stay unique!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Primary Keys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4" name="TextShape 2"/>
          <p:cNvSpPr txBox="1"/>
          <p:nvPr/>
        </p:nvSpPr>
        <p:spPr>
          <a:xfrm>
            <a:off x="685800" y="1981080"/>
            <a:ext cx="7198920" cy="38952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One Candidate Key is usually chosen to be used to identify tuples in a relation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This is called the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Primary Key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Often a special ID attribute is used as the Primary Key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NULLs and Primary Keys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Missing information can be represented using NULLs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 NULL indicates a missing or unknown value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More on this later...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7" name="TextShape 3"/>
          <p:cNvSpPr txBox="1"/>
          <p:nvPr/>
        </p:nvSpPr>
        <p:spPr>
          <a:xfrm>
            <a:off x="366120" y="45270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Entity Integrity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: Primary Keys cannot contain NULL values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79" dur="indefinite" restart="never" nodeType="tmRoot">
          <p:childTnLst>
            <p:seq>
              <p:cTn id="8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Foreign Keys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Foreign Keys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are used to link data in two relations. A set of attributes in the first (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referencing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) relation is a Foreign Key if its value always either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Matches a Candidate Key value in the second (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referenced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) relation, or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Is wholly NULL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This is called 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Referential Integrity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81" dur="indefinite" restart="never" nodeType="tmRoot">
          <p:childTnLst>
            <p:seq>
              <p:cTn id="8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A1251461-8B80-4000-8A5B-A7FB87DCEB6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Times New Roman"/>
              </a:rPr>
              <a:t>Data Independence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4" name="TextShape 3"/>
          <p:cNvSpPr txBox="1"/>
          <p:nvPr/>
        </p:nvSpPr>
        <p:spPr>
          <a:xfrm>
            <a:off x="533520" y="1676520"/>
            <a:ext cx="772776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Logical Data Independence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Refers to immunity of external schemas to changes in conceptual schema.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Conceptual schema changes (e.g. addition/removal of entities).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>
    <p:wipe dir="d"/>
  </p:transition>
  <p:timing>
    <p:tnLst>
      <p:par>
        <p:cTn id="7" dur="indefinite" restart="never" nodeType="tmRoot">
          <p:childTnLst>
            <p:seq>
              <p:cTn id="8" dur="indefinite" nodeType="mainSeq">
                <p:childTnLst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T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h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e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R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e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a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t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i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o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n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a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M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o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e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l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31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Foreign Keys - Example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1371600" y="2057400"/>
            <a:ext cx="2209320" cy="1705320"/>
          </a:xfrm>
          <a:prstGeom prst="rect">
            <a:avLst/>
          </a:prstGeom>
          <a:noFill/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Department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DID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DName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13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Marketing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14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Accounts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15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Personnel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3" name="CustomShape 4"/>
          <p:cNvSpPr/>
          <p:nvPr/>
        </p:nvSpPr>
        <p:spPr>
          <a:xfrm>
            <a:off x="1371600" y="2438280"/>
            <a:ext cx="2209320" cy="1371240"/>
          </a:xfrm>
          <a:prstGeom prst="rect">
            <a:avLst/>
          </a:prstGeom>
          <a:noFill/>
          <a:ln w="190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Line 5"/>
          <p:cNvSpPr/>
          <p:nvPr/>
        </p:nvSpPr>
        <p:spPr>
          <a:xfrm>
            <a:off x="1371600" y="2819160"/>
            <a:ext cx="2209680" cy="36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Line 6"/>
          <p:cNvSpPr/>
          <p:nvPr/>
        </p:nvSpPr>
        <p:spPr>
          <a:xfrm>
            <a:off x="2133360" y="2438280"/>
            <a:ext cx="360" cy="137160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7"/>
          <p:cNvSpPr/>
          <p:nvPr/>
        </p:nvSpPr>
        <p:spPr>
          <a:xfrm>
            <a:off x="4419720" y="2057400"/>
            <a:ext cx="3657240" cy="1979640"/>
          </a:xfrm>
          <a:prstGeom prst="rect">
            <a:avLst/>
          </a:prstGeom>
          <a:noFill/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Employee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EID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EName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DID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15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John Smith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13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16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Mary Brown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14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17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Mark Jones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13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18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Jane Smith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NULL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7" name="CustomShape 8"/>
          <p:cNvSpPr/>
          <p:nvPr/>
        </p:nvSpPr>
        <p:spPr>
          <a:xfrm>
            <a:off x="4419720" y="2438280"/>
            <a:ext cx="3504960" cy="1599840"/>
          </a:xfrm>
          <a:prstGeom prst="rect">
            <a:avLst/>
          </a:prstGeom>
          <a:noFill/>
          <a:ln w="190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Line 9"/>
          <p:cNvSpPr/>
          <p:nvPr/>
        </p:nvSpPr>
        <p:spPr>
          <a:xfrm>
            <a:off x="5181480" y="2438280"/>
            <a:ext cx="360" cy="160020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Line 10"/>
          <p:cNvSpPr/>
          <p:nvPr/>
        </p:nvSpPr>
        <p:spPr>
          <a:xfrm>
            <a:off x="7086600" y="2438280"/>
            <a:ext cx="360" cy="160020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Line 11"/>
          <p:cNvSpPr/>
          <p:nvPr/>
        </p:nvSpPr>
        <p:spPr>
          <a:xfrm>
            <a:off x="4419360" y="2819160"/>
            <a:ext cx="3505320" cy="36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12"/>
          <p:cNvSpPr/>
          <p:nvPr/>
        </p:nvSpPr>
        <p:spPr>
          <a:xfrm>
            <a:off x="1298160" y="4343400"/>
            <a:ext cx="2768760" cy="1187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{DID} is a Candidate Key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 Department - Each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entry has a unique value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 DID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2" name="CustomShape 13"/>
          <p:cNvSpPr/>
          <p:nvPr/>
        </p:nvSpPr>
        <p:spPr>
          <a:xfrm>
            <a:off x="4422960" y="4343400"/>
            <a:ext cx="4114440" cy="1461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{DID} is a Foreign Key in Employee -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each Employee’s DID value is either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NULL, or matches an entry in the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Department relation. This links each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Employee to (at most) one Department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83" dur="indefinite" restart="never" nodeType="tmRoot">
          <p:childTnLst>
            <p:seq>
              <p:cTn id="8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Foreign Keys - Example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44" name="Group 2"/>
          <p:cNvGrpSpPr/>
          <p:nvPr/>
        </p:nvGrpSpPr>
        <p:grpSpPr>
          <a:xfrm>
            <a:off x="853920" y="2514600"/>
            <a:ext cx="3809880" cy="2020680"/>
            <a:chOff x="853920" y="2514600"/>
            <a:chExt cx="3809880" cy="2020680"/>
          </a:xfrm>
        </p:grpSpPr>
        <p:sp>
          <p:nvSpPr>
            <p:cNvPr id="245" name="CustomShape 3"/>
            <p:cNvSpPr/>
            <p:nvPr/>
          </p:nvSpPr>
          <p:spPr>
            <a:xfrm>
              <a:off x="1189440" y="2514600"/>
              <a:ext cx="3125520" cy="19796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Employee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ID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Name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Manager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E1496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John Smith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E1499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E1497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Mary Brown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E1498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E1498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Mark Jones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E1499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E1499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Jane Smith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NULL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46" name="CustomShape 4"/>
            <p:cNvSpPr/>
            <p:nvPr/>
          </p:nvSpPr>
          <p:spPr>
            <a:xfrm>
              <a:off x="853920" y="2859120"/>
              <a:ext cx="3809520" cy="1676160"/>
            </a:xfrm>
            <a:prstGeom prst="rect">
              <a:avLst/>
            </a:prstGeom>
            <a:noFill/>
            <a:ln w="1908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" name="Line 5"/>
            <p:cNvSpPr/>
            <p:nvPr/>
          </p:nvSpPr>
          <p:spPr>
            <a:xfrm>
              <a:off x="853920" y="3315960"/>
              <a:ext cx="3809880" cy="36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" name="Line 6"/>
            <p:cNvSpPr/>
            <p:nvPr/>
          </p:nvSpPr>
          <p:spPr>
            <a:xfrm>
              <a:off x="1768320" y="2858760"/>
              <a:ext cx="360" cy="167652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" name="Line 7"/>
            <p:cNvSpPr/>
            <p:nvPr/>
          </p:nvSpPr>
          <p:spPr>
            <a:xfrm>
              <a:off x="3520800" y="2858760"/>
              <a:ext cx="360" cy="167652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50" name="CustomShape 8"/>
          <p:cNvSpPr/>
          <p:nvPr/>
        </p:nvSpPr>
        <p:spPr>
          <a:xfrm>
            <a:off x="5111640" y="2743200"/>
            <a:ext cx="3270240" cy="1736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{ID} is a Candidate Key for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Employee, and {Manager} is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 Foreign Key, which refers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to the same relation - every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tuple’s Manager value is either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NULL or matches an ID value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85" dur="indefinite" restart="never" nodeType="tmRoot">
          <p:childTnLst>
            <p:seq>
              <p:cTn id="8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Referential Integrity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When relations are updated, referential integrity can be violated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This usually occurs when a referenced tuple is updated or deleted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3" name="TextShape 3"/>
          <p:cNvSpPr txBox="1"/>
          <p:nvPr/>
        </p:nvSpPr>
        <p:spPr>
          <a:xfrm>
            <a:off x="365760" y="3338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There are a number of options: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RESTRICT - stop the user from doing it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CASCADE - let the changes flow on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NULLIFY - make values NULL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87" dur="indefinite" restart="never" nodeType="tmRoot">
          <p:childTnLst>
            <p:seq>
              <p:cTn id="8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Referential Integrity - Example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What happens if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Marketing’s DID is changed to 16 in Department?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The entry for Accounts is deleted from Department?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6" name="CustomShape 3"/>
          <p:cNvSpPr/>
          <p:nvPr/>
        </p:nvSpPr>
        <p:spPr>
          <a:xfrm>
            <a:off x="914400" y="4146840"/>
            <a:ext cx="2209320" cy="1705320"/>
          </a:xfrm>
          <a:prstGeom prst="rect">
            <a:avLst/>
          </a:prstGeom>
          <a:noFill/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Department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DID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DName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13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Marketing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14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Accounts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15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Personnel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7" name="CustomShape 4"/>
          <p:cNvSpPr/>
          <p:nvPr/>
        </p:nvSpPr>
        <p:spPr>
          <a:xfrm>
            <a:off x="822960" y="4114800"/>
            <a:ext cx="2209320" cy="2010960"/>
          </a:xfrm>
          <a:prstGeom prst="rect">
            <a:avLst/>
          </a:prstGeom>
          <a:noFill/>
          <a:ln w="190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Line 5"/>
          <p:cNvSpPr/>
          <p:nvPr/>
        </p:nvSpPr>
        <p:spPr>
          <a:xfrm>
            <a:off x="822240" y="4937760"/>
            <a:ext cx="2210040" cy="36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Line 6"/>
          <p:cNvSpPr/>
          <p:nvPr/>
        </p:nvSpPr>
        <p:spPr>
          <a:xfrm>
            <a:off x="1462680" y="4572000"/>
            <a:ext cx="360" cy="137160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7"/>
          <p:cNvSpPr/>
          <p:nvPr/>
        </p:nvSpPr>
        <p:spPr>
          <a:xfrm>
            <a:off x="4876920" y="3962520"/>
            <a:ext cx="3657240" cy="1979640"/>
          </a:xfrm>
          <a:prstGeom prst="rect">
            <a:avLst/>
          </a:prstGeom>
          <a:noFill/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Employee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EID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EName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DID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15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John Smith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13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16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Mary Brown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14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17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Mark Jones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13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18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Jane Smith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NULL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1" name="CustomShape 8"/>
          <p:cNvSpPr/>
          <p:nvPr/>
        </p:nvSpPr>
        <p:spPr>
          <a:xfrm>
            <a:off x="4876920" y="4343400"/>
            <a:ext cx="3504960" cy="1599840"/>
          </a:xfrm>
          <a:prstGeom prst="rect">
            <a:avLst/>
          </a:prstGeom>
          <a:noFill/>
          <a:ln w="190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Line 9"/>
          <p:cNvSpPr/>
          <p:nvPr/>
        </p:nvSpPr>
        <p:spPr>
          <a:xfrm>
            <a:off x="5638680" y="4343400"/>
            <a:ext cx="360" cy="160020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Line 10"/>
          <p:cNvSpPr/>
          <p:nvPr/>
        </p:nvSpPr>
        <p:spPr>
          <a:xfrm>
            <a:off x="7543800" y="4343400"/>
            <a:ext cx="360" cy="160020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Line 11"/>
          <p:cNvSpPr/>
          <p:nvPr/>
        </p:nvSpPr>
        <p:spPr>
          <a:xfrm>
            <a:off x="4876560" y="4724280"/>
            <a:ext cx="3505320" cy="36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89" dur="indefinite" restart="never" nodeType="tmRoot">
          <p:childTnLst>
            <p:seq>
              <p:cTn id="9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183240" y="-914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RESTRICT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6" name="TextShape 2"/>
          <p:cNvSpPr txBox="1"/>
          <p:nvPr/>
        </p:nvSpPr>
        <p:spPr>
          <a:xfrm>
            <a:off x="457200" y="869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RESTRICT stops any action that violates integrity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You cannot update or delete Marketing or Accounts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You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can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change Personnel as it is not referenced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7" name="CustomShape 3"/>
          <p:cNvSpPr/>
          <p:nvPr/>
        </p:nvSpPr>
        <p:spPr>
          <a:xfrm>
            <a:off x="4876920" y="1981080"/>
            <a:ext cx="2209320" cy="1705320"/>
          </a:xfrm>
          <a:prstGeom prst="rect">
            <a:avLst/>
          </a:prstGeom>
          <a:noFill/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Department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DID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DName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13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Marketing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14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Accounts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15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Personnel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8" name="CustomShape 4"/>
          <p:cNvSpPr/>
          <p:nvPr/>
        </p:nvSpPr>
        <p:spPr>
          <a:xfrm>
            <a:off x="4876920" y="2362320"/>
            <a:ext cx="2209320" cy="1371240"/>
          </a:xfrm>
          <a:prstGeom prst="rect">
            <a:avLst/>
          </a:prstGeom>
          <a:noFill/>
          <a:ln w="190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Line 5"/>
          <p:cNvSpPr/>
          <p:nvPr/>
        </p:nvSpPr>
        <p:spPr>
          <a:xfrm>
            <a:off x="4876560" y="2743200"/>
            <a:ext cx="2210040" cy="36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Line 6"/>
          <p:cNvSpPr/>
          <p:nvPr/>
        </p:nvSpPr>
        <p:spPr>
          <a:xfrm>
            <a:off x="5638680" y="2361960"/>
            <a:ext cx="360" cy="137160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7"/>
          <p:cNvSpPr/>
          <p:nvPr/>
        </p:nvSpPr>
        <p:spPr>
          <a:xfrm>
            <a:off x="4876920" y="3962520"/>
            <a:ext cx="3657240" cy="1979640"/>
          </a:xfrm>
          <a:prstGeom prst="rect">
            <a:avLst/>
          </a:prstGeom>
          <a:noFill/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Employee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EID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EName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DID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15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John Smith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13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16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Mary Brown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14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17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Mark Jones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13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18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Jane Smith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NULL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2" name="CustomShape 8"/>
          <p:cNvSpPr/>
          <p:nvPr/>
        </p:nvSpPr>
        <p:spPr>
          <a:xfrm>
            <a:off x="4876920" y="4343400"/>
            <a:ext cx="3504960" cy="1599840"/>
          </a:xfrm>
          <a:prstGeom prst="rect">
            <a:avLst/>
          </a:prstGeom>
          <a:noFill/>
          <a:ln w="190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Line 9"/>
          <p:cNvSpPr/>
          <p:nvPr/>
        </p:nvSpPr>
        <p:spPr>
          <a:xfrm>
            <a:off x="5638680" y="4343400"/>
            <a:ext cx="360" cy="160020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Line 10"/>
          <p:cNvSpPr/>
          <p:nvPr/>
        </p:nvSpPr>
        <p:spPr>
          <a:xfrm>
            <a:off x="7543800" y="4343400"/>
            <a:ext cx="360" cy="160020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Line 11"/>
          <p:cNvSpPr/>
          <p:nvPr/>
        </p:nvSpPr>
        <p:spPr>
          <a:xfrm>
            <a:off x="4876560" y="4724280"/>
            <a:ext cx="3505320" cy="36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1" dur="indefinite" restart="never" nodeType="tmRoot">
          <p:childTnLst>
            <p:seq>
              <p:cTn id="9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extShape 1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The Relational Model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77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CASCADE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8" name="TextShape 3"/>
          <p:cNvSpPr txBox="1"/>
          <p:nvPr/>
        </p:nvSpPr>
        <p:spPr>
          <a:xfrm>
            <a:off x="685800" y="1981080"/>
            <a:ext cx="426672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CASCADE allows the changes made to flow through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If Marketing’s DID is changed to 16 in Department, then the DIDs for John Smith and Mark Jones also change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If Accounts is deleted then so is Mary Brown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79" name="Group 4"/>
          <p:cNvGrpSpPr/>
          <p:nvPr/>
        </p:nvGrpSpPr>
        <p:grpSpPr>
          <a:xfrm>
            <a:off x="5181480" y="1981080"/>
            <a:ext cx="2209680" cy="1752480"/>
            <a:chOff x="5181480" y="1981080"/>
            <a:chExt cx="2209680" cy="1752480"/>
          </a:xfrm>
        </p:grpSpPr>
        <p:sp>
          <p:nvSpPr>
            <p:cNvPr id="280" name="CustomShape 5"/>
            <p:cNvSpPr/>
            <p:nvPr/>
          </p:nvSpPr>
          <p:spPr>
            <a:xfrm>
              <a:off x="5181480" y="1981080"/>
              <a:ext cx="2209320" cy="1705320"/>
            </a:xfrm>
            <a:prstGeom prst="rect">
              <a:avLst/>
            </a:prstGeom>
            <a:noFill/>
            <a:ln w="1908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Department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DID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DName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13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Marketing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14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Accounts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15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Personnel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81" name="CustomShape 6"/>
            <p:cNvSpPr/>
            <p:nvPr/>
          </p:nvSpPr>
          <p:spPr>
            <a:xfrm>
              <a:off x="5181480" y="2362320"/>
              <a:ext cx="2209320" cy="1371240"/>
            </a:xfrm>
            <a:prstGeom prst="rect">
              <a:avLst/>
            </a:prstGeom>
            <a:noFill/>
            <a:ln w="1908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2" name="Line 7"/>
            <p:cNvSpPr/>
            <p:nvPr/>
          </p:nvSpPr>
          <p:spPr>
            <a:xfrm>
              <a:off x="5181480" y="2743200"/>
              <a:ext cx="2209680" cy="36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3" name="Line 8"/>
            <p:cNvSpPr/>
            <p:nvPr/>
          </p:nvSpPr>
          <p:spPr>
            <a:xfrm>
              <a:off x="5943600" y="2361960"/>
              <a:ext cx="360" cy="137160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84" name="Group 9"/>
          <p:cNvGrpSpPr/>
          <p:nvPr/>
        </p:nvGrpSpPr>
        <p:grpSpPr>
          <a:xfrm>
            <a:off x="5181480" y="3962520"/>
            <a:ext cx="3657240" cy="1981080"/>
            <a:chOff x="5181480" y="3962520"/>
            <a:chExt cx="3657240" cy="1981080"/>
          </a:xfrm>
        </p:grpSpPr>
        <p:sp>
          <p:nvSpPr>
            <p:cNvPr id="285" name="CustomShape 10"/>
            <p:cNvSpPr/>
            <p:nvPr/>
          </p:nvSpPr>
          <p:spPr>
            <a:xfrm>
              <a:off x="5181480" y="3962520"/>
              <a:ext cx="3657240" cy="1979640"/>
            </a:xfrm>
            <a:prstGeom prst="rect">
              <a:avLst/>
            </a:prstGeom>
            <a:noFill/>
            <a:ln w="1908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Employee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EID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EName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DID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15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John Smith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13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16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Mary Brown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14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17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Mark Jones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13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18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Jane Smith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NULL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86" name="CustomShape 11"/>
            <p:cNvSpPr/>
            <p:nvPr/>
          </p:nvSpPr>
          <p:spPr>
            <a:xfrm>
              <a:off x="5181480" y="4343400"/>
              <a:ext cx="3504960" cy="1599840"/>
            </a:xfrm>
            <a:prstGeom prst="rect">
              <a:avLst/>
            </a:prstGeom>
            <a:noFill/>
            <a:ln w="1908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7" name="Line 12"/>
            <p:cNvSpPr/>
            <p:nvPr/>
          </p:nvSpPr>
          <p:spPr>
            <a:xfrm>
              <a:off x="5943600" y="4343400"/>
              <a:ext cx="360" cy="160020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8" name="Line 13"/>
            <p:cNvSpPr/>
            <p:nvPr/>
          </p:nvSpPr>
          <p:spPr>
            <a:xfrm>
              <a:off x="7848360" y="4343400"/>
              <a:ext cx="360" cy="160020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9" name="Line 14"/>
            <p:cNvSpPr/>
            <p:nvPr/>
          </p:nvSpPr>
          <p:spPr>
            <a:xfrm>
              <a:off x="5181480" y="4725720"/>
              <a:ext cx="3505320" cy="36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90" name="Group 15"/>
          <p:cNvGrpSpPr/>
          <p:nvPr/>
        </p:nvGrpSpPr>
        <p:grpSpPr>
          <a:xfrm>
            <a:off x="5257800" y="2743200"/>
            <a:ext cx="3407760" cy="2895480"/>
            <a:chOff x="5257800" y="2743200"/>
            <a:chExt cx="3407760" cy="2895480"/>
          </a:xfrm>
        </p:grpSpPr>
        <p:sp>
          <p:nvSpPr>
            <p:cNvPr id="291" name="CustomShape 16"/>
            <p:cNvSpPr/>
            <p:nvPr/>
          </p:nvSpPr>
          <p:spPr>
            <a:xfrm>
              <a:off x="5488200" y="2743200"/>
              <a:ext cx="434160" cy="3646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1f497d"/>
                  </a:solidFill>
                  <a:latin typeface="Arial"/>
                </a:rPr>
                <a:t>16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92" name="CustomShape 17"/>
            <p:cNvSpPr/>
            <p:nvPr/>
          </p:nvSpPr>
          <p:spPr>
            <a:xfrm>
              <a:off x="8231400" y="5257800"/>
              <a:ext cx="434160" cy="3646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1f497d"/>
                  </a:solidFill>
                  <a:latin typeface="Arial"/>
                </a:rPr>
                <a:t>16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93" name="CustomShape 18"/>
            <p:cNvSpPr/>
            <p:nvPr/>
          </p:nvSpPr>
          <p:spPr>
            <a:xfrm>
              <a:off x="8231400" y="4724280"/>
              <a:ext cx="434160" cy="3646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1f497d"/>
                  </a:solidFill>
                  <a:latin typeface="Arial"/>
                </a:rPr>
                <a:t>16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94" name="Line 19"/>
            <p:cNvSpPr/>
            <p:nvPr/>
          </p:nvSpPr>
          <p:spPr>
            <a:xfrm>
              <a:off x="5257800" y="2819160"/>
              <a:ext cx="304560" cy="304920"/>
            </a:xfrm>
            <a:prstGeom prst="line">
              <a:avLst/>
            </a:prstGeom>
            <a:ln w="19080">
              <a:solidFill>
                <a:schemeClr val="tx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5" name="Line 20"/>
            <p:cNvSpPr/>
            <p:nvPr/>
          </p:nvSpPr>
          <p:spPr>
            <a:xfrm>
              <a:off x="8001000" y="5333760"/>
              <a:ext cx="304560" cy="304920"/>
            </a:xfrm>
            <a:prstGeom prst="line">
              <a:avLst/>
            </a:prstGeom>
            <a:ln w="19080">
              <a:solidFill>
                <a:schemeClr val="tx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6" name="Line 21"/>
            <p:cNvSpPr/>
            <p:nvPr/>
          </p:nvSpPr>
          <p:spPr>
            <a:xfrm>
              <a:off x="8001000" y="4800600"/>
              <a:ext cx="304560" cy="304560"/>
            </a:xfrm>
            <a:prstGeom prst="line">
              <a:avLst/>
            </a:prstGeom>
            <a:ln w="19080">
              <a:solidFill>
                <a:schemeClr val="tx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97" name="Group 22"/>
          <p:cNvGrpSpPr/>
          <p:nvPr/>
        </p:nvGrpSpPr>
        <p:grpSpPr>
          <a:xfrm>
            <a:off x="5029200" y="3200400"/>
            <a:ext cx="3809880" cy="2057760"/>
            <a:chOff x="5029200" y="3200400"/>
            <a:chExt cx="3809880" cy="2057760"/>
          </a:xfrm>
        </p:grpSpPr>
        <p:sp>
          <p:nvSpPr>
            <p:cNvPr id="298" name="Line 23"/>
            <p:cNvSpPr/>
            <p:nvPr/>
          </p:nvSpPr>
          <p:spPr>
            <a:xfrm>
              <a:off x="5029200" y="3200400"/>
              <a:ext cx="2514600" cy="360"/>
            </a:xfrm>
            <a:prstGeom prst="line">
              <a:avLst/>
            </a:prstGeom>
            <a:ln w="19080">
              <a:solidFill>
                <a:schemeClr val="tx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9" name="Line 24"/>
            <p:cNvSpPr/>
            <p:nvPr/>
          </p:nvSpPr>
          <p:spPr>
            <a:xfrm>
              <a:off x="5029200" y="5257800"/>
              <a:ext cx="3809880" cy="360"/>
            </a:xfrm>
            <a:prstGeom prst="line">
              <a:avLst/>
            </a:prstGeom>
            <a:ln w="19080">
              <a:solidFill>
                <a:schemeClr val="tx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0" name="Line 25"/>
            <p:cNvSpPr/>
            <p:nvPr/>
          </p:nvSpPr>
          <p:spPr>
            <a:xfrm>
              <a:off x="5029200" y="5181480"/>
              <a:ext cx="3809880" cy="360"/>
            </a:xfrm>
            <a:prstGeom prst="line">
              <a:avLst/>
            </a:prstGeom>
            <a:ln w="19080">
              <a:solidFill>
                <a:schemeClr val="tx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1" name="Line 26"/>
            <p:cNvSpPr/>
            <p:nvPr/>
          </p:nvSpPr>
          <p:spPr>
            <a:xfrm>
              <a:off x="5029200" y="3276360"/>
              <a:ext cx="2514600" cy="360"/>
            </a:xfrm>
            <a:prstGeom prst="line">
              <a:avLst/>
            </a:prstGeom>
            <a:ln w="19080">
              <a:solidFill>
                <a:schemeClr val="tx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iming>
    <p:tnLst>
      <p:par>
        <p:cTn id="93" dur="indefinite" restart="never" nodeType="tmRoot">
          <p:childTnLst>
            <p:seq>
              <p:cTn id="94" dur="indefinite" nodeType="mainSeq">
                <p:childTnLst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extShape 1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The Relational Model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03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NULLIFY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4" name="TextShape 3"/>
          <p:cNvSpPr txBox="1"/>
          <p:nvPr/>
        </p:nvSpPr>
        <p:spPr>
          <a:xfrm>
            <a:off x="685800" y="1981080"/>
            <a:ext cx="434304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NULLIFY sets problem values to NULL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If Marketing’s DID changes then John Smith’s and Mark Jones’ DIDs are set to NULL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If Accounts is deleted, Mary Brown’s DID becomes NULL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305" name="Group 4"/>
          <p:cNvGrpSpPr/>
          <p:nvPr/>
        </p:nvGrpSpPr>
        <p:grpSpPr>
          <a:xfrm>
            <a:off x="5181480" y="1981080"/>
            <a:ext cx="2209680" cy="1752480"/>
            <a:chOff x="5181480" y="1981080"/>
            <a:chExt cx="2209680" cy="1752480"/>
          </a:xfrm>
        </p:grpSpPr>
        <p:sp>
          <p:nvSpPr>
            <p:cNvPr id="306" name="CustomShape 5"/>
            <p:cNvSpPr/>
            <p:nvPr/>
          </p:nvSpPr>
          <p:spPr>
            <a:xfrm>
              <a:off x="5181480" y="1981080"/>
              <a:ext cx="2209320" cy="1705320"/>
            </a:xfrm>
            <a:prstGeom prst="rect">
              <a:avLst/>
            </a:prstGeom>
            <a:noFill/>
            <a:ln w="1908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Department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DID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DName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13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Marketing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14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Accounts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15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Personnel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07" name="CustomShape 6"/>
            <p:cNvSpPr/>
            <p:nvPr/>
          </p:nvSpPr>
          <p:spPr>
            <a:xfrm>
              <a:off x="5181480" y="2362320"/>
              <a:ext cx="2209320" cy="1371240"/>
            </a:xfrm>
            <a:prstGeom prst="rect">
              <a:avLst/>
            </a:prstGeom>
            <a:noFill/>
            <a:ln w="1908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8" name="Line 7"/>
            <p:cNvSpPr/>
            <p:nvPr/>
          </p:nvSpPr>
          <p:spPr>
            <a:xfrm>
              <a:off x="5181480" y="2743200"/>
              <a:ext cx="2209680" cy="36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9" name="Line 8"/>
            <p:cNvSpPr/>
            <p:nvPr/>
          </p:nvSpPr>
          <p:spPr>
            <a:xfrm>
              <a:off x="5943600" y="2361960"/>
              <a:ext cx="360" cy="137160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10" name="Group 9"/>
          <p:cNvGrpSpPr/>
          <p:nvPr/>
        </p:nvGrpSpPr>
        <p:grpSpPr>
          <a:xfrm>
            <a:off x="5181480" y="3962520"/>
            <a:ext cx="3657240" cy="1981080"/>
            <a:chOff x="5181480" y="3962520"/>
            <a:chExt cx="3657240" cy="1981080"/>
          </a:xfrm>
        </p:grpSpPr>
        <p:sp>
          <p:nvSpPr>
            <p:cNvPr id="311" name="CustomShape 10"/>
            <p:cNvSpPr/>
            <p:nvPr/>
          </p:nvSpPr>
          <p:spPr>
            <a:xfrm>
              <a:off x="5181480" y="3962520"/>
              <a:ext cx="3657240" cy="1979640"/>
            </a:xfrm>
            <a:prstGeom prst="rect">
              <a:avLst/>
            </a:prstGeom>
            <a:noFill/>
            <a:ln w="1908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Employee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EID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EName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DID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15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John Smith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13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16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Mary Brown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14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17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Mark Jones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13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18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Jane Smith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NULL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12" name="CustomShape 11"/>
            <p:cNvSpPr/>
            <p:nvPr/>
          </p:nvSpPr>
          <p:spPr>
            <a:xfrm>
              <a:off x="5181480" y="4343400"/>
              <a:ext cx="3504960" cy="1599840"/>
            </a:xfrm>
            <a:prstGeom prst="rect">
              <a:avLst/>
            </a:prstGeom>
            <a:noFill/>
            <a:ln w="1908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3" name="Line 12"/>
            <p:cNvSpPr/>
            <p:nvPr/>
          </p:nvSpPr>
          <p:spPr>
            <a:xfrm>
              <a:off x="5943600" y="4343400"/>
              <a:ext cx="360" cy="160020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4" name="Line 13"/>
            <p:cNvSpPr/>
            <p:nvPr/>
          </p:nvSpPr>
          <p:spPr>
            <a:xfrm>
              <a:off x="7848360" y="4343400"/>
              <a:ext cx="360" cy="160020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5" name="Line 14"/>
            <p:cNvSpPr/>
            <p:nvPr/>
          </p:nvSpPr>
          <p:spPr>
            <a:xfrm>
              <a:off x="5181480" y="4725720"/>
              <a:ext cx="3505320" cy="36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16" name="Group 15"/>
          <p:cNvGrpSpPr/>
          <p:nvPr/>
        </p:nvGrpSpPr>
        <p:grpSpPr>
          <a:xfrm>
            <a:off x="5029200" y="3200400"/>
            <a:ext cx="3965760" cy="2209680"/>
            <a:chOff x="5029200" y="3200400"/>
            <a:chExt cx="3965760" cy="2209680"/>
          </a:xfrm>
        </p:grpSpPr>
        <p:sp>
          <p:nvSpPr>
            <p:cNvPr id="317" name="Line 16"/>
            <p:cNvSpPr/>
            <p:nvPr/>
          </p:nvSpPr>
          <p:spPr>
            <a:xfrm>
              <a:off x="5029200" y="3200400"/>
              <a:ext cx="2514600" cy="360"/>
            </a:xfrm>
            <a:prstGeom prst="line">
              <a:avLst/>
            </a:prstGeom>
            <a:ln w="19080">
              <a:solidFill>
                <a:schemeClr val="tx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8" name="Line 17"/>
            <p:cNvSpPr/>
            <p:nvPr/>
          </p:nvSpPr>
          <p:spPr>
            <a:xfrm>
              <a:off x="5029200" y="3276360"/>
              <a:ext cx="2514600" cy="360"/>
            </a:xfrm>
            <a:prstGeom prst="line">
              <a:avLst/>
            </a:prstGeom>
            <a:ln w="19080">
              <a:solidFill>
                <a:schemeClr val="tx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9" name="Line 18"/>
            <p:cNvSpPr/>
            <p:nvPr/>
          </p:nvSpPr>
          <p:spPr>
            <a:xfrm>
              <a:off x="8001000" y="5105160"/>
              <a:ext cx="304560" cy="304920"/>
            </a:xfrm>
            <a:prstGeom prst="line">
              <a:avLst/>
            </a:prstGeom>
            <a:ln w="19080">
              <a:solidFill>
                <a:schemeClr val="tx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19"/>
            <p:cNvSpPr/>
            <p:nvPr/>
          </p:nvSpPr>
          <p:spPr>
            <a:xfrm>
              <a:off x="8231760" y="5029200"/>
              <a:ext cx="763200" cy="3646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1f497d"/>
                  </a:solidFill>
                  <a:latin typeface="Arial"/>
                </a:rPr>
                <a:t>NULL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321" name="Group 20"/>
          <p:cNvGrpSpPr/>
          <p:nvPr/>
        </p:nvGrpSpPr>
        <p:grpSpPr>
          <a:xfrm>
            <a:off x="5257800" y="2743200"/>
            <a:ext cx="3737160" cy="2955600"/>
            <a:chOff x="5257800" y="2743200"/>
            <a:chExt cx="3737160" cy="2955600"/>
          </a:xfrm>
        </p:grpSpPr>
        <p:sp>
          <p:nvSpPr>
            <p:cNvPr id="322" name="CustomShape 21"/>
            <p:cNvSpPr/>
            <p:nvPr/>
          </p:nvSpPr>
          <p:spPr>
            <a:xfrm>
              <a:off x="5488200" y="2743200"/>
              <a:ext cx="434160" cy="3646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1f497d"/>
                  </a:solidFill>
                  <a:latin typeface="Arial"/>
                </a:rPr>
                <a:t>16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23" name="CustomShape 22"/>
            <p:cNvSpPr/>
            <p:nvPr/>
          </p:nvSpPr>
          <p:spPr>
            <a:xfrm>
              <a:off x="8231760" y="4724280"/>
              <a:ext cx="763200" cy="3646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1f497d"/>
                  </a:solidFill>
                  <a:latin typeface="Arial"/>
                </a:rPr>
                <a:t>NULL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24" name="Line 23"/>
            <p:cNvSpPr/>
            <p:nvPr/>
          </p:nvSpPr>
          <p:spPr>
            <a:xfrm>
              <a:off x="5257800" y="2819160"/>
              <a:ext cx="304560" cy="304920"/>
            </a:xfrm>
            <a:prstGeom prst="line">
              <a:avLst/>
            </a:prstGeom>
            <a:ln w="19080">
              <a:solidFill>
                <a:schemeClr val="tx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5" name="Line 24"/>
            <p:cNvSpPr/>
            <p:nvPr/>
          </p:nvSpPr>
          <p:spPr>
            <a:xfrm>
              <a:off x="8001000" y="5333760"/>
              <a:ext cx="304560" cy="304920"/>
            </a:xfrm>
            <a:prstGeom prst="line">
              <a:avLst/>
            </a:prstGeom>
            <a:ln w="19080">
              <a:solidFill>
                <a:schemeClr val="tx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Line 25"/>
            <p:cNvSpPr/>
            <p:nvPr/>
          </p:nvSpPr>
          <p:spPr>
            <a:xfrm>
              <a:off x="8001000" y="4800600"/>
              <a:ext cx="304560" cy="304560"/>
            </a:xfrm>
            <a:prstGeom prst="line">
              <a:avLst/>
            </a:prstGeom>
            <a:ln w="19080">
              <a:solidFill>
                <a:schemeClr val="tx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7" name="CustomShape 26"/>
            <p:cNvSpPr/>
            <p:nvPr/>
          </p:nvSpPr>
          <p:spPr>
            <a:xfrm>
              <a:off x="8231760" y="5334120"/>
              <a:ext cx="763200" cy="3646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1f497d"/>
                  </a:solidFill>
                  <a:latin typeface="Arial"/>
                </a:rPr>
                <a:t>NULL</a:t>
              </a:r>
              <a:endParaRPr b="0" lang="en-US" sz="1800" spc="-1" strike="noStrike">
                <a:latin typeface="Arial"/>
              </a:endParaRPr>
            </a:p>
          </p:txBody>
        </p:sp>
      </p:grpSp>
    </p:spTree>
  </p:cSld>
  <p:timing>
    <p:tnLst>
      <p:par>
        <p:cTn id="103" dur="indefinite" restart="never" nodeType="tmRoot">
          <p:childTnLst>
            <p:seq>
              <p:cTn id="104" dur="indefinite" nodeType="mainSeq">
                <p:childTnLst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1CE4303B-5AAF-456B-8E4C-7B990BD6F54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29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Relational Integrity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0" name="TextShape 3"/>
          <p:cNvSpPr txBox="1"/>
          <p:nvPr/>
        </p:nvSpPr>
        <p:spPr>
          <a:xfrm>
            <a:off x="533520" y="1676520"/>
            <a:ext cx="7727760" cy="411444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Enterprise Constraints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Additional rules specified by database administrators.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>
    <p:wipe dir="d"/>
  </p:transition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CB7FA138-7459-4A2F-8F4A-140C8534463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32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Views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3" name="TextShape 3"/>
          <p:cNvSpPr txBox="1"/>
          <p:nvPr/>
        </p:nvSpPr>
        <p:spPr>
          <a:xfrm>
            <a:off x="609480" y="1676520"/>
            <a:ext cx="772776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Base Relation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Named relation corresponding to an entity in conceptual schema, whose tuples are physically stored in database.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View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Dynamic result of one or more relational operations operating on base relations to produce another relation.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>
    <p:wipe dir="d"/>
  </p:transition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D437F454-DB9A-44DE-97E4-7A9D0E297721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35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Views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6" name="TextShape 3"/>
          <p:cNvSpPr txBox="1"/>
          <p:nvPr/>
        </p:nvSpPr>
        <p:spPr>
          <a:xfrm>
            <a:off x="380880" y="1600200"/>
            <a:ext cx="8000640" cy="411444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>
            <a:normAutofit/>
          </a:bodyPr>
          <a:p>
            <a:pPr marL="343080" indent="-34272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 virtual relation that does not necessarily actually exist in the database but is produced upon request, at time of request.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Contents of a view are defined as a query on one or more base relations.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Views are dynamic, meaning that changes made to base relations that affect view attributes are immediately reflected in the view.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>
    <p:wipe dir="d"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5A7EBBAF-DC55-4A39-B0C5-83DCF68B2B9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Times New Roman"/>
              </a:rPr>
              <a:t>Data Independence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7" name="TextShape 3"/>
          <p:cNvSpPr txBox="1"/>
          <p:nvPr/>
        </p:nvSpPr>
        <p:spPr>
          <a:xfrm>
            <a:off x="533520" y="1676520"/>
            <a:ext cx="792432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Physical Data Independence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Refers to immunity of conceptual schema to changes in the internal schema.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Internal schema changes (e.g. using different file organizations, storage structures/devices).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>
    <p:wipe dir="d"/>
  </p:transition>
  <p:timing>
    <p:tnLst>
      <p:par>
        <p:cTn id="19" dur="indefinite" restart="never" nodeType="tmRoot">
          <p:childTnLst>
            <p:seq>
              <p:cTn id="20" dur="indefinite" nodeType="mainSeq">
                <p:childTnLst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DFA405E1-A964-4956-B64C-C0189521767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38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Purpose of Views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9" name="TextShape 3"/>
          <p:cNvSpPr txBox="1"/>
          <p:nvPr/>
        </p:nvSpPr>
        <p:spPr>
          <a:xfrm>
            <a:off x="533520" y="1676520"/>
            <a:ext cx="7727760" cy="411444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>
            <a:normAutofit/>
          </a:bodyPr>
          <a:p>
            <a:pPr marL="343080" indent="-34272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Provides powerful and flexible security mechanism by hiding parts of database from certain users.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Permits users to access data in a customized way, so that same data can be seen by different users in different ways, at same time.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Can simplify complex operations on base relations.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>
    <p:wipe dir="d"/>
  </p:transition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F45C6496-3003-46BF-8682-B7897999D4B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41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Updating Views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2" name="TextShape 3"/>
          <p:cNvSpPr txBox="1"/>
          <p:nvPr/>
        </p:nvSpPr>
        <p:spPr>
          <a:xfrm>
            <a:off x="457200" y="1676520"/>
            <a:ext cx="7727760" cy="411444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All updates to a base relation should be immediately reflected in all views that reference that base relation.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If view is updated, underlying base relation should reflect change.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>
    <p:wipe dir="d"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5C4258AF-C745-4647-8110-856FC5494CF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Times New Roman"/>
              </a:rPr>
              <a:t>Data Independence and the ANSI-SPARC Three-level Architecture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0" name="Picture 5" descr=""/>
          <p:cNvPicPr/>
          <p:nvPr/>
        </p:nvPicPr>
        <p:blipFill>
          <a:blip r:embed="rId1"/>
          <a:stretch/>
        </p:blipFill>
        <p:spPr>
          <a:xfrm>
            <a:off x="533520" y="1676520"/>
            <a:ext cx="7848360" cy="3854160"/>
          </a:xfrm>
          <a:prstGeom prst="rect">
            <a:avLst/>
          </a:prstGeom>
          <a:ln>
            <a:noFill/>
          </a:ln>
        </p:spPr>
      </p:pic>
    </p:spTree>
  </p:cSld>
  <p:transition>
    <p:wipe dir="d"/>
  </p:transition>
  <p:timing>
    <p:tnLst>
      <p:par>
        <p:cTn id="31" dur="indefinite" restart="never" nodeType="tmRoot">
          <p:childTnLst>
            <p:seq>
              <p:cTn id="32" dur="indefinite" nodeType="mainSeq">
                <p:childTnLst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517B6F49-3B46-4099-9999-9CB80622A3A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Times New Roman"/>
              </a:rPr>
              <a:t>Data Model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3" name="TextShape 3"/>
          <p:cNvSpPr txBox="1"/>
          <p:nvPr/>
        </p:nvSpPr>
        <p:spPr>
          <a:xfrm>
            <a:off x="609480" y="1676520"/>
            <a:ext cx="7727760" cy="4114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Data Model comprises: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A structural part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A manipulative part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>
    <p:wipe dir="d"/>
  </p:transition>
  <p:timing>
    <p:tnLst>
      <p:par>
        <p:cTn id="37" dur="indefinite" restart="never" nodeType="tmRoot">
          <p:childTnLst>
            <p:seq>
              <p:cTn id="38" dur="indefinite" nodeType="mainSeq">
                <p:childTnLst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32BA72AA-9D25-4F65-95A3-F4894A90C53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Times New Roman"/>
              </a:rPr>
              <a:t>Data Model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6" name="TextShape 3"/>
          <p:cNvSpPr txBox="1"/>
          <p:nvPr/>
        </p:nvSpPr>
        <p:spPr>
          <a:xfrm>
            <a:off x="609480" y="1676520"/>
            <a:ext cx="784836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Times New Roman"/>
              </a:rPr>
              <a:t>Purpose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To represent data in an understandable way.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>
    <p:wipe dir="d"/>
  </p:transition>
  <p:timing>
    <p:tnLst>
      <p:par>
        <p:cTn id="49" dur="indefinite" restart="never" nodeType="tmRoot">
          <p:childTnLst>
            <p:seq>
              <p:cTn id="50" dur="indefinite" nodeType="mainSeq">
                <p:childTnLst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Relational Systems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Then, in 1970,E. F. Codd wrote “A Relational Model of Data for Large Shared Databanks” and introduced the relational model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Information is stored as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tuples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or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records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in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relations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or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tables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Most modern DBMS are based on the relational model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The relational model  covers 3 areas:</a:t>
            </a:r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Data structure</a:t>
            </a:r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Data manipulation</a:t>
            </a:r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Data integrity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F6F67087-6548-484F-B85B-768120ADA7B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Relational Model Terminology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1" name="TextShape 3"/>
          <p:cNvSpPr txBox="1"/>
          <p:nvPr/>
        </p:nvSpPr>
        <p:spPr>
          <a:xfrm>
            <a:off x="533520" y="1676520"/>
            <a:ext cx="7727760" cy="411444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 relation is a table with columns and rows.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Attribute is a named column of a relation.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Domain is the set of allowable values for one or more attributes.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>
    <p:wipe dir="d"/>
  </p:transition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540651F1-EA52-43C0-8C58-4A5017DA1C4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Relational Model Terminology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TextShape 3"/>
          <p:cNvSpPr txBox="1"/>
          <p:nvPr/>
        </p:nvSpPr>
        <p:spPr>
          <a:xfrm>
            <a:off x="533520" y="1752480"/>
            <a:ext cx="8076960" cy="411444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>
            <a:normAutofit/>
          </a:bodyPr>
          <a:p>
            <a:pPr marL="343080" indent="-34272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Tuple is a row of a relation.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Degree is the number of attributes in a relation.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Cardinality is the number of tuples in a relation.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Relational Database is a collection of relations with distinct relation names.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>
    <p:wipe dir="d"/>
  </p:transition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3687</TotalTime>
  <Application>LibreOffice/6.0.7.3$Linux_X86_64 LibreOffice_project/00m0$Build-3</Application>
  <Words>1170</Words>
  <Paragraphs>283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shoaib khan</dc:creator>
  <dc:description/>
  <dc:language>en-US</dc:language>
  <cp:lastModifiedBy/>
  <dcterms:modified xsi:type="dcterms:W3CDTF">2022-03-12T23:00:08Z</dcterms:modified>
  <cp:revision>40</cp:revision>
  <dc:subject/>
  <dc:title>Differences between Three Levels of ANSI-SPARC Architecture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27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31</vt:i4>
  </property>
</Properties>
</file>