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3" r:id="rId2"/>
    <p:sldId id="300" r:id="rId3"/>
    <p:sldId id="339" r:id="rId4"/>
    <p:sldId id="301" r:id="rId5"/>
    <p:sldId id="336" r:id="rId6"/>
    <p:sldId id="305" r:id="rId7"/>
    <p:sldId id="304" r:id="rId8"/>
    <p:sldId id="342" r:id="rId9"/>
    <p:sldId id="337" r:id="rId10"/>
    <p:sldId id="340" r:id="rId11"/>
    <p:sldId id="341" r:id="rId12"/>
    <p:sldId id="344" r:id="rId13"/>
    <p:sldId id="345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05D"/>
    <a:srgbClr val="251C4C"/>
    <a:srgbClr val="F3FAFF"/>
    <a:srgbClr val="555A5E"/>
    <a:srgbClr val="4EA1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10" autoAdjust="0"/>
  </p:normalViewPr>
  <p:slideViewPr>
    <p:cSldViewPr>
      <p:cViewPr>
        <p:scale>
          <a:sx n="60" d="100"/>
          <a:sy n="60" d="100"/>
        </p:scale>
        <p:origin x="-14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DBDBA1-A420-45F7-A81A-CA105ECF3921}" type="datetimeFigureOut">
              <a:rPr lang="en-US"/>
              <a:pPr>
                <a:defRPr/>
              </a:pPr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9EBD25-9019-4F5D-8674-3814E0993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84724-1E98-43EC-8C3C-2F50BA7FA901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49828F-93F5-4097-BD5C-561BA4F54AE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D0250E-C1EA-45A7-AC31-066FA5DA4B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</p:spPr>
        <p:txBody>
          <a:bodyPr wrap="square" lIns="91753" tIns="46655" rIns="91753" bIns="46655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/>
              <a:t>Ergonomics</a:t>
            </a:r>
            <a:r>
              <a:rPr lang="en-US" dirty="0" smtClean="0"/>
              <a:t> is the process of designing or arranging workplaces, products and systems so that they fit the people who use them.</a:t>
            </a:r>
          </a:p>
          <a:p>
            <a:r>
              <a:rPr lang="en-US" dirty="0" smtClean="0"/>
              <a:t>in industry, </a:t>
            </a:r>
            <a:r>
              <a:rPr lang="en-US" b="1" dirty="0" smtClean="0"/>
              <a:t>human factors</a:t>
            </a:r>
            <a:r>
              <a:rPr lang="en-US" dirty="0" smtClean="0"/>
              <a:t> (also known as ergonomics) is the study of how </a:t>
            </a:r>
            <a:r>
              <a:rPr lang="en-US" b="1" dirty="0" smtClean="0"/>
              <a:t>humans</a:t>
            </a:r>
            <a:r>
              <a:rPr lang="en-US" dirty="0" smtClean="0"/>
              <a:t> behave physically and psychologically in relation to particular environments, products, or services. ... A </a:t>
            </a:r>
            <a:r>
              <a:rPr lang="en-US" b="1" dirty="0" smtClean="0"/>
              <a:t>human factors</a:t>
            </a:r>
            <a:r>
              <a:rPr lang="en-US" dirty="0" smtClean="0"/>
              <a:t> specialist typically has an advanced academic degree in Psychology or has special training.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993297-97C2-4F26-8F71-14F49729236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7854CE-3634-416A-8DB4-D25346A2A9C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By </a:t>
            </a:r>
            <a:r>
              <a:rPr lang="en-US" i="1" smtClean="0"/>
              <a:t>interaction </a:t>
            </a:r>
            <a:r>
              <a:rPr lang="en-US" smtClean="0"/>
              <a:t>we mean any communication between a user and computer, be it direct or indirect. </a:t>
            </a:r>
          </a:p>
          <a:p>
            <a:r>
              <a:rPr lang="en-US" smtClean="0"/>
              <a:t>Direct interaction involves a dialog with feedback and control throughout performance of the task. </a:t>
            </a:r>
          </a:p>
          <a:p>
            <a:r>
              <a:rPr lang="en-US" smtClean="0"/>
              <a:t>Indirect interaction may involve batch processing or intelligent sensors controlling the environment.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24EC9C-7EA9-4ED3-BC96-2B64088EF0E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4E69C-4CCD-4BCD-992B-46859F47CF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17268-9E0D-4AD6-9A13-61B913083A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4C5E-B83C-4BD2-8474-56FDD3BB74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E670-D2D6-4594-9205-882842C39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6571B-B19C-4E50-B1CA-A075862381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BC8A2-1E9B-4FDC-8186-98A796D378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01904-98A1-4DB2-9F4E-1AB036A13A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DAF57-ACA2-47C7-B7E5-6EC635792A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A3716-E00C-4D7C-95B6-0BFBE4A37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DE661-46E9-49DD-AEEF-21188DF73A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79D06-5A5C-40C7-B612-07814CF0D6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 charset="0"/>
              </a:defRPr>
            </a:lvl1pPr>
          </a:lstStyle>
          <a:p>
            <a:pPr>
              <a:defRPr/>
            </a:pPr>
            <a:fld id="{2C5DDA9F-C68C-465D-B32C-4E0484B61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2056" name="Group 19"/>
          <p:cNvGrpSpPr>
            <a:grpSpLocks/>
          </p:cNvGrpSpPr>
          <p:nvPr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4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9" name="Picture 16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13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4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717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289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861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4335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ibook.com/e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657600"/>
            <a:ext cx="6629400" cy="1219200"/>
          </a:xfrm>
        </p:spPr>
        <p:txBody>
          <a:bodyPr/>
          <a:lstStyle/>
          <a:p>
            <a:pPr algn="ctr" eaLnBrk="1" hangingPunct="1">
              <a:spcAft>
                <a:spcPct val="30000"/>
              </a:spcAft>
            </a:pPr>
            <a:r>
              <a:rPr lang="en-GB" sz="4000" smtClean="0">
                <a:solidFill>
                  <a:srgbClr val="2E005D"/>
                </a:solidFill>
                <a:latin typeface="Verdana" pitchFamily="34" charset="0"/>
              </a:rPr>
              <a:t>Introduction</a:t>
            </a:r>
            <a:endParaRPr lang="en-GB" sz="4000" smtClean="0">
              <a:solidFill>
                <a:srgbClr val="2E005D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295400"/>
            <a:ext cx="6400800" cy="2286000"/>
          </a:xfrm>
        </p:spPr>
        <p:txBody>
          <a:bodyPr/>
          <a:lstStyle/>
          <a:p>
            <a:pPr eaLnBrk="1" hangingPunct="1"/>
            <a:r>
              <a:rPr lang="en-GB" sz="4400" smtClean="0">
                <a:latin typeface="Comic Sans MS" pitchFamily="66" charset="0"/>
              </a:rPr>
              <a:t>Human Computer Interaction (HCI)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57162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625122" cy="452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Foundations of HCI /1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Human Cognitive psychology:</a:t>
            </a:r>
          </a:p>
          <a:p>
            <a:pPr lvl="1"/>
            <a:r>
              <a:rPr lang="en-US" smtClean="0">
                <a:latin typeface="Calibri" pitchFamily="34" charset="0"/>
                <a:cs typeface="Calibri" pitchFamily="34" charset="0"/>
              </a:rPr>
              <a:t>the study of how people think and learn</a:t>
            </a:r>
          </a:p>
          <a:p>
            <a:pPr lvl="1"/>
            <a:r>
              <a:rPr lang="en-US" smtClean="0">
                <a:latin typeface="Calibri" pitchFamily="34" charset="0"/>
                <a:cs typeface="Calibri" pitchFamily="34" charset="0"/>
              </a:rPr>
              <a:t>The goal of cognitive psychology is to understand the psychological processes involved in the acquisition and use of knowledge by people.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Foundations of HCI /2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Human Cognitive psychology:</a:t>
            </a:r>
          </a:p>
          <a:p>
            <a:pPr lvl="1"/>
            <a:r>
              <a:rPr lang="en-US" smtClean="0">
                <a:latin typeface="Calibri" pitchFamily="34" charset="0"/>
                <a:cs typeface="Calibri" pitchFamily="34" charset="0"/>
              </a:rPr>
              <a:t>In order to design something for someone, we need to understand their capabilities and limitations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Textbook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828800"/>
            <a:ext cx="8001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Human-Computer Interaction” by Alan Dix (Author), Janet E. Finlay (Author), Gregory D. Abowd (Author), Russell Beale (Author), Prentice Hall 3rd Edition 2004, ISBN 978-0130461094, </a:t>
            </a:r>
            <a:r>
              <a:rPr lang="en-US" sz="3200" u="sng">
                <a:hlinkClick r:id="rId3"/>
              </a:rPr>
              <a:t>http://www.hcibook.com/e3/</a:t>
            </a:r>
            <a:r>
              <a:rPr lang="en-US" sz="3200"/>
              <a:t> </a:t>
            </a:r>
          </a:p>
          <a:p>
            <a:endParaRPr lang="en-GB" sz="32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457200"/>
            <a:ext cx="7772400" cy="1143000"/>
          </a:xfrm>
        </p:spPr>
        <p:txBody>
          <a:bodyPr/>
          <a:lstStyle/>
          <a:p>
            <a:r>
              <a:rPr lang="en-US" smtClean="0"/>
              <a:t>Other books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4478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mtClean="0">
                <a:latin typeface="Times New Roman" pitchFamily="18" charset="0"/>
              </a:rPr>
              <a:t>Benyon D, Turner P, Turner S. </a:t>
            </a:r>
            <a:r>
              <a:rPr lang="en-GB" smtClean="0">
                <a:latin typeface="Times New Roman" pitchFamily="18" charset="0"/>
              </a:rPr>
              <a:t>Designing interactive systems. </a:t>
            </a:r>
            <a:r>
              <a:rPr lang="en-GB" sz="1400" smtClean="0">
                <a:latin typeface="Times New Roman" pitchFamily="18" charset="0"/>
              </a:rPr>
              <a:t>Harlow, England: Addison-Wesley; 2005.</a:t>
            </a:r>
          </a:p>
          <a:p>
            <a:pPr>
              <a:lnSpc>
                <a:spcPct val="90000"/>
              </a:lnSpc>
            </a:pPr>
            <a:r>
              <a:rPr lang="en-US" sz="1400" smtClean="0">
                <a:latin typeface="Times New Roman" pitchFamily="18" charset="0"/>
              </a:rPr>
              <a:t>Shneiderman, B. 2005 </a:t>
            </a:r>
            <a:r>
              <a:rPr lang="en-US" smtClean="0">
                <a:latin typeface="Times New Roman" pitchFamily="18" charset="0"/>
              </a:rPr>
              <a:t>Designing the User Interface: Strategies for Effective Human-Computer Interaction.</a:t>
            </a:r>
            <a:r>
              <a:rPr lang="en-US" sz="1400" smtClean="0">
                <a:latin typeface="Times New Roman" pitchFamily="18" charset="0"/>
              </a:rPr>
              <a:t> Addison-Wesley Longman Publishing Co., Inc.</a:t>
            </a:r>
          </a:p>
          <a:p>
            <a:pPr>
              <a:lnSpc>
                <a:spcPct val="90000"/>
              </a:lnSpc>
            </a:pPr>
            <a:r>
              <a:rPr lang="en-US" sz="1400" smtClean="0">
                <a:latin typeface="Times New Roman" pitchFamily="18" charset="0"/>
              </a:rPr>
              <a:t>McCracken, D. D., Spool, J. M., and Wolfe, R. J. 2003 </a:t>
            </a:r>
            <a:r>
              <a:rPr lang="en-US" smtClean="0">
                <a:latin typeface="Times New Roman" pitchFamily="18" charset="0"/>
              </a:rPr>
              <a:t>User-Centered Web Site Development: a Human-Computer Interaction Approach. </a:t>
            </a:r>
            <a:r>
              <a:rPr lang="en-US" sz="1400" smtClean="0">
                <a:latin typeface="Times New Roman" pitchFamily="18" charset="0"/>
              </a:rPr>
              <a:t>Pearson Education.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combination of</a:t>
            </a:r>
          </a:p>
          <a:p>
            <a:pPr lvl="1" eaLnBrk="1" hangingPunct="1"/>
            <a:r>
              <a:rPr lang="en-US" smtClean="0"/>
              <a:t>Assignment			(10%)</a:t>
            </a:r>
          </a:p>
          <a:p>
            <a:pPr lvl="1" eaLnBrk="1" hangingPunct="1"/>
            <a:r>
              <a:rPr lang="en-US" smtClean="0"/>
              <a:t>Quizzes 			(5%)</a:t>
            </a:r>
          </a:p>
          <a:p>
            <a:pPr lvl="1" eaLnBrk="1" hangingPunct="1"/>
            <a:r>
              <a:rPr lang="en-US" smtClean="0"/>
              <a:t>In Class participation 	(5%)</a:t>
            </a:r>
          </a:p>
          <a:p>
            <a:pPr lvl="1" eaLnBrk="1" hangingPunct="1"/>
            <a:r>
              <a:rPr lang="en-US" smtClean="0"/>
              <a:t>project 			(10%)</a:t>
            </a:r>
          </a:p>
          <a:p>
            <a:pPr lvl="1" eaLnBrk="1" hangingPunct="1"/>
            <a:r>
              <a:rPr lang="en-US" smtClean="0"/>
              <a:t>Midterm 			(30%)</a:t>
            </a:r>
          </a:p>
          <a:p>
            <a:pPr lvl="1" eaLnBrk="1" hangingPunct="1"/>
            <a:r>
              <a:rPr lang="en-US" smtClean="0"/>
              <a:t>Final 				(40%)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HCI? /1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05800" cy="4648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Term “Human-Computer Interaction” (HCI) in widespread use since early 1980s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Roots in other disciplines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Systematic study of human performance already started in the beginning of last century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Ergonomics / Human </a:t>
            </a:r>
            <a:r>
              <a:rPr lang="en-US" sz="2000" dirty="0" smtClean="0">
                <a:ea typeface="+mn-ea"/>
                <a:cs typeface="+mn-cs"/>
              </a:rPr>
              <a:t>Factors</a:t>
            </a:r>
          </a:p>
          <a:p>
            <a:pPr lvl="2">
              <a:defRPr/>
            </a:pPr>
            <a:r>
              <a:rPr lang="en-US" sz="1600" i="1" dirty="0" smtClean="0"/>
              <a:t>Ergonomics</a:t>
            </a:r>
            <a:r>
              <a:rPr lang="en-US" sz="1600" dirty="0" smtClean="0"/>
              <a:t> is the process of designing or arranging workplaces, products and systems so that they fit the people who use them</a:t>
            </a:r>
            <a:r>
              <a:rPr lang="en-US" sz="1600" dirty="0" smtClean="0"/>
              <a:t>.</a:t>
            </a:r>
            <a:endParaRPr lang="en-US" sz="2000" dirty="0" smtClean="0"/>
          </a:p>
          <a:p>
            <a:pPr>
              <a:defRPr/>
            </a:pPr>
            <a:r>
              <a:rPr lang="en-US" sz="2400" dirty="0" smtClean="0"/>
              <a:t>Previously man-machine interaction</a:t>
            </a:r>
          </a:p>
          <a:p>
            <a:pPr lvl="1">
              <a:defRPr/>
            </a:pPr>
            <a:r>
              <a:rPr lang="en-US" sz="2000" dirty="0" smtClean="0"/>
              <a:t>Changed to human computer interaction with the introduction of information science &amp;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83DF8947-5185-4C17-BFE4-184EAB84C3FD}" type="slidenum">
              <a:rPr lang="en-US" smtClean="0">
                <a:latin typeface="Times"/>
              </a:rPr>
              <a:pPr/>
              <a:t>6</a:t>
            </a:fld>
            <a:endParaRPr lang="en-US" smtClean="0">
              <a:latin typeface="Time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What is HCI? /2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>
            <p:ph sz="half" idx="1"/>
          </p:nvPr>
        </p:nvGraphicFramePr>
        <p:xfrm>
          <a:off x="6705600" y="4495800"/>
          <a:ext cx="1716088" cy="1497013"/>
        </p:xfrm>
        <a:graphic>
          <a:graphicData uri="http://schemas.openxmlformats.org/presentationml/2006/ole">
            <p:oleObj spid="_x0000_s1026" name="Clip" r:id="rId4" imgW="3660480" imgH="3450960" progId="">
              <p:embed/>
            </p:oleObj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1219200" y="2362200"/>
            <a:ext cx="69342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erdana" pitchFamily="34" charset="0"/>
              </a:rPr>
              <a:t>“Human-computer interaction is a discipline concerned with the design, evaluation and implementation of interactive computing systems for human use and with the study of major phenomena surrounding them”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HCI? /3</a:t>
            </a:r>
            <a:endParaRPr lang="en-GB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It has to do with quality of design from the user’s perspective</a:t>
            </a:r>
          </a:p>
          <a:p>
            <a:r>
              <a:rPr lang="en-GB" smtClean="0"/>
              <a:t>The study of interaction between people and digital systems</a:t>
            </a:r>
          </a:p>
          <a:p>
            <a:r>
              <a:rPr lang="en-GB" smtClean="0"/>
              <a:t>“Designing interactive products to support people in their everyday and working lives”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Disciplines involved in HCI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 &amp; Cognitive Science</a:t>
            </a:r>
          </a:p>
          <a:p>
            <a:r>
              <a:rPr lang="en-US" dirty="0" smtClean="0"/>
              <a:t>Ergonomics: (Human Factors)</a:t>
            </a:r>
          </a:p>
          <a:p>
            <a:r>
              <a:rPr lang="en-US" dirty="0" smtClean="0"/>
              <a:t>Computer Science &amp; System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ATM machine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Security code</a:t>
            </a:r>
          </a:p>
          <a:p>
            <a:r>
              <a:rPr lang="en-US" smtClean="0"/>
              <a:t>Choice of actions</a:t>
            </a:r>
          </a:p>
          <a:p>
            <a:r>
              <a:rPr lang="en-US" smtClean="0"/>
              <a:t>Retrieving money, etc.</a:t>
            </a:r>
          </a:p>
          <a:p>
            <a:r>
              <a:rPr lang="en-US" smtClean="0"/>
              <a:t>Getting Receipts (optional)</a:t>
            </a:r>
          </a:p>
          <a:p>
            <a:r>
              <a:rPr lang="en-US" smtClean="0"/>
              <a:t>Done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2850" y="1600200"/>
            <a:ext cx="16319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16639</TotalTime>
  <Words>515</Words>
  <Application>Microsoft Office PowerPoint</Application>
  <PresentationFormat>On-screen Show (4:3)</PresentationFormat>
  <Paragraphs>62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Times</vt:lpstr>
      <vt:lpstr>Arial</vt:lpstr>
      <vt:lpstr>Comic Sans MS</vt:lpstr>
      <vt:lpstr>Verdana</vt:lpstr>
      <vt:lpstr>Calibri</vt:lpstr>
      <vt:lpstr>Times New Roman</vt:lpstr>
      <vt:lpstr>Blank</vt:lpstr>
      <vt:lpstr>Clip</vt:lpstr>
      <vt:lpstr>Introduction</vt:lpstr>
      <vt:lpstr>Textbook</vt:lpstr>
      <vt:lpstr>Other books</vt:lpstr>
      <vt:lpstr>Grading</vt:lpstr>
      <vt:lpstr>What is HCI? /1</vt:lpstr>
      <vt:lpstr>What is HCI? /2</vt:lpstr>
      <vt:lpstr>What is HCI? /3</vt:lpstr>
      <vt:lpstr> Disciplines involved in HCI </vt:lpstr>
      <vt:lpstr>An ATM machine</vt:lpstr>
      <vt:lpstr>Slide 10</vt:lpstr>
      <vt:lpstr>Slide 11</vt:lpstr>
      <vt:lpstr>Foundations of HCI /1</vt:lpstr>
      <vt:lpstr>Foundations of HCI /2</vt:lpstr>
    </vt:vector>
  </TitlesOfParts>
  <Company>Lancaster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shoaib.khan</cp:lastModifiedBy>
  <cp:revision>117</cp:revision>
  <dcterms:created xsi:type="dcterms:W3CDTF">2003-08-07T14:10:51Z</dcterms:created>
  <dcterms:modified xsi:type="dcterms:W3CDTF">2021-09-13T06:27:47Z</dcterms:modified>
</cp:coreProperties>
</file>