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3" r:id="rId32"/>
    <p:sldId id="294" r:id="rId33"/>
    <p:sldId id="295" r:id="rId34"/>
    <p:sldId id="296" r:id="rId35"/>
    <p:sldId id="297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4B9FA-A0E3-47AA-9088-FD4A383A529E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029EA-98BB-4786-81AF-2DA7E4D1A4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05479-C26C-4B28-869D-7EEE38EC5196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7C26-7151-46FF-ABB2-96C4D1447D6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B45E-4B48-4E66-905C-11D370F15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Interaction? </a:t>
            </a:r>
            <a:endParaRPr lang="en-US"/>
          </a:p>
        </p:txBody>
      </p:sp>
      <p:pic>
        <p:nvPicPr>
          <p:cNvPr id="559134" name="Picture 30" descr="j0295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2465388"/>
            <a:ext cx="3168650" cy="1927225"/>
          </a:xfrm>
          <a:prstGeom prst="rect">
            <a:avLst/>
          </a:prstGeom>
          <a:noFill/>
        </p:spPr>
      </p:pic>
      <p:sp>
        <p:nvSpPr>
          <p:cNvPr id="559135" name="Rectangle 31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 "/>
            </a:pPr>
            <a:r>
              <a:rPr lang="en-GB" b="0"/>
              <a:t>communication</a:t>
            </a:r>
          </a:p>
          <a:p>
            <a:pPr marL="342900" indent="-342900" algn="l">
              <a:spcBef>
                <a:spcPct val="20000"/>
              </a:spcBef>
              <a:buFontTx/>
              <a:buChar char=" "/>
            </a:pPr>
            <a:endParaRPr lang="en-GB" sz="900" b="0"/>
          </a:p>
          <a:p>
            <a:pPr marL="342900" indent="-342900" algn="l">
              <a:spcBef>
                <a:spcPct val="20000"/>
              </a:spcBef>
              <a:buFontTx/>
              <a:buChar char=" "/>
            </a:pPr>
            <a:r>
              <a:rPr lang="en-GB" b="0"/>
              <a:t>		</a:t>
            </a:r>
          </a:p>
          <a:p>
            <a:pPr marL="342900" indent="-342900" algn="l">
              <a:spcBef>
                <a:spcPct val="20000"/>
              </a:spcBef>
              <a:buFontTx/>
              <a:buChar char=" "/>
            </a:pPr>
            <a:endParaRPr lang="en-GB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Telnet</a:t>
            </a:r>
          </a:p>
        </p:txBody>
      </p:sp>
      <p:pic>
        <p:nvPicPr>
          <p:cNvPr id="624644" name="Picture 4" descr="telnet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5988" y="1600200"/>
            <a:ext cx="7312025" cy="452596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Menus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Set of options displayed on the screen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Options visible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less recall - easier to 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rely on recognition so names should be meaningful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Selection by: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numbers, letters, arrow keys, mouse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combination  (e.g. mouse plus accelerators)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Often options hierarchically grouped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sensible grouping is </a:t>
            </a:r>
            <a:r>
              <a:rPr lang="en-GB" dirty="0" smtClean="0"/>
              <a:t>needed</a:t>
            </a:r>
            <a:endParaRPr lang="en-GB" dirty="0"/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blackWhite">
          <a:xfrm>
            <a:off x="4143375" y="300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Natural language</a:t>
            </a: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Familiar to user</a:t>
            </a:r>
          </a:p>
          <a:p>
            <a:r>
              <a:rPr lang="en-GB" dirty="0"/>
              <a:t>speech recognition or typed natural language</a:t>
            </a:r>
          </a:p>
          <a:p>
            <a:r>
              <a:rPr lang="en-GB" dirty="0"/>
              <a:t>Problems</a:t>
            </a:r>
          </a:p>
          <a:p>
            <a:pPr lvl="1"/>
            <a:r>
              <a:rPr lang="en-GB" dirty="0"/>
              <a:t>vague</a:t>
            </a:r>
          </a:p>
          <a:p>
            <a:pPr lvl="1"/>
            <a:r>
              <a:rPr lang="en-GB" dirty="0"/>
              <a:t>ambiguous</a:t>
            </a:r>
          </a:p>
          <a:p>
            <a:pPr lvl="1"/>
            <a:r>
              <a:rPr lang="en-GB" dirty="0"/>
              <a:t>hard to do well</a:t>
            </a:r>
            <a:r>
              <a:rPr lang="en-GB" dirty="0" smtClean="0"/>
              <a:t>!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Query Interfaces </a:t>
            </a:r>
            <a:endParaRPr 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Question/answer interfaces</a:t>
            </a:r>
          </a:p>
          <a:p>
            <a:pPr lvl="1"/>
            <a:r>
              <a:rPr lang="en-GB" dirty="0"/>
              <a:t>user led through interaction via series of questions</a:t>
            </a:r>
          </a:p>
          <a:p>
            <a:endParaRPr lang="en-GB" dirty="0"/>
          </a:p>
        </p:txBody>
      </p:sp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2819400" y="2971800"/>
          <a:ext cx="4495800" cy="3514574"/>
        </p:xfrm>
        <a:graphic>
          <a:graphicData uri="http://schemas.openxmlformats.org/presentationml/2006/ole">
            <p:oleObj spid="_x0000_s1026" name="Bitmap Image" r:id="rId3" imgW="4800000" imgH="3753374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Form-fills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  <a:p>
            <a:r>
              <a:rPr lang="en-GB"/>
              <a:t>Primarily for data entry or data retrieval</a:t>
            </a:r>
          </a:p>
          <a:p>
            <a:endParaRPr lang="en-GB"/>
          </a:p>
          <a:p>
            <a:r>
              <a:rPr lang="en-GB"/>
              <a:t>Screen like paper form.</a:t>
            </a:r>
          </a:p>
          <a:p>
            <a:endParaRPr lang="en-GB"/>
          </a:p>
          <a:p>
            <a:r>
              <a:rPr lang="en-GB"/>
              <a:t>Data put in relevant place</a:t>
            </a:r>
            <a:endParaRPr lang="en-GB" sz="1000"/>
          </a:p>
          <a:p>
            <a:endParaRPr lang="en-GB"/>
          </a:p>
          <a:p>
            <a:r>
              <a:rPr lang="en-GB"/>
              <a:t>Requires</a:t>
            </a:r>
          </a:p>
          <a:p>
            <a:pPr lvl="1"/>
            <a:r>
              <a:rPr lang="en-GB"/>
              <a:t>good design</a:t>
            </a:r>
          </a:p>
          <a:p>
            <a:pPr lvl="1"/>
            <a:r>
              <a:rPr lang="en-GB"/>
              <a:t>obvious correction</a:t>
            </a:r>
            <a:br>
              <a:rPr lang="en-GB"/>
            </a:br>
            <a:r>
              <a:rPr lang="en-GB"/>
              <a:t>facilities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Form-fills</a:t>
            </a: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22596" name="Object 4"/>
          <p:cNvGraphicFramePr>
            <a:graphicFrameLocks noChangeAspect="1"/>
          </p:cNvGraphicFramePr>
          <p:nvPr/>
        </p:nvGraphicFramePr>
        <p:xfrm>
          <a:off x="914400" y="1752600"/>
          <a:ext cx="7021513" cy="4038600"/>
        </p:xfrm>
        <a:graphic>
          <a:graphicData uri="http://schemas.openxmlformats.org/presentationml/2006/ole">
            <p:oleObj spid="_x0000_s2050" name="Bitmap Image" r:id="rId3" imgW="7020905" imgH="4038095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Spreadsheets</a:t>
            </a: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first spreadsheet VISICALC, followed by Lotus 1-2-3</a:t>
            </a:r>
            <a:br>
              <a:rPr lang="en-GB"/>
            </a:br>
            <a:r>
              <a:rPr lang="en-GB"/>
              <a:t>MS Excel most common today</a:t>
            </a:r>
          </a:p>
          <a:p>
            <a:endParaRPr lang="en-GB"/>
          </a:p>
          <a:p>
            <a:r>
              <a:rPr lang="en-GB"/>
              <a:t>sophisticated variation of form-filling.</a:t>
            </a:r>
          </a:p>
          <a:p>
            <a:pPr lvl="1"/>
            <a:r>
              <a:rPr lang="en-GB"/>
              <a:t>grid of cells contain a value or a formula</a:t>
            </a:r>
          </a:p>
          <a:p>
            <a:pPr lvl="1"/>
            <a:r>
              <a:rPr lang="en-GB"/>
              <a:t>formula can involve values of other cells</a:t>
            </a:r>
            <a:br>
              <a:rPr lang="en-GB"/>
            </a:br>
            <a:r>
              <a:rPr lang="en-GB" sz="1600"/>
              <a:t>		e.g. sum of all cells in this column</a:t>
            </a:r>
            <a:endParaRPr lang="en-GB"/>
          </a:p>
          <a:p>
            <a:pPr lvl="1"/>
            <a:r>
              <a:rPr lang="en-GB"/>
              <a:t>user can enter and alter data spreadsheet maintains consistency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VISICALC</a:t>
            </a:r>
            <a:endParaRPr lang="en-US"/>
          </a:p>
        </p:txBody>
      </p:sp>
      <p:pic>
        <p:nvPicPr>
          <p:cNvPr id="620548" name="Picture 4" descr="visicalc_shee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93888"/>
            <a:ext cx="8229600" cy="39370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Lotus 1-2-3</a:t>
            </a:r>
            <a:br>
              <a:rPr lang="en-GB"/>
            </a:br>
            <a:endParaRPr lang="en-US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9524" name="Picture 4" descr="lotus1-2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2732088"/>
            <a:ext cx="5372100" cy="1393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MS Excel</a:t>
            </a:r>
            <a:endParaRPr lang="en-US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21572" name="Object 4"/>
          <p:cNvGraphicFramePr>
            <a:graphicFrameLocks noChangeAspect="1"/>
          </p:cNvGraphicFramePr>
          <p:nvPr/>
        </p:nvGraphicFramePr>
        <p:xfrm>
          <a:off x="1909763" y="2114550"/>
          <a:ext cx="5324475" cy="2628900"/>
        </p:xfrm>
        <a:graphic>
          <a:graphicData uri="http://schemas.openxmlformats.org/presentationml/2006/ole">
            <p:oleObj spid="_x0000_s3074" name="Bitmap Image" r:id="rId3" imgW="5323810" imgH="262926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Terms of Interaction </a:t>
            </a:r>
            <a:endParaRPr lang="en-US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dirty="0" smtClean="0"/>
              <a:t>domain</a:t>
            </a:r>
            <a:r>
              <a:rPr lang="en-GB" sz="1800" dirty="0" smtClean="0"/>
              <a:t>– </a:t>
            </a:r>
            <a:r>
              <a:rPr lang="en-GB" sz="1800" dirty="0"/>
              <a:t>the area of work under study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			</a:t>
            </a:r>
            <a:r>
              <a:rPr lang="en-GB" sz="1600" dirty="0"/>
              <a:t>e.g. graphic design</a:t>
            </a:r>
          </a:p>
          <a:p>
            <a:pPr>
              <a:buFontTx/>
              <a:buNone/>
            </a:pPr>
            <a:r>
              <a:rPr lang="en-GB" dirty="0"/>
              <a:t>goal	</a:t>
            </a:r>
            <a:r>
              <a:rPr lang="en-GB" sz="1800" dirty="0"/>
              <a:t>– what you want to achieve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			</a:t>
            </a:r>
            <a:r>
              <a:rPr lang="en-GB" sz="1600" dirty="0"/>
              <a:t>e.g. create a solid red triangle</a:t>
            </a:r>
          </a:p>
          <a:p>
            <a:pPr>
              <a:buFontTx/>
              <a:buNone/>
            </a:pPr>
            <a:r>
              <a:rPr lang="en-GB" dirty="0"/>
              <a:t>task	</a:t>
            </a:r>
            <a:r>
              <a:rPr lang="en-GB" sz="1800" dirty="0"/>
              <a:t>– how you go about doing it</a:t>
            </a:r>
            <a:br>
              <a:rPr lang="en-GB" sz="1800" dirty="0"/>
            </a:br>
            <a:r>
              <a:rPr lang="en-GB" sz="1800" dirty="0"/>
              <a:t>	– ultimately in terms of operations or actions</a:t>
            </a:r>
          </a:p>
          <a:p>
            <a:pPr lvl="1">
              <a:buFontTx/>
              <a:buNone/>
            </a:pPr>
            <a:r>
              <a:rPr lang="en-GB" dirty="0"/>
              <a:t>			</a:t>
            </a:r>
            <a:r>
              <a:rPr lang="en-GB" sz="1600" dirty="0"/>
              <a:t>e.g. … select fill tool, click over triangle</a:t>
            </a:r>
            <a:r>
              <a:rPr lang="en-GB" dirty="0"/>
              <a:t> </a:t>
            </a:r>
          </a:p>
          <a:p>
            <a:pPr>
              <a:buFontTx/>
              <a:buNone/>
            </a:pPr>
            <a:endParaRPr lang="en-GB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WIMP Interface </a:t>
            </a:r>
            <a:endParaRPr lang="en-US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Char char=" "/>
            </a:pPr>
            <a:r>
              <a:rPr lang="en-GB" sz="2400"/>
              <a:t>W</a:t>
            </a:r>
            <a:r>
              <a:rPr lang="en-GB"/>
              <a:t>indows</a:t>
            </a:r>
            <a:endParaRPr lang="en-GB" sz="2400"/>
          </a:p>
          <a:p>
            <a:pPr>
              <a:buFontTx/>
              <a:buChar char=" "/>
            </a:pPr>
            <a:r>
              <a:rPr lang="en-GB" sz="2400"/>
              <a:t>		I</a:t>
            </a:r>
            <a:r>
              <a:rPr lang="en-GB"/>
              <a:t>cons</a:t>
            </a:r>
            <a:endParaRPr lang="en-GB" sz="2400"/>
          </a:p>
          <a:p>
            <a:pPr>
              <a:buFontTx/>
              <a:buChar char=" "/>
            </a:pPr>
            <a:r>
              <a:rPr lang="en-GB" sz="2400"/>
              <a:t>			M</a:t>
            </a:r>
            <a:r>
              <a:rPr lang="en-GB"/>
              <a:t>enus</a:t>
            </a:r>
            <a:endParaRPr lang="en-GB" sz="2400"/>
          </a:p>
          <a:p>
            <a:pPr>
              <a:buFontTx/>
              <a:buChar char=" "/>
            </a:pPr>
            <a:r>
              <a:rPr lang="en-GB" sz="2400"/>
              <a:t>				P</a:t>
            </a:r>
            <a:r>
              <a:rPr lang="en-GB"/>
              <a:t>ointers</a:t>
            </a:r>
            <a:endParaRPr lang="en-GB" sz="2400"/>
          </a:p>
          <a:p>
            <a:endParaRPr lang="en-GB" sz="1000"/>
          </a:p>
          <a:p>
            <a:pPr>
              <a:buFontTx/>
              <a:buChar char=" "/>
            </a:pPr>
            <a:r>
              <a:rPr lang="en-GB" sz="1800"/>
              <a:t>… or windows, icons, mice, and pull-down menus!</a:t>
            </a:r>
          </a:p>
          <a:p>
            <a:endParaRPr lang="en-GB"/>
          </a:p>
          <a:p>
            <a:r>
              <a:rPr lang="en-GB"/>
              <a:t>default style for majority of interactive computer systems, especially PCs and desktop machines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Windows</a:t>
            </a:r>
            <a:endParaRPr lang="en-US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Areas of the screen that behave as if they were independent</a:t>
            </a:r>
          </a:p>
          <a:p>
            <a:pPr lvl="1"/>
            <a:r>
              <a:rPr lang="en-GB" dirty="0"/>
              <a:t>can contain text or graphics</a:t>
            </a:r>
          </a:p>
          <a:p>
            <a:pPr lvl="1"/>
            <a:r>
              <a:rPr lang="en-GB" dirty="0"/>
              <a:t>can be moved or resized</a:t>
            </a:r>
          </a:p>
          <a:p>
            <a:pPr lvl="1"/>
            <a:r>
              <a:rPr lang="en-GB" dirty="0"/>
              <a:t>can overlap </a:t>
            </a:r>
            <a:r>
              <a:rPr lang="en-GB" dirty="0" smtClean="0"/>
              <a:t>each </a:t>
            </a:r>
            <a:r>
              <a:rPr lang="en-GB" dirty="0"/>
              <a:t>other, or can be laid out next to one another (tiled)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Windows</a:t>
            </a:r>
            <a:endParaRPr lang="en-US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scrollbars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title bars</a:t>
            </a:r>
          </a:p>
          <a:p>
            <a:endParaRPr lang="en-US"/>
          </a:p>
        </p:txBody>
      </p:sp>
      <p:graphicFrame>
        <p:nvGraphicFramePr>
          <p:cNvPr id="626692" name="Object 4"/>
          <p:cNvGraphicFramePr>
            <a:graphicFrameLocks noChangeAspect="1"/>
          </p:cNvGraphicFramePr>
          <p:nvPr/>
        </p:nvGraphicFramePr>
        <p:xfrm>
          <a:off x="3124200" y="1981200"/>
          <a:ext cx="200025" cy="2617788"/>
        </p:xfrm>
        <a:graphic>
          <a:graphicData uri="http://schemas.openxmlformats.org/presentationml/2006/ole">
            <p:oleObj spid="_x0000_s4098" name="Bitmap Image" r:id="rId3" imgW="200159" imgH="2619048" progId="PBrush">
              <p:embed/>
            </p:oleObj>
          </a:graphicData>
        </a:graphic>
      </p:graphicFrame>
      <p:graphicFrame>
        <p:nvGraphicFramePr>
          <p:cNvPr id="626693" name="Object 5"/>
          <p:cNvGraphicFramePr>
            <a:graphicFrameLocks noChangeAspect="1"/>
          </p:cNvGraphicFramePr>
          <p:nvPr/>
        </p:nvGraphicFramePr>
        <p:xfrm>
          <a:off x="685800" y="5592763"/>
          <a:ext cx="6400800" cy="350837"/>
        </p:xfrm>
        <a:graphic>
          <a:graphicData uri="http://schemas.openxmlformats.org/presentationml/2006/ole">
            <p:oleObj spid="_x0000_s4099" name="Bitmap Image" r:id="rId4" imgW="5915851" imgH="323981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Icons</a:t>
            </a:r>
            <a:endParaRPr lang="en-US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small picture or image</a:t>
            </a:r>
          </a:p>
          <a:p>
            <a:r>
              <a:rPr lang="en-GB" dirty="0"/>
              <a:t>represents some object in the interface</a:t>
            </a:r>
          </a:p>
          <a:p>
            <a:pPr lvl="1"/>
            <a:r>
              <a:rPr lang="en-GB" dirty="0"/>
              <a:t>often a window or action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48872" name="Object 8"/>
          <p:cNvGraphicFramePr>
            <a:graphicFrameLocks noChangeAspect="1"/>
          </p:cNvGraphicFramePr>
          <p:nvPr/>
        </p:nvGraphicFramePr>
        <p:xfrm>
          <a:off x="7315200" y="533400"/>
          <a:ext cx="1781175" cy="3048000"/>
        </p:xfrm>
        <a:graphic>
          <a:graphicData uri="http://schemas.openxmlformats.org/presentationml/2006/ole">
            <p:oleObj spid="_x0000_s5122" name="Bitmap Image" r:id="rId3" imgW="1781424" imgH="3048426" progId="PBrush">
              <p:embed/>
            </p:oleObj>
          </a:graphicData>
        </a:graphic>
      </p:graphicFrame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762000" y="5562600"/>
          <a:ext cx="8154988" cy="419100"/>
        </p:xfrm>
        <a:graphic>
          <a:graphicData uri="http://schemas.openxmlformats.org/presentationml/2006/ole">
            <p:oleObj spid="_x0000_s5123" name="Bitmap Image" r:id="rId4" imgW="6020640" imgH="228571" progId="PBrush">
              <p:embed/>
            </p:oleObj>
          </a:graphicData>
        </a:graphic>
      </p:graphicFrame>
      <p:pic>
        <p:nvPicPr>
          <p:cNvPr id="548874" name="Picture 10" descr="nethoo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0"/>
            <a:ext cx="857250" cy="788988"/>
          </a:xfrm>
          <a:prstGeom prst="rect">
            <a:avLst/>
          </a:prstGeom>
          <a:noFill/>
        </p:spPr>
      </p:pic>
      <p:pic>
        <p:nvPicPr>
          <p:cNvPr id="548875" name="Picture 11" descr="filenam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8600" y="3810000"/>
            <a:ext cx="857250" cy="9937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Pointers</a:t>
            </a:r>
            <a:endParaRPr 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important component</a:t>
            </a:r>
          </a:p>
          <a:p>
            <a:pPr lvl="1"/>
            <a:r>
              <a:rPr lang="en-GB"/>
              <a:t>WIMP style relies on pointing and selecting things</a:t>
            </a:r>
          </a:p>
          <a:p>
            <a:r>
              <a:rPr lang="en-GB"/>
              <a:t>uses mouse, trackpad, joystick, trackball, cursor keys or keyboard shortcuts</a:t>
            </a:r>
          </a:p>
          <a:p>
            <a:r>
              <a:rPr lang="en-GB"/>
              <a:t>wide variety of graphical images</a:t>
            </a:r>
            <a:endParaRPr lang="en-US"/>
          </a:p>
        </p:txBody>
      </p:sp>
      <p:graphicFrame>
        <p:nvGraphicFramePr>
          <p:cNvPr id="549901" name="Object 13"/>
          <p:cNvGraphicFramePr>
            <a:graphicFrameLocks noChangeAspect="1"/>
          </p:cNvGraphicFramePr>
          <p:nvPr/>
        </p:nvGraphicFramePr>
        <p:xfrm>
          <a:off x="2895600" y="4197350"/>
          <a:ext cx="3514725" cy="2051050"/>
        </p:xfrm>
        <a:graphic>
          <a:graphicData uri="http://schemas.openxmlformats.org/presentationml/2006/ole">
            <p:oleObj spid="_x0000_s6146" name="Picture" r:id="rId3" imgW="1666875" imgH="97155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Pull-down Menu </a:t>
            </a:r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9284" name="Object 4"/>
          <p:cNvGraphicFramePr>
            <a:graphicFrameLocks noChangeAspect="1"/>
          </p:cNvGraphicFramePr>
          <p:nvPr/>
        </p:nvGraphicFramePr>
        <p:xfrm>
          <a:off x="1524000" y="2438400"/>
          <a:ext cx="5448300" cy="2867025"/>
        </p:xfrm>
        <a:graphic>
          <a:graphicData uri="http://schemas.openxmlformats.org/presentationml/2006/ole">
            <p:oleObj spid="_x0000_s7170" name="Bitmap Image" r:id="rId3" imgW="5447619" imgH="286666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Drop-down Menu </a:t>
            </a:r>
            <a:endParaRPr lang="en-US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2356" name="Picture 4" descr="dialas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524000"/>
            <a:ext cx="5222875" cy="4926013"/>
          </a:xfrm>
          <a:prstGeom prst="rect">
            <a:avLst/>
          </a:prstGeom>
          <a:noFill/>
        </p:spPr>
      </p:pic>
      <p:sp>
        <p:nvSpPr>
          <p:cNvPr id="612357" name="Oval 5"/>
          <p:cNvSpPr>
            <a:spLocks noChangeArrowheads="1"/>
          </p:cNvSpPr>
          <p:nvPr/>
        </p:nvSpPr>
        <p:spPr bwMode="blackWhite">
          <a:xfrm>
            <a:off x="3810000" y="3124200"/>
            <a:ext cx="2514600" cy="10668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Fall-down Menus </a:t>
            </a:r>
            <a:endParaRPr lang="en-US"/>
          </a:p>
        </p:txBody>
      </p:sp>
      <p:graphicFrame>
        <p:nvGraphicFramePr>
          <p:cNvPr id="60723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2362200" y="1905000"/>
          <a:ext cx="6135688" cy="4525963"/>
        </p:xfrm>
        <a:graphic>
          <a:graphicData uri="http://schemas.openxmlformats.org/presentationml/2006/ole">
            <p:oleObj spid="_x0000_s8194" name="Bitmap Image" r:id="rId3" imgW="5590476" imgH="4123810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Pop-up Menus </a:t>
            </a:r>
            <a:endParaRPr lang="en-US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4191000" y="2971800"/>
          <a:ext cx="3114675" cy="2571750"/>
        </p:xfrm>
        <a:graphic>
          <a:graphicData uri="http://schemas.openxmlformats.org/presentationml/2006/ole">
            <p:oleObj spid="_x0000_s9218" name="Bitmap Image" r:id="rId3" imgW="3115110" imgH="2572109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Menu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0308" name="Picture 4" descr="pie me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09800"/>
            <a:ext cx="3878263" cy="4038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Donald Norman’s Model</a:t>
            </a:r>
            <a:endParaRPr lang="en-US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Norman’s model concentrates on user’s view of the interface</a:t>
            </a:r>
          </a:p>
          <a:p>
            <a:endParaRPr lang="en-US" b="1"/>
          </a:p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00200" y="3124200"/>
            <a:ext cx="5734050" cy="1600200"/>
            <a:chOff x="1968" y="3120"/>
            <a:chExt cx="3612" cy="1008"/>
          </a:xfrm>
        </p:grpSpPr>
        <p:sp>
          <p:nvSpPr>
            <p:cNvPr id="564251" name="Text Box 27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system</a:t>
              </a:r>
            </a:p>
          </p:txBody>
        </p:sp>
        <p:sp>
          <p:nvSpPr>
            <p:cNvPr id="564252" name="Text Box 28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evaluation</a:t>
              </a:r>
            </a:p>
          </p:txBody>
        </p:sp>
        <p:sp>
          <p:nvSpPr>
            <p:cNvPr id="564253" name="Text Box 29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execution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564255" name="AutoShape 31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56" name="AutoShape 32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4257" name="Text Box 33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GB" sz="2400" b="0"/>
                <a:t>goal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Keyboard Accelerators </a:t>
            </a:r>
            <a:endParaRPr lang="en-US"/>
          </a:p>
        </p:txBody>
      </p:sp>
      <p:graphicFrame>
        <p:nvGraphicFramePr>
          <p:cNvPr id="613380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2895600" y="2462213"/>
          <a:ext cx="5867400" cy="3087687"/>
        </p:xfrm>
        <a:graphic>
          <a:graphicData uri="http://schemas.openxmlformats.org/presentationml/2006/ole">
            <p:oleObj spid="_x0000_s10242" name="Bitmap Image" r:id="rId3" imgW="5447619" imgH="2866667" progId="PBrush">
              <p:embed/>
            </p:oleObj>
          </a:graphicData>
        </a:graphic>
      </p:graphicFrame>
      <p:sp>
        <p:nvSpPr>
          <p:cNvPr id="613381" name="Text Box 5"/>
          <p:cNvSpPr txBox="1">
            <a:spLocks noChangeArrowheads="1"/>
          </p:cNvSpPr>
          <p:nvPr/>
        </p:nvSpPr>
        <p:spPr bwMode="blackWhite">
          <a:xfrm>
            <a:off x="349250" y="3668713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Alt</a:t>
            </a:r>
          </a:p>
        </p:txBody>
      </p:sp>
      <p:sp>
        <p:nvSpPr>
          <p:cNvPr id="613382" name="Text Box 6"/>
          <p:cNvSpPr txBox="1">
            <a:spLocks noChangeArrowheads="1"/>
          </p:cNvSpPr>
          <p:nvPr/>
        </p:nvSpPr>
        <p:spPr bwMode="blackWhite">
          <a:xfrm>
            <a:off x="901700" y="3657600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613383" name="Text Box 7"/>
          <p:cNvSpPr txBox="1">
            <a:spLocks noChangeArrowheads="1"/>
          </p:cNvSpPr>
          <p:nvPr/>
        </p:nvSpPr>
        <p:spPr bwMode="blackWhite">
          <a:xfrm>
            <a:off x="1506538" y="36576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613384" name="Line 8"/>
          <p:cNvSpPr>
            <a:spLocks noChangeShapeType="1"/>
          </p:cNvSpPr>
          <p:nvPr/>
        </p:nvSpPr>
        <p:spPr bwMode="blackWhite">
          <a:xfrm>
            <a:off x="1828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Buttons</a:t>
            </a:r>
            <a:endParaRPr lang="en-US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individual and isolated regions within a display that can be selected to invoke an action 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Special kinds</a:t>
            </a:r>
          </a:p>
          <a:p>
            <a:pPr lvl="1"/>
            <a:r>
              <a:rPr lang="en-GB"/>
              <a:t>radio buttons</a:t>
            </a:r>
            <a:br>
              <a:rPr lang="en-GB"/>
            </a:br>
            <a:r>
              <a:rPr lang="en-GB"/>
              <a:t>	–  set of mutually exclusive choices</a:t>
            </a:r>
          </a:p>
          <a:p>
            <a:pPr lvl="1"/>
            <a:r>
              <a:rPr lang="en-GB"/>
              <a:t>check boxes</a:t>
            </a:r>
            <a:br>
              <a:rPr lang="en-GB"/>
            </a:br>
            <a:r>
              <a:rPr lang="en-GB"/>
              <a:t>	–  set of non-exclusive choices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Radio Buttons </a:t>
            </a:r>
            <a:endParaRPr lang="en-US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04" name="Picture 4" descr="option 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414713" cy="4662488"/>
          </a:xfrm>
          <a:prstGeom prst="rect">
            <a:avLst/>
          </a:prstGeom>
          <a:noFill/>
        </p:spPr>
      </p:pic>
      <p:sp>
        <p:nvSpPr>
          <p:cNvPr id="614405" name="Oval 5"/>
          <p:cNvSpPr>
            <a:spLocks noChangeArrowheads="1"/>
          </p:cNvSpPr>
          <p:nvPr/>
        </p:nvSpPr>
        <p:spPr bwMode="blackWhite">
          <a:xfrm>
            <a:off x="5562600" y="2590800"/>
            <a:ext cx="609600" cy="1600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Check Boxes </a:t>
            </a:r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5428" name="Picture 4" descr="fileat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828800"/>
            <a:ext cx="3532188" cy="4275138"/>
          </a:xfrm>
          <a:prstGeom prst="rect">
            <a:avLst/>
          </a:prstGeom>
          <a:noFill/>
        </p:spPr>
      </p:pic>
      <p:sp>
        <p:nvSpPr>
          <p:cNvPr id="615429" name="Oval 5"/>
          <p:cNvSpPr>
            <a:spLocks noChangeArrowheads="1"/>
          </p:cNvSpPr>
          <p:nvPr/>
        </p:nvSpPr>
        <p:spPr bwMode="blackWhite">
          <a:xfrm>
            <a:off x="4038600" y="4876800"/>
            <a:ext cx="2133600" cy="7620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Toolbars</a:t>
            </a: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long lines of icons …</a:t>
            </a:r>
            <a:br>
              <a:rPr lang="en-GB"/>
            </a:br>
            <a:r>
              <a:rPr lang="en-GB"/>
              <a:t>	… but what do they do?</a:t>
            </a:r>
          </a:p>
          <a:p>
            <a:endParaRPr lang="en-GB" sz="1400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fast access to common actions</a:t>
            </a:r>
          </a:p>
          <a:p>
            <a:endParaRPr lang="en-GB" sz="1400"/>
          </a:p>
          <a:p>
            <a:r>
              <a:rPr lang="en-GB"/>
              <a:t>often customizable:</a:t>
            </a:r>
          </a:p>
          <a:p>
            <a:pPr lvl="1"/>
            <a:r>
              <a:rPr lang="en-GB"/>
              <a:t>choose </a:t>
            </a:r>
            <a:r>
              <a:rPr lang="en-GB" i="1"/>
              <a:t>which</a:t>
            </a:r>
            <a:r>
              <a:rPr lang="en-GB"/>
              <a:t> toolbars to see</a:t>
            </a:r>
          </a:p>
          <a:p>
            <a:pPr lvl="1"/>
            <a:r>
              <a:rPr lang="en-GB"/>
              <a:t>choose </a:t>
            </a:r>
            <a:r>
              <a:rPr lang="en-GB" i="1"/>
              <a:t>what</a:t>
            </a:r>
            <a:r>
              <a:rPr lang="en-GB"/>
              <a:t> options are on it</a:t>
            </a:r>
          </a:p>
        </p:txBody>
      </p:sp>
      <p:graphicFrame>
        <p:nvGraphicFramePr>
          <p:cNvPr id="566276" name="Object 4"/>
          <p:cNvGraphicFramePr>
            <a:graphicFrameLocks noChangeAspect="1"/>
          </p:cNvGraphicFramePr>
          <p:nvPr/>
        </p:nvGraphicFramePr>
        <p:xfrm>
          <a:off x="533400" y="2743200"/>
          <a:ext cx="8154988" cy="419100"/>
        </p:xfrm>
        <a:graphic>
          <a:graphicData uri="http://schemas.openxmlformats.org/presentationml/2006/ole">
            <p:oleObj spid="_x0000_s11266" name="Bitmap Image" r:id="rId3" imgW="6020640" imgH="228571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Customization</a:t>
            </a:r>
          </a:p>
        </p:txBody>
      </p:sp>
      <p:graphicFrame>
        <p:nvGraphicFramePr>
          <p:cNvPr id="616451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4953000" y="1600200"/>
          <a:ext cx="3865563" cy="4525963"/>
        </p:xfrm>
        <a:graphic>
          <a:graphicData uri="http://schemas.openxmlformats.org/presentationml/2006/ole">
            <p:oleObj spid="_x0000_s12290" name="Bitmap Image" r:id="rId3" imgW="3629532" imgH="4247619" progId="PBrush">
              <p:embed/>
            </p:oleObj>
          </a:graphicData>
        </a:graphic>
      </p:graphicFrame>
      <p:graphicFrame>
        <p:nvGraphicFramePr>
          <p:cNvPr id="616452" name="Object 4"/>
          <p:cNvGraphicFramePr>
            <a:graphicFrameLocks noChangeAspect="1"/>
          </p:cNvGraphicFramePr>
          <p:nvPr/>
        </p:nvGraphicFramePr>
        <p:xfrm>
          <a:off x="1143000" y="1600200"/>
          <a:ext cx="3476625" cy="4581525"/>
        </p:xfrm>
        <a:graphic>
          <a:graphicData uri="http://schemas.openxmlformats.org/presentationml/2006/ole">
            <p:oleObj spid="_x0000_s12291" name="Bitmap Image" r:id="rId4" imgW="3476190" imgH="4580952" progId="PBrush">
              <p:embed/>
            </p:oleObj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Dialogue Boxes </a:t>
            </a:r>
            <a:endParaRPr 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information windows that pop up to inform of an important event or request information.</a:t>
            </a:r>
          </a:p>
          <a:p>
            <a:endParaRPr lang="en-GB"/>
          </a:p>
          <a:p>
            <a:endParaRPr lang="en-US"/>
          </a:p>
        </p:txBody>
      </p:sp>
      <p:pic>
        <p:nvPicPr>
          <p:cNvPr id="576516" name="Picture 4" descr="fi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5246688" cy="25717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 Stages of Action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Establishing the goal</a:t>
            </a:r>
          </a:p>
          <a:p>
            <a:r>
              <a:rPr lang="en-US" dirty="0" smtClean="0"/>
              <a:t>Forming the intention</a:t>
            </a:r>
          </a:p>
          <a:p>
            <a:r>
              <a:rPr lang="en-US" dirty="0" smtClean="0"/>
              <a:t>Specifying the action sequence</a:t>
            </a:r>
          </a:p>
          <a:p>
            <a:r>
              <a:rPr lang="en-US" dirty="0" smtClean="0"/>
              <a:t>Executing the action</a:t>
            </a:r>
          </a:p>
          <a:p>
            <a:r>
              <a:rPr lang="en-US" dirty="0" smtClean="0"/>
              <a:t>Perceiving the system state</a:t>
            </a:r>
          </a:p>
          <a:p>
            <a:r>
              <a:rPr lang="en-US" dirty="0" smtClean="0"/>
              <a:t>Interpreting the system state</a:t>
            </a:r>
          </a:p>
          <a:p>
            <a:r>
              <a:rPr lang="en-US" dirty="0" smtClean="0"/>
              <a:t>Evaluating the system state with respect to the goals and intentions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Norman’s Model</a:t>
            </a:r>
            <a:endParaRPr 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/>
              <a:t>Some systems are harder to use than others</a:t>
            </a: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/>
              <a:t>Gulf of Execution</a:t>
            </a:r>
          </a:p>
          <a:p>
            <a:pPr lvl="1">
              <a:buFontTx/>
              <a:buNone/>
            </a:pPr>
            <a:r>
              <a:rPr lang="en-GB"/>
              <a:t>	user’s formulation of actions </a:t>
            </a:r>
            <a:br>
              <a:rPr lang="en-GB"/>
            </a:br>
            <a:r>
              <a:rPr lang="en-GB"/>
              <a:t>	</a:t>
            </a:r>
            <a:r>
              <a:rPr lang="en-GB" sz="2400"/>
              <a:t>≠	</a:t>
            </a:r>
            <a:r>
              <a:rPr lang="en-GB"/>
              <a:t>actions allowed by the system</a:t>
            </a: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/>
              <a:t>Gulf of Evaluation</a:t>
            </a:r>
          </a:p>
          <a:p>
            <a:pPr lvl="1">
              <a:buFontTx/>
              <a:buNone/>
            </a:pPr>
            <a:r>
              <a:rPr lang="en-GB"/>
              <a:t>	user’s expectation of changed system state</a:t>
            </a:r>
            <a:br>
              <a:rPr lang="en-GB"/>
            </a:br>
            <a:r>
              <a:rPr lang="en-GB"/>
              <a:t>	</a:t>
            </a:r>
            <a:r>
              <a:rPr lang="en-GB" sz="2400"/>
              <a:t>≠	</a:t>
            </a:r>
            <a:r>
              <a:rPr lang="en-GB"/>
              <a:t>actual presentation of this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Aspects of Interfaces</a:t>
            </a:r>
            <a:endParaRPr lang="en-US"/>
          </a:p>
        </p:txBody>
      </p:sp>
      <p:sp>
        <p:nvSpPr>
          <p:cNvPr id="447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85000" lnSpcReduction="20000"/>
          </a:bodyPr>
          <a:lstStyle/>
          <a:p>
            <a:pPr marL="381000" indent="-381000"/>
            <a:r>
              <a:rPr lang="en-GB" dirty="0"/>
              <a:t>arrangement of controls and displays</a:t>
            </a:r>
          </a:p>
          <a:p>
            <a:pPr marL="800100" lvl="1" indent="-342900"/>
            <a:r>
              <a:rPr lang="en-GB" dirty="0"/>
              <a:t>controls grouped according to function or frequency of use, or sequentially</a:t>
            </a:r>
          </a:p>
          <a:p>
            <a:pPr marL="381000" indent="-381000"/>
            <a:r>
              <a:rPr lang="en-GB" dirty="0"/>
              <a:t>surrounding environment</a:t>
            </a:r>
          </a:p>
          <a:p>
            <a:pPr marL="800100" lvl="1" indent="-342900"/>
            <a:r>
              <a:rPr lang="en-GB" dirty="0"/>
              <a:t>seating arrangements adaptable to cope with all sizes of user</a:t>
            </a:r>
          </a:p>
          <a:p>
            <a:pPr marL="381000" indent="-381000"/>
            <a:r>
              <a:rPr lang="en-GB" dirty="0"/>
              <a:t>health issues</a:t>
            </a:r>
          </a:p>
          <a:p>
            <a:pPr marL="800100" lvl="1" indent="-342900"/>
            <a:r>
              <a:rPr lang="en-GB" dirty="0"/>
              <a:t>physical position, environmental conditions (temperature, humidity), lighting, noise,	</a:t>
            </a:r>
          </a:p>
          <a:p>
            <a:pPr marL="381000" indent="-381000"/>
            <a:r>
              <a:rPr lang="en-GB" dirty="0"/>
              <a:t>use of colour</a:t>
            </a:r>
          </a:p>
          <a:p>
            <a:pPr marL="800100" lvl="1" indent="-342900"/>
            <a:r>
              <a:rPr lang="en-GB" dirty="0"/>
              <a:t>use of red for warning, green for okay,</a:t>
            </a:r>
            <a:br>
              <a:rPr lang="en-GB" dirty="0"/>
            </a:br>
            <a:r>
              <a:rPr lang="en-GB" dirty="0"/>
              <a:t>awareness of colour-blindness etc.</a:t>
            </a:r>
          </a:p>
          <a:p>
            <a:pPr marL="381000" indent="-381000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Interaction Styles  </a:t>
            </a:r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/>
              <a:t>menus</a:t>
            </a:r>
          </a:p>
          <a:p>
            <a:pPr>
              <a:lnSpc>
                <a:spcPct val="90000"/>
              </a:lnSpc>
            </a:pPr>
            <a:r>
              <a:rPr lang="en-GB"/>
              <a:t>natural language</a:t>
            </a:r>
          </a:p>
          <a:p>
            <a:pPr>
              <a:lnSpc>
                <a:spcPct val="90000"/>
              </a:lnSpc>
            </a:pPr>
            <a:r>
              <a:rPr lang="en-GB"/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/>
              <a:t>WIMP</a:t>
            </a:r>
          </a:p>
          <a:p>
            <a:pPr>
              <a:lnSpc>
                <a:spcPct val="90000"/>
              </a:lnSpc>
            </a:pPr>
            <a:r>
              <a:rPr lang="en-GB"/>
              <a:t>point and click</a:t>
            </a:r>
          </a:p>
          <a:p>
            <a:pPr>
              <a:lnSpc>
                <a:spcPct val="90000"/>
              </a:lnSpc>
            </a:pPr>
            <a:r>
              <a:rPr lang="en-GB"/>
              <a:t>three–dimensional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Command line interface</a:t>
            </a:r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Way of expressing instructions to the computer directly</a:t>
            </a:r>
          </a:p>
          <a:p>
            <a:pPr lvl="1"/>
            <a:r>
              <a:rPr lang="en-GB"/>
              <a:t>function keys, single characters, short abbreviations, whole words, or a combination</a:t>
            </a:r>
          </a:p>
          <a:p>
            <a:endParaRPr lang="en-GB" sz="1000"/>
          </a:p>
          <a:p>
            <a:r>
              <a:rPr lang="en-GB"/>
              <a:t>suitable for repetitive tasks</a:t>
            </a:r>
          </a:p>
          <a:p>
            <a:r>
              <a:rPr lang="en-GB"/>
              <a:t>better for expert users than novices</a:t>
            </a:r>
          </a:p>
          <a:p>
            <a:r>
              <a:rPr lang="en-GB"/>
              <a:t>offers direct access to system functionality</a:t>
            </a:r>
          </a:p>
          <a:p>
            <a:r>
              <a:rPr lang="en-GB"/>
              <a:t>command names/abbreviations should  be meaningful!</a:t>
            </a:r>
          </a:p>
          <a:p>
            <a:endParaRPr lang="en-GB" sz="1000"/>
          </a:p>
          <a:p>
            <a:pPr>
              <a:buFontTx/>
              <a:buNone/>
            </a:pPr>
            <a:r>
              <a:rPr lang="en-GB"/>
              <a:t>Typical example: the Unix system, DOS , Telnet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3620" name="Picture 4" descr="textdo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14500"/>
            <a:ext cx="7315200" cy="3429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491</Words>
  <Application>Microsoft Office PowerPoint</Application>
  <PresentationFormat>On-screen Show (4:3)</PresentationFormat>
  <Paragraphs>176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Bitmap Image</vt:lpstr>
      <vt:lpstr>Picture</vt:lpstr>
      <vt:lpstr>What is Interaction? </vt:lpstr>
      <vt:lpstr>Some Terms of Interaction </vt:lpstr>
      <vt:lpstr>Donald Norman’s Model</vt:lpstr>
      <vt:lpstr>7 Stages of Action</vt:lpstr>
      <vt:lpstr>Using Norman’s Model</vt:lpstr>
      <vt:lpstr>Physical Aspects of Interfaces</vt:lpstr>
      <vt:lpstr>Common Interaction Styles  </vt:lpstr>
      <vt:lpstr>Command line interface</vt:lpstr>
      <vt:lpstr>DOS</vt:lpstr>
      <vt:lpstr>Telnet</vt:lpstr>
      <vt:lpstr>Menus</vt:lpstr>
      <vt:lpstr>Natural language</vt:lpstr>
      <vt:lpstr>Query Interfaces </vt:lpstr>
      <vt:lpstr>Form-fills</vt:lpstr>
      <vt:lpstr>Form-fills</vt:lpstr>
      <vt:lpstr>Spreadsheets</vt:lpstr>
      <vt:lpstr>VISICALC</vt:lpstr>
      <vt:lpstr>Lotus 1-2-3 </vt:lpstr>
      <vt:lpstr>MS Excel</vt:lpstr>
      <vt:lpstr>WIMP Interface </vt:lpstr>
      <vt:lpstr>Windows</vt:lpstr>
      <vt:lpstr>Windows</vt:lpstr>
      <vt:lpstr>Icons</vt:lpstr>
      <vt:lpstr>Pointers</vt:lpstr>
      <vt:lpstr>Pull-down Menu </vt:lpstr>
      <vt:lpstr>Drop-down Menu </vt:lpstr>
      <vt:lpstr>Fall-down Menus </vt:lpstr>
      <vt:lpstr>Pop-up Menus </vt:lpstr>
      <vt:lpstr>Pie Menu</vt:lpstr>
      <vt:lpstr>Keyboard Accelerators </vt:lpstr>
      <vt:lpstr>Buttons</vt:lpstr>
      <vt:lpstr>Radio Buttons </vt:lpstr>
      <vt:lpstr>Check Boxes </vt:lpstr>
      <vt:lpstr>Toolbars</vt:lpstr>
      <vt:lpstr>Customization</vt:lpstr>
      <vt:lpstr>Dialogue Boxes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Today’s Lecture</dc:title>
  <dc:creator>shoaib.khan</dc:creator>
  <cp:lastModifiedBy>shoaib.khan</cp:lastModifiedBy>
  <cp:revision>3</cp:revision>
  <dcterms:created xsi:type="dcterms:W3CDTF">2020-09-22T05:51:00Z</dcterms:created>
  <dcterms:modified xsi:type="dcterms:W3CDTF">2021-09-28T04:17:49Z</dcterms:modified>
</cp:coreProperties>
</file>