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94" r:id="rId10"/>
    <p:sldId id="266" r:id="rId11"/>
    <p:sldId id="267" r:id="rId12"/>
    <p:sldId id="268" r:id="rId13"/>
    <p:sldId id="29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6" r:id="rId25"/>
    <p:sldId id="297" r:id="rId26"/>
    <p:sldId id="287" r:id="rId27"/>
    <p:sldId id="293" r:id="rId28"/>
    <p:sldId id="25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u="sng" dirty="0" smtClean="0"/>
              <a:t>Integration</a:t>
            </a:r>
            <a:endParaRPr 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3544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Phased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For small </a:t>
            </a:r>
            <a:r>
              <a:rPr lang="en-GB" dirty="0" smtClean="0"/>
              <a:t>programs phased </a:t>
            </a:r>
            <a:r>
              <a:rPr lang="en-GB" dirty="0"/>
              <a:t>integration might be the </a:t>
            </a:r>
            <a:r>
              <a:rPr lang="en-GB" dirty="0" smtClean="0"/>
              <a:t>best approach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If </a:t>
            </a:r>
            <a:r>
              <a:rPr lang="en-GB" dirty="0"/>
              <a:t>the program has only two or three classes, phased integration might </a:t>
            </a:r>
            <a:r>
              <a:rPr lang="en-GB" dirty="0" smtClean="0"/>
              <a:t>save you </a:t>
            </a:r>
            <a:r>
              <a:rPr lang="en-GB" dirty="0"/>
              <a:t>time, b</a:t>
            </a:r>
            <a:r>
              <a:rPr lang="en-GB" dirty="0" smtClean="0"/>
              <a:t>ut </a:t>
            </a:r>
            <a:r>
              <a:rPr lang="en-GB" dirty="0"/>
              <a:t>in most cases, another approach is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3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Incremental Integration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/>
              <a:t>In incremental integration, you write and test a program in small pieces and </a:t>
            </a:r>
            <a:r>
              <a:rPr lang="en-GB" dirty="0" smtClean="0"/>
              <a:t>then combine </a:t>
            </a:r>
            <a:r>
              <a:rPr lang="en-GB" dirty="0"/>
              <a:t>the pieces one at a time. </a:t>
            </a:r>
            <a:endParaRPr lang="en-GB" dirty="0" smtClean="0"/>
          </a:p>
          <a:p>
            <a:pPr algn="just"/>
            <a:r>
              <a:rPr lang="en-GB" dirty="0" smtClean="0"/>
              <a:t>In </a:t>
            </a:r>
            <a:r>
              <a:rPr lang="en-GB" dirty="0"/>
              <a:t>this one-piece-at-a-time approach to </a:t>
            </a:r>
            <a:r>
              <a:rPr lang="en-GB" dirty="0" smtClean="0"/>
              <a:t>integration, </a:t>
            </a:r>
            <a:r>
              <a:rPr lang="en-US" dirty="0" smtClean="0"/>
              <a:t>you </a:t>
            </a:r>
            <a:r>
              <a:rPr lang="en-US" dirty="0"/>
              <a:t>follow these </a:t>
            </a:r>
            <a:r>
              <a:rPr lang="en-US" dirty="0" smtClean="0"/>
              <a:t>steps:</a:t>
            </a:r>
          </a:p>
          <a:p>
            <a:pPr lvl="1" algn="just"/>
            <a:r>
              <a:rPr lang="en-GB" dirty="0" smtClean="0"/>
              <a:t>Develop </a:t>
            </a:r>
            <a:r>
              <a:rPr lang="en-GB" dirty="0"/>
              <a:t>a small, functional part of the system. It can be the smallest </a:t>
            </a:r>
            <a:r>
              <a:rPr lang="en-GB" dirty="0" smtClean="0"/>
              <a:t>functional part</a:t>
            </a:r>
            <a:r>
              <a:rPr lang="en-GB" dirty="0"/>
              <a:t>, the hardest part, a key part, or some combination. Thoroughly test </a:t>
            </a:r>
            <a:r>
              <a:rPr lang="en-GB" dirty="0" smtClean="0"/>
              <a:t>and debug </a:t>
            </a:r>
            <a:r>
              <a:rPr lang="en-GB" dirty="0"/>
              <a:t>it. It will serve as a skeleton on which to hang the muscles, nerves, </a:t>
            </a:r>
            <a:r>
              <a:rPr lang="en-GB" dirty="0" smtClean="0"/>
              <a:t>and skin </a:t>
            </a:r>
            <a:r>
              <a:rPr lang="en-GB" dirty="0"/>
              <a:t>that make up the remaining parts of the </a:t>
            </a:r>
            <a:r>
              <a:rPr lang="en-GB" dirty="0" smtClean="0"/>
              <a:t>system.</a:t>
            </a:r>
          </a:p>
          <a:p>
            <a:pPr lvl="1" algn="just"/>
            <a:r>
              <a:rPr lang="en-GB" dirty="0" smtClean="0"/>
              <a:t>Design</a:t>
            </a:r>
            <a:r>
              <a:rPr lang="en-GB" dirty="0"/>
              <a:t>, code, test, and debug a </a:t>
            </a:r>
            <a:r>
              <a:rPr lang="en-GB" dirty="0" smtClean="0"/>
              <a:t>class.</a:t>
            </a:r>
          </a:p>
          <a:p>
            <a:pPr lvl="1" algn="just"/>
            <a:r>
              <a:rPr lang="en-GB" dirty="0" smtClean="0"/>
              <a:t>Integrate </a:t>
            </a:r>
            <a:r>
              <a:rPr lang="en-GB" dirty="0"/>
              <a:t>the new class with the skeleton. Test and debug the combination </a:t>
            </a:r>
            <a:r>
              <a:rPr lang="en-GB" dirty="0" smtClean="0"/>
              <a:t>of skeleton </a:t>
            </a:r>
            <a:r>
              <a:rPr lang="en-GB" dirty="0"/>
              <a:t>and new class. Make sure the combination works before you add </a:t>
            </a:r>
            <a:r>
              <a:rPr lang="en-GB" dirty="0" smtClean="0"/>
              <a:t>any new </a:t>
            </a:r>
            <a:r>
              <a:rPr lang="en-GB" dirty="0"/>
              <a:t>classes. If work remains to be done, repeat the process starting at step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Incremental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Occasionally, you might want to integrate units larger than a single class. </a:t>
            </a:r>
            <a:endParaRPr lang="en-GB" dirty="0" smtClean="0"/>
          </a:p>
          <a:p>
            <a:pPr algn="just"/>
            <a:r>
              <a:rPr lang="en-GB" dirty="0" smtClean="0"/>
              <a:t>If </a:t>
            </a:r>
            <a:r>
              <a:rPr lang="en-GB" dirty="0"/>
              <a:t>a </a:t>
            </a:r>
            <a:r>
              <a:rPr lang="en-GB" dirty="0" smtClean="0"/>
              <a:t>component has </a:t>
            </a:r>
            <a:r>
              <a:rPr lang="en-GB" dirty="0"/>
              <a:t>been thoroughly tested, for example, and each of its classes put through </a:t>
            </a:r>
            <a:r>
              <a:rPr lang="en-GB" dirty="0" smtClean="0"/>
              <a:t>a mini-integration</a:t>
            </a:r>
            <a:r>
              <a:rPr lang="en-GB" dirty="0"/>
              <a:t>, you can integrate the whole component and still be doing </a:t>
            </a:r>
            <a:r>
              <a:rPr lang="en-GB" dirty="0" smtClean="0"/>
              <a:t>incremental integration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As </a:t>
            </a:r>
            <a:r>
              <a:rPr lang="en-GB" dirty="0"/>
              <a:t>you add pieces to it, the system grows and gains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0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Incremental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Some benefits are</a:t>
            </a:r>
          </a:p>
          <a:p>
            <a:pPr lvl="1" algn="just"/>
            <a:r>
              <a:rPr lang="en-US" dirty="0" smtClean="0"/>
              <a:t>Errors are easy to locate</a:t>
            </a:r>
          </a:p>
          <a:p>
            <a:pPr lvl="1" algn="just"/>
            <a:r>
              <a:rPr lang="en-US" dirty="0" smtClean="0"/>
              <a:t>You get improved progress monitoring</a:t>
            </a:r>
          </a:p>
          <a:p>
            <a:pPr lvl="1" algn="just"/>
            <a:r>
              <a:rPr lang="en-US" dirty="0" smtClean="0"/>
              <a:t>You will improve customer relations</a:t>
            </a:r>
          </a:p>
          <a:p>
            <a:pPr lvl="1" algn="just"/>
            <a:r>
              <a:rPr lang="en-US" dirty="0" smtClean="0"/>
              <a:t>The units of the system are tested more fully.</a:t>
            </a:r>
          </a:p>
        </p:txBody>
      </p:sp>
    </p:spTree>
    <p:extLst>
      <p:ext uri="{BB962C8B-B14F-4D97-AF65-F5344CB8AC3E}">
        <p14:creationId xmlns:p14="http://schemas.microsoft.com/office/powerpoint/2010/main" val="318473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Incremental Integration Strategies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With phased integration, you don’t have to plan the order in which project </a:t>
            </a:r>
            <a:r>
              <a:rPr lang="en-GB" dirty="0" smtClean="0"/>
              <a:t>components are </a:t>
            </a:r>
            <a:r>
              <a:rPr lang="en-GB" dirty="0"/>
              <a:t>built. </a:t>
            </a:r>
            <a:endParaRPr lang="en-GB" dirty="0" smtClean="0"/>
          </a:p>
          <a:p>
            <a:pPr algn="just"/>
            <a:r>
              <a:rPr lang="en-GB" dirty="0" smtClean="0"/>
              <a:t>All </a:t>
            </a:r>
            <a:r>
              <a:rPr lang="en-GB" dirty="0"/>
              <a:t>components are integrated at the same time, so you can build </a:t>
            </a:r>
            <a:r>
              <a:rPr lang="en-GB" dirty="0" smtClean="0"/>
              <a:t>them in </a:t>
            </a:r>
            <a:r>
              <a:rPr lang="en-GB" dirty="0"/>
              <a:t>any order as long as they’re all </a:t>
            </a:r>
            <a:r>
              <a:rPr lang="en-GB" dirty="0" smtClean="0"/>
              <a:t>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1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Incremental Integration Strategies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With incremental integration, you have to plan more carefully. </a:t>
            </a:r>
            <a:endParaRPr lang="en-GB" dirty="0" smtClean="0"/>
          </a:p>
          <a:p>
            <a:pPr algn="just"/>
            <a:r>
              <a:rPr lang="en-GB" dirty="0" smtClean="0"/>
              <a:t>Most </a:t>
            </a:r>
            <a:r>
              <a:rPr lang="en-GB" dirty="0"/>
              <a:t>systems will </a:t>
            </a:r>
            <a:r>
              <a:rPr lang="en-GB" dirty="0" smtClean="0"/>
              <a:t>call for </a:t>
            </a:r>
            <a:r>
              <a:rPr lang="en-GB" dirty="0"/>
              <a:t>the integration of some components before the integration of </a:t>
            </a:r>
            <a:r>
              <a:rPr lang="en-GB" dirty="0" smtClean="0"/>
              <a:t>others.</a:t>
            </a:r>
          </a:p>
          <a:p>
            <a:pPr algn="just"/>
            <a:r>
              <a:rPr lang="en-GB" dirty="0" smtClean="0"/>
              <a:t>Planning for integration </a:t>
            </a:r>
            <a:r>
              <a:rPr lang="en-GB" dirty="0"/>
              <a:t>thus affects planning for construction; the order in which components </a:t>
            </a:r>
            <a:r>
              <a:rPr lang="en-GB" dirty="0" smtClean="0"/>
              <a:t>are constructed </a:t>
            </a:r>
            <a:r>
              <a:rPr lang="en-GB" dirty="0"/>
              <a:t>has to support the order in which they will be integrated.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0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Incremental Integration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Incremental integration strategies </a:t>
            </a:r>
            <a:r>
              <a:rPr lang="en-GB" dirty="0"/>
              <a:t>come in a variety of shapes and sizes, and none is best </a:t>
            </a:r>
            <a:r>
              <a:rPr lang="en-GB" dirty="0" smtClean="0"/>
              <a:t>in every </a:t>
            </a:r>
            <a:r>
              <a:rPr lang="en-GB" dirty="0"/>
              <a:t>case.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best integration approach varies from project to </a:t>
            </a:r>
            <a:r>
              <a:rPr lang="en-GB" dirty="0" smtClean="0"/>
              <a:t>project.</a:t>
            </a:r>
            <a:endParaRPr lang="en-US" dirty="0" smtClean="0"/>
          </a:p>
          <a:p>
            <a:pPr algn="just"/>
            <a:r>
              <a:rPr lang="en-US" dirty="0" smtClean="0"/>
              <a:t>Some incremental integration strategies are</a:t>
            </a:r>
          </a:p>
          <a:p>
            <a:pPr lvl="1" algn="just"/>
            <a:r>
              <a:rPr lang="en-US" dirty="0" smtClean="0"/>
              <a:t>Top down integration</a:t>
            </a:r>
          </a:p>
          <a:p>
            <a:pPr lvl="1" algn="just"/>
            <a:r>
              <a:rPr lang="en-US" dirty="0" smtClean="0"/>
              <a:t>Bottom up integration</a:t>
            </a:r>
          </a:p>
          <a:p>
            <a:pPr lvl="1" algn="just"/>
            <a:r>
              <a:rPr lang="en-US" dirty="0" smtClean="0"/>
              <a:t>Feature oriented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0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Top Down Integration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/>
              <a:t>In top-down integration, the class at the top of the hierarchy is written and </a:t>
            </a:r>
            <a:r>
              <a:rPr lang="en-GB" dirty="0" smtClean="0"/>
              <a:t>integrated first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top is the main window, </a:t>
            </a:r>
            <a:r>
              <a:rPr lang="en-GB" dirty="0" smtClean="0"/>
              <a:t>the </a:t>
            </a:r>
            <a:r>
              <a:rPr lang="en-GB" dirty="0"/>
              <a:t>object that </a:t>
            </a:r>
            <a:r>
              <a:rPr lang="en-GB" dirty="0" smtClean="0"/>
              <a:t>contains </a:t>
            </a:r>
            <a:r>
              <a:rPr lang="en-GB" i="1" dirty="0" smtClean="0"/>
              <a:t>main</a:t>
            </a:r>
            <a:r>
              <a:rPr lang="en-GB" i="1" dirty="0"/>
              <a:t>() </a:t>
            </a:r>
            <a:r>
              <a:rPr lang="en-GB" dirty="0"/>
              <a:t>in Java, </a:t>
            </a:r>
            <a:r>
              <a:rPr lang="en-GB" i="1" dirty="0" err="1"/>
              <a:t>WinMain</a:t>
            </a:r>
            <a:r>
              <a:rPr lang="en-GB" i="1" dirty="0"/>
              <a:t>() </a:t>
            </a:r>
            <a:r>
              <a:rPr lang="en-GB" dirty="0"/>
              <a:t>for Microsoft Windows programming, or similar.</a:t>
            </a:r>
          </a:p>
          <a:p>
            <a:pPr algn="just"/>
            <a:r>
              <a:rPr lang="en-GB" dirty="0"/>
              <a:t>Stubs have to be written to exercise the top class. </a:t>
            </a:r>
            <a:endParaRPr lang="en-GB" dirty="0" smtClean="0"/>
          </a:p>
          <a:p>
            <a:pPr algn="just"/>
            <a:r>
              <a:rPr lang="en-GB" dirty="0" smtClean="0"/>
              <a:t>Then</a:t>
            </a:r>
            <a:r>
              <a:rPr lang="en-GB" dirty="0"/>
              <a:t>, as classes are integrated </a:t>
            </a:r>
            <a:r>
              <a:rPr lang="en-GB" dirty="0" smtClean="0"/>
              <a:t>from the </a:t>
            </a:r>
            <a:r>
              <a:rPr lang="en-GB" dirty="0"/>
              <a:t>top down, stub classes are replaced with real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2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Top Down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077200" cy="3962400"/>
          </a:xfrm>
        </p:spPr>
      </p:pic>
    </p:spTree>
    <p:extLst>
      <p:ext uri="{BB962C8B-B14F-4D97-AF65-F5344CB8AC3E}">
        <p14:creationId xmlns:p14="http://schemas.microsoft.com/office/powerpoint/2010/main" val="51402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Top Down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GB" dirty="0" smtClean="0"/>
              <a:t>advantage </a:t>
            </a:r>
            <a:r>
              <a:rPr lang="en-GB" dirty="0"/>
              <a:t>of top-down integration is that the control logic of the system is tested </a:t>
            </a:r>
            <a:r>
              <a:rPr lang="en-GB" dirty="0" smtClean="0"/>
              <a:t>relatively early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All </a:t>
            </a:r>
            <a:r>
              <a:rPr lang="en-GB" dirty="0"/>
              <a:t>the classes at the top of the hierarchy are exercised a lot so that </a:t>
            </a:r>
            <a:r>
              <a:rPr lang="en-GB" dirty="0" smtClean="0"/>
              <a:t>big, conceptual</a:t>
            </a:r>
            <a:r>
              <a:rPr lang="en-GB" dirty="0"/>
              <a:t>, design problems are exposed quickly</a:t>
            </a:r>
            <a:r>
              <a:rPr lang="en-GB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9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Contents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GB" dirty="0"/>
              <a:t>Importance of the Integration </a:t>
            </a:r>
            <a:r>
              <a:rPr lang="en-GB" dirty="0" smtClean="0"/>
              <a:t>Approach</a:t>
            </a:r>
          </a:p>
          <a:p>
            <a:r>
              <a:rPr lang="en-GB" dirty="0" smtClean="0"/>
              <a:t>Integration </a:t>
            </a:r>
            <a:r>
              <a:rPr lang="en-GB" dirty="0"/>
              <a:t>Frequency—Phased or </a:t>
            </a:r>
            <a:r>
              <a:rPr lang="en-GB" dirty="0" smtClean="0"/>
              <a:t>Incremental</a:t>
            </a:r>
          </a:p>
          <a:p>
            <a:r>
              <a:rPr lang="fr-FR" dirty="0" err="1" smtClean="0"/>
              <a:t>Incremental</a:t>
            </a:r>
            <a:r>
              <a:rPr lang="fr-FR" dirty="0" smtClean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 smtClean="0"/>
              <a:t>Strategies</a:t>
            </a:r>
            <a:endParaRPr lang="fr-FR" dirty="0" smtClean="0"/>
          </a:p>
          <a:p>
            <a:r>
              <a:rPr lang="en-GB" dirty="0" smtClean="0"/>
              <a:t>Daily </a:t>
            </a:r>
            <a:r>
              <a:rPr lang="en-GB" dirty="0"/>
              <a:t>Build and Smoke </a:t>
            </a:r>
            <a:r>
              <a:rPr lang="en-GB" dirty="0" smtClean="0"/>
              <a:t>Test</a:t>
            </a:r>
          </a:p>
          <a:p>
            <a:r>
              <a:rPr lang="en-GB" dirty="0" smtClean="0"/>
              <a:t>Key Points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6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Top Down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Another advantage of top-down integration is that, if you plan it carefully, you </a:t>
            </a:r>
            <a:r>
              <a:rPr lang="en-GB" dirty="0" smtClean="0"/>
              <a:t>can complete </a:t>
            </a:r>
            <a:r>
              <a:rPr lang="en-GB" dirty="0"/>
              <a:t>a partially working system early in the </a:t>
            </a:r>
            <a:r>
              <a:rPr lang="en-GB" dirty="0" smtClean="0"/>
              <a:t>project.</a:t>
            </a:r>
          </a:p>
          <a:p>
            <a:pPr algn="just"/>
            <a:r>
              <a:rPr lang="en-GB" dirty="0" smtClean="0"/>
              <a:t>If </a:t>
            </a:r>
            <a:r>
              <a:rPr lang="en-GB" dirty="0"/>
              <a:t>the user-interface parts </a:t>
            </a:r>
            <a:r>
              <a:rPr lang="en-GB" dirty="0" smtClean="0"/>
              <a:t>are at </a:t>
            </a:r>
            <a:r>
              <a:rPr lang="en-GB" dirty="0"/>
              <a:t>the top, you can get a basic interface working quickly and flesh out the details later.</a:t>
            </a:r>
          </a:p>
          <a:p>
            <a:pPr algn="just"/>
            <a:r>
              <a:rPr lang="en-GB" dirty="0"/>
              <a:t>The morale of both users and programmers benefits from getting something </a:t>
            </a:r>
            <a:r>
              <a:rPr lang="en-GB" dirty="0" smtClean="0"/>
              <a:t>visible </a:t>
            </a:r>
            <a:r>
              <a:rPr lang="en-US" dirty="0" smtClean="0"/>
              <a:t>working </a:t>
            </a:r>
            <a:r>
              <a:rPr lang="en-US" dirty="0"/>
              <a:t>early.</a:t>
            </a:r>
          </a:p>
        </p:txBody>
      </p:sp>
    </p:spTree>
    <p:extLst>
      <p:ext uri="{BB962C8B-B14F-4D97-AF65-F5344CB8AC3E}">
        <p14:creationId xmlns:p14="http://schemas.microsoft.com/office/powerpoint/2010/main" val="160337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/>
              <a:t>In bottom-up integration, you write and integrate the classes at the bottom of the </a:t>
            </a:r>
            <a:r>
              <a:rPr lang="en-GB" dirty="0" smtClean="0"/>
              <a:t>hierarchy first.</a:t>
            </a:r>
          </a:p>
          <a:p>
            <a:pPr algn="just"/>
            <a:r>
              <a:rPr lang="en-GB" dirty="0" smtClean="0"/>
              <a:t>Adding </a:t>
            </a:r>
            <a:r>
              <a:rPr lang="en-GB" dirty="0"/>
              <a:t>the low-level classes one at a time rather than all at once is </a:t>
            </a:r>
            <a:r>
              <a:rPr lang="en-GB" dirty="0" smtClean="0"/>
              <a:t>what makes </a:t>
            </a:r>
            <a:r>
              <a:rPr lang="en-GB" dirty="0"/>
              <a:t>bottom-up integration an incremental integration </a:t>
            </a:r>
            <a:r>
              <a:rPr lang="en-GB" dirty="0" smtClean="0"/>
              <a:t>strategy.</a:t>
            </a:r>
          </a:p>
          <a:p>
            <a:pPr algn="just"/>
            <a:r>
              <a:rPr lang="en-GB" dirty="0" smtClean="0"/>
              <a:t>You </a:t>
            </a:r>
            <a:r>
              <a:rPr lang="en-GB" dirty="0"/>
              <a:t>write test </a:t>
            </a:r>
            <a:r>
              <a:rPr lang="en-GB" dirty="0" smtClean="0"/>
              <a:t>drivers to </a:t>
            </a:r>
            <a:r>
              <a:rPr lang="en-GB" dirty="0"/>
              <a:t>exercise the low-level classes </a:t>
            </a:r>
            <a:r>
              <a:rPr lang="en-GB" dirty="0" smtClean="0"/>
              <a:t>initially.</a:t>
            </a:r>
          </a:p>
          <a:p>
            <a:pPr algn="just"/>
            <a:r>
              <a:rPr lang="en-GB" dirty="0" smtClean="0"/>
              <a:t>As </a:t>
            </a:r>
            <a:r>
              <a:rPr lang="en-GB" dirty="0"/>
              <a:t>you add higher-level classes, you replace driver </a:t>
            </a:r>
            <a:r>
              <a:rPr lang="en-GB" dirty="0" smtClean="0"/>
              <a:t>classes </a:t>
            </a:r>
            <a:r>
              <a:rPr lang="en-US" dirty="0" smtClean="0"/>
              <a:t>with </a:t>
            </a:r>
            <a:r>
              <a:rPr lang="en-US" dirty="0"/>
              <a:t>real ones.</a:t>
            </a:r>
          </a:p>
        </p:txBody>
      </p:sp>
    </p:spTree>
    <p:extLst>
      <p:ext uri="{BB962C8B-B14F-4D97-AF65-F5344CB8AC3E}">
        <p14:creationId xmlns:p14="http://schemas.microsoft.com/office/powerpoint/2010/main" val="267116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Bottom-Up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299292" cy="3581400"/>
          </a:xfrm>
        </p:spPr>
      </p:pic>
    </p:spTree>
    <p:extLst>
      <p:ext uri="{BB962C8B-B14F-4D97-AF65-F5344CB8AC3E}">
        <p14:creationId xmlns:p14="http://schemas.microsoft.com/office/powerpoint/2010/main" val="1210283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Bottom-Up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Bottom-up integration </a:t>
            </a:r>
            <a:r>
              <a:rPr lang="en-GB" dirty="0" smtClean="0"/>
              <a:t>restricts </a:t>
            </a:r>
            <a:r>
              <a:rPr lang="en-GB" dirty="0"/>
              <a:t>the possible sources of error to the single class being integrated, so errors </a:t>
            </a:r>
            <a:r>
              <a:rPr lang="en-GB" dirty="0" smtClean="0"/>
              <a:t>are easy </a:t>
            </a:r>
            <a:r>
              <a:rPr lang="en-GB" dirty="0"/>
              <a:t>to </a:t>
            </a:r>
            <a:r>
              <a:rPr lang="en-GB" dirty="0" smtClean="0"/>
              <a:t>locate.</a:t>
            </a:r>
          </a:p>
          <a:p>
            <a:pPr algn="just"/>
            <a:r>
              <a:rPr lang="en-GB" dirty="0" smtClean="0"/>
              <a:t>Integration </a:t>
            </a:r>
            <a:r>
              <a:rPr lang="en-GB" dirty="0"/>
              <a:t>can start early in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Feature-Oriented Integration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Another approach is to integrate one feature at a time.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term “feature” </a:t>
            </a:r>
            <a:r>
              <a:rPr lang="en-GB" dirty="0" smtClean="0"/>
              <a:t>is just </a:t>
            </a:r>
            <a:r>
              <a:rPr lang="en-GB" dirty="0"/>
              <a:t>an identifiable function of the system you’re integrating. </a:t>
            </a:r>
            <a:endParaRPr lang="en-GB" dirty="0" smtClean="0"/>
          </a:p>
          <a:p>
            <a:pPr algn="just"/>
            <a:r>
              <a:rPr lang="en-GB" dirty="0" smtClean="0"/>
              <a:t>If</a:t>
            </a:r>
            <a:r>
              <a:rPr lang="en-GB" dirty="0"/>
              <a:t> </a:t>
            </a:r>
            <a:r>
              <a:rPr lang="en-GB" dirty="0" smtClean="0"/>
              <a:t>you’re </a:t>
            </a:r>
            <a:r>
              <a:rPr lang="en-GB" dirty="0"/>
              <a:t>writing a word processor, a feature might be displaying underlining on </a:t>
            </a:r>
            <a:r>
              <a:rPr lang="en-GB" dirty="0" smtClean="0"/>
              <a:t>the screen </a:t>
            </a:r>
            <a:r>
              <a:rPr lang="en-GB" dirty="0"/>
              <a:t>or reformatting the document </a:t>
            </a:r>
            <a:r>
              <a:rPr lang="en-GB" dirty="0" smtClean="0"/>
              <a:t>automatically something </a:t>
            </a:r>
            <a:r>
              <a:rPr lang="en-GB" dirty="0"/>
              <a:t>like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Feature-Oriented Integration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7620000" cy="3657600"/>
          </a:xfrm>
        </p:spPr>
      </p:pic>
    </p:spTree>
    <p:extLst>
      <p:ext uri="{BB962C8B-B14F-4D97-AF65-F5344CB8AC3E}">
        <p14:creationId xmlns:p14="http://schemas.microsoft.com/office/powerpoint/2010/main" val="22880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Feature-Oriented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 smtClean="0"/>
              <a:t>Feature-oriented integration usually start </a:t>
            </a:r>
            <a:r>
              <a:rPr lang="en-GB" dirty="0"/>
              <a:t>with a skeleton you’ve chosen for its ability to support </a:t>
            </a:r>
            <a:r>
              <a:rPr lang="en-GB" dirty="0" smtClean="0"/>
              <a:t>the other </a:t>
            </a:r>
            <a:r>
              <a:rPr lang="en-GB" dirty="0"/>
              <a:t>features. </a:t>
            </a:r>
            <a:endParaRPr lang="en-GB" dirty="0" smtClean="0"/>
          </a:p>
          <a:p>
            <a:pPr algn="just"/>
            <a:r>
              <a:rPr lang="en-GB" dirty="0" smtClean="0"/>
              <a:t>In </a:t>
            </a:r>
            <a:r>
              <a:rPr lang="en-GB" dirty="0"/>
              <a:t>an interactive system, the first feature might be the interactive </a:t>
            </a:r>
            <a:r>
              <a:rPr lang="en-GB" dirty="0" smtClean="0"/>
              <a:t>menu system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You </a:t>
            </a:r>
            <a:r>
              <a:rPr lang="en-GB" dirty="0"/>
              <a:t>can hang the rest of the features on the feature that you integrate first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Components are added in “feature trees,” </a:t>
            </a:r>
            <a:r>
              <a:rPr lang="en-GB" dirty="0" smtClean="0"/>
              <a:t>as hierarchical </a:t>
            </a:r>
            <a:r>
              <a:rPr lang="en-GB" dirty="0"/>
              <a:t>collections of classes that </a:t>
            </a:r>
            <a:r>
              <a:rPr lang="en-GB" dirty="0" smtClean="0"/>
              <a:t>make up </a:t>
            </a:r>
            <a:r>
              <a:rPr lang="en-GB" dirty="0"/>
              <a:t>a feature. </a:t>
            </a:r>
            <a:endParaRPr lang="en-GB" dirty="0" smtClean="0"/>
          </a:p>
          <a:p>
            <a:pPr algn="just"/>
            <a:r>
              <a:rPr lang="en-GB" dirty="0" smtClean="0"/>
              <a:t>Integration </a:t>
            </a:r>
            <a:r>
              <a:rPr lang="en-GB" dirty="0"/>
              <a:t>is easier if each feature is relatively </a:t>
            </a:r>
            <a:r>
              <a:rPr lang="en-GB" dirty="0" smtClean="0"/>
              <a:t>independent.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1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Key Points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/>
              <a:t>The construction sequence and integration approach affect the order in </a:t>
            </a:r>
            <a:r>
              <a:rPr lang="en-GB" dirty="0" smtClean="0"/>
              <a:t>which classes </a:t>
            </a:r>
            <a:r>
              <a:rPr lang="en-GB" dirty="0"/>
              <a:t>are designed, coded, and </a:t>
            </a:r>
            <a:r>
              <a:rPr lang="en-GB" dirty="0" smtClean="0"/>
              <a:t>tested.</a:t>
            </a:r>
          </a:p>
          <a:p>
            <a:pPr algn="just"/>
            <a:r>
              <a:rPr lang="en-GB" dirty="0" smtClean="0"/>
              <a:t>A </a:t>
            </a:r>
            <a:r>
              <a:rPr lang="en-GB" dirty="0"/>
              <a:t>well-thought-out integration order reduces testing effort and eases </a:t>
            </a:r>
            <a:r>
              <a:rPr lang="en-GB" dirty="0" smtClean="0"/>
              <a:t>debugging.</a:t>
            </a:r>
          </a:p>
          <a:p>
            <a:pPr algn="just"/>
            <a:r>
              <a:rPr lang="en-GB" dirty="0" smtClean="0"/>
              <a:t>Incremental </a:t>
            </a:r>
            <a:r>
              <a:rPr lang="en-GB" dirty="0"/>
              <a:t>integration comes in several varieties, and, unless the project is </a:t>
            </a:r>
            <a:r>
              <a:rPr lang="en-GB" dirty="0" smtClean="0"/>
              <a:t>trivial, any </a:t>
            </a:r>
            <a:r>
              <a:rPr lang="en-GB" dirty="0"/>
              <a:t>one of them is better than phased </a:t>
            </a:r>
            <a:r>
              <a:rPr lang="en-GB" dirty="0" smtClean="0"/>
              <a:t>integration.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best integration approach for any specific project is usually a </a:t>
            </a:r>
            <a:r>
              <a:rPr lang="en-GB" dirty="0" smtClean="0"/>
              <a:t>combination of </a:t>
            </a:r>
            <a:r>
              <a:rPr lang="en-GB" dirty="0"/>
              <a:t>top-down, bottom-up, risk-oriented, and other integration approaches. </a:t>
            </a:r>
            <a:endParaRPr lang="en-GB" dirty="0" smtClean="0"/>
          </a:p>
          <a:p>
            <a:pPr algn="just"/>
            <a:r>
              <a:rPr lang="en-GB" dirty="0" smtClean="0"/>
              <a:t>Daily </a:t>
            </a:r>
            <a:r>
              <a:rPr lang="en-GB" dirty="0"/>
              <a:t>builds can reduce integration problems, improve developer morale, </a:t>
            </a:r>
            <a:r>
              <a:rPr lang="en-GB" dirty="0" smtClean="0"/>
              <a:t>and provide </a:t>
            </a:r>
            <a:r>
              <a:rPr lang="en-GB" dirty="0"/>
              <a:t>useful project management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43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Readings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[Chapter 29]</a:t>
            </a:r>
            <a:r>
              <a:rPr lang="en-US" dirty="0" smtClean="0"/>
              <a:t> </a:t>
            </a:r>
            <a:r>
              <a:rPr lang="en-US" dirty="0"/>
              <a:t>Code Complete: A Practical Handbook of Software Construction by Steve McConnell, Microsoft Press; 2nd Edition (July 7, 2004). ISBN-10: 0735619670 </a:t>
            </a:r>
          </a:p>
        </p:txBody>
      </p:sp>
    </p:spTree>
    <p:extLst>
      <p:ext uri="{BB962C8B-B14F-4D97-AF65-F5344CB8AC3E}">
        <p14:creationId xmlns:p14="http://schemas.microsoft.com/office/powerpoint/2010/main" val="35521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The term “integration” refers to the </a:t>
            </a:r>
            <a:r>
              <a:rPr lang="en-GB" dirty="0" smtClean="0"/>
              <a:t>software development </a:t>
            </a:r>
            <a:r>
              <a:rPr lang="en-GB" dirty="0"/>
              <a:t>activity in which you </a:t>
            </a:r>
            <a:r>
              <a:rPr lang="en-GB" dirty="0" smtClean="0"/>
              <a:t>combine separate </a:t>
            </a:r>
            <a:r>
              <a:rPr lang="en-GB" dirty="0"/>
              <a:t>software components into a single system. </a:t>
            </a:r>
            <a:endParaRPr lang="en-GB" dirty="0" smtClean="0"/>
          </a:p>
          <a:p>
            <a:pPr algn="just"/>
            <a:r>
              <a:rPr lang="en-GB" dirty="0" smtClean="0"/>
              <a:t>On </a:t>
            </a:r>
            <a:r>
              <a:rPr lang="en-GB" dirty="0"/>
              <a:t>small projects, </a:t>
            </a:r>
            <a:r>
              <a:rPr lang="en-GB" dirty="0" smtClean="0"/>
              <a:t>integration might </a:t>
            </a:r>
            <a:r>
              <a:rPr lang="en-GB" dirty="0"/>
              <a:t>consist of a morning spent hooking a handful of classes together. </a:t>
            </a:r>
            <a:endParaRPr lang="en-GB" dirty="0" smtClean="0"/>
          </a:p>
          <a:p>
            <a:pPr algn="just"/>
            <a:r>
              <a:rPr lang="en-GB" dirty="0" smtClean="0"/>
              <a:t>On large projects</a:t>
            </a:r>
            <a:r>
              <a:rPr lang="en-GB" dirty="0"/>
              <a:t>, it might consist of weeks or months of hooking sets of programs together</a:t>
            </a:r>
            <a:r>
              <a:rPr lang="en-GB" dirty="0" smtClean="0"/>
              <a:t>.</a:t>
            </a:r>
          </a:p>
          <a:p>
            <a:pPr algn="just"/>
            <a:r>
              <a:rPr lang="en-US" dirty="0"/>
              <a:t>Integration is something different from testing, it should be viewed as an independent activity.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75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The topic of integration is </a:t>
            </a:r>
            <a:r>
              <a:rPr lang="en-GB" dirty="0" smtClean="0"/>
              <a:t>entangled </a:t>
            </a:r>
            <a:r>
              <a:rPr lang="en-GB" dirty="0"/>
              <a:t>with the topic of construction sequence. </a:t>
            </a:r>
            <a:endParaRPr lang="en-GB" dirty="0" smtClean="0"/>
          </a:p>
          <a:p>
            <a:pPr lvl="1" algn="just"/>
            <a:r>
              <a:rPr lang="en-GB" dirty="0" smtClean="0"/>
              <a:t>The</a:t>
            </a:r>
            <a:r>
              <a:rPr lang="en-GB" dirty="0"/>
              <a:t> </a:t>
            </a:r>
            <a:r>
              <a:rPr lang="en-GB" dirty="0" smtClean="0"/>
              <a:t>order </a:t>
            </a:r>
            <a:r>
              <a:rPr lang="en-GB" dirty="0"/>
              <a:t>in which you build classes or components affects the order in which you </a:t>
            </a:r>
            <a:r>
              <a:rPr lang="en-GB" dirty="0" smtClean="0"/>
              <a:t>can integrate them.</a:t>
            </a:r>
          </a:p>
          <a:p>
            <a:pPr lvl="1" algn="just"/>
            <a:r>
              <a:rPr lang="en-GB" dirty="0" smtClean="0"/>
              <a:t>You </a:t>
            </a:r>
            <a:r>
              <a:rPr lang="en-GB" dirty="0"/>
              <a:t>can’t integrate something that hasn’t been built yet.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13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Importance of the </a:t>
            </a:r>
            <a:r>
              <a:rPr lang="en-GB" b="1" u="sng" dirty="0" smtClean="0"/>
              <a:t/>
            </a:r>
            <a:br>
              <a:rPr lang="en-GB" b="1" u="sng" dirty="0" smtClean="0"/>
            </a:br>
            <a:r>
              <a:rPr lang="en-GB" b="1" u="sng" dirty="0" smtClean="0"/>
              <a:t>Integration </a:t>
            </a:r>
            <a:r>
              <a:rPr lang="en-GB" b="1" u="sng" dirty="0"/>
              <a:t>Approach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If you construct and integrate </a:t>
            </a:r>
            <a:r>
              <a:rPr lang="en-GB" dirty="0" smtClean="0"/>
              <a:t>software in </a:t>
            </a:r>
            <a:r>
              <a:rPr lang="en-GB" dirty="0"/>
              <a:t>the wrong order, it’s harder to code, harder to test, and harder to debug. </a:t>
            </a:r>
            <a:endParaRPr lang="en-GB" dirty="0" smtClean="0"/>
          </a:p>
          <a:p>
            <a:pPr algn="just"/>
            <a:r>
              <a:rPr lang="en-GB" dirty="0" smtClean="0"/>
              <a:t>If</a:t>
            </a:r>
            <a:r>
              <a:rPr lang="en-GB" dirty="0"/>
              <a:t> </a:t>
            </a:r>
            <a:r>
              <a:rPr lang="en-GB" dirty="0" smtClean="0"/>
              <a:t>none </a:t>
            </a:r>
            <a:r>
              <a:rPr lang="en-GB" dirty="0"/>
              <a:t>of it will work until all of it works, it can seem as though it will never be finished.</a:t>
            </a:r>
          </a:p>
          <a:p>
            <a:pPr algn="just"/>
            <a:r>
              <a:rPr lang="en-GB" dirty="0"/>
              <a:t>It too can collapse under its own weight during </a:t>
            </a:r>
            <a:r>
              <a:rPr lang="en-GB" dirty="0" smtClean="0"/>
              <a:t>construction, the </a:t>
            </a:r>
            <a:r>
              <a:rPr lang="en-GB" dirty="0"/>
              <a:t>bug count </a:t>
            </a:r>
            <a:r>
              <a:rPr lang="en-GB" dirty="0" smtClean="0"/>
              <a:t>might seem intractable, </a:t>
            </a:r>
            <a:r>
              <a:rPr lang="en-GB" dirty="0"/>
              <a:t>progress might be invisible, or the complexity might be </a:t>
            </a:r>
            <a:r>
              <a:rPr lang="en-GB" dirty="0" smtClean="0"/>
              <a:t>crushing, even </a:t>
            </a:r>
            <a:r>
              <a:rPr lang="en-GB" dirty="0"/>
              <a:t>though the finished product would have worked.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0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Integration Frequency</a:t>
            </a:r>
            <a:r>
              <a:rPr lang="en-US" b="1" u="sng" dirty="0" smtClean="0"/>
              <a:t>—</a:t>
            </a:r>
            <a:br>
              <a:rPr lang="en-US" b="1" u="sng" dirty="0" smtClean="0"/>
            </a:br>
            <a:r>
              <a:rPr lang="en-US" b="1" u="sng" dirty="0" smtClean="0"/>
              <a:t>Phased </a:t>
            </a:r>
            <a:r>
              <a:rPr lang="en-US" b="1" u="sng" dirty="0"/>
              <a:t>or Incremental?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Programs are integrated by means </a:t>
            </a:r>
            <a:r>
              <a:rPr lang="en-GB" sz="3600" dirty="0" smtClean="0"/>
              <a:t>of</a:t>
            </a:r>
          </a:p>
          <a:p>
            <a:pPr lvl="1"/>
            <a:r>
              <a:rPr lang="en-GB" sz="3200" dirty="0"/>
              <a:t>T</a:t>
            </a:r>
            <a:r>
              <a:rPr lang="en-GB" sz="3200" dirty="0" smtClean="0"/>
              <a:t>he </a:t>
            </a:r>
            <a:r>
              <a:rPr lang="en-GB" sz="3200" dirty="0"/>
              <a:t>phased </a:t>
            </a:r>
            <a:r>
              <a:rPr lang="en-GB" sz="3200" dirty="0" smtClean="0"/>
              <a:t>approach</a:t>
            </a:r>
          </a:p>
          <a:p>
            <a:pPr lvl="1"/>
            <a:r>
              <a:rPr lang="en-GB" sz="3200" dirty="0"/>
              <a:t>T</a:t>
            </a:r>
            <a:r>
              <a:rPr lang="en-GB" sz="3200" dirty="0" smtClean="0"/>
              <a:t>he </a:t>
            </a:r>
            <a:r>
              <a:rPr lang="en-GB" sz="3200" dirty="0"/>
              <a:t>incremental approach.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194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Phased Integration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Phased integration </a:t>
            </a:r>
            <a:r>
              <a:rPr lang="en-US" dirty="0"/>
              <a:t>follows these </a:t>
            </a:r>
            <a:r>
              <a:rPr lang="en-US" dirty="0" smtClean="0"/>
              <a:t>well-defined steps</a:t>
            </a:r>
            <a:r>
              <a:rPr lang="en-US" dirty="0"/>
              <a:t>, or </a:t>
            </a:r>
            <a:r>
              <a:rPr lang="en-US" dirty="0" smtClean="0"/>
              <a:t>phases:</a:t>
            </a:r>
          </a:p>
          <a:p>
            <a:pPr lvl="1"/>
            <a:r>
              <a:rPr lang="en-GB" dirty="0" smtClean="0"/>
              <a:t>Design</a:t>
            </a:r>
            <a:r>
              <a:rPr lang="en-GB" dirty="0"/>
              <a:t>, code, test, and debug each </a:t>
            </a:r>
            <a:r>
              <a:rPr lang="en-GB" dirty="0" smtClean="0"/>
              <a:t>class.</a:t>
            </a:r>
            <a:endParaRPr lang="en-GB" dirty="0"/>
          </a:p>
          <a:p>
            <a:pPr lvl="1"/>
            <a:r>
              <a:rPr lang="en-GB" dirty="0" smtClean="0"/>
              <a:t>Combine </a:t>
            </a:r>
            <a:r>
              <a:rPr lang="en-GB" dirty="0"/>
              <a:t>the classes into one </a:t>
            </a:r>
            <a:r>
              <a:rPr lang="en-GB" dirty="0" smtClean="0"/>
              <a:t>massive big system.</a:t>
            </a:r>
          </a:p>
          <a:p>
            <a:pPr lvl="1"/>
            <a:r>
              <a:rPr lang="en-GB" dirty="0" smtClean="0"/>
              <a:t>Test </a:t>
            </a:r>
            <a:r>
              <a:rPr lang="en-GB" dirty="0"/>
              <a:t>and debug the whole system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Phased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One problem with phased integration is that when the classes in a system are </a:t>
            </a:r>
            <a:r>
              <a:rPr lang="en-GB" dirty="0" smtClean="0"/>
              <a:t>put together </a:t>
            </a:r>
            <a:r>
              <a:rPr lang="en-GB" dirty="0"/>
              <a:t>for the first time, new problems inevitably surface and the causes of the </a:t>
            </a:r>
            <a:r>
              <a:rPr lang="en-GB" dirty="0" smtClean="0"/>
              <a:t>problems could </a:t>
            </a:r>
            <a:r>
              <a:rPr lang="en-GB" dirty="0"/>
              <a:t>be anywhere. </a:t>
            </a:r>
            <a:endParaRPr lang="en-GB" dirty="0" smtClean="0"/>
          </a:p>
          <a:p>
            <a:pPr algn="just"/>
            <a:r>
              <a:rPr lang="en-GB" dirty="0" smtClean="0"/>
              <a:t>Since </a:t>
            </a:r>
            <a:r>
              <a:rPr lang="en-GB" dirty="0"/>
              <a:t>you have a large number of classes that have </a:t>
            </a:r>
            <a:r>
              <a:rPr lang="en-GB" dirty="0" smtClean="0"/>
              <a:t>never worked </a:t>
            </a:r>
            <a:r>
              <a:rPr lang="en-GB" dirty="0"/>
              <a:t>together before, the culprit might be a poorly tested class, an error in the </a:t>
            </a:r>
            <a:r>
              <a:rPr lang="en-GB" dirty="0" smtClean="0"/>
              <a:t>interface between </a:t>
            </a:r>
            <a:r>
              <a:rPr lang="en-GB" dirty="0"/>
              <a:t>two classes, or an error caused by an interaction between two classes. </a:t>
            </a:r>
            <a:endParaRPr lang="en-GB" dirty="0" smtClean="0"/>
          </a:p>
          <a:p>
            <a:pPr algn="just"/>
            <a:r>
              <a:rPr lang="en-GB" dirty="0" smtClean="0"/>
              <a:t>All</a:t>
            </a:r>
            <a:r>
              <a:rPr lang="en-GB" dirty="0"/>
              <a:t> </a:t>
            </a:r>
            <a:r>
              <a:rPr lang="en-US" dirty="0" smtClean="0"/>
              <a:t>classes </a:t>
            </a:r>
            <a:r>
              <a:rPr lang="en-US" dirty="0"/>
              <a:t>are </a:t>
            </a:r>
            <a:r>
              <a:rPr lang="en-US" dirty="0" smtClean="0"/>
              <a:t>a suspect in this scenario.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Phased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The uncertainty about the location of any of the specific problems is </a:t>
            </a:r>
            <a:r>
              <a:rPr lang="en-GB" dirty="0" smtClean="0"/>
              <a:t>compounded by </a:t>
            </a:r>
            <a:r>
              <a:rPr lang="en-GB" dirty="0"/>
              <a:t>the fact that all the problems suddenly present themselves at once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Phased integration can’t begin until late in the project, after all the classes have </a:t>
            </a:r>
            <a:r>
              <a:rPr lang="en-GB" dirty="0" smtClean="0"/>
              <a:t>been developer tested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When </a:t>
            </a:r>
            <a:r>
              <a:rPr lang="en-GB" dirty="0"/>
              <a:t>the classes are finally combined and errors surface </a:t>
            </a:r>
            <a:r>
              <a:rPr lang="en-GB" dirty="0" smtClean="0"/>
              <a:t>at once, </a:t>
            </a:r>
            <a:r>
              <a:rPr lang="en-GB" dirty="0"/>
              <a:t>programmers immediately go into </a:t>
            </a:r>
            <a:r>
              <a:rPr lang="en-GB" dirty="0" smtClean="0"/>
              <a:t>panic.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9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1445</Words>
  <Application>Microsoft Office PowerPoint</Application>
  <PresentationFormat>On-screen Show (4:3)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Integration</vt:lpstr>
      <vt:lpstr>Contents</vt:lpstr>
      <vt:lpstr>Introduction</vt:lpstr>
      <vt:lpstr>Introduction</vt:lpstr>
      <vt:lpstr>Importance of the  Integration Approach</vt:lpstr>
      <vt:lpstr>Integration Frequency— Phased or Incremental?</vt:lpstr>
      <vt:lpstr>Phased Integration</vt:lpstr>
      <vt:lpstr>Phased Integration</vt:lpstr>
      <vt:lpstr>Phased Integration</vt:lpstr>
      <vt:lpstr>Phased Integration</vt:lpstr>
      <vt:lpstr>Incremental Integration</vt:lpstr>
      <vt:lpstr>Incremental Integration</vt:lpstr>
      <vt:lpstr>Incremental Integration</vt:lpstr>
      <vt:lpstr>Incremental Integration Strategies</vt:lpstr>
      <vt:lpstr>Incremental Integration Strategies</vt:lpstr>
      <vt:lpstr>Incremental Integration Strategies</vt:lpstr>
      <vt:lpstr>Top Down Integration</vt:lpstr>
      <vt:lpstr>Top Down Integration</vt:lpstr>
      <vt:lpstr>Top Down Integration</vt:lpstr>
      <vt:lpstr>Top Down Integration</vt:lpstr>
      <vt:lpstr>Bottom-Up Integration</vt:lpstr>
      <vt:lpstr>Bottom-Up Integration</vt:lpstr>
      <vt:lpstr>Bottom-Up Integration</vt:lpstr>
      <vt:lpstr>Feature-Oriented Integration</vt:lpstr>
      <vt:lpstr>Feature-Oriented Integration</vt:lpstr>
      <vt:lpstr>Feature-Oriented Integration</vt:lpstr>
      <vt:lpstr>Key Points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Musad</cp:lastModifiedBy>
  <cp:revision>100</cp:revision>
  <dcterms:created xsi:type="dcterms:W3CDTF">2006-08-16T00:00:00Z</dcterms:created>
  <dcterms:modified xsi:type="dcterms:W3CDTF">2022-11-18T03:39:18Z</dcterms:modified>
</cp:coreProperties>
</file>