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2" r:id="rId15"/>
    <p:sldId id="273" r:id="rId16"/>
    <p:sldId id="274" r:id="rId17"/>
    <p:sldId id="275" r:id="rId18"/>
    <p:sldId id="276" r:id="rId19"/>
    <p:sldId id="277" r:id="rId20"/>
    <p:sldId id="278" r:id="rId21"/>
    <p:sldId id="280" r:id="rId22"/>
    <p:sldId id="281" r:id="rId23"/>
    <p:sldId id="282" r:id="rId24"/>
    <p:sldId id="283" r:id="rId25"/>
    <p:sldId id="290" r:id="rId26"/>
    <p:sldId id="29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1" d="100"/>
          <a:sy n="81" d="100"/>
        </p:scale>
        <p:origin x="2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DFA0FC-3A8C-4702-9062-E5BC9F149477}" type="datetimeFigureOut">
              <a:rPr lang="en-US" smtClean="0"/>
              <a:t>11/19/2022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09B91-26A8-4E1D-83FB-89C534CA1485}" type="slidenum">
              <a:rPr lang="en-US" smtClean="0"/>
              <a:t>‹#›</a:t>
            </a:fld>
            <a:endParaRPr lang="en-US"/>
          </a:p>
        </p:txBody>
      </p:sp>
    </p:spTree>
    <p:extLst>
      <p:ext uri="{BB962C8B-B14F-4D97-AF65-F5344CB8AC3E}">
        <p14:creationId xmlns:p14="http://schemas.microsoft.com/office/powerpoint/2010/main" val="3757528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12" name="Date Placeholder 11"/>
          <p:cNvSpPr>
            <a:spLocks noGrp="1"/>
          </p:cNvSpPr>
          <p:nvPr>
            <p:ph type="dt" idx="10"/>
          </p:nvPr>
        </p:nvSpPr>
        <p:spPr/>
        <p:txBody>
          <a:bodyPr/>
          <a:lstStyle/>
          <a:p>
            <a:pPr>
              <a:defRPr/>
            </a:pPr>
            <a:r>
              <a:rPr lang="en-US" dirty="0" smtClean="0"/>
              <a:t>April 11, 2017</a:t>
            </a:r>
            <a:endParaRPr lang="en-US" dirty="0"/>
          </a:p>
        </p:txBody>
      </p:sp>
      <p:sp>
        <p:nvSpPr>
          <p:cNvPr id="13" name="Footer Placeholder 12"/>
          <p:cNvSpPr>
            <a:spLocks noGrp="1"/>
          </p:cNvSpPr>
          <p:nvPr>
            <p:ph type="ftr" sz="quarter" idx="11"/>
          </p:nvPr>
        </p:nvSpPr>
        <p:spPr/>
        <p:txBody>
          <a:bodyPr/>
          <a:lstStyle/>
          <a:p>
            <a:pPr>
              <a:defRPr/>
            </a:pPr>
            <a:r>
              <a:rPr lang="en-US" dirty="0" smtClean="0"/>
              <a:t>Lecture 3</a:t>
            </a:r>
            <a:endParaRPr lang="en-US" dirty="0"/>
          </a:p>
        </p:txBody>
      </p:sp>
      <p:sp>
        <p:nvSpPr>
          <p:cNvPr id="15" name="Header Placeholder 14"/>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13</a:t>
            </a:fld>
            <a:r>
              <a:rPr lang="en-US" dirty="0" smtClean="0"/>
              <a:t> of 89</a:t>
            </a:r>
            <a:endParaRPr lang="en-US" dirty="0"/>
          </a:p>
        </p:txBody>
      </p:sp>
    </p:spTree>
    <p:extLst>
      <p:ext uri="{BB962C8B-B14F-4D97-AF65-F5344CB8AC3E}">
        <p14:creationId xmlns:p14="http://schemas.microsoft.com/office/powerpoint/2010/main" val="1936560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10947" name="Rectangle 3"/>
          <p:cNvSpPr>
            <a:spLocks noGrp="1" noChangeArrowheads="1"/>
          </p:cNvSpPr>
          <p:nvPr>
            <p:ph type="body" idx="1"/>
          </p:nvPr>
        </p:nvSpPr>
        <p:spPr/>
        <p:txBody>
          <a:bodyPr/>
          <a:lstStyle/>
          <a:p>
            <a:endParaRPr lang="en-US" sz="1300" dirty="0">
              <a:solidFill>
                <a:srgbClr val="000000"/>
              </a:solidFill>
              <a:latin typeface="Lucida Grande" charset="0"/>
            </a:endParaRPr>
          </a:p>
        </p:txBody>
      </p:sp>
      <p:sp>
        <p:nvSpPr>
          <p:cNvPr id="6" name="Date Placeholder 5"/>
          <p:cNvSpPr>
            <a:spLocks noGrp="1"/>
          </p:cNvSpPr>
          <p:nvPr>
            <p:ph type="dt" idx="10"/>
          </p:nvPr>
        </p:nvSpPr>
        <p:spPr/>
        <p:txBody>
          <a:bodyPr/>
          <a:lstStyle/>
          <a:p>
            <a:pPr>
              <a:defRPr/>
            </a:pPr>
            <a:r>
              <a:rPr lang="en-US" dirty="0" smtClean="0"/>
              <a:t>April 11,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3</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21</a:t>
            </a:fld>
            <a:r>
              <a:rPr lang="en-US" dirty="0" smtClean="0"/>
              <a:t> of 89</a:t>
            </a:r>
            <a:endParaRPr lang="en-US" dirty="0"/>
          </a:p>
        </p:txBody>
      </p:sp>
    </p:spTree>
    <p:extLst>
      <p:ext uri="{BB962C8B-B14F-4D97-AF65-F5344CB8AC3E}">
        <p14:creationId xmlns:p14="http://schemas.microsoft.com/office/powerpoint/2010/main" val="3879797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14019" name="Rectangle 3"/>
          <p:cNvSpPr>
            <a:spLocks noGrp="1" noChangeArrowheads="1"/>
          </p:cNvSpPr>
          <p:nvPr>
            <p:ph type="body" idx="1"/>
          </p:nvPr>
        </p:nvSpPr>
        <p:spPr/>
        <p:txBody>
          <a:bodyPr/>
          <a:lstStyle/>
          <a:p>
            <a:r>
              <a:rPr lang="en-US" dirty="0"/>
              <a:t>Terminology note:  </a:t>
            </a:r>
            <a:r>
              <a:rPr lang="ja-JP" altLang="en-US" dirty="0">
                <a:latin typeface="Arial"/>
              </a:rPr>
              <a:t>“</a:t>
            </a:r>
            <a:r>
              <a:rPr lang="en-US" dirty="0"/>
              <a:t>Harness</a:t>
            </a:r>
            <a:r>
              <a:rPr lang="ja-JP" altLang="en-US" dirty="0">
                <a:latin typeface="Arial"/>
              </a:rPr>
              <a:t>”</a:t>
            </a:r>
            <a:r>
              <a:rPr lang="en-US" dirty="0"/>
              <a:t> is also commonly used to refer to all three parts, a test driver, stubs, and replacements for other components.</a:t>
            </a:r>
          </a:p>
        </p:txBody>
      </p:sp>
      <p:sp>
        <p:nvSpPr>
          <p:cNvPr id="6" name="Date Placeholder 5"/>
          <p:cNvSpPr>
            <a:spLocks noGrp="1"/>
          </p:cNvSpPr>
          <p:nvPr>
            <p:ph type="dt" idx="10"/>
          </p:nvPr>
        </p:nvSpPr>
        <p:spPr/>
        <p:txBody>
          <a:bodyPr/>
          <a:lstStyle/>
          <a:p>
            <a:pPr>
              <a:defRPr/>
            </a:pPr>
            <a:r>
              <a:rPr lang="en-US" dirty="0" smtClean="0"/>
              <a:t>April 11,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3</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22</a:t>
            </a:fld>
            <a:r>
              <a:rPr lang="en-US" dirty="0" smtClean="0"/>
              <a:t> of 89</a:t>
            </a:r>
            <a:endParaRPr lang="en-US" dirty="0"/>
          </a:p>
        </p:txBody>
      </p:sp>
    </p:spTree>
    <p:extLst>
      <p:ext uri="{BB962C8B-B14F-4D97-AF65-F5344CB8AC3E}">
        <p14:creationId xmlns:p14="http://schemas.microsoft.com/office/powerpoint/2010/main" val="4102326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6195" name="Rectangle 3"/>
          <p:cNvSpPr>
            <a:spLocks noGrp="1" noChangeArrowheads="1"/>
          </p:cNvSpPr>
          <p:nvPr>
            <p:ph type="body" idx="1"/>
          </p:nvPr>
        </p:nvSpPr>
        <p:spPr/>
        <p:txBody>
          <a:bodyPr/>
          <a:lstStyle/>
          <a:p>
            <a:endParaRPr lang="it-IT" dirty="0"/>
          </a:p>
        </p:txBody>
      </p:sp>
      <p:sp>
        <p:nvSpPr>
          <p:cNvPr id="6" name="Date Placeholder 5"/>
          <p:cNvSpPr>
            <a:spLocks noGrp="1"/>
          </p:cNvSpPr>
          <p:nvPr>
            <p:ph type="dt" idx="10"/>
          </p:nvPr>
        </p:nvSpPr>
        <p:spPr/>
        <p:txBody>
          <a:bodyPr/>
          <a:lstStyle/>
          <a:p>
            <a:pPr>
              <a:defRPr/>
            </a:pPr>
            <a:r>
              <a:rPr lang="en-US" dirty="0" smtClean="0"/>
              <a:t>April 11,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3</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26</a:t>
            </a:fld>
            <a:r>
              <a:rPr lang="en-US" dirty="0" smtClean="0"/>
              <a:t> of 89</a:t>
            </a:r>
            <a:endParaRPr lang="en-US" dirty="0"/>
          </a:p>
        </p:txBody>
      </p:sp>
    </p:spTree>
    <p:extLst>
      <p:ext uri="{BB962C8B-B14F-4D97-AF65-F5344CB8AC3E}">
        <p14:creationId xmlns:p14="http://schemas.microsoft.com/office/powerpoint/2010/main" val="42004512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01600" y="0"/>
            <a:ext cx="12090400" cy="1066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066800"/>
            <a:ext cx="10972800" cy="251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609600" y="3657600"/>
            <a:ext cx="109728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2"/>
          </p:nvPr>
        </p:nvSpPr>
        <p:spPr>
          <a:xfrm>
            <a:off x="11289" y="6477000"/>
            <a:ext cx="2641600" cy="381000"/>
          </a:xfrm>
        </p:spPr>
        <p:txBody>
          <a:bodyPr/>
          <a:lstStyle>
            <a:lvl1pPr>
              <a:defRPr/>
            </a:lvl1pPr>
          </a:lstStyle>
          <a:p>
            <a:fld id="{A88DAFA6-470F-4856-8C77-B0C2461EAD9C}" type="datetime1">
              <a:rPr lang="en-US" altLang="en-US" smtClean="0"/>
              <a:t>11/19/2022</a:t>
            </a:fld>
            <a:endParaRPr lang="en-US" altLang="en-US" dirty="0"/>
          </a:p>
        </p:txBody>
      </p:sp>
      <p:sp>
        <p:nvSpPr>
          <p:cNvPr id="8" name="Rectangle 5"/>
          <p:cNvSpPr>
            <a:spLocks noGrp="1" noChangeArrowheads="1"/>
          </p:cNvSpPr>
          <p:nvPr>
            <p:ph type="ftr" sz="quarter" idx="11"/>
          </p:nvPr>
        </p:nvSpPr>
        <p:spPr>
          <a:xfrm>
            <a:off x="2641600" y="6477000"/>
            <a:ext cx="7518400" cy="381000"/>
          </a:xfrm>
          <a:ln/>
        </p:spPr>
        <p:txBody>
          <a:bodyPr/>
          <a:lstStyle>
            <a:lvl1pPr>
              <a:defRPr/>
            </a:lvl1pPr>
          </a:lstStyle>
          <a:p>
            <a:pPr>
              <a:defRPr/>
            </a:pPr>
            <a:endParaRPr lang="en-US" dirty="0"/>
          </a:p>
        </p:txBody>
      </p:sp>
      <p:sp>
        <p:nvSpPr>
          <p:cNvPr id="9" name="Slide Number Placeholder 6"/>
          <p:cNvSpPr>
            <a:spLocks noGrp="1"/>
          </p:cNvSpPr>
          <p:nvPr>
            <p:ph type="sldNum" sz="quarter" idx="13"/>
          </p:nvPr>
        </p:nvSpPr>
        <p:spPr>
          <a:xfrm>
            <a:off x="10160000" y="6477000"/>
            <a:ext cx="2032000" cy="381000"/>
          </a:xfrm>
        </p:spPr>
        <p:txBody>
          <a:bodyPr/>
          <a:lstStyle>
            <a:lvl1pPr>
              <a:defRPr/>
            </a:lvl1pPr>
          </a:lstStyle>
          <a:p>
            <a:pPr>
              <a:defRPr/>
            </a:pPr>
            <a:fld id="{8BDBD1F7-51C1-E94D-B9B2-8F7012A744C6}" type="slidenum">
              <a:rPr lang="en-US" smtClean="0"/>
              <a:pPr>
                <a:defRPr/>
              </a:pPr>
              <a:t>‹#›</a:t>
            </a:fld>
            <a:r>
              <a:rPr lang="en-US" dirty="0" smtClean="0"/>
              <a:t> of 89</a:t>
            </a:r>
            <a:endParaRPr lang="en-US" dirty="0">
              <a:solidFill>
                <a:schemeClr val="tx2"/>
              </a:solidFill>
            </a:endParaRPr>
          </a:p>
        </p:txBody>
      </p:sp>
    </p:spTree>
    <p:extLst>
      <p:ext uri="{BB962C8B-B14F-4D97-AF65-F5344CB8AC3E}">
        <p14:creationId xmlns:p14="http://schemas.microsoft.com/office/powerpoint/2010/main" val="3460836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F5E2FA-C428-4CE7-95B0-168D3259A5BB}"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F5E2FA-C428-4CE7-95B0-168D3259A5BB}"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F5E2FA-C428-4CE7-95B0-168D3259A5BB}" type="datetimeFigureOut">
              <a:rPr lang="en-US" smtClean="0"/>
              <a:t>11/19/2022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2F5E2FA-C428-4CE7-95B0-168D3259A5BB}" type="datetimeFigureOut">
              <a:rPr lang="en-US" smtClean="0"/>
              <a:t>11/19/2022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11/19/2022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5E2FA-C428-4CE7-95B0-168D3259A5BB}" type="datetimeFigureOut">
              <a:rPr lang="en-US" smtClean="0"/>
              <a:t>11/19/2022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5E2FA-C428-4CE7-95B0-168D3259A5BB}" type="datetimeFigureOut">
              <a:rPr lang="en-US" smtClean="0"/>
              <a:t>11/19/2022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Cases</a:t>
            </a:r>
            <a:endParaRPr lang="en-US" dirty="0"/>
          </a:p>
        </p:txBody>
      </p:sp>
      <p:sp>
        <p:nvSpPr>
          <p:cNvPr id="3" name="Subtitle 2"/>
          <p:cNvSpPr>
            <a:spLocks noGrp="1"/>
          </p:cNvSpPr>
          <p:nvPr>
            <p:ph type="subTitle" idx="1"/>
          </p:nvPr>
        </p:nvSpPr>
        <p:spPr/>
        <p:txBody>
          <a:bodyPr/>
          <a:lstStyle/>
          <a:p>
            <a:r>
              <a:rPr lang="en-US"/>
              <a:t>SE401: Software Quality Assurance and Testing</a:t>
            </a:r>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Good Test Cases</a:t>
            </a:r>
            <a:endParaRPr lang="en-US" dirty="0"/>
          </a:p>
        </p:txBody>
      </p:sp>
      <p:sp>
        <p:nvSpPr>
          <p:cNvPr id="3" name="Content Placeholder 2"/>
          <p:cNvSpPr>
            <a:spLocks noGrp="1"/>
          </p:cNvSpPr>
          <p:nvPr>
            <p:ph idx="1"/>
          </p:nvPr>
        </p:nvSpPr>
        <p:spPr/>
        <p:txBody>
          <a:bodyPr/>
          <a:lstStyle/>
          <a:p>
            <a:r>
              <a:rPr lang="en-US" dirty="0" smtClean="0"/>
              <a:t>Boundary </a:t>
            </a:r>
            <a:r>
              <a:rPr lang="en-US" dirty="0"/>
              <a:t>Value Analysis (BVA</a:t>
            </a:r>
            <a:r>
              <a:rPr lang="en-US" dirty="0" smtClean="0"/>
              <a:t>)</a:t>
            </a:r>
          </a:p>
          <a:p>
            <a:pPr lvl="1"/>
            <a:r>
              <a:rPr lang="en-US" dirty="0"/>
              <a:t>testing of boundaries for specified range of values.</a:t>
            </a:r>
          </a:p>
          <a:p>
            <a:r>
              <a:rPr lang="en-US" dirty="0" smtClean="0"/>
              <a:t>Repeatable </a:t>
            </a:r>
            <a:r>
              <a:rPr lang="en-US" dirty="0"/>
              <a:t>and self-standing</a:t>
            </a:r>
          </a:p>
          <a:p>
            <a:pPr lvl="1"/>
            <a:r>
              <a:rPr lang="en-US" dirty="0"/>
              <a:t>The test case should generate the same results every time no matter who tests it</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1495935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test case</a:t>
            </a:r>
            <a:endParaRPr lang="en-US" dirty="0"/>
          </a:p>
        </p:txBody>
      </p:sp>
      <p:sp>
        <p:nvSpPr>
          <p:cNvPr id="3" name="Content Placeholder 2"/>
          <p:cNvSpPr>
            <a:spLocks noGrp="1"/>
          </p:cNvSpPr>
          <p:nvPr>
            <p:ph idx="1"/>
          </p:nvPr>
        </p:nvSpPr>
        <p:spPr>
          <a:xfrm>
            <a:off x="439947" y="1414732"/>
            <a:ext cx="11037053" cy="4941617"/>
          </a:xfrm>
        </p:spPr>
        <p:txBody>
          <a:bodyPr>
            <a:normAutofit/>
          </a:bodyPr>
          <a:lstStyle/>
          <a:p>
            <a:pPr marL="0" indent="0">
              <a:buNone/>
            </a:pPr>
            <a:r>
              <a:rPr lang="en-US" dirty="0"/>
              <a:t>While drafting a test case do include the following information</a:t>
            </a:r>
          </a:p>
          <a:p>
            <a:r>
              <a:rPr lang="en-US" dirty="0"/>
              <a:t>The description of what requirement is being tested</a:t>
            </a:r>
          </a:p>
          <a:p>
            <a:r>
              <a:rPr lang="en-US" dirty="0" smtClean="0"/>
              <a:t>Inputs </a:t>
            </a:r>
            <a:r>
              <a:rPr lang="en-US" dirty="0"/>
              <a:t>and outputs or actions and expected </a:t>
            </a:r>
            <a:r>
              <a:rPr lang="en-US" dirty="0" smtClean="0"/>
              <a:t>results</a:t>
            </a:r>
          </a:p>
          <a:p>
            <a:pPr lvl="1"/>
            <a:r>
              <a:rPr lang="en-US" dirty="0" smtClean="0"/>
              <a:t>Test </a:t>
            </a:r>
            <a:r>
              <a:rPr lang="en-US" dirty="0"/>
              <a:t>case must have an expected result</a:t>
            </a:r>
            <a:r>
              <a:rPr lang="en-US" dirty="0" smtClean="0"/>
              <a:t>.</a:t>
            </a:r>
          </a:p>
          <a:p>
            <a:pPr marL="457200" lvl="1" indent="0">
              <a:buNone/>
            </a:pPr>
            <a:endParaRPr lang="en-US" dirty="0" smtClean="0"/>
          </a:p>
          <a:p>
            <a:r>
              <a:rPr lang="en-US" dirty="0"/>
              <a:t>Verify the results are correct</a:t>
            </a:r>
          </a:p>
          <a:p>
            <a:pPr lvl="1">
              <a:buClr>
                <a:schemeClr val="tx1"/>
              </a:buClr>
              <a:buSzPct val="90000"/>
              <a:buFont typeface="Wingdings" charset="2"/>
              <a:buChar char="ü"/>
            </a:pPr>
            <a:r>
              <a:rPr lang="en-US" dirty="0"/>
              <a:t>Testing Normal Conditions</a:t>
            </a:r>
          </a:p>
          <a:p>
            <a:pPr lvl="1">
              <a:buClr>
                <a:schemeClr val="tx1"/>
              </a:buClr>
              <a:buSzPct val="90000"/>
              <a:buFont typeface="Wingdings" charset="2"/>
              <a:buChar char="ü"/>
            </a:pPr>
            <a:r>
              <a:rPr lang="en-US" dirty="0"/>
              <a:t>Testing Unexpected Conditions</a:t>
            </a:r>
          </a:p>
          <a:p>
            <a:pPr lvl="1">
              <a:buClr>
                <a:schemeClr val="tx1"/>
              </a:buClr>
              <a:buSzPct val="90000"/>
              <a:buFont typeface="Wingdings" charset="2"/>
              <a:buChar char="ü"/>
            </a:pPr>
            <a:r>
              <a:rPr lang="en-US" dirty="0"/>
              <a:t>Bad (Illegal) Input Values</a:t>
            </a:r>
          </a:p>
          <a:p>
            <a:pPr lvl="1">
              <a:buClr>
                <a:schemeClr val="tx1"/>
              </a:buClr>
              <a:buSzPct val="90000"/>
              <a:buFont typeface="Wingdings" charset="2"/>
              <a:buChar char="ü"/>
            </a:pPr>
            <a:r>
              <a:rPr lang="en-US" dirty="0"/>
              <a:t>Boundary Conditions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26683732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test cases</a:t>
            </a:r>
            <a:endParaRPr lang="en-US" dirty="0"/>
          </a:p>
        </p:txBody>
      </p:sp>
      <p:sp>
        <p:nvSpPr>
          <p:cNvPr id="3" name="Content Placeholder 2"/>
          <p:cNvSpPr>
            <a:spLocks noGrp="1"/>
          </p:cNvSpPr>
          <p:nvPr>
            <p:ph idx="1"/>
          </p:nvPr>
        </p:nvSpPr>
        <p:spPr/>
        <p:txBody>
          <a:bodyPr>
            <a:normAutofit/>
          </a:bodyPr>
          <a:lstStyle/>
          <a:p>
            <a:r>
              <a:rPr lang="en-US" dirty="0" smtClean="0"/>
              <a:t>Cover all possible valid input</a:t>
            </a:r>
          </a:p>
          <a:p>
            <a:pPr lvl="1"/>
            <a:r>
              <a:rPr lang="en-US" dirty="0"/>
              <a:t>Try multiple sets of values, not just one set of values</a:t>
            </a:r>
          </a:p>
          <a:p>
            <a:pPr lvl="1"/>
            <a:r>
              <a:rPr lang="en-US" dirty="0"/>
              <a:t>Permutations of values</a:t>
            </a:r>
          </a:p>
          <a:p>
            <a:r>
              <a:rPr lang="en-US" dirty="0" smtClean="0"/>
              <a:t>Check boundary conditions</a:t>
            </a:r>
          </a:p>
          <a:p>
            <a:pPr lvl="1"/>
            <a:r>
              <a:rPr lang="en-US" dirty="0"/>
              <a:t>Check for off-by-one conditions</a:t>
            </a:r>
          </a:p>
          <a:p>
            <a:r>
              <a:rPr lang="en-US" dirty="0" smtClean="0"/>
              <a:t>Check invalid input</a:t>
            </a:r>
          </a:p>
          <a:p>
            <a:pPr lvl="1"/>
            <a:r>
              <a:rPr lang="en-US" dirty="0"/>
              <a:t>Illegal sets of value</a:t>
            </a:r>
          </a:p>
          <a:p>
            <a:pPr lvl="1"/>
            <a:r>
              <a:rPr lang="en-US" dirty="0"/>
              <a:t>Illegal input</a:t>
            </a:r>
          </a:p>
          <a:p>
            <a:pPr lvl="2"/>
            <a:r>
              <a:rPr lang="en-US" sz="2400" dirty="0"/>
              <a:t>Impossible conditions</a:t>
            </a:r>
          </a:p>
          <a:p>
            <a:pPr lvl="1"/>
            <a:r>
              <a:rPr lang="en-US" dirty="0"/>
              <a:t>Totally bad input</a:t>
            </a:r>
          </a:p>
          <a:p>
            <a:pPr lvl="2"/>
            <a:r>
              <a:rPr lang="en-US" sz="2400" dirty="0"/>
              <a:t>Text vs. Numbers, etc.</a:t>
            </a:r>
          </a:p>
        </p:txBody>
      </p:sp>
      <p:sp>
        <p:nvSpPr>
          <p:cNvPr id="4" name="Slide Number Placeholder 3"/>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1848100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test cases</a:t>
            </a:r>
            <a:endParaRPr lang="en-US" dirty="0"/>
          </a:p>
        </p:txBody>
      </p:sp>
      <p:sp>
        <p:nvSpPr>
          <p:cNvPr id="3" name="Content Placeholder 2"/>
          <p:cNvSpPr>
            <a:spLocks noGrp="1"/>
          </p:cNvSpPr>
          <p:nvPr>
            <p:ph idx="1"/>
          </p:nvPr>
        </p:nvSpPr>
        <p:spPr/>
        <p:txBody>
          <a:bodyPr>
            <a:normAutofit/>
          </a:bodyPr>
          <a:lstStyle/>
          <a:p>
            <a:r>
              <a:rPr lang="en-US" dirty="0" smtClean="0"/>
              <a:t>Beware of problems with comparisons</a:t>
            </a:r>
          </a:p>
          <a:p>
            <a:pPr lvl="1"/>
            <a:r>
              <a:rPr lang="en-US" dirty="0" smtClean="0"/>
              <a:t>How to compare two floating numbers</a:t>
            </a:r>
          </a:p>
          <a:p>
            <a:pPr lvl="2"/>
            <a:r>
              <a:rPr lang="en-US" dirty="0" smtClean="0"/>
              <a:t>Never do the following:</a:t>
            </a:r>
            <a:br>
              <a:rPr lang="en-US" dirty="0" smtClean="0"/>
            </a:br>
            <a:r>
              <a:rPr lang="en-US" b="1" dirty="0" smtClean="0">
                <a:latin typeface="Courier New"/>
                <a:cs typeface="Courier New"/>
              </a:rPr>
              <a:t>float a, b;</a:t>
            </a:r>
            <a:br>
              <a:rPr lang="en-US" b="1" dirty="0" smtClean="0">
                <a:latin typeface="Courier New"/>
                <a:cs typeface="Courier New"/>
              </a:rPr>
            </a:br>
            <a:r>
              <a:rPr lang="en-US" b="1" dirty="0" smtClean="0">
                <a:latin typeface="Courier New"/>
                <a:cs typeface="Courier New"/>
              </a:rPr>
              <a:t>. . .</a:t>
            </a:r>
            <a:br>
              <a:rPr lang="en-US" b="1" dirty="0" smtClean="0">
                <a:latin typeface="Courier New"/>
                <a:cs typeface="Courier New"/>
              </a:rPr>
            </a:br>
            <a:r>
              <a:rPr lang="en-US" b="1" dirty="0" smtClean="0">
                <a:latin typeface="Courier New"/>
                <a:cs typeface="Courier New"/>
              </a:rPr>
              <a:t>if (a == b)</a:t>
            </a:r>
          </a:p>
          <a:p>
            <a:pPr lvl="2"/>
            <a:r>
              <a:rPr lang="en-US" dirty="0" smtClean="0"/>
              <a:t>Is it 4.0000000  or 3.9999999 or 4.0000001 ?</a:t>
            </a:r>
          </a:p>
          <a:p>
            <a:pPr lvl="2"/>
            <a:r>
              <a:rPr lang="en-US" dirty="0" smtClean="0"/>
              <a:t>What is your limit of accuracy?</a:t>
            </a:r>
          </a:p>
          <a:p>
            <a:pPr lvl="2"/>
            <a:endParaRPr lang="en-US" dirty="0" smtClean="0"/>
          </a:p>
        </p:txBody>
      </p:sp>
      <p:sp>
        <p:nvSpPr>
          <p:cNvPr id="4" name="Slide Number Placeholder 3"/>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1883201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ltLang="en-US" dirty="0"/>
              <a:t>Test Cases – Good Example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14</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202" y="1807779"/>
            <a:ext cx="7829460" cy="38525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793183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ltLang="en-US" dirty="0"/>
              <a:t>Test Cases – Bad Example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15</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706" y="2170387"/>
            <a:ext cx="8810091" cy="166588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590541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lstStyle/>
          <a:p>
            <a:r>
              <a:rPr lang="en-US" b="1" dirty="0"/>
              <a:t>Why we write test </a:t>
            </a:r>
            <a:r>
              <a:rPr lang="en-US" b="1" dirty="0" smtClean="0"/>
              <a:t>cases?</a:t>
            </a:r>
          </a:p>
          <a:p>
            <a:pPr lvl="1"/>
            <a:r>
              <a:rPr lang="en-US" dirty="0" smtClean="0"/>
              <a:t>The </a:t>
            </a:r>
            <a:r>
              <a:rPr lang="en-US" dirty="0"/>
              <a:t>basic objective of writing test cases is </a:t>
            </a:r>
            <a:r>
              <a:rPr lang="en-US" b="1" dirty="0"/>
              <a:t>to validate the testing coverage of the application</a:t>
            </a:r>
            <a:r>
              <a:rPr lang="en-US" b="1" dirty="0" smtClean="0"/>
              <a:t>.</a:t>
            </a:r>
            <a:endParaRPr lang="en-US" dirty="0" smtClean="0"/>
          </a:p>
          <a:p>
            <a:r>
              <a:rPr lang="en-US" dirty="0" smtClean="0"/>
              <a:t>Keep in mind while writing test cases that all your </a:t>
            </a:r>
            <a:r>
              <a:rPr lang="en-US" b="1" dirty="0" smtClean="0"/>
              <a:t>test cases should be simple and easy to understand</a:t>
            </a:r>
            <a:r>
              <a:rPr lang="en-US" dirty="0" smtClean="0"/>
              <a:t>. </a:t>
            </a:r>
          </a:p>
          <a:p>
            <a:r>
              <a:rPr lang="en-US" dirty="0" smtClean="0"/>
              <a:t>For </a:t>
            </a:r>
            <a:r>
              <a:rPr lang="en-US" dirty="0"/>
              <a:t>any application basically you will cover all the </a:t>
            </a:r>
            <a:r>
              <a:rPr lang="en-US" b="1" dirty="0"/>
              <a:t>types of test cases including functional, negative and boundary value test cases</a:t>
            </a:r>
            <a:r>
              <a:rPr lang="en-US" b="1" dirty="0" smtClean="0"/>
              <a:t>.</a:t>
            </a:r>
          </a:p>
        </p:txBody>
      </p:sp>
      <p:sp>
        <p:nvSpPr>
          <p:cNvPr id="4" name="Slide Number Placeholder 3"/>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35083729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dirty="0" smtClean="0"/>
              <a:t>Trustworthy tests</a:t>
            </a:r>
            <a:endParaRPr lang="en-US" dirty="0"/>
          </a:p>
        </p:txBody>
      </p:sp>
      <p:sp>
        <p:nvSpPr>
          <p:cNvPr id="525315" name="Rectangle 3"/>
          <p:cNvSpPr>
            <a:spLocks noGrp="1" noChangeArrowheads="1"/>
          </p:cNvSpPr>
          <p:nvPr>
            <p:ph idx="1"/>
          </p:nvPr>
        </p:nvSpPr>
        <p:spPr/>
        <p:txBody>
          <a:bodyPr>
            <a:normAutofit fontScale="92500" lnSpcReduction="10000"/>
          </a:bodyPr>
          <a:lstStyle/>
          <a:p>
            <a:r>
              <a:rPr lang="en-US" dirty="0" smtClean="0"/>
              <a:t>Test one thing at a time per test method.</a:t>
            </a:r>
          </a:p>
          <a:p>
            <a:pPr lvl="1"/>
            <a:r>
              <a:rPr lang="en-US" dirty="0" smtClean="0"/>
              <a:t>10 small tests are much better than 1 test 10x as large.</a:t>
            </a:r>
          </a:p>
          <a:p>
            <a:r>
              <a:rPr lang="en-US" dirty="0" smtClean="0"/>
              <a:t>Each test method should have few (likely 1) assert statements.</a:t>
            </a:r>
          </a:p>
          <a:p>
            <a:pPr lvl="1"/>
            <a:r>
              <a:rPr lang="en-US" dirty="0" smtClean="0"/>
              <a:t>If you assert many things, the first that fails stops the test.</a:t>
            </a:r>
          </a:p>
          <a:p>
            <a:pPr lvl="1"/>
            <a:r>
              <a:rPr lang="en-US" dirty="0" smtClean="0"/>
              <a:t>You won't know whether a later assertion would have also failed.</a:t>
            </a:r>
          </a:p>
          <a:p>
            <a:r>
              <a:rPr lang="en-US" dirty="0" smtClean="0"/>
              <a:t>Tests should avoid logic.</a:t>
            </a:r>
          </a:p>
          <a:p>
            <a:pPr lvl="1"/>
            <a:r>
              <a:rPr lang="en-US" dirty="0" smtClean="0"/>
              <a:t>minimize if/else, loops, switch, etc.</a:t>
            </a:r>
          </a:p>
          <a:p>
            <a:pPr lvl="1"/>
            <a:r>
              <a:rPr lang="en-US" dirty="0" smtClean="0"/>
              <a:t>avoid try/catch</a:t>
            </a:r>
          </a:p>
          <a:p>
            <a:pPr lvl="2"/>
            <a:r>
              <a:rPr lang="en-US" dirty="0" smtClean="0"/>
              <a:t>If it's supposed to throw, use expected= ... if not, let JUnit catch it.</a:t>
            </a:r>
          </a:p>
          <a:p>
            <a:r>
              <a:rPr lang="en-US" dirty="0" smtClean="0"/>
              <a:t>Torture tests are okay, but only in addition to simple tests.</a:t>
            </a:r>
          </a:p>
          <a:p>
            <a:pPr lvl="1"/>
            <a:r>
              <a:rPr lang="en-US" dirty="0"/>
              <a:t>A torture test is a hardware assessment of a digital device where the device is run at or near full capacity for an extended length of time. The results of the torture test are studied and used to ensure system reliability under normal conditions.</a:t>
            </a:r>
          </a:p>
        </p:txBody>
      </p:sp>
      <p:sp>
        <p:nvSpPr>
          <p:cNvPr id="2" name="Slide Number Placeholder 1"/>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31033001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smtClean="0"/>
              <a:t>Test </a:t>
            </a:r>
            <a:r>
              <a:rPr lang="en-US" dirty="0"/>
              <a:t>Execution</a:t>
            </a:r>
          </a:p>
        </p:txBody>
      </p:sp>
      <p:sp>
        <p:nvSpPr>
          <p:cNvPr id="200707" name="Rectangle 3"/>
          <p:cNvSpPr>
            <a:spLocks noGrp="1" noChangeArrowheads="1"/>
          </p:cNvSpPr>
          <p:nvPr>
            <p:ph type="body" idx="1"/>
          </p:nvPr>
        </p:nvSpPr>
        <p:spPr>
          <a:xfrm>
            <a:off x="508958" y="1406106"/>
            <a:ext cx="10844842" cy="4950243"/>
          </a:xfrm>
        </p:spPr>
        <p:txBody>
          <a:bodyPr>
            <a:normAutofit/>
          </a:bodyPr>
          <a:lstStyle/>
          <a:p>
            <a:r>
              <a:rPr lang="en-US" dirty="0"/>
              <a:t>The software testers begin executing the test plan after the </a:t>
            </a:r>
            <a:r>
              <a:rPr lang="en-US" dirty="0" smtClean="0"/>
              <a:t>developers </a:t>
            </a:r>
            <a:r>
              <a:rPr lang="en-US" dirty="0"/>
              <a:t>deliver the alpha build, or a build that they feel is feature complete.</a:t>
            </a:r>
          </a:p>
          <a:p>
            <a:r>
              <a:rPr lang="en-US" dirty="0"/>
              <a:t>The alpha should be of high quality—the </a:t>
            </a:r>
            <a:r>
              <a:rPr lang="en-US" dirty="0" smtClean="0"/>
              <a:t>developers </a:t>
            </a:r>
            <a:r>
              <a:rPr lang="en-US" dirty="0"/>
              <a:t>should feel that it is ready for release, and as good as they can get it.</a:t>
            </a:r>
          </a:p>
          <a:p>
            <a:r>
              <a:rPr lang="en-US" dirty="0"/>
              <a:t>There are typically several iterations of test execution. </a:t>
            </a:r>
          </a:p>
          <a:p>
            <a:pPr lvl="1"/>
            <a:r>
              <a:rPr lang="en-US" dirty="0" smtClean="0"/>
              <a:t>First, focus </a:t>
            </a:r>
            <a:r>
              <a:rPr lang="en-US" dirty="0"/>
              <a:t>on new </a:t>
            </a:r>
            <a:r>
              <a:rPr lang="en-US" dirty="0" smtClean="0"/>
              <a:t>functionality</a:t>
            </a:r>
            <a:endParaRPr lang="en-US" dirty="0"/>
          </a:p>
          <a:p>
            <a:pPr lvl="1"/>
            <a:r>
              <a:rPr lang="en-US" dirty="0" smtClean="0"/>
              <a:t>Then, regression </a:t>
            </a:r>
            <a:r>
              <a:rPr lang="en-US" dirty="0"/>
              <a:t>test </a:t>
            </a:r>
            <a:r>
              <a:rPr lang="en-US" dirty="0" smtClean="0"/>
              <a:t>to </a:t>
            </a:r>
            <a:r>
              <a:rPr lang="en-US" dirty="0"/>
              <a:t>make sure that a change to one area of the software has not caused any other part of the </a:t>
            </a:r>
            <a:r>
              <a:rPr lang="en-US" dirty="0" smtClean="0"/>
              <a:t>software</a:t>
            </a:r>
            <a:endParaRPr lang="en-US" dirty="0"/>
          </a:p>
          <a:p>
            <a:pPr lvl="1"/>
            <a:r>
              <a:rPr lang="en-US" dirty="0"/>
              <a:t>Regression testing usually involves executing all test cases which have previously been </a:t>
            </a:r>
            <a:r>
              <a:rPr lang="en-US" dirty="0" smtClean="0"/>
              <a:t>executed</a:t>
            </a:r>
            <a:endParaRPr lang="en-US" dirty="0"/>
          </a:p>
          <a:p>
            <a:pPr lvl="1"/>
            <a:r>
              <a:rPr lang="en-US" dirty="0"/>
              <a:t>There are typically at least two regression tests for any software </a:t>
            </a:r>
            <a:r>
              <a:rPr lang="en-US" dirty="0" smtClean="0"/>
              <a:t>project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31477385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smtClean="0"/>
              <a:t>Test </a:t>
            </a:r>
            <a:r>
              <a:rPr lang="en-US" dirty="0"/>
              <a:t>Execution</a:t>
            </a:r>
          </a:p>
        </p:txBody>
      </p:sp>
      <p:sp>
        <p:nvSpPr>
          <p:cNvPr id="200707" name="Rectangle 3"/>
          <p:cNvSpPr>
            <a:spLocks noGrp="1" noChangeArrowheads="1"/>
          </p:cNvSpPr>
          <p:nvPr>
            <p:ph type="body" idx="1"/>
          </p:nvPr>
        </p:nvSpPr>
        <p:spPr/>
        <p:txBody>
          <a:bodyPr/>
          <a:lstStyle/>
          <a:p>
            <a:r>
              <a:rPr lang="en-US" dirty="0"/>
              <a:t>When is testing complete?</a:t>
            </a:r>
          </a:p>
          <a:p>
            <a:pPr lvl="1"/>
            <a:r>
              <a:rPr lang="en-US" dirty="0"/>
              <a:t>No defects found</a:t>
            </a:r>
          </a:p>
          <a:p>
            <a:pPr lvl="1"/>
            <a:r>
              <a:rPr lang="en-US" dirty="0"/>
              <a:t>Or defects meet acceptance criteria outlined in test plan </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19</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236" y="2715941"/>
            <a:ext cx="6766964" cy="363661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54294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Testing</a:t>
            </a:r>
          </a:p>
          <a:p>
            <a:r>
              <a:rPr lang="en-US" dirty="0" smtClean="0"/>
              <a:t>Test selection</a:t>
            </a:r>
          </a:p>
          <a:p>
            <a:r>
              <a:rPr lang="en-US" dirty="0"/>
              <a:t>Writing test cases</a:t>
            </a:r>
          </a:p>
          <a:p>
            <a:r>
              <a:rPr lang="en-US" dirty="0"/>
              <a:t>Test Execution</a:t>
            </a:r>
          </a:p>
          <a:p>
            <a:endParaRPr lang="en-US" dirty="0" smtClean="0"/>
          </a:p>
          <a:p>
            <a:endParaRPr lang="en-US" dirty="0"/>
          </a:p>
          <a:p>
            <a:endParaRPr lang="en-US" dirty="0"/>
          </a:p>
          <a:p>
            <a:endParaRPr lang="en-US" dirty="0">
              <a:solidFill>
                <a:srgbClr val="000000"/>
              </a:solidFill>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5745047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a:t>Automating Test Execution</a:t>
            </a:r>
          </a:p>
        </p:txBody>
      </p:sp>
      <p:sp>
        <p:nvSpPr>
          <p:cNvPr id="200707" name="Rectangle 3"/>
          <p:cNvSpPr>
            <a:spLocks noGrp="1" noChangeArrowheads="1"/>
          </p:cNvSpPr>
          <p:nvPr>
            <p:ph type="body" idx="1"/>
          </p:nvPr>
        </p:nvSpPr>
        <p:spPr/>
        <p:txBody>
          <a:bodyPr/>
          <a:lstStyle/>
          <a:p>
            <a:r>
              <a:rPr lang="en-US" dirty="0"/>
              <a:t>Designing test cases and test suites is creative</a:t>
            </a:r>
          </a:p>
          <a:p>
            <a:pPr lvl="1"/>
            <a:r>
              <a:rPr lang="en-US" dirty="0"/>
              <a:t>Like any design activity: A demanding intellectual activity, requiring human judgment</a:t>
            </a:r>
          </a:p>
          <a:p>
            <a:r>
              <a:rPr lang="en-US" dirty="0"/>
              <a:t>Executing test cases should be automatic</a:t>
            </a:r>
          </a:p>
          <a:p>
            <a:pPr lvl="1"/>
            <a:r>
              <a:rPr lang="en-US" dirty="0"/>
              <a:t>Design once, execute many times</a:t>
            </a:r>
          </a:p>
          <a:p>
            <a:r>
              <a:rPr lang="en-US" dirty="0"/>
              <a:t>Test automation separates the creative human process from the mechanical process of test execution</a:t>
            </a:r>
          </a:p>
        </p:txBody>
      </p:sp>
      <p:sp>
        <p:nvSpPr>
          <p:cNvPr id="2" name="Slide Number Placeholder 1"/>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39915899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it-IT" dirty="0" smtClean="0"/>
              <a:t>Scaffolding</a:t>
            </a:r>
            <a:endParaRPr lang="it-IT" dirty="0"/>
          </a:p>
        </p:txBody>
      </p:sp>
      <p:sp>
        <p:nvSpPr>
          <p:cNvPr id="195588" name="Rectangle 4"/>
          <p:cNvSpPr>
            <a:spLocks noGrp="1" noChangeArrowheads="1"/>
          </p:cNvSpPr>
          <p:nvPr>
            <p:ph idx="1"/>
          </p:nvPr>
        </p:nvSpPr>
        <p:spPr>
          <a:xfrm>
            <a:off x="474453" y="1440611"/>
            <a:ext cx="11120139" cy="4736352"/>
          </a:xfrm>
        </p:spPr>
        <p:txBody>
          <a:bodyPr/>
          <a:lstStyle/>
          <a:p>
            <a:r>
              <a:rPr lang="it-IT" dirty="0" smtClean="0"/>
              <a:t>Code produced to support development activities (especially testing)</a:t>
            </a:r>
          </a:p>
          <a:p>
            <a:pPr lvl="1"/>
            <a:r>
              <a:rPr lang="it-IT" dirty="0"/>
              <a:t>Not part of the “product” as seen by the end user</a:t>
            </a:r>
          </a:p>
          <a:p>
            <a:pPr lvl="1"/>
            <a:r>
              <a:rPr lang="it-IT" dirty="0"/>
              <a:t>May be temporary (like scaffolding in construction of buildings)</a:t>
            </a:r>
          </a:p>
          <a:p>
            <a:r>
              <a:rPr lang="it-IT" dirty="0" smtClean="0"/>
              <a:t>Includes</a:t>
            </a:r>
          </a:p>
          <a:p>
            <a:pPr lvl="1"/>
            <a:r>
              <a:rPr lang="it-IT" dirty="0"/>
              <a:t>Test harnesses, drivers, and stubs</a:t>
            </a:r>
          </a:p>
          <a:p>
            <a:pPr lvl="1"/>
            <a:r>
              <a:rPr lang="it-IT" dirty="0"/>
              <a:t>Example: </a:t>
            </a:r>
          </a:p>
          <a:p>
            <a:pPr lvl="2"/>
            <a:r>
              <a:rPr lang="it-IT" sz="2400" dirty="0"/>
              <a:t>JUnit </a:t>
            </a:r>
            <a:r>
              <a:rPr lang="mr-IN" sz="2400" dirty="0"/>
              <a:t>–</a:t>
            </a:r>
            <a:r>
              <a:rPr lang="it-IT" sz="2400" dirty="0"/>
              <a:t> test harness</a:t>
            </a:r>
          </a:p>
          <a:p>
            <a:pPr lvl="2"/>
            <a:r>
              <a:rPr lang="it-IT" sz="2400" dirty="0"/>
              <a:t>Eclipse </a:t>
            </a:r>
            <a:r>
              <a:rPr lang="mr-IN" sz="2400" dirty="0"/>
              <a:t>–</a:t>
            </a:r>
            <a:r>
              <a:rPr lang="it-IT" sz="2400" dirty="0"/>
              <a:t> IDE, scaffolding, JUnit built in</a:t>
            </a:r>
          </a:p>
        </p:txBody>
      </p:sp>
      <p:sp>
        <p:nvSpPr>
          <p:cNvPr id="2" name="Slide Number Placeholder 1"/>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26134334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dirty="0" smtClean="0"/>
              <a:t>Scaffolding ...</a:t>
            </a:r>
            <a:endParaRPr lang="en-US" dirty="0"/>
          </a:p>
        </p:txBody>
      </p:sp>
      <p:sp>
        <p:nvSpPr>
          <p:cNvPr id="211972" name="Rectangle 4"/>
          <p:cNvSpPr>
            <a:spLocks noGrp="1" noChangeArrowheads="1"/>
          </p:cNvSpPr>
          <p:nvPr>
            <p:ph type="body" idx="1"/>
          </p:nvPr>
        </p:nvSpPr>
        <p:spPr/>
        <p:txBody>
          <a:bodyPr/>
          <a:lstStyle/>
          <a:p>
            <a:r>
              <a:rPr lang="en-US" dirty="0" smtClean="0"/>
              <a:t>Test driver</a:t>
            </a:r>
          </a:p>
          <a:p>
            <a:pPr lvl="1"/>
            <a:r>
              <a:rPr lang="en-US" dirty="0" smtClean="0"/>
              <a:t>A </a:t>
            </a:r>
            <a:r>
              <a:rPr lang="ja-JP" altLang="en-US" dirty="0" smtClean="0"/>
              <a:t>“</a:t>
            </a:r>
            <a:r>
              <a:rPr lang="en-US" dirty="0" smtClean="0"/>
              <a:t>main</a:t>
            </a:r>
            <a:r>
              <a:rPr lang="ja-JP" altLang="en-US" dirty="0" smtClean="0"/>
              <a:t>”</a:t>
            </a:r>
            <a:r>
              <a:rPr lang="en-US" dirty="0" smtClean="0"/>
              <a:t> program for running a test</a:t>
            </a:r>
          </a:p>
          <a:p>
            <a:pPr lvl="2"/>
            <a:r>
              <a:rPr lang="en-US" dirty="0" smtClean="0"/>
              <a:t>May be produced before a </a:t>
            </a:r>
            <a:r>
              <a:rPr lang="ja-JP" altLang="en-US" dirty="0" smtClean="0"/>
              <a:t>“</a:t>
            </a:r>
            <a:r>
              <a:rPr lang="en-US" dirty="0" smtClean="0"/>
              <a:t>real</a:t>
            </a:r>
            <a:r>
              <a:rPr lang="ja-JP" altLang="en-US" dirty="0" smtClean="0"/>
              <a:t>”</a:t>
            </a:r>
            <a:r>
              <a:rPr lang="en-US" dirty="0" smtClean="0"/>
              <a:t> main program</a:t>
            </a:r>
          </a:p>
          <a:p>
            <a:pPr lvl="2"/>
            <a:r>
              <a:rPr lang="en-US" dirty="0" smtClean="0"/>
              <a:t>Provides more control than the </a:t>
            </a:r>
            <a:r>
              <a:rPr lang="ja-JP" altLang="en-US" dirty="0" smtClean="0"/>
              <a:t>“</a:t>
            </a:r>
            <a:r>
              <a:rPr lang="en-US" dirty="0" smtClean="0"/>
              <a:t>real</a:t>
            </a:r>
            <a:r>
              <a:rPr lang="ja-JP" altLang="en-US" dirty="0" smtClean="0"/>
              <a:t>”</a:t>
            </a:r>
            <a:r>
              <a:rPr lang="en-US" dirty="0" smtClean="0"/>
              <a:t> main program</a:t>
            </a:r>
          </a:p>
          <a:p>
            <a:pPr lvl="3"/>
            <a:r>
              <a:rPr lang="en-US" dirty="0" smtClean="0"/>
              <a:t>To drive program under test through test cases</a:t>
            </a:r>
          </a:p>
          <a:p>
            <a:r>
              <a:rPr lang="en-US" dirty="0" smtClean="0"/>
              <a:t>Test stubs</a:t>
            </a:r>
          </a:p>
          <a:p>
            <a:pPr lvl="1"/>
            <a:r>
              <a:rPr lang="en-US" dirty="0" smtClean="0"/>
              <a:t>Substitute for called functions/methods/objects</a:t>
            </a:r>
          </a:p>
          <a:p>
            <a:r>
              <a:rPr lang="en-US" dirty="0" smtClean="0"/>
              <a:t>Test harness</a:t>
            </a:r>
          </a:p>
          <a:p>
            <a:pPr lvl="1"/>
            <a:r>
              <a:rPr lang="en-US" dirty="0" smtClean="0"/>
              <a:t>Substitutes for other parts of the deployed environment</a:t>
            </a:r>
          </a:p>
          <a:p>
            <a:pPr lvl="2"/>
            <a:r>
              <a:rPr lang="en-US" dirty="0" smtClean="0"/>
              <a:t>Ex: Software simulation of a hardware device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34092011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676400"/>
            <a:ext cx="5295900" cy="4279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7" name="Title 8"/>
          <p:cNvSpPr>
            <a:spLocks noGrp="1"/>
          </p:cNvSpPr>
          <p:nvPr>
            <p:ph type="title"/>
          </p:nvPr>
        </p:nvSpPr>
        <p:spPr/>
        <p:txBody>
          <a:bodyPr/>
          <a:lstStyle/>
          <a:p>
            <a:r>
              <a:rPr lang="en-US" dirty="0" smtClean="0"/>
              <a:t>Stubs</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411308375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itle 6"/>
          <p:cNvSpPr>
            <a:spLocks noGrp="1"/>
          </p:cNvSpPr>
          <p:nvPr>
            <p:ph type="title"/>
          </p:nvPr>
        </p:nvSpPr>
        <p:spPr/>
        <p:txBody>
          <a:bodyPr/>
          <a:lstStyle/>
          <a:p>
            <a:r>
              <a:rPr lang="en-US" dirty="0" smtClean="0"/>
              <a:t>Drivers</a:t>
            </a:r>
            <a:endParaRPr lang="en-US" dirty="0"/>
          </a:p>
        </p:txBody>
      </p:sp>
      <p:pic>
        <p:nvPicPr>
          <p:cNvPr id="3686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9928" y="1712976"/>
            <a:ext cx="1549400" cy="274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91128" y="1789176"/>
            <a:ext cx="3352800" cy="419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43928" y="1712976"/>
            <a:ext cx="3352800" cy="440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6060742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dirty="0"/>
              <a:t>Smoke Tests</a:t>
            </a:r>
          </a:p>
        </p:txBody>
      </p:sp>
      <p:sp>
        <p:nvSpPr>
          <p:cNvPr id="224260" name="Rectangle 4"/>
          <p:cNvSpPr>
            <a:spLocks noGrp="1" noChangeArrowheads="1"/>
          </p:cNvSpPr>
          <p:nvPr>
            <p:ph type="body" idx="1"/>
          </p:nvPr>
        </p:nvSpPr>
        <p:spPr/>
        <p:txBody>
          <a:bodyPr/>
          <a:lstStyle/>
          <a:p>
            <a:r>
              <a:rPr lang="en-US" dirty="0"/>
              <a:t>A smoke test is a subset of the test cases that is typically representative of the overall test plan.</a:t>
            </a:r>
          </a:p>
          <a:p>
            <a:pPr lvl="1"/>
            <a:r>
              <a:rPr lang="en-US" dirty="0"/>
              <a:t>Smoke tests are good for verifying proper deployment or other non invasive changes.</a:t>
            </a:r>
          </a:p>
          <a:p>
            <a:pPr lvl="1"/>
            <a:r>
              <a:rPr lang="en-US" dirty="0"/>
              <a:t>They are also useful for verifying a build is ready to send to test. </a:t>
            </a:r>
          </a:p>
          <a:p>
            <a:pPr lvl="1"/>
            <a:r>
              <a:rPr lang="en-US" dirty="0"/>
              <a:t>Smoke tests are not substitute for actual functional testing. </a:t>
            </a:r>
          </a:p>
          <a:p>
            <a:endParaRPr lang="en-US" dirty="0"/>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26912928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6"/>
          <p:cNvSpPr>
            <a:spLocks noGrp="1" noChangeArrowheads="1"/>
          </p:cNvSpPr>
          <p:nvPr>
            <p:ph type="title"/>
          </p:nvPr>
        </p:nvSpPr>
        <p:spPr/>
        <p:txBody>
          <a:bodyPr/>
          <a:lstStyle/>
          <a:p>
            <a:r>
              <a:rPr lang="en-US" dirty="0"/>
              <a:t>Summary</a:t>
            </a:r>
          </a:p>
        </p:txBody>
      </p:sp>
      <p:sp>
        <p:nvSpPr>
          <p:cNvPr id="13319" name="Rectangle 7"/>
          <p:cNvSpPr>
            <a:spLocks noGrp="1" noChangeArrowheads="1"/>
          </p:cNvSpPr>
          <p:nvPr>
            <p:ph type="body" idx="1"/>
          </p:nvPr>
        </p:nvSpPr>
        <p:spPr/>
        <p:txBody>
          <a:bodyPr/>
          <a:lstStyle/>
          <a:p>
            <a:pPr>
              <a:lnSpc>
                <a:spcPct val="90000"/>
              </a:lnSpc>
            </a:pPr>
            <a:r>
              <a:rPr lang="it-IT" dirty="0"/>
              <a:t>Goal: Separate creative task of test design from mechanical task of test execution</a:t>
            </a:r>
          </a:p>
          <a:p>
            <a:pPr lvl="1">
              <a:lnSpc>
                <a:spcPct val="90000"/>
              </a:lnSpc>
            </a:pPr>
            <a:r>
              <a:rPr lang="it-IT" dirty="0"/>
              <a:t>Enable generation and execution of large test suites</a:t>
            </a:r>
          </a:p>
          <a:p>
            <a:pPr lvl="1">
              <a:lnSpc>
                <a:spcPct val="90000"/>
              </a:lnSpc>
            </a:pPr>
            <a:r>
              <a:rPr lang="it-IT" dirty="0"/>
              <a:t>Re-execute test suites frequently (e.g., nightly or after each program change)</a:t>
            </a:r>
          </a:p>
          <a:p>
            <a:pPr>
              <a:lnSpc>
                <a:spcPct val="90000"/>
              </a:lnSpc>
            </a:pPr>
            <a:r>
              <a:rPr lang="it-IT" dirty="0"/>
              <a:t>Scaffolding: Code to support development and testing</a:t>
            </a:r>
          </a:p>
          <a:p>
            <a:pPr lvl="1">
              <a:lnSpc>
                <a:spcPct val="90000"/>
              </a:lnSpc>
            </a:pPr>
            <a:r>
              <a:rPr lang="it-IT" dirty="0"/>
              <a:t>Test drivers, stubs, harness, including oracles</a:t>
            </a:r>
          </a:p>
          <a:p>
            <a:pPr lvl="1">
              <a:lnSpc>
                <a:spcPct val="90000"/>
              </a:lnSpc>
            </a:pPr>
            <a:r>
              <a:rPr lang="it-IT" dirty="0"/>
              <a:t>Ranging from individual, hand-written test case drivers to automatic generation and testing of large test suites</a:t>
            </a:r>
          </a:p>
          <a:p>
            <a:pPr lvl="1">
              <a:lnSpc>
                <a:spcPct val="90000"/>
              </a:lnSpc>
            </a:pPr>
            <a:r>
              <a:rPr lang="it-IT" dirty="0"/>
              <a:t>Capture/replay where human interaction is required</a:t>
            </a:r>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14173680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normAutofit/>
          </a:bodyPr>
          <a:lstStyle/>
          <a:p>
            <a:r>
              <a:rPr lang="en-US" dirty="0"/>
              <a:t>There is </a:t>
            </a:r>
            <a:r>
              <a:rPr lang="en-US" dirty="0" smtClean="0"/>
              <a:t>a </a:t>
            </a:r>
            <a:r>
              <a:rPr lang="en-US" dirty="0"/>
              <a:t>massive misunderstanding about testing: that it improves software. It </a:t>
            </a:r>
            <a:r>
              <a:rPr lang="en-US" dirty="0" smtClean="0"/>
              <a:t>doesn't! </a:t>
            </a:r>
          </a:p>
          <a:p>
            <a:pPr lvl="1"/>
            <a:r>
              <a:rPr lang="en-US" dirty="0" smtClean="0"/>
              <a:t>Weighing </a:t>
            </a:r>
            <a:r>
              <a:rPr lang="en-US" dirty="0"/>
              <a:t>yourself doesn't reduce your </a:t>
            </a:r>
            <a:r>
              <a:rPr lang="en-US" dirty="0" smtClean="0"/>
              <a:t>weight</a:t>
            </a:r>
          </a:p>
          <a:p>
            <a:pPr lvl="1"/>
            <a:r>
              <a:rPr lang="en-US" dirty="0" smtClean="0"/>
              <a:t>Going </a:t>
            </a:r>
            <a:r>
              <a:rPr lang="en-US" dirty="0"/>
              <a:t>to the doctor doesn't make you healthy. </a:t>
            </a:r>
            <a:endParaRPr lang="en-US" dirty="0" smtClean="0"/>
          </a:p>
          <a:p>
            <a:r>
              <a:rPr lang="en-US" dirty="0" smtClean="0"/>
              <a:t>Those </a:t>
            </a:r>
            <a:r>
              <a:rPr lang="en-US" dirty="0"/>
              <a:t>things help to identify problems that you might choose to resolve. Testing does too. </a:t>
            </a:r>
            <a:endParaRPr lang="en-US" dirty="0" smtClean="0"/>
          </a:p>
          <a:p>
            <a:r>
              <a:rPr lang="en-US" dirty="0"/>
              <a:t>The testing does not make the product better, even though it's part of a process that does make a product better</a:t>
            </a:r>
            <a:r>
              <a:rPr lang="en-US" dirty="0" smtClean="0"/>
              <a:t>.</a:t>
            </a:r>
            <a:endParaRPr lang="en-US" dirty="0"/>
          </a:p>
          <a:p>
            <a:endParaRPr lang="en-US" dirty="0">
              <a:solidFill>
                <a:srgbClr val="000000"/>
              </a:solidFill>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2305944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selection</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938947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lstStyle/>
          <a:p>
            <a:r>
              <a:rPr lang="en-US" dirty="0"/>
              <a:t>A </a:t>
            </a:r>
            <a:r>
              <a:rPr lang="en-US" b="1" dirty="0"/>
              <a:t>test case</a:t>
            </a:r>
            <a:r>
              <a:rPr lang="en-US" dirty="0" smtClean="0"/>
              <a:t>, </a:t>
            </a:r>
            <a:r>
              <a:rPr lang="en-US" dirty="0"/>
              <a:t>is a set of conditions under which a tester will determine whether an application, software system or one of its features is working as it was originally established for it to do. </a:t>
            </a:r>
            <a:endParaRPr lang="en-US" dirty="0" smtClean="0"/>
          </a:p>
          <a:p>
            <a:r>
              <a:rPr lang="en-US" dirty="0" smtClean="0"/>
              <a:t>Test </a:t>
            </a:r>
            <a:r>
              <a:rPr lang="en-US" dirty="0"/>
              <a:t>cases are often referred to as test scripts, particularly when written </a:t>
            </a:r>
            <a:r>
              <a:rPr lang="en-US" dirty="0" smtClean="0"/>
              <a:t>– </a:t>
            </a:r>
            <a:r>
              <a:rPr lang="en-US" dirty="0"/>
              <a:t>when they are usually collected into test suites</a:t>
            </a:r>
            <a:r>
              <a:rPr lang="en-US" dirty="0" smtClean="0"/>
              <a:t>.</a:t>
            </a:r>
          </a:p>
          <a:p>
            <a:r>
              <a:rPr lang="en-US" dirty="0"/>
              <a:t>A Test Case is a set of actions executed to verify a particular feature or functionality of your software application.</a:t>
            </a:r>
          </a:p>
          <a:p>
            <a:endParaRPr lang="en-US" dirty="0">
              <a:solidFill>
                <a:srgbClr val="000000"/>
              </a:solidFill>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4122792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normAutofit lnSpcReduction="10000"/>
          </a:bodyPr>
          <a:lstStyle/>
          <a:p>
            <a:r>
              <a:rPr lang="en-US" dirty="0"/>
              <a:t>A test case is a description of a specific interaction that a tester will have in order to test a single behavior of the software. </a:t>
            </a:r>
            <a:endParaRPr lang="en-US" dirty="0" smtClean="0"/>
          </a:p>
          <a:p>
            <a:r>
              <a:rPr lang="en-US" dirty="0" smtClean="0"/>
              <a:t>Test </a:t>
            </a:r>
            <a:r>
              <a:rPr lang="en-US" dirty="0"/>
              <a:t>cases are very similar to use cases, in that they are step-by-step narratives which define a specific interaction between the user and the software.</a:t>
            </a:r>
          </a:p>
          <a:p>
            <a:r>
              <a:rPr lang="en-US" dirty="0"/>
              <a:t>A typical test case is laid out in a table, and includes:</a:t>
            </a:r>
          </a:p>
          <a:p>
            <a:pPr lvl="1"/>
            <a:r>
              <a:rPr lang="en-US" dirty="0" smtClean="0"/>
              <a:t>A unique name and number</a:t>
            </a:r>
            <a:endParaRPr lang="en-US" dirty="0"/>
          </a:p>
          <a:p>
            <a:pPr lvl="1"/>
            <a:r>
              <a:rPr lang="en-US" dirty="0"/>
              <a:t>A requirement which this test case is exercising</a:t>
            </a:r>
          </a:p>
          <a:p>
            <a:pPr lvl="1"/>
            <a:r>
              <a:rPr lang="en-US" dirty="0"/>
              <a:t>Preconditions which describe the state of the software before the test </a:t>
            </a:r>
            <a:r>
              <a:rPr lang="en-US" dirty="0" smtClean="0"/>
              <a:t>case</a:t>
            </a:r>
            <a:endParaRPr lang="en-US" dirty="0"/>
          </a:p>
          <a:p>
            <a:pPr lvl="1"/>
            <a:r>
              <a:rPr lang="en-US" dirty="0"/>
              <a:t>Steps that describe the specific steps which make up the interaction</a:t>
            </a:r>
          </a:p>
          <a:p>
            <a:pPr lvl="1"/>
            <a:r>
              <a:rPr lang="en-US" dirty="0"/>
              <a:t>Expected Results which describe the expected state of the software after the test case is </a:t>
            </a:r>
            <a:r>
              <a:rPr lang="en-US" dirty="0" smtClean="0"/>
              <a:t>executed</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4376426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normAutofit/>
          </a:bodyPr>
          <a:lstStyle/>
          <a:p>
            <a:r>
              <a:rPr lang="en-US" dirty="0" smtClean="0"/>
              <a:t>Test </a:t>
            </a:r>
            <a:r>
              <a:rPr lang="en-US" dirty="0"/>
              <a:t>cases must be repeatable.</a:t>
            </a:r>
          </a:p>
          <a:p>
            <a:r>
              <a:rPr lang="en-US" dirty="0"/>
              <a:t>Good test cases are data-specific, and describe each interaction necessary to repeat the test exactly. </a:t>
            </a:r>
          </a:p>
        </p:txBody>
      </p:sp>
      <p:sp>
        <p:nvSpPr>
          <p:cNvPr id="4" name="Slide Number Placeholder 3"/>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6980302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test cases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First you must understand the language fundamentals</a:t>
            </a:r>
          </a:p>
          <a:p>
            <a:pPr lvl="1"/>
            <a:r>
              <a:rPr lang="en-US" dirty="0" smtClean="0"/>
              <a:t>Sizes and limits of variables, platform specific information</a:t>
            </a:r>
          </a:p>
          <a:p>
            <a:r>
              <a:rPr lang="en-US" dirty="0" smtClean="0"/>
              <a:t>Second, you must understand the domain</a:t>
            </a:r>
          </a:p>
          <a:p>
            <a:r>
              <a:rPr lang="en-US" dirty="0" smtClean="0"/>
              <a:t>Read the requirements</a:t>
            </a:r>
          </a:p>
          <a:p>
            <a:r>
              <a:rPr lang="en-US" dirty="0" smtClean="0"/>
              <a:t>Think like a user – what possible things do they want to do</a:t>
            </a:r>
          </a:p>
          <a:p>
            <a:r>
              <a:rPr lang="en-US" dirty="0" smtClean="0"/>
              <a:t>Think about possible “mistakes”; i.e. Invalid input</a:t>
            </a:r>
          </a:p>
          <a:p>
            <a:r>
              <a:rPr lang="en-US" dirty="0" smtClean="0"/>
              <a:t>Think about impossible conditions or input</a:t>
            </a:r>
          </a:p>
          <a:p>
            <a:r>
              <a:rPr lang="en-US" dirty="0" smtClean="0"/>
              <a:t>What is the testing intended to prove?</a:t>
            </a:r>
          </a:p>
          <a:p>
            <a:pPr lvl="1"/>
            <a:r>
              <a:rPr lang="en-US" dirty="0" smtClean="0"/>
              <a:t>Correct operation – gives correct behavior for correct input</a:t>
            </a:r>
          </a:p>
          <a:p>
            <a:pPr lvl="1"/>
            <a:r>
              <a:rPr lang="en-US" dirty="0" smtClean="0"/>
              <a:t>Robustness – responds to incorrect or invalid input with proper results</a:t>
            </a:r>
          </a:p>
          <a:p>
            <a:pPr lvl="1"/>
            <a:r>
              <a:rPr lang="en-US" dirty="0" smtClean="0"/>
              <a:t>User acceptance – typical user behavior</a:t>
            </a:r>
          </a:p>
          <a:p>
            <a:r>
              <a:rPr lang="en-US" dirty="0" smtClean="0"/>
              <a:t>Write down the test cases</a:t>
            </a:r>
          </a:p>
          <a:p>
            <a:pPr lvl="1"/>
            <a:endParaRPr lang="en-US" dirty="0" smtClean="0"/>
          </a:p>
        </p:txBody>
      </p:sp>
      <p:sp>
        <p:nvSpPr>
          <p:cNvPr id="4" name="Slide Number Placeholder 3"/>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300845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Good Test Cases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Test </a:t>
            </a:r>
            <a:r>
              <a:rPr lang="en-US" dirty="0"/>
              <a:t>Cases need to be simple and </a:t>
            </a:r>
            <a:r>
              <a:rPr lang="en-US" dirty="0" smtClean="0"/>
              <a:t>transparent</a:t>
            </a:r>
            <a:endParaRPr lang="en-US" dirty="0"/>
          </a:p>
          <a:p>
            <a:r>
              <a:rPr lang="en-US" dirty="0" smtClean="0"/>
              <a:t>Create </a:t>
            </a:r>
            <a:r>
              <a:rPr lang="en-US" dirty="0"/>
              <a:t>Test </a:t>
            </a:r>
            <a:r>
              <a:rPr lang="en-US" dirty="0" smtClean="0"/>
              <a:t>Case with end user in mind</a:t>
            </a:r>
            <a:endParaRPr lang="en-US" dirty="0"/>
          </a:p>
          <a:p>
            <a:r>
              <a:rPr lang="en-US" dirty="0" smtClean="0"/>
              <a:t>Avoid </a:t>
            </a:r>
            <a:r>
              <a:rPr lang="en-US" dirty="0"/>
              <a:t>test case </a:t>
            </a:r>
            <a:r>
              <a:rPr lang="en-US" dirty="0" smtClean="0"/>
              <a:t>repetition</a:t>
            </a:r>
            <a:endParaRPr lang="en-US" dirty="0"/>
          </a:p>
          <a:p>
            <a:r>
              <a:rPr lang="en-US" dirty="0" smtClean="0"/>
              <a:t>Do </a:t>
            </a:r>
            <a:r>
              <a:rPr lang="en-US" dirty="0"/>
              <a:t>not Assume</a:t>
            </a:r>
          </a:p>
          <a:p>
            <a:pPr lvl="1"/>
            <a:r>
              <a:rPr lang="en-US" dirty="0"/>
              <a:t>Stick to the Specification Documents.</a:t>
            </a:r>
          </a:p>
          <a:p>
            <a:r>
              <a:rPr lang="en-US" dirty="0" smtClean="0"/>
              <a:t>Ensure </a:t>
            </a:r>
            <a:r>
              <a:rPr lang="en-US" dirty="0"/>
              <a:t>100% </a:t>
            </a:r>
            <a:r>
              <a:rPr lang="en-US" dirty="0" smtClean="0"/>
              <a:t>Coverage</a:t>
            </a:r>
          </a:p>
          <a:p>
            <a:pPr lvl="1"/>
            <a:r>
              <a:rPr lang="en-US" dirty="0"/>
              <a:t>Make sure you write test cases to check all software requirements mentioned in the specification document.</a:t>
            </a:r>
            <a:endParaRPr lang="en-US" dirty="0" smtClean="0"/>
          </a:p>
          <a:p>
            <a:pPr lvl="1"/>
            <a:r>
              <a:rPr lang="en-US" dirty="0" smtClean="0"/>
              <a:t>Product Coverage</a:t>
            </a:r>
          </a:p>
          <a:p>
            <a:pPr lvl="1"/>
            <a:r>
              <a:rPr lang="en-US" dirty="0" smtClean="0"/>
              <a:t>Risk Coverage</a:t>
            </a:r>
          </a:p>
          <a:p>
            <a:pPr lvl="1"/>
            <a:r>
              <a:rPr lang="en-US" dirty="0" smtClean="0"/>
              <a:t>Requirements Coverage</a:t>
            </a:r>
            <a:endParaRPr lang="en-US" dirty="0"/>
          </a:p>
          <a:p>
            <a:r>
              <a:rPr lang="en-US" dirty="0" smtClean="0"/>
              <a:t>Test </a:t>
            </a:r>
            <a:r>
              <a:rPr lang="en-US" dirty="0"/>
              <a:t>Cases must be identifiable</a:t>
            </a:r>
            <a:r>
              <a:rPr lang="en-US" dirty="0" smtClean="0"/>
              <a:t>.</a:t>
            </a:r>
          </a:p>
          <a:p>
            <a:pPr lvl="1"/>
            <a:r>
              <a:rPr lang="en-US" dirty="0"/>
              <a:t>Name the test case id such that they are identified easily while tracking defects or identifying a software requirement at a later stage.</a:t>
            </a:r>
          </a:p>
          <a:p>
            <a:r>
              <a:rPr lang="en-US" dirty="0" smtClean="0"/>
              <a:t>Implement </a:t>
            </a:r>
            <a:r>
              <a:rPr lang="en-US" dirty="0"/>
              <a:t>Testing Techniques</a:t>
            </a:r>
          </a:p>
          <a:p>
            <a:pPr lvl="1"/>
            <a:r>
              <a:rPr lang="en-US" dirty="0"/>
              <a:t>It's not possible to check every possible condition in your software </a:t>
            </a:r>
            <a:r>
              <a:rPr lang="en-US" dirty="0" smtClean="0"/>
              <a:t>application</a:t>
            </a:r>
          </a:p>
          <a:p>
            <a:pPr lvl="1"/>
            <a:r>
              <a:rPr lang="en-US" dirty="0" smtClean="0"/>
              <a:t>Testing </a:t>
            </a:r>
            <a:r>
              <a:rPr lang="en-US" dirty="0"/>
              <a:t>techniques help you select a few test cases with the maximum possibility of finding a </a:t>
            </a:r>
            <a:r>
              <a:rPr lang="en-US" dirty="0" smtClean="0"/>
              <a:t>defect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2504157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1489</Words>
  <Application>Microsoft Office PowerPoint</Application>
  <PresentationFormat>Widescreen</PresentationFormat>
  <Paragraphs>209</Paragraphs>
  <Slides>26</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游ゴシック</vt:lpstr>
      <vt:lpstr>Arial</vt:lpstr>
      <vt:lpstr>Calibri</vt:lpstr>
      <vt:lpstr>Calibri Light</vt:lpstr>
      <vt:lpstr>Candara</vt:lpstr>
      <vt:lpstr>Courier New</vt:lpstr>
      <vt:lpstr>Lucida Grande</vt:lpstr>
      <vt:lpstr>Mangal</vt:lpstr>
      <vt:lpstr>Wingdings</vt:lpstr>
      <vt:lpstr>Office Theme</vt:lpstr>
      <vt:lpstr>Test Cases</vt:lpstr>
      <vt:lpstr>Outline</vt:lpstr>
      <vt:lpstr>Testing</vt:lpstr>
      <vt:lpstr>Test selection</vt:lpstr>
      <vt:lpstr>Test cases</vt:lpstr>
      <vt:lpstr>Test cases</vt:lpstr>
      <vt:lpstr>Test cases</vt:lpstr>
      <vt:lpstr>Writing test cases</vt:lpstr>
      <vt:lpstr>Writing Good Test Cases</vt:lpstr>
      <vt:lpstr>Writing Good Test Cases</vt:lpstr>
      <vt:lpstr>Writing a test case</vt:lpstr>
      <vt:lpstr>Writing test cases</vt:lpstr>
      <vt:lpstr>Writing test cases</vt:lpstr>
      <vt:lpstr>Test Cases – Good Example</vt:lpstr>
      <vt:lpstr>Test Cases – Bad Example</vt:lpstr>
      <vt:lpstr>Test cases</vt:lpstr>
      <vt:lpstr>Trustworthy tests</vt:lpstr>
      <vt:lpstr>Test Execution</vt:lpstr>
      <vt:lpstr>Test Execution</vt:lpstr>
      <vt:lpstr>Automating Test Execution</vt:lpstr>
      <vt:lpstr>Scaffolding</vt:lpstr>
      <vt:lpstr>Scaffolding ...</vt:lpstr>
      <vt:lpstr>Stubs</vt:lpstr>
      <vt:lpstr>Drivers</vt:lpstr>
      <vt:lpstr>Smoke Tests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Musad</cp:lastModifiedBy>
  <cp:revision>19</cp:revision>
  <dcterms:created xsi:type="dcterms:W3CDTF">2021-10-12T10:09:12Z</dcterms:created>
  <dcterms:modified xsi:type="dcterms:W3CDTF">2022-11-19T11:48:11Z</dcterms:modified>
</cp:coreProperties>
</file>