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81" r:id="rId2"/>
    <p:sldId id="290" r:id="rId3"/>
    <p:sldId id="291" r:id="rId4"/>
    <p:sldId id="292" r:id="rId5"/>
    <p:sldId id="293" r:id="rId6"/>
    <p:sldId id="294" r:id="rId7"/>
    <p:sldId id="295" r:id="rId8"/>
    <p:sldId id="297" r:id="rId9"/>
    <p:sldId id="298" r:id="rId10"/>
    <p:sldId id="299" r:id="rId11"/>
    <p:sldId id="258" r:id="rId12"/>
    <p:sldId id="285" r:id="rId13"/>
    <p:sldId id="284" r:id="rId14"/>
    <p:sldId id="286" r:id="rId15"/>
    <p:sldId id="287" r:id="rId16"/>
    <p:sldId id="262" r:id="rId17"/>
    <p:sldId id="263" r:id="rId18"/>
    <p:sldId id="264" r:id="rId19"/>
    <p:sldId id="302" r:id="rId20"/>
    <p:sldId id="301" r:id="rId21"/>
  </p:sldIdLst>
  <p:sldSz cx="9144000" cy="6858000" type="screen4x3"/>
  <p:notesSz cx="7053263" cy="93091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u="sng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CF4EA"/>
    <a:srgbClr val="000000"/>
    <a:srgbClr val="414141"/>
    <a:srgbClr val="FF5008"/>
    <a:srgbClr val="A3F25F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8527" autoAdjust="0"/>
  </p:normalViewPr>
  <p:slideViewPr>
    <p:cSldViewPr snapToGrid="0">
      <p:cViewPr varScale="1">
        <p:scale>
          <a:sx n="61" d="100"/>
          <a:sy n="61" d="100"/>
        </p:scale>
        <p:origin x="420" y="72"/>
      </p:cViewPr>
      <p:guideLst>
        <p:guide orient="horz" pos="6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49321" y="8900521"/>
            <a:ext cx="432103" cy="32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18" tIns="45447" rIns="92518" bIns="45447" anchor="ctr">
            <a:spAutoFit/>
          </a:bodyPr>
          <a:lstStyle/>
          <a:p>
            <a:pPr algn="r"/>
            <a:fld id="{C2376DCF-7BF0-4884-BABD-1E9FDCAF4B04}" type="slidenum">
              <a:rPr lang="ar-SA" sz="1500" u="none">
                <a:latin typeface="Book Antiqua" pitchFamily="18" charset="0"/>
              </a:rPr>
              <a:pPr algn="r"/>
              <a:t>‹#›</a:t>
            </a:fld>
            <a:endParaRPr lang="en-US" sz="1500" u="none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08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435" y="4421823"/>
            <a:ext cx="5172393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518" tIns="45447" rIns="92518" bIns="45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633913" cy="3476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49321" y="8900521"/>
            <a:ext cx="432103" cy="32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518" tIns="45447" rIns="92518" bIns="45447" anchor="ctr">
            <a:spAutoFit/>
          </a:bodyPr>
          <a:lstStyle/>
          <a:p>
            <a:pPr algn="r"/>
            <a:fld id="{7309C430-03EB-4A0B-8C61-C217D91C1561}" type="slidenum">
              <a:rPr lang="ar-SA" sz="1500" u="none">
                <a:latin typeface="Book Antiqua" pitchFamily="18" charset="0"/>
              </a:rPr>
              <a:pPr algn="r"/>
              <a:t>‹#›</a:t>
            </a:fld>
            <a:endParaRPr lang="en-US" sz="1500" u="none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38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3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5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1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9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04850"/>
            <a:ext cx="4633913" cy="34766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2890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267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49213"/>
            <a:ext cx="2024063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49213"/>
            <a:ext cx="5924550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659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474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99191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065213"/>
            <a:ext cx="3973513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5213"/>
            <a:ext cx="39751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280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891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299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9558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30486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85829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590550" y="295275"/>
            <a:ext cx="8231188" cy="6183313"/>
            <a:chOff x="372" y="186"/>
            <a:chExt cx="5185" cy="3895"/>
          </a:xfrm>
        </p:grpSpPr>
        <p:grpSp>
          <p:nvGrpSpPr>
            <p:cNvPr id="5529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5530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5530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3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9213"/>
            <a:ext cx="80819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065213"/>
            <a:ext cx="8101013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405813" y="6480175"/>
            <a:ext cx="574675" cy="363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u="none">
                <a:solidFill>
                  <a:srgbClr val="FFFFFF"/>
                </a:solidFill>
                <a:latin typeface="Book Antiqua" pitchFamily="18" charset="0"/>
              </a:rPr>
              <a:t>  </a:t>
            </a:r>
            <a:fld id="{7CAE3C48-41A3-4247-81FD-AC77DD8922F4}" type="slidenum">
              <a:rPr lang="ar-SA" sz="1800" u="none">
                <a:solidFill>
                  <a:srgbClr val="FFFFFF"/>
                </a:solidFill>
                <a:latin typeface="Book Antiqua" pitchFamily="18" charset="0"/>
                <a:cs typeface="Arial" charset="0"/>
              </a:rPr>
              <a:pPr/>
              <a:t>‹#›</a:t>
            </a:fld>
            <a:endParaRPr lang="en-US" sz="1800" u="none">
              <a:solidFill>
                <a:srgbClr val="FFFFFF"/>
              </a:solidFill>
              <a:latin typeface="Book Antiqua" pitchFamily="18" charset="0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7934325" y="6205538"/>
            <a:ext cx="83185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 u="none">
                <a:solidFill>
                  <a:srgbClr val="FFFFFF"/>
                </a:solidFill>
                <a:latin typeface="Book Antiqua" pitchFamily="18" charset="0"/>
              </a:rPr>
              <a:t>            Slide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Monotype Sorts" pitchFamily="2" charset="2"/>
        <a:buChar char="n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100000"/>
        <a:buChar char="•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40000"/>
        <a:buFont typeface="Wingdings" pitchFamily="2" charset="2"/>
        <a:buChar char="u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931988" y="2087942"/>
            <a:ext cx="5145087" cy="2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ook Antiqua" pitchFamily="18" charset="0"/>
              </a:rPr>
              <a:t>Critical Path Method (CPM)</a:t>
            </a:r>
          </a:p>
          <a:p>
            <a:pPr algn="ctr"/>
            <a:endParaRPr lang="en-US" sz="3200" u="none" dirty="0" smtClean="0">
              <a:solidFill>
                <a:schemeClr val="bg1"/>
              </a:solidFill>
              <a:latin typeface="Book Antiqua" pitchFamily="18" charset="0"/>
            </a:endParaRPr>
          </a:p>
          <a:p>
            <a:pPr algn="ctr"/>
            <a:r>
              <a:rPr lang="en-US" sz="3200" u="none" dirty="0" smtClean="0">
                <a:solidFill>
                  <a:schemeClr val="bg1"/>
                </a:solidFill>
                <a:latin typeface="Book Antiqua" pitchFamily="18" charset="0"/>
              </a:rPr>
              <a:t>Software Project Management</a:t>
            </a:r>
            <a:endParaRPr lang="en-US" sz="320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r>
              <a:rPr lang="en-CA" sz="2800" b="0" dirty="0">
                <a:solidFill>
                  <a:schemeClr val="bg1"/>
                </a:solidFill>
                <a:effectLst/>
              </a:rPr>
              <a:t>For fairly simple projects, the critical path is usually the </a:t>
            </a:r>
            <a:r>
              <a:rPr lang="en-CA" sz="2800" b="0" dirty="0" smtClean="0">
                <a:solidFill>
                  <a:schemeClr val="bg1"/>
                </a:solidFill>
                <a:effectLst/>
              </a:rPr>
              <a:t>longest </a:t>
            </a:r>
            <a:r>
              <a:rPr lang="en-CA" sz="2800" b="0" dirty="0">
                <a:solidFill>
                  <a:schemeClr val="bg1"/>
                </a:solidFill>
                <a:effectLst/>
              </a:rPr>
              <a:t>path through the project.</a:t>
            </a:r>
          </a:p>
          <a:p>
            <a:pPr>
              <a:buFont typeface="Wingdings" pitchFamily="2" charset="2"/>
              <a:buNone/>
            </a:pPr>
            <a:endParaRPr lang="en-CA" sz="900" b="0" dirty="0">
              <a:solidFill>
                <a:schemeClr val="bg1"/>
              </a:solidFill>
              <a:effectLst/>
            </a:endParaRPr>
          </a:p>
          <a:p>
            <a:r>
              <a:rPr lang="en-CA" sz="2800" b="0" dirty="0">
                <a:solidFill>
                  <a:schemeClr val="bg1"/>
                </a:solidFill>
                <a:effectLst/>
              </a:rPr>
              <a:t>For projects with several parallel and interlinked activities, this may not always be the case.</a:t>
            </a:r>
          </a:p>
          <a:p>
            <a:pPr>
              <a:buFont typeface="Wingdings" pitchFamily="2" charset="2"/>
              <a:buNone/>
            </a:pPr>
            <a:endParaRPr lang="en-CA" sz="900" b="0" dirty="0">
              <a:solidFill>
                <a:schemeClr val="bg1"/>
              </a:solidFill>
              <a:effectLst/>
            </a:endParaRPr>
          </a:p>
          <a:p>
            <a:r>
              <a:rPr lang="en-CA" sz="2800" b="0" dirty="0">
                <a:solidFill>
                  <a:schemeClr val="bg1"/>
                </a:solidFill>
                <a:effectLst/>
              </a:rPr>
              <a:t>For more complicated projects, the critical path can be determined with an ‘earliest time’ forward sweep through the diagram followed by a ‘latest time’ reverse sweep.</a:t>
            </a:r>
          </a:p>
        </p:txBody>
      </p:sp>
    </p:spTree>
    <p:extLst>
      <p:ext uri="{BB962C8B-B14F-4D97-AF65-F5344CB8AC3E}">
        <p14:creationId xmlns:p14="http://schemas.microsoft.com/office/powerpoint/2010/main" val="94755260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2700"/>
            <a:ext cx="7772400" cy="681038"/>
          </a:xfrm>
          <a:noFill/>
          <a:ln/>
        </p:spPr>
        <p:txBody>
          <a:bodyPr/>
          <a:lstStyle/>
          <a:p>
            <a:r>
              <a:rPr lang="en-US"/>
              <a:t>PERT/CPM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598488"/>
            <a:ext cx="8648700" cy="5976937"/>
          </a:xfrm>
          <a:noFill/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PERT stands for Program Evaluation  and Review Technique.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CPM stands for Critical Path Method.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PERT/CPM is used to plan the scheduling of individual activities that make up a project.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Arial" pitchFamily="34" charset="0"/>
                <a:ea typeface="Batang" pitchFamily="18" charset="-127"/>
                <a:cs typeface="Arial" pitchFamily="34" charset="0"/>
              </a:rPr>
              <a:t>PERT/CPM can be used to determine the earliest/latest start and finish times for each activity, the entire project completion time and the slack time for each activity. </a:t>
            </a:r>
          </a:p>
          <a:p>
            <a:pPr>
              <a:lnSpc>
                <a:spcPct val="200000"/>
              </a:lnSpc>
            </a:pPr>
            <a:endParaRPr lang="en-US" sz="2000" b="1" dirty="0">
              <a:solidFill>
                <a:schemeClr val="bg1"/>
              </a:solidFill>
              <a:effectLst/>
              <a:latin typeface="Arial" pitchFamily="34" charset="0"/>
              <a:ea typeface="Batang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 PERT/CPM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696913"/>
            <a:ext cx="8716962" cy="5956300"/>
          </a:xfrm>
        </p:spPr>
        <p:txBody>
          <a:bodyPr/>
          <a:lstStyle/>
          <a:p>
            <a:pPr marL="457200" indent="-457200"/>
            <a:r>
              <a:rPr lang="en-US" sz="2000" dirty="0">
                <a:solidFill>
                  <a:schemeClr val="bg1"/>
                </a:solidFill>
                <a:effectLst/>
              </a:rPr>
              <a:t>By using PERT and CPM analysis you will be able to answer  questions such as: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When will the entire project be completed?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What are the critical activities or tasks in the project, that is, the ones that will delay the entire project if they are late?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Which are the noncritical activities, that is, the ones that can run late without delaying the whole project’s completion time?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What is the probability that the project will be completed by a specific date?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At any particular date, is the project on schedule, behind schedule, or a head of the schedule?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On any given date, is the money spent equal to, less than, or greater than the budgeted amount?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Are there enough resources available to finish  the project on time?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</a:rPr>
              <a:t>If the project is to be finished in a shorter amount of time, what is the best way to accomplish this at the least cost? (crash analysis) 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z="20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709613"/>
            <a:ext cx="8694737" cy="58483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ffectLst/>
              </a:rPr>
              <a:t>Finding the critical path is a major part of controlling a project.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The activities on the critical path represent tasks that will delay the entire project if they are delayed.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Manager gain flexibility by identifying noncritical activities and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replanning</a:t>
            </a:r>
            <a:r>
              <a:rPr lang="en-US" sz="3200" dirty="0">
                <a:solidFill>
                  <a:schemeClr val="bg1"/>
                </a:solidFill>
                <a:effectLst/>
              </a:rPr>
              <a:t>, rescheduling, and reallocating resources such as personnel and finances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 Network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774700"/>
            <a:ext cx="8540750" cy="5373688"/>
          </a:xfrm>
          <a:noFill/>
          <a:ln/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ffectLst/>
              </a:rPr>
              <a:t>A </a:t>
            </a:r>
            <a:r>
              <a:rPr lang="en-US" sz="3200" u="sng" dirty="0">
                <a:solidFill>
                  <a:schemeClr val="bg1"/>
                </a:solidFill>
                <a:effectLst/>
              </a:rPr>
              <a:t>project network</a:t>
            </a:r>
            <a:r>
              <a:rPr lang="en-US" sz="3200" dirty="0">
                <a:solidFill>
                  <a:schemeClr val="bg1"/>
                </a:solidFill>
                <a:effectLst/>
              </a:rPr>
              <a:t> can be constructed to model the precedence of the activities.  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The </a:t>
            </a:r>
            <a:r>
              <a:rPr lang="en-US" sz="3200" u="sng" dirty="0">
                <a:solidFill>
                  <a:schemeClr val="bg1"/>
                </a:solidFill>
                <a:effectLst/>
              </a:rPr>
              <a:t>arcs</a:t>
            </a:r>
            <a:r>
              <a:rPr lang="en-US" sz="3200" dirty="0">
                <a:solidFill>
                  <a:schemeClr val="bg1"/>
                </a:solidFill>
                <a:effectLst/>
              </a:rPr>
              <a:t> of the network represent the activities.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The </a:t>
            </a:r>
            <a:r>
              <a:rPr lang="en-US" sz="3200" u="sng" dirty="0">
                <a:solidFill>
                  <a:schemeClr val="bg1"/>
                </a:solidFill>
                <a:effectLst/>
              </a:rPr>
              <a:t>nodes</a:t>
            </a:r>
            <a:r>
              <a:rPr lang="en-US" sz="3200" dirty="0">
                <a:solidFill>
                  <a:schemeClr val="bg1"/>
                </a:solidFill>
                <a:effectLst/>
              </a:rPr>
              <a:t> of the network represent the start and the end of the activities. </a:t>
            </a:r>
            <a:endParaRPr lang="en-US" sz="3200" dirty="0" smtClean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effectLst/>
              </a:rPr>
              <a:t>(Done in start) 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A </a:t>
            </a:r>
            <a:r>
              <a:rPr lang="en-US" sz="3200" u="sng" dirty="0">
                <a:solidFill>
                  <a:schemeClr val="bg1"/>
                </a:solidFill>
                <a:effectLst/>
              </a:rPr>
              <a:t>critical path</a:t>
            </a:r>
            <a:r>
              <a:rPr lang="en-US" sz="3200" dirty="0">
                <a:solidFill>
                  <a:schemeClr val="bg1"/>
                </a:solidFill>
                <a:effectLst/>
              </a:rPr>
              <a:t> for the network is a path consisting of activities with zero slack. And it is always the longest path in the project network.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the project network (AOA)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An activity carries the arrow symbol,          . This represent a task or subproject that uses time or resources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A node (an event), denoted by a circle      , marks the start and completion of an activity, which contain a number</a:t>
            </a:r>
            <a:r>
              <a:rPr lang="ar-EG" dirty="0">
                <a:solidFill>
                  <a:schemeClr val="bg1"/>
                </a:solidFill>
                <a:effectLst/>
                <a:cs typeface="Arial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that helps to identify its location. For example activity A can be drawn as: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1460500" y="4097338"/>
            <a:ext cx="581025" cy="5667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5502275" y="4048125"/>
            <a:ext cx="568325" cy="6064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017713" y="4346575"/>
            <a:ext cx="34925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659188" y="3990975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none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638300" y="4170363"/>
            <a:ext cx="27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none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629275" y="417036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none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069013" y="1317625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6138863" y="2325688"/>
            <a:ext cx="296862" cy="296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411538" y="4341813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none">
                <a:solidFill>
                  <a:schemeClr val="bg1"/>
                </a:solidFill>
              </a:rPr>
              <a:t>3 days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1350" y="5146675"/>
            <a:ext cx="7932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none">
                <a:solidFill>
                  <a:schemeClr val="bg1"/>
                </a:solidFill>
              </a:rPr>
              <a:t>This means activity A starts at node 1 and finishes at node 2 and it will takes three days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39713"/>
            <a:ext cx="7772400" cy="433387"/>
          </a:xfrm>
          <a:noFill/>
          <a:ln/>
        </p:spPr>
        <p:txBody>
          <a:bodyPr/>
          <a:lstStyle/>
          <a:p>
            <a:r>
              <a:rPr lang="en-US"/>
              <a:t>Determining the Critical 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71563"/>
            <a:ext cx="8674100" cy="55372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Step 1:  Make a forward pass through the network as follows:  For each activity </a:t>
            </a:r>
            <a:r>
              <a:rPr lang="en-US" i="1" dirty="0">
                <a:solidFill>
                  <a:schemeClr val="bg1"/>
                </a:solidFill>
                <a:effectLst/>
              </a:rPr>
              <a:t>i</a:t>
            </a:r>
            <a:r>
              <a:rPr lang="en-US" dirty="0">
                <a:solidFill>
                  <a:schemeClr val="bg1"/>
                </a:solidFill>
                <a:effectLst/>
              </a:rPr>
              <a:t> beginning at the Start  node</a:t>
            </a:r>
            <a:r>
              <a:rPr lang="en-US" i="1" dirty="0">
                <a:solidFill>
                  <a:schemeClr val="bg1"/>
                </a:solidFill>
                <a:effectLst/>
              </a:rPr>
              <a:t>, </a:t>
            </a:r>
            <a:r>
              <a:rPr lang="en-US" dirty="0">
                <a:solidFill>
                  <a:schemeClr val="bg1"/>
                </a:solidFill>
                <a:effectLst/>
              </a:rPr>
              <a:t>compute: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effectLst/>
              </a:rPr>
              <a:t>Earliest Start Time (ES)</a:t>
            </a:r>
            <a:r>
              <a:rPr lang="en-US" dirty="0">
                <a:solidFill>
                  <a:schemeClr val="bg1"/>
                </a:solidFill>
                <a:effectLst/>
              </a:rPr>
              <a:t> = the maximum of the earliest finish times of all activities immediately preceding activity </a:t>
            </a:r>
            <a:r>
              <a:rPr lang="en-US" i="1" dirty="0">
                <a:solidFill>
                  <a:schemeClr val="bg1"/>
                </a:solidFill>
                <a:effectLst/>
              </a:rPr>
              <a:t>i</a:t>
            </a:r>
            <a:r>
              <a:rPr lang="en-US" dirty="0">
                <a:solidFill>
                  <a:schemeClr val="bg1"/>
                </a:solidFill>
                <a:effectLst/>
              </a:rPr>
              <a:t>. (This is 0 for an activity with no predecessors.). This is the earliest time an activity can begin without violation of immediate predecessor requirements.</a:t>
            </a:r>
          </a:p>
          <a:p>
            <a:pPr lvl="1"/>
            <a:r>
              <a:rPr lang="en-US" u="sng" dirty="0">
                <a:solidFill>
                  <a:schemeClr val="bg1"/>
                </a:solidFill>
                <a:effectLst/>
              </a:rPr>
              <a:t>Earliest Finish Time (EF)</a:t>
            </a:r>
            <a:r>
              <a:rPr lang="en-US" dirty="0">
                <a:solidFill>
                  <a:schemeClr val="bg1"/>
                </a:solidFill>
                <a:effectLst/>
              </a:rPr>
              <a:t> = (Earliest Start Time) + (Time to complete activity </a:t>
            </a:r>
            <a:r>
              <a:rPr lang="en-US" i="1" dirty="0">
                <a:solidFill>
                  <a:schemeClr val="bg1"/>
                </a:solidFill>
                <a:effectLst/>
              </a:rPr>
              <a:t>i</a:t>
            </a:r>
            <a:r>
              <a:rPr lang="en-US" dirty="0">
                <a:solidFill>
                  <a:schemeClr val="bg1"/>
                </a:solidFill>
                <a:effectLst/>
              </a:rPr>
              <a:t>. This represent the earliest time at which an activity can end.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	The project completion time is the maximum of the Earliest Finish Times at the Finish node.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1613"/>
            <a:ext cx="7772400" cy="509587"/>
          </a:xfrm>
          <a:noFill/>
          <a:ln/>
        </p:spPr>
        <p:txBody>
          <a:bodyPr/>
          <a:lstStyle/>
          <a:p>
            <a:r>
              <a:rPr lang="en-US"/>
              <a:t>Determining the Critical Path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798513"/>
            <a:ext cx="8685212" cy="5732462"/>
          </a:xfrm>
          <a:noFill/>
          <a:ln/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  <a:effectLst/>
              </a:rPr>
              <a:t>Step 2:  Make a backwards pass through the network as follows:  Move sequentially backwards from the Finish node to the Start node.  At a given node,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j</a:t>
            </a:r>
            <a:r>
              <a:rPr lang="en-US" sz="2600" dirty="0">
                <a:solidFill>
                  <a:schemeClr val="bg1"/>
                </a:solidFill>
                <a:effectLst/>
              </a:rPr>
              <a:t>, consider all activities ending at node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 j</a:t>
            </a:r>
            <a:r>
              <a:rPr lang="en-US" sz="2600" dirty="0">
                <a:solidFill>
                  <a:schemeClr val="bg1"/>
                </a:solidFill>
                <a:effectLst/>
              </a:rPr>
              <a:t>.  For each of these activities, (</a:t>
            </a:r>
            <a:r>
              <a:rPr lang="en-US" sz="2600" i="1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,</a:t>
            </a:r>
            <a:r>
              <a:rPr lang="en-US" sz="2600" i="1" dirty="0" err="1">
                <a:solidFill>
                  <a:schemeClr val="bg1"/>
                </a:solidFill>
                <a:effectLst/>
              </a:rPr>
              <a:t>j</a:t>
            </a:r>
            <a:r>
              <a:rPr lang="en-US" sz="2600" dirty="0">
                <a:solidFill>
                  <a:schemeClr val="bg1"/>
                </a:solidFill>
                <a:effectLst/>
              </a:rPr>
              <a:t>), compute:</a:t>
            </a:r>
          </a:p>
          <a:p>
            <a:pPr lvl="1"/>
            <a:r>
              <a:rPr lang="en-US" sz="2600" u="sng" dirty="0">
                <a:solidFill>
                  <a:schemeClr val="bg1"/>
                </a:solidFill>
                <a:effectLst/>
              </a:rPr>
              <a:t>Latest Finish Time</a:t>
            </a:r>
            <a:r>
              <a:rPr lang="en-US" sz="2600" dirty="0">
                <a:solidFill>
                  <a:schemeClr val="bg1"/>
                </a:solidFill>
                <a:effectLst/>
              </a:rPr>
              <a:t>  (LF) = the minimum of the latest start times beginning at node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j</a:t>
            </a:r>
            <a:r>
              <a:rPr lang="en-US" sz="2600" dirty="0">
                <a:solidFill>
                  <a:schemeClr val="bg1"/>
                </a:solidFill>
                <a:effectLst/>
              </a:rPr>
              <a:t>.  (For node </a:t>
            </a:r>
            <a:r>
              <a:rPr lang="en-US" sz="2600" i="1" dirty="0">
                <a:solidFill>
                  <a:schemeClr val="bg1"/>
                </a:solidFill>
                <a:effectLst/>
              </a:rPr>
              <a:t>N</a:t>
            </a:r>
            <a:r>
              <a:rPr lang="en-US" sz="2600" dirty="0">
                <a:solidFill>
                  <a:schemeClr val="bg1"/>
                </a:solidFill>
                <a:effectLst/>
              </a:rPr>
              <a:t>, this is the project completion time.). This is the latest time an activity can end without delaying the entire project. </a:t>
            </a:r>
          </a:p>
          <a:p>
            <a:pPr lvl="1"/>
            <a:r>
              <a:rPr lang="en-US" sz="2600" u="sng" dirty="0">
                <a:solidFill>
                  <a:schemeClr val="bg1"/>
                </a:solidFill>
                <a:effectLst/>
              </a:rPr>
              <a:t>Latest Start Time (LS)</a:t>
            </a:r>
            <a:r>
              <a:rPr lang="en-US" sz="2600" dirty="0">
                <a:solidFill>
                  <a:schemeClr val="bg1"/>
                </a:solidFill>
                <a:effectLst/>
              </a:rPr>
              <a:t> = (Latest Finish Time) - (Time to complete activity (</a:t>
            </a:r>
            <a:r>
              <a:rPr lang="en-US" sz="2600" i="1" dirty="0" err="1">
                <a:solidFill>
                  <a:schemeClr val="bg1"/>
                </a:solidFill>
                <a:effectLst/>
              </a:rPr>
              <a:t>i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,</a:t>
            </a:r>
            <a:r>
              <a:rPr lang="en-US" sz="2600" i="1" dirty="0" err="1">
                <a:solidFill>
                  <a:schemeClr val="bg1"/>
                </a:solidFill>
                <a:effectLst/>
              </a:rPr>
              <a:t>j</a:t>
            </a:r>
            <a:r>
              <a:rPr lang="en-US" sz="2600" dirty="0">
                <a:solidFill>
                  <a:schemeClr val="bg1"/>
                </a:solidFill>
                <a:effectLst/>
              </a:rPr>
              <a:t>)). This is the latest time an activity can begin without delaying the entire project.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3513"/>
            <a:ext cx="7772400" cy="585787"/>
          </a:xfrm>
          <a:noFill/>
          <a:ln/>
        </p:spPr>
        <p:txBody>
          <a:bodyPr/>
          <a:lstStyle/>
          <a:p>
            <a:r>
              <a:rPr lang="en-US"/>
              <a:t>Determining the Critical Path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8863"/>
            <a:ext cx="7772400" cy="4757737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Step 3:  Calculate the slack time for each activity by: 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		</a:t>
            </a:r>
            <a:r>
              <a:rPr lang="en-US" u="sng" dirty="0">
                <a:solidFill>
                  <a:schemeClr val="bg1"/>
                </a:solidFill>
                <a:effectLst/>
              </a:rPr>
              <a:t>Slack</a:t>
            </a:r>
            <a:r>
              <a:rPr lang="en-US" dirty="0">
                <a:solidFill>
                  <a:schemeClr val="bg1"/>
                </a:solidFill>
                <a:effectLst/>
              </a:rPr>
              <a:t> = (Latest Start) - (Earliest Start), or 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		          = (Latest Finish) - (Earliest Finish).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	A </a:t>
            </a:r>
            <a:r>
              <a:rPr lang="en-US" u="sng" dirty="0">
                <a:solidFill>
                  <a:schemeClr val="bg1"/>
                </a:solidFill>
                <a:effectLst/>
              </a:rPr>
              <a:t>critical path</a:t>
            </a:r>
            <a:r>
              <a:rPr lang="en-US" dirty="0">
                <a:solidFill>
                  <a:schemeClr val="bg1"/>
                </a:solidFill>
                <a:effectLst/>
              </a:rPr>
              <a:t> is a path of activities, from the Start node to the Finish node, with 0 slack times.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1613"/>
            <a:ext cx="7772400" cy="509587"/>
          </a:xfrm>
          <a:noFill/>
          <a:ln/>
        </p:spPr>
        <p:txBody>
          <a:bodyPr/>
          <a:lstStyle/>
          <a:p>
            <a:r>
              <a:rPr lang="en-US"/>
              <a:t>Example:  ABC Associates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8863"/>
            <a:ext cx="7772400" cy="54356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Consider the following project: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              Immediate  </a:t>
            </a:r>
          </a:p>
          <a:p>
            <a:pPr>
              <a:buFont typeface="Monotype Sorts" pitchFamily="2" charset="2"/>
              <a:buNone/>
            </a:pPr>
            <a:r>
              <a:rPr lang="en-US" u="sng" dirty="0">
                <a:solidFill>
                  <a:schemeClr val="bg1"/>
                </a:solidFill>
                <a:effectLst/>
              </a:rPr>
              <a:t>Activity</a:t>
            </a:r>
            <a:r>
              <a:rPr lang="en-US" dirty="0">
                <a:solidFill>
                  <a:schemeClr val="bg1"/>
                </a:solidFill>
                <a:effectLst/>
              </a:rPr>
              <a:t>     </a:t>
            </a:r>
            <a:r>
              <a:rPr lang="en-US" u="sng" dirty="0">
                <a:solidFill>
                  <a:schemeClr val="bg1"/>
                </a:solidFill>
                <a:effectLst/>
              </a:rPr>
              <a:t>Predecessor</a:t>
            </a:r>
            <a:r>
              <a:rPr lang="en-US" dirty="0">
                <a:solidFill>
                  <a:schemeClr val="bg1"/>
                </a:solidFill>
                <a:effectLst/>
              </a:rPr>
              <a:t>       time  (days)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	A          	 --          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  2</a:t>
            </a:r>
            <a:r>
              <a:rPr lang="en-US" dirty="0">
                <a:solidFill>
                  <a:schemeClr val="bg1"/>
                </a:solidFill>
                <a:effectLst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	B             	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A</a:t>
            </a:r>
            <a:r>
              <a:rPr lang="en-US" dirty="0">
                <a:solidFill>
                  <a:schemeClr val="bg1"/>
                </a:solidFill>
                <a:effectLst/>
              </a:rPr>
              <a:t>	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             15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C             	 A    	   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10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D             	 A     	    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13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E             	 A       	    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18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F            	</a:t>
            </a:r>
            <a:r>
              <a:rPr lang="en-US" dirty="0" smtClean="0">
                <a:solidFill>
                  <a:schemeClr val="bg1"/>
                </a:solidFill>
                <a:effectLst/>
              </a:rPr>
              <a:t>C,D   </a:t>
            </a:r>
            <a:r>
              <a:rPr lang="en-US" dirty="0">
                <a:solidFill>
                  <a:schemeClr val="bg1"/>
                </a:solidFill>
                <a:effectLst/>
              </a:rPr>
              <a:t>	    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15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G           	</a:t>
            </a:r>
            <a:r>
              <a:rPr lang="en-US" dirty="0" smtClean="0">
                <a:solidFill>
                  <a:schemeClr val="bg1"/>
                </a:solidFill>
                <a:effectLst/>
              </a:rPr>
              <a:t>B,F  </a:t>
            </a:r>
            <a:r>
              <a:rPr lang="en-US" dirty="0">
                <a:solidFill>
                  <a:schemeClr val="bg1"/>
                </a:solidFill>
                <a:effectLst/>
              </a:rPr>
              <a:t>	    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10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H           	</a:t>
            </a:r>
            <a:r>
              <a:rPr lang="en-US" dirty="0" smtClean="0">
                <a:solidFill>
                  <a:schemeClr val="bg1"/>
                </a:solidFill>
                <a:effectLst/>
              </a:rPr>
              <a:t>G,E   </a:t>
            </a:r>
            <a:r>
              <a:rPr lang="en-US" dirty="0">
                <a:solidFill>
                  <a:schemeClr val="bg1"/>
                </a:solidFill>
                <a:effectLst/>
              </a:rPr>
              <a:t>	         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	   5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788591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121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Elements: Activities &amp; Events</a:t>
            </a:r>
          </a:p>
          <a:p>
            <a:pPr>
              <a:buFont typeface="Wingdings" pitchFamily="2" charset="2"/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Feature: Precedence relations</a:t>
            </a:r>
          </a:p>
        </p:txBody>
      </p:sp>
      <p:graphicFrame>
        <p:nvGraphicFramePr>
          <p:cNvPr id="20081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1012"/>
              </p:ext>
            </p:extLst>
          </p:nvPr>
        </p:nvGraphicFramePr>
        <p:xfrm>
          <a:off x="1981200" y="2984679"/>
          <a:ext cx="4953000" cy="2743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Precedence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0750" name="Rectangle 46"/>
          <p:cNvSpPr>
            <a:spLocks noChangeArrowheads="1"/>
          </p:cNvSpPr>
          <p:nvPr/>
        </p:nvSpPr>
        <p:spPr bwMode="auto">
          <a:xfrm>
            <a:off x="2971800" y="5867400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CA" sz="2800">
                <a:solidFill>
                  <a:srgbClr val="00CCFF"/>
                </a:solidFill>
                <a:latin typeface="Arial" charset="0"/>
              </a:rPr>
              <a:t>Activities Table</a:t>
            </a:r>
          </a:p>
        </p:txBody>
      </p:sp>
    </p:spTree>
    <p:extLst>
      <p:ext uri="{BB962C8B-B14F-4D97-AF65-F5344CB8AC3E}">
        <p14:creationId xmlns:p14="http://schemas.microsoft.com/office/powerpoint/2010/main" val="679897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3" y="1303217"/>
            <a:ext cx="7669295" cy="4762732"/>
          </a:xfrm>
        </p:spPr>
      </p:pic>
    </p:spTree>
    <p:extLst>
      <p:ext uri="{BB962C8B-B14F-4D97-AF65-F5344CB8AC3E}">
        <p14:creationId xmlns:p14="http://schemas.microsoft.com/office/powerpoint/2010/main" val="422655991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>
                <a:solidFill>
                  <a:schemeClr val="hlink"/>
                </a:solidFill>
              </a:rPr>
              <a:t>Graphical representation :</a:t>
            </a:r>
          </a:p>
          <a:p>
            <a:pPr>
              <a:buFont typeface="Wingdings" pitchFamily="2" charset="2"/>
              <a:buNone/>
            </a:pPr>
            <a:endParaRPr lang="en-CA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b="0"/>
              <a:t>Activities :</a:t>
            </a:r>
          </a:p>
          <a:p>
            <a:pPr>
              <a:buFont typeface="Wingdings" pitchFamily="2" charset="2"/>
              <a:buNone/>
            </a:pPr>
            <a:r>
              <a:rPr lang="en-CA" sz="2400" b="0"/>
              <a:t>(edges)</a:t>
            </a:r>
          </a:p>
          <a:p>
            <a:pPr>
              <a:buFont typeface="Wingdings" pitchFamily="2" charset="2"/>
              <a:buNone/>
            </a:pPr>
            <a:endParaRPr lang="en-CA" sz="2400" b="0"/>
          </a:p>
          <a:p>
            <a:pPr>
              <a:buFont typeface="Wingdings" pitchFamily="2" charset="2"/>
              <a:buNone/>
            </a:pPr>
            <a:r>
              <a:rPr lang="en-CA" b="0"/>
              <a:t>Events :</a:t>
            </a:r>
          </a:p>
          <a:p>
            <a:pPr>
              <a:buFont typeface="Wingdings" pitchFamily="2" charset="2"/>
              <a:buNone/>
            </a:pPr>
            <a:r>
              <a:rPr lang="en-CA" sz="2400" b="0"/>
              <a:t>(vertices)</a:t>
            </a:r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 flipV="1">
            <a:off x="3505200" y="2895600"/>
            <a:ext cx="2590800" cy="533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1764" name="Oval 36"/>
          <p:cNvSpPr>
            <a:spLocks noChangeArrowheads="1"/>
          </p:cNvSpPr>
          <p:nvPr/>
        </p:nvSpPr>
        <p:spPr bwMode="auto">
          <a:xfrm>
            <a:off x="3886200" y="4343400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4495800" y="27432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4643438" y="3141663"/>
            <a:ext cx="3662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sz="2400">
                <a:solidFill>
                  <a:schemeClr val="bg1"/>
                </a:solidFill>
                <a:latin typeface="Arial" charset="0"/>
                <a:sym typeface="Symbol" pitchFamily="18" charset="2"/>
              </a:rPr>
              <a:t>T</a:t>
            </a:r>
          </a:p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(Time reqd. for activity)</a:t>
            </a:r>
          </a:p>
        </p:txBody>
      </p:sp>
    </p:spTree>
    <p:extLst>
      <p:ext uri="{BB962C8B-B14F-4D97-AF65-F5344CB8AC3E}">
        <p14:creationId xmlns:p14="http://schemas.microsoft.com/office/powerpoint/2010/main" val="65969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628775"/>
            <a:ext cx="7056437" cy="1152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z="2800" u="sng" dirty="0">
                <a:solidFill>
                  <a:srgbClr val="CC3300"/>
                </a:solidFill>
              </a:rPr>
              <a:t>Precedence:</a:t>
            </a:r>
            <a:r>
              <a:rPr lang="en-CA" sz="2800" dirty="0">
                <a:solidFill>
                  <a:schemeClr val="hlink"/>
                </a:solidFill>
              </a:rPr>
              <a:t> </a:t>
            </a:r>
          </a:p>
          <a:p>
            <a:pPr algn="r">
              <a:buFont typeface="Wingdings" pitchFamily="2" charset="2"/>
              <a:buNone/>
            </a:pPr>
            <a:r>
              <a:rPr lang="en-CA" sz="2800" dirty="0">
                <a:solidFill>
                  <a:schemeClr val="bg1"/>
                </a:solidFill>
              </a:rPr>
              <a:t>		Activities  B &amp; C precede Activity E</a:t>
            </a:r>
          </a:p>
          <a:p>
            <a:pPr>
              <a:buFont typeface="Wingdings" pitchFamily="2" charset="2"/>
              <a:buNone/>
            </a:pPr>
            <a:endParaRPr lang="en-CA" sz="2800" b="0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CA" sz="2400" dirty="0"/>
          </a:p>
          <a:p>
            <a:pPr>
              <a:buFont typeface="Wingdings" pitchFamily="2" charset="2"/>
              <a:buNone/>
            </a:pPr>
            <a:endParaRPr lang="en-CA" sz="2400" dirty="0"/>
          </a:p>
          <a:p>
            <a:pPr>
              <a:buFont typeface="Wingdings" pitchFamily="2" charset="2"/>
              <a:buNone/>
            </a:pPr>
            <a:endParaRPr lang="en-CA" sz="2400" dirty="0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 flipV="1">
            <a:off x="1905000" y="4114800"/>
            <a:ext cx="2514600" cy="609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4343400" y="3429000"/>
            <a:ext cx="9144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895600" y="3971925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1828800" y="3124200"/>
            <a:ext cx="2514600" cy="533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048000" y="29718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6019800" y="336232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>
                <a:solidFill>
                  <a:schemeClr val="bg1"/>
                </a:solidFill>
                <a:latin typeface="Arial" charset="0"/>
              </a:rPr>
              <a:t>E</a:t>
            </a:r>
          </a:p>
        </p:txBody>
      </p:sp>
      <p:sp>
        <p:nvSpPr>
          <p:cNvPr id="202762" name="Line 10"/>
          <p:cNvSpPr>
            <a:spLocks noChangeShapeType="1"/>
          </p:cNvSpPr>
          <p:nvPr/>
        </p:nvSpPr>
        <p:spPr bwMode="auto">
          <a:xfrm>
            <a:off x="5257800" y="3886200"/>
            <a:ext cx="19812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1447800" y="52578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CA" sz="2800">
                <a:solidFill>
                  <a:srgbClr val="00CCFF"/>
                </a:solidFill>
                <a:latin typeface="Arial" charset="0"/>
              </a:rPr>
              <a:t>This “Event” cannot occur before </a:t>
            </a:r>
            <a:r>
              <a:rPr lang="en-CA" sz="2800" u="sng">
                <a:solidFill>
                  <a:srgbClr val="00CCFF"/>
                </a:solidFill>
                <a:latin typeface="Arial" charset="0"/>
              </a:rPr>
              <a:t>both</a:t>
            </a:r>
            <a:r>
              <a:rPr lang="en-CA" sz="2800">
                <a:solidFill>
                  <a:srgbClr val="00CCFF"/>
                </a:solidFill>
                <a:latin typeface="Arial" charset="0"/>
              </a:rPr>
              <a:t> activities B &amp; C have been completed</a:t>
            </a:r>
            <a:endParaRPr lang="en-CA" sz="2800"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2764" name="Line 12"/>
          <p:cNvSpPr>
            <a:spLocks noChangeShapeType="1"/>
          </p:cNvSpPr>
          <p:nvPr/>
        </p:nvSpPr>
        <p:spPr bwMode="auto">
          <a:xfrm flipV="1">
            <a:off x="3124200" y="4419600"/>
            <a:ext cx="1295400" cy="83820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6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CA"/>
              <a:t>Critical Path Method</a:t>
            </a:r>
            <a:br>
              <a:rPr lang="en-CA"/>
            </a:br>
            <a:r>
              <a:rPr lang="en-CA" sz="3600"/>
              <a:t>Example</a:t>
            </a:r>
          </a:p>
        </p:txBody>
      </p:sp>
      <p:graphicFrame>
        <p:nvGraphicFramePr>
          <p:cNvPr id="222281" name="Group 10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11336"/>
              </p:ext>
            </p:extLst>
          </p:nvPr>
        </p:nvGraphicFramePr>
        <p:xfrm>
          <a:off x="1600200" y="2514600"/>
          <a:ext cx="6172200" cy="310896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Precedence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2242" name="Rectangle 1058"/>
          <p:cNvSpPr>
            <a:spLocks noChangeArrowheads="1"/>
          </p:cNvSpPr>
          <p:nvPr/>
        </p:nvSpPr>
        <p:spPr bwMode="auto">
          <a:xfrm>
            <a:off x="2971800" y="5562600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CA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6387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2390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sz="2800" b="0" dirty="0">
                <a:solidFill>
                  <a:schemeClr val="tx1"/>
                </a:solidFill>
              </a:rPr>
              <a:t>The project sequence graph is constructed: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1524000" y="3962400"/>
            <a:ext cx="2209800" cy="990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4648200" y="30511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C</a:t>
            </a:r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 flipV="1">
            <a:off x="1524000" y="2895600"/>
            <a:ext cx="160020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2133600" y="38893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B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5638800" y="47275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E</a:t>
            </a: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4343400" y="5105400"/>
            <a:ext cx="2895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792" name="Oval 16"/>
          <p:cNvSpPr>
            <a:spLocks noChangeArrowheads="1"/>
          </p:cNvSpPr>
          <p:nvPr/>
        </p:nvSpPr>
        <p:spPr bwMode="auto">
          <a:xfrm>
            <a:off x="990600" y="34290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Oval 17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4" name="Oval 18"/>
          <p:cNvSpPr>
            <a:spLocks noChangeArrowheads="1"/>
          </p:cNvSpPr>
          <p:nvPr/>
        </p:nvSpPr>
        <p:spPr bwMode="auto">
          <a:xfrm>
            <a:off x="3124200" y="25146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5" name="Oval 19"/>
          <p:cNvSpPr>
            <a:spLocks noChangeArrowheads="1"/>
          </p:cNvSpPr>
          <p:nvPr/>
        </p:nvSpPr>
        <p:spPr bwMode="auto">
          <a:xfrm>
            <a:off x="5410200" y="24384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2133600" y="28225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chemeClr val="bg2"/>
                </a:solidFill>
                <a:latin typeface="Arial" charset="0"/>
              </a:rPr>
              <a:t>A</a:t>
            </a:r>
          </a:p>
        </p:txBody>
      </p:sp>
      <p:sp>
        <p:nvSpPr>
          <p:cNvPr id="203797" name="Oval 21"/>
          <p:cNvSpPr>
            <a:spLocks noChangeArrowheads="1"/>
          </p:cNvSpPr>
          <p:nvPr/>
        </p:nvSpPr>
        <p:spPr bwMode="auto">
          <a:xfrm>
            <a:off x="7239000" y="48006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8" name="Oval 22"/>
          <p:cNvSpPr>
            <a:spLocks noChangeArrowheads="1"/>
          </p:cNvSpPr>
          <p:nvPr/>
        </p:nvSpPr>
        <p:spPr bwMode="auto">
          <a:xfrm>
            <a:off x="5257800" y="35052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99" name="Line 23"/>
          <p:cNvSpPr>
            <a:spLocks noChangeShapeType="1"/>
          </p:cNvSpPr>
          <p:nvPr/>
        </p:nvSpPr>
        <p:spPr bwMode="auto">
          <a:xfrm flipV="1">
            <a:off x="3733800" y="2743200"/>
            <a:ext cx="1676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800" name="Line 24"/>
          <p:cNvSpPr>
            <a:spLocks noChangeShapeType="1"/>
          </p:cNvSpPr>
          <p:nvPr/>
        </p:nvSpPr>
        <p:spPr bwMode="auto">
          <a:xfrm>
            <a:off x="3733800" y="2971800"/>
            <a:ext cx="1524000" cy="762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4495800" y="22891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D</a:t>
            </a:r>
          </a:p>
        </p:txBody>
      </p:sp>
      <p:sp>
        <p:nvSpPr>
          <p:cNvPr id="203803" name="Rectangle 27"/>
          <p:cNvSpPr>
            <a:spLocks noChangeArrowheads="1"/>
          </p:cNvSpPr>
          <p:nvPr/>
        </p:nvSpPr>
        <p:spPr bwMode="auto">
          <a:xfrm>
            <a:off x="6096000" y="38100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CA" sz="2800">
                <a:solidFill>
                  <a:srgbClr val="00CCFF"/>
                </a:solidFill>
                <a:latin typeface="Arial" charset="0"/>
              </a:rPr>
              <a:t>Now what ???</a:t>
            </a:r>
          </a:p>
        </p:txBody>
      </p:sp>
      <p:sp>
        <p:nvSpPr>
          <p:cNvPr id="203804" name="Text Box 28"/>
          <p:cNvSpPr txBox="1">
            <a:spLocks noChangeArrowheads="1"/>
          </p:cNvSpPr>
          <p:nvPr/>
        </p:nvSpPr>
        <p:spPr bwMode="auto">
          <a:xfrm>
            <a:off x="762000" y="4100513"/>
            <a:ext cx="97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Project</a:t>
            </a:r>
          </a:p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Start</a:t>
            </a:r>
          </a:p>
        </p:txBody>
      </p:sp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7086600" y="5395913"/>
            <a:ext cx="97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Project</a:t>
            </a:r>
          </a:p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262173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315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800" b="0" dirty="0">
                <a:solidFill>
                  <a:schemeClr val="bg1"/>
                </a:solidFill>
                <a:effectLst/>
              </a:rPr>
              <a:t>Events are consolidated to provide the specified </a:t>
            </a:r>
            <a:r>
              <a:rPr lang="en-CA" sz="2800" b="0">
                <a:solidFill>
                  <a:schemeClr val="bg1"/>
                </a:solidFill>
                <a:effectLst/>
              </a:rPr>
              <a:t>precedence</a:t>
            </a:r>
            <a:r>
              <a:rPr lang="en-CA" sz="2800" b="0" smtClean="0">
                <a:solidFill>
                  <a:schemeClr val="bg1"/>
                </a:solidFill>
                <a:effectLst/>
              </a:rPr>
              <a:t>.</a:t>
            </a:r>
            <a:endParaRPr lang="en-CA" sz="2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1828800" y="4419600"/>
            <a:ext cx="2209800" cy="990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114800" y="41179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C</a:t>
            </a:r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 flipV="1">
            <a:off x="1828800" y="3352800"/>
            <a:ext cx="160020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2438400" y="43465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B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5943600" y="51847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E</a:t>
            </a:r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4648200" y="5562600"/>
            <a:ext cx="2895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1295400" y="38862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4038600" y="52578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3429000" y="29718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2438400" y="32797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A</a:t>
            </a:r>
          </a:p>
        </p:txBody>
      </p:sp>
      <p:sp>
        <p:nvSpPr>
          <p:cNvPr id="204815" name="Oval 15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4038600" y="3352800"/>
            <a:ext cx="3581400" cy="1981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>
            <a:off x="3886200" y="3581400"/>
            <a:ext cx="457200" cy="1676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5715000" y="38131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D</a:t>
            </a:r>
          </a:p>
        </p:txBody>
      </p:sp>
      <p:sp>
        <p:nvSpPr>
          <p:cNvPr id="204821" name="Text Box 21"/>
          <p:cNvSpPr txBox="1">
            <a:spLocks noChangeArrowheads="1"/>
          </p:cNvSpPr>
          <p:nvPr/>
        </p:nvSpPr>
        <p:spPr bwMode="auto">
          <a:xfrm>
            <a:off x="1066800" y="4557713"/>
            <a:ext cx="97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Project</a:t>
            </a:r>
          </a:p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Start</a:t>
            </a:r>
          </a:p>
        </p:txBody>
      </p:sp>
      <p:sp>
        <p:nvSpPr>
          <p:cNvPr id="204822" name="Text Box 22"/>
          <p:cNvSpPr txBox="1">
            <a:spLocks noChangeArrowheads="1"/>
          </p:cNvSpPr>
          <p:nvPr/>
        </p:nvSpPr>
        <p:spPr bwMode="auto">
          <a:xfrm>
            <a:off x="7543800" y="4495800"/>
            <a:ext cx="97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Project</a:t>
            </a:r>
          </a:p>
          <a:p>
            <a:r>
              <a:rPr lang="en-CA" sz="2000">
                <a:solidFill>
                  <a:schemeClr val="bg2"/>
                </a:solidFill>
                <a:latin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7262349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0866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800" b="0" dirty="0">
                <a:solidFill>
                  <a:schemeClr val="tx1"/>
                </a:solidFill>
              </a:rPr>
              <a:t>Activity times (duration) are added next :</a:t>
            </a:r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>
            <a:off x="1905000" y="4267200"/>
            <a:ext cx="2209800" cy="990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4191000" y="38671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 flipV="1">
            <a:off x="1905000" y="3200400"/>
            <a:ext cx="160020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2743200" y="42481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6019800" y="493395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E</a:t>
            </a:r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>
            <a:off x="4724400" y="5410200"/>
            <a:ext cx="28956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371600" y="37338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4114800" y="51054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Oval 12"/>
          <p:cNvSpPr>
            <a:spLocks noChangeArrowheads="1"/>
          </p:cNvSpPr>
          <p:nvPr/>
        </p:nvSpPr>
        <p:spPr bwMode="auto">
          <a:xfrm>
            <a:off x="3505200" y="28194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2514600" y="30289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7620000" y="51054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Line 15"/>
          <p:cNvSpPr>
            <a:spLocks noChangeShapeType="1"/>
          </p:cNvSpPr>
          <p:nvPr/>
        </p:nvSpPr>
        <p:spPr bwMode="auto">
          <a:xfrm>
            <a:off x="4114800" y="3200400"/>
            <a:ext cx="3581400" cy="1981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2" name="Line 16"/>
          <p:cNvSpPr>
            <a:spLocks noChangeShapeType="1"/>
          </p:cNvSpPr>
          <p:nvPr/>
        </p:nvSpPr>
        <p:spPr bwMode="auto">
          <a:xfrm>
            <a:off x="3962400" y="3429000"/>
            <a:ext cx="457200" cy="1676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5638800" y="36385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838200" y="4267200"/>
            <a:ext cx="113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Project</a:t>
            </a:r>
          </a:p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Start</a:t>
            </a:r>
          </a:p>
        </p:txBody>
      </p:sp>
      <p:sp>
        <p:nvSpPr>
          <p:cNvPr id="208915" name="Text Box 19"/>
          <p:cNvSpPr txBox="1">
            <a:spLocks noChangeArrowheads="1"/>
          </p:cNvSpPr>
          <p:nvPr/>
        </p:nvSpPr>
        <p:spPr bwMode="auto">
          <a:xfrm>
            <a:off x="7543800" y="4267200"/>
            <a:ext cx="113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Project</a:t>
            </a:r>
          </a:p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End</a:t>
            </a:r>
          </a:p>
        </p:txBody>
      </p:sp>
      <p:sp>
        <p:nvSpPr>
          <p:cNvPr id="208916" name="Text Box 20"/>
          <p:cNvSpPr txBox="1">
            <a:spLocks noChangeArrowheads="1"/>
          </p:cNvSpPr>
          <p:nvPr/>
        </p:nvSpPr>
        <p:spPr bwMode="auto">
          <a:xfrm>
            <a:off x="2667000" y="47053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5</a:t>
            </a:r>
          </a:p>
        </p:txBody>
      </p: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3733800" y="40195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3</a:t>
            </a:r>
          </a:p>
        </p:txBody>
      </p:sp>
      <p:sp>
        <p:nvSpPr>
          <p:cNvPr id="208918" name="Text Box 22"/>
          <p:cNvSpPr txBox="1">
            <a:spLocks noChangeArrowheads="1"/>
          </p:cNvSpPr>
          <p:nvPr/>
        </p:nvSpPr>
        <p:spPr bwMode="auto">
          <a:xfrm>
            <a:off x="5486400" y="40957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3</a:t>
            </a:r>
          </a:p>
        </p:txBody>
      </p:sp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6019800" y="53911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2</a:t>
            </a:r>
          </a:p>
        </p:txBody>
      </p:sp>
      <p:sp>
        <p:nvSpPr>
          <p:cNvPr id="208920" name="Text Box 24"/>
          <p:cNvSpPr txBox="1">
            <a:spLocks noChangeArrowheads="1"/>
          </p:cNvSpPr>
          <p:nvPr/>
        </p:nvSpPr>
        <p:spPr bwMode="auto">
          <a:xfrm>
            <a:off x="2667000" y="34099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899026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Critical Path Method (CPM)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543800" cy="76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The CRITICAL PATH is the path through the project on which any delay will cause the completion of the entire project to be delayed:</a:t>
            </a:r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>
            <a:off x="1905000" y="4343400"/>
            <a:ext cx="2209800" cy="990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4191000" y="39433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C</a:t>
            </a:r>
          </a:p>
        </p:txBody>
      </p:sp>
      <p:sp>
        <p:nvSpPr>
          <p:cNvPr id="209926" name="Line 6"/>
          <p:cNvSpPr>
            <a:spLocks noChangeShapeType="1"/>
          </p:cNvSpPr>
          <p:nvPr/>
        </p:nvSpPr>
        <p:spPr bwMode="auto">
          <a:xfrm flipV="1">
            <a:off x="1905000" y="3276600"/>
            <a:ext cx="1600200" cy="685800"/>
          </a:xfrm>
          <a:prstGeom prst="line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2743200" y="43243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B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6019800" y="501015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E</a:t>
            </a: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>
            <a:off x="4724400" y="5486400"/>
            <a:ext cx="2895600" cy="0"/>
          </a:xfrm>
          <a:prstGeom prst="line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0" name="Oval 10"/>
          <p:cNvSpPr>
            <a:spLocks noChangeArrowheads="1"/>
          </p:cNvSpPr>
          <p:nvPr/>
        </p:nvSpPr>
        <p:spPr bwMode="auto">
          <a:xfrm>
            <a:off x="1371600" y="38100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1" name="Oval 11"/>
          <p:cNvSpPr>
            <a:spLocks noChangeArrowheads="1"/>
          </p:cNvSpPr>
          <p:nvPr/>
        </p:nvSpPr>
        <p:spPr bwMode="auto">
          <a:xfrm>
            <a:off x="4114800" y="51816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2" name="Oval 12"/>
          <p:cNvSpPr>
            <a:spLocks noChangeArrowheads="1"/>
          </p:cNvSpPr>
          <p:nvPr/>
        </p:nvSpPr>
        <p:spPr bwMode="auto">
          <a:xfrm>
            <a:off x="3505200" y="28956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2514600" y="31051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A</a:t>
            </a:r>
          </a:p>
        </p:txBody>
      </p:sp>
      <p:sp>
        <p:nvSpPr>
          <p:cNvPr id="209934" name="Oval 14"/>
          <p:cNvSpPr>
            <a:spLocks noChangeArrowheads="1"/>
          </p:cNvSpPr>
          <p:nvPr/>
        </p:nvSpPr>
        <p:spPr bwMode="auto">
          <a:xfrm>
            <a:off x="7620000" y="5181600"/>
            <a:ext cx="6096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>
            <a:off x="4114800" y="3276600"/>
            <a:ext cx="3581400" cy="1981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6" name="Line 16"/>
          <p:cNvSpPr>
            <a:spLocks noChangeShapeType="1"/>
          </p:cNvSpPr>
          <p:nvPr/>
        </p:nvSpPr>
        <p:spPr bwMode="auto">
          <a:xfrm>
            <a:off x="3962400" y="3505200"/>
            <a:ext cx="457200" cy="1676400"/>
          </a:xfrm>
          <a:prstGeom prst="line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5638800" y="371475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chemeClr val="bg1"/>
                </a:solidFill>
                <a:latin typeface="Arial" charset="0"/>
              </a:rPr>
              <a:t>D</a:t>
            </a:r>
          </a:p>
        </p:txBody>
      </p:sp>
      <p:sp>
        <p:nvSpPr>
          <p:cNvPr id="209938" name="Text Box 18"/>
          <p:cNvSpPr txBox="1">
            <a:spLocks noChangeArrowheads="1"/>
          </p:cNvSpPr>
          <p:nvPr/>
        </p:nvSpPr>
        <p:spPr bwMode="auto">
          <a:xfrm>
            <a:off x="1066800" y="4343400"/>
            <a:ext cx="113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Project</a:t>
            </a:r>
          </a:p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Start</a:t>
            </a:r>
          </a:p>
        </p:txBody>
      </p:sp>
      <p:sp>
        <p:nvSpPr>
          <p:cNvPr id="209939" name="Text Box 19"/>
          <p:cNvSpPr txBox="1">
            <a:spLocks noChangeArrowheads="1"/>
          </p:cNvSpPr>
          <p:nvPr/>
        </p:nvSpPr>
        <p:spPr bwMode="auto">
          <a:xfrm>
            <a:off x="7543800" y="4419600"/>
            <a:ext cx="1133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Project</a:t>
            </a:r>
          </a:p>
          <a:p>
            <a:r>
              <a:rPr lang="en-CA" sz="2400">
                <a:solidFill>
                  <a:schemeClr val="bg1"/>
                </a:solidFill>
                <a:latin typeface="Arial" charset="0"/>
              </a:rPr>
              <a:t>End</a:t>
            </a:r>
          </a:p>
        </p:txBody>
      </p:sp>
      <p:sp>
        <p:nvSpPr>
          <p:cNvPr id="209940" name="Text Box 20"/>
          <p:cNvSpPr txBox="1">
            <a:spLocks noChangeArrowheads="1"/>
          </p:cNvSpPr>
          <p:nvPr/>
        </p:nvSpPr>
        <p:spPr bwMode="auto">
          <a:xfrm>
            <a:off x="2667000" y="47815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5</a:t>
            </a:r>
          </a:p>
        </p:txBody>
      </p:sp>
      <p:sp>
        <p:nvSpPr>
          <p:cNvPr id="209941" name="Text Box 21"/>
          <p:cNvSpPr txBox="1">
            <a:spLocks noChangeArrowheads="1"/>
          </p:cNvSpPr>
          <p:nvPr/>
        </p:nvSpPr>
        <p:spPr bwMode="auto">
          <a:xfrm>
            <a:off x="3733800" y="40957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00CC99"/>
                </a:solidFill>
                <a:latin typeface="Arial" charset="0"/>
              </a:rPr>
              <a:t>3</a:t>
            </a:r>
          </a:p>
        </p:txBody>
      </p:sp>
      <p:sp>
        <p:nvSpPr>
          <p:cNvPr id="209942" name="Text Box 22"/>
          <p:cNvSpPr txBox="1">
            <a:spLocks noChangeArrowheads="1"/>
          </p:cNvSpPr>
          <p:nvPr/>
        </p:nvSpPr>
        <p:spPr bwMode="auto">
          <a:xfrm>
            <a:off x="5486400" y="42481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CC3300"/>
                </a:solidFill>
                <a:latin typeface="Arial" charset="0"/>
              </a:rPr>
              <a:t>3</a:t>
            </a: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6019800" y="54673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00CC99"/>
                </a:solidFill>
                <a:latin typeface="Arial" charset="0"/>
              </a:rPr>
              <a:t>2</a:t>
            </a: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2667000" y="348615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b="1">
                <a:solidFill>
                  <a:srgbClr val="00CC99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365175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Ms9ch15">
  <a:themeElements>
    <a:clrScheme name="">
      <a:dk1>
        <a:srgbClr val="000000"/>
      </a:dk1>
      <a:lt1>
        <a:srgbClr val="FCFEB9"/>
      </a:lt1>
      <a:dk2>
        <a:srgbClr val="A00050"/>
      </a:dk2>
      <a:lt2>
        <a:srgbClr val="FAFD00"/>
      </a:lt2>
      <a:accent1>
        <a:srgbClr val="618FFD"/>
      </a:accent1>
      <a:accent2>
        <a:srgbClr val="B760F9"/>
      </a:accent2>
      <a:accent3>
        <a:srgbClr val="CDAAB3"/>
      </a:accent3>
      <a:accent4>
        <a:srgbClr val="D7D99E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Ms9ch15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Ms9ch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9ch1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</TotalTime>
  <Pages>25</Pages>
  <Words>1057</Words>
  <Application>Microsoft Office PowerPoint</Application>
  <PresentationFormat>On-screen Show (4:3)</PresentationFormat>
  <Paragraphs>185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Batang</vt:lpstr>
      <vt:lpstr>Arial</vt:lpstr>
      <vt:lpstr>Arial Narrow</vt:lpstr>
      <vt:lpstr>Book Antiqua</vt:lpstr>
      <vt:lpstr>Monotype Sorts</vt:lpstr>
      <vt:lpstr>Symbol</vt:lpstr>
      <vt:lpstr>Times New Roman</vt:lpstr>
      <vt:lpstr>Wingdings</vt:lpstr>
      <vt:lpstr>Ms9ch15</vt:lpstr>
      <vt:lpstr>PowerPoint Presentation</vt:lpstr>
      <vt:lpstr>Critical Path Method (CPM)</vt:lpstr>
      <vt:lpstr>Critical Path Method (CPM)</vt:lpstr>
      <vt:lpstr>Critical Path Method (CPM)</vt:lpstr>
      <vt:lpstr>Critical Path Method Example</vt:lpstr>
      <vt:lpstr>Critical Path Method (CPM)</vt:lpstr>
      <vt:lpstr>Critical Path Method (CPM)</vt:lpstr>
      <vt:lpstr>Critical Path Method (CPM)</vt:lpstr>
      <vt:lpstr>Critical Path Method (CPM)</vt:lpstr>
      <vt:lpstr>Critical Path Method (CPM)</vt:lpstr>
      <vt:lpstr>PERT/CPM</vt:lpstr>
      <vt:lpstr>Importance of  PERT/CPM</vt:lpstr>
      <vt:lpstr>CPM</vt:lpstr>
      <vt:lpstr>Project Network</vt:lpstr>
      <vt:lpstr>Drawing the project network (AOA)</vt:lpstr>
      <vt:lpstr>Determining the Critical Path</vt:lpstr>
      <vt:lpstr>Determining the Critical Path</vt:lpstr>
      <vt:lpstr>Determining the Critical Path</vt:lpstr>
      <vt:lpstr>Example:  ABC Associates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creator>John S. Loucks IV</dc:creator>
  <cp:lastModifiedBy>Musad</cp:lastModifiedBy>
  <cp:revision>78</cp:revision>
  <cp:lastPrinted>2018-05-03T04:57:36Z</cp:lastPrinted>
  <dcterms:created xsi:type="dcterms:W3CDTF">1996-04-17T17:07:34Z</dcterms:created>
  <dcterms:modified xsi:type="dcterms:W3CDTF">2020-12-19T08:21:36Z</dcterms:modified>
</cp:coreProperties>
</file>