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9" r:id="rId3"/>
    <p:sldId id="270" r:id="rId4"/>
    <p:sldId id="257" r:id="rId5"/>
    <p:sldId id="262" r:id="rId6"/>
    <p:sldId id="259" r:id="rId7"/>
    <p:sldId id="261" r:id="rId8"/>
    <p:sldId id="260" r:id="rId9"/>
    <p:sldId id="263" r:id="rId10"/>
    <p:sldId id="264" r:id="rId11"/>
    <p:sldId id="265" r:id="rId12"/>
    <p:sldId id="266" r:id="rId13"/>
    <p:sldId id="267" r:id="rId14"/>
    <p:sldId id="268" r:id="rId15"/>
    <p:sldId id="273" r:id="rId16"/>
    <p:sldId id="271" r:id="rId17"/>
    <p:sldId id="272"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727FC222-B2D0-432B-9324-B5D0A9649778}" type="datetimeFigureOut">
              <a:rPr lang="en-US" smtClean="0"/>
              <a:t>12/16/2020</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333BA1DA-CB0B-4B55-A2D0-D207876EBA96}"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7FC222-B2D0-432B-9324-B5D0A9649778}"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BA1DA-CB0B-4B55-A2D0-D207876EBA9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7FC222-B2D0-432B-9324-B5D0A9649778}"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BA1DA-CB0B-4B55-A2D0-D207876EBA9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7FC222-B2D0-432B-9324-B5D0A9649778}"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BA1DA-CB0B-4B55-A2D0-D207876EBA9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7FC222-B2D0-432B-9324-B5D0A9649778}"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BA1DA-CB0B-4B55-A2D0-D207876EBA9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727FC222-B2D0-432B-9324-B5D0A9649778}"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BA1DA-CB0B-4B55-A2D0-D207876EBA96}"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27FC222-B2D0-432B-9324-B5D0A9649778}" type="datetimeFigureOut">
              <a:rPr lang="en-US" smtClean="0"/>
              <a:t>12/16/2020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3BA1DA-CB0B-4B55-A2D0-D207876EBA9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7FC222-B2D0-432B-9324-B5D0A9649778}" type="datetimeFigureOut">
              <a:rPr lang="en-US" smtClean="0"/>
              <a:t>12/16/2020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3BA1DA-CB0B-4B55-A2D0-D207876EBA9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7FC222-B2D0-432B-9324-B5D0A9649778}" type="datetimeFigureOut">
              <a:rPr lang="en-US" smtClean="0"/>
              <a:t>12/16/2020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3BA1DA-CB0B-4B55-A2D0-D207876EBA9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727FC222-B2D0-432B-9324-B5D0A9649778}" type="datetimeFigureOut">
              <a:rPr lang="en-US" smtClean="0"/>
              <a:t>12/16/2020</a:t>
            </a:fld>
            <a:endParaRPr lang="en-US"/>
          </a:p>
        </p:txBody>
      </p:sp>
      <p:sp>
        <p:nvSpPr>
          <p:cNvPr id="7" name="Slide Number Placeholder 6"/>
          <p:cNvSpPr>
            <a:spLocks noGrp="1"/>
          </p:cNvSpPr>
          <p:nvPr>
            <p:ph type="sldNum" sz="quarter" idx="12"/>
          </p:nvPr>
        </p:nvSpPr>
        <p:spPr/>
        <p:txBody>
          <a:bodyPr/>
          <a:lstStyle/>
          <a:p>
            <a:fld id="{333BA1DA-CB0B-4B55-A2D0-D207876EBA96}"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7FC222-B2D0-432B-9324-B5D0A9649778}" type="datetimeFigureOut">
              <a:rPr lang="en-US" smtClean="0"/>
              <a:t>12/16/2020</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333BA1DA-CB0B-4B55-A2D0-D207876EBA9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727FC222-B2D0-432B-9324-B5D0A9649778}" type="datetimeFigureOut">
              <a:rPr lang="en-US" smtClean="0"/>
              <a:t>12/16/2020</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333BA1DA-CB0B-4B55-A2D0-D207876EBA9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Using Earned Value to Monitor Project </a:t>
            </a:r>
            <a:r>
              <a:rPr lang="en-US" dirty="0" smtClean="0"/>
              <a:t>Performance</a:t>
            </a:r>
            <a:endParaRPr lang="en-US" dirty="0"/>
          </a:p>
        </p:txBody>
      </p:sp>
    </p:spTree>
    <p:extLst>
      <p:ext uri="{BB962C8B-B14F-4D97-AF65-F5344CB8AC3E}">
        <p14:creationId xmlns:p14="http://schemas.microsoft.com/office/powerpoint/2010/main" val="31714055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Schedule Variance (SV</a:t>
            </a:r>
            <a:r>
              <a:rPr lang="en-US" b="1" dirty="0" smtClean="0"/>
              <a:t>)</a:t>
            </a:r>
            <a:endParaRPr lang="en-US" dirty="0"/>
          </a:p>
        </p:txBody>
      </p:sp>
      <p:sp>
        <p:nvSpPr>
          <p:cNvPr id="3" name="Content Placeholder 2"/>
          <p:cNvSpPr>
            <a:spLocks noGrp="1"/>
          </p:cNvSpPr>
          <p:nvPr>
            <p:ph idx="1"/>
          </p:nvPr>
        </p:nvSpPr>
        <p:spPr/>
        <p:txBody>
          <a:bodyPr>
            <a:normAutofit fontScale="92500"/>
          </a:bodyPr>
          <a:lstStyle/>
          <a:p>
            <a:pPr algn="just"/>
            <a:r>
              <a:rPr lang="en-US" dirty="0"/>
              <a:t>In this, the first output calculated in the earned value analysis, the project manager obtains a value which tells you the amount that the task is ahead or behind schedule.</a:t>
            </a:r>
          </a:p>
          <a:p>
            <a:pPr marL="68580" indent="0" algn="ctr">
              <a:buNone/>
            </a:pPr>
            <a:r>
              <a:rPr lang="en-US" b="1" i="1" dirty="0"/>
              <a:t>SV = EV – PV</a:t>
            </a:r>
          </a:p>
          <a:p>
            <a:pPr algn="just"/>
            <a:r>
              <a:rPr lang="en-US" dirty="0"/>
              <a:t>If SV is negative, the task is behind schedule.</a:t>
            </a:r>
          </a:p>
          <a:p>
            <a:pPr algn="just"/>
            <a:r>
              <a:rPr lang="en-US" dirty="0"/>
              <a:t>If SV is zero, the task is on schedule</a:t>
            </a:r>
          </a:p>
          <a:p>
            <a:pPr algn="just"/>
            <a:r>
              <a:rPr lang="en-US" dirty="0"/>
              <a:t>If SV is positive, the task is ahead of schedule.</a:t>
            </a:r>
          </a:p>
          <a:p>
            <a:pPr algn="just"/>
            <a:endParaRPr lang="en-US" dirty="0"/>
          </a:p>
        </p:txBody>
      </p:sp>
    </p:spTree>
    <p:extLst>
      <p:ext uri="{BB962C8B-B14F-4D97-AF65-F5344CB8AC3E}">
        <p14:creationId xmlns:p14="http://schemas.microsoft.com/office/powerpoint/2010/main" val="2341218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Schedule Performance Index (SPI</a:t>
            </a:r>
            <a:r>
              <a:rPr lang="en-US" b="1" dirty="0" smtClean="0"/>
              <a:t>)</a:t>
            </a:r>
            <a:endParaRPr lang="en-US" dirty="0"/>
          </a:p>
        </p:txBody>
      </p:sp>
      <p:sp>
        <p:nvSpPr>
          <p:cNvPr id="3" name="Content Placeholder 2"/>
          <p:cNvSpPr>
            <a:spLocks noGrp="1"/>
          </p:cNvSpPr>
          <p:nvPr>
            <p:ph idx="1"/>
          </p:nvPr>
        </p:nvSpPr>
        <p:spPr/>
        <p:txBody>
          <a:bodyPr>
            <a:normAutofit/>
          </a:bodyPr>
          <a:lstStyle/>
          <a:p>
            <a:pPr algn="just"/>
            <a:r>
              <a:rPr lang="en-US" dirty="0"/>
              <a:t>The SPI, similar to the SV, also indicates ahead or behind schedule but gives the project manager a sense of the relative amount of the variance. </a:t>
            </a:r>
          </a:p>
          <a:p>
            <a:pPr algn="just"/>
            <a:r>
              <a:rPr lang="en-US" i="1" dirty="0"/>
              <a:t>SPI = EV/PV</a:t>
            </a:r>
          </a:p>
          <a:p>
            <a:pPr algn="just"/>
            <a:r>
              <a:rPr lang="en-US" dirty="0"/>
              <a:t>If SPI &lt; 1, the task is behind schedule</a:t>
            </a:r>
          </a:p>
          <a:p>
            <a:pPr algn="just"/>
            <a:r>
              <a:rPr lang="en-US" dirty="0"/>
              <a:t>If SPI = 1, the task is on schedule</a:t>
            </a:r>
          </a:p>
          <a:p>
            <a:pPr algn="just"/>
            <a:r>
              <a:rPr lang="en-US" dirty="0"/>
              <a:t>If SPI &gt; 1, the task is ahead of schedule</a:t>
            </a:r>
          </a:p>
          <a:p>
            <a:pPr algn="just"/>
            <a:endParaRPr lang="en-US" dirty="0"/>
          </a:p>
        </p:txBody>
      </p:sp>
    </p:spTree>
    <p:extLst>
      <p:ext uri="{BB962C8B-B14F-4D97-AF65-F5344CB8AC3E}">
        <p14:creationId xmlns:p14="http://schemas.microsoft.com/office/powerpoint/2010/main" val="1020243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Cost Variance (CV)</a:t>
            </a:r>
            <a:endParaRPr lang="en-US" dirty="0"/>
          </a:p>
        </p:txBody>
      </p:sp>
      <p:sp>
        <p:nvSpPr>
          <p:cNvPr id="3" name="Content Placeholder 2"/>
          <p:cNvSpPr>
            <a:spLocks noGrp="1"/>
          </p:cNvSpPr>
          <p:nvPr>
            <p:ph idx="1"/>
          </p:nvPr>
        </p:nvSpPr>
        <p:spPr/>
        <p:txBody>
          <a:bodyPr/>
          <a:lstStyle/>
          <a:p>
            <a:r>
              <a:rPr lang="en-US" dirty="0" smtClean="0"/>
              <a:t>Similar </a:t>
            </a:r>
            <a:r>
              <a:rPr lang="en-US" dirty="0"/>
              <a:t>to the schedule variance, the Cost Variance tells the project manager how far the task is over or under budget.</a:t>
            </a:r>
          </a:p>
          <a:p>
            <a:pPr marL="68580" indent="0" algn="ctr">
              <a:buNone/>
            </a:pPr>
            <a:r>
              <a:rPr lang="en-US" b="1" i="1" dirty="0"/>
              <a:t>CV = EV – AC</a:t>
            </a:r>
          </a:p>
          <a:p>
            <a:r>
              <a:rPr lang="en-US" dirty="0"/>
              <a:t>If CV is negative, the task is over budget</a:t>
            </a:r>
          </a:p>
          <a:p>
            <a:r>
              <a:rPr lang="en-US" dirty="0"/>
              <a:t>If CV is zero, the project is on budget</a:t>
            </a:r>
          </a:p>
          <a:p>
            <a:r>
              <a:rPr lang="en-US" dirty="0"/>
              <a:t>If CV is positive, the project is under budget</a:t>
            </a:r>
          </a:p>
          <a:p>
            <a:endParaRPr lang="en-US" dirty="0"/>
          </a:p>
        </p:txBody>
      </p:sp>
    </p:spTree>
    <p:extLst>
      <p:ext uri="{BB962C8B-B14F-4D97-AF65-F5344CB8AC3E}">
        <p14:creationId xmlns:p14="http://schemas.microsoft.com/office/powerpoint/2010/main" val="105556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Cost Performance Index (CPI)</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CPI, similar to the CV, also indicates over or under budget but gives the project manager a sense of the relative amount of the variance.</a:t>
            </a:r>
          </a:p>
          <a:p>
            <a:r>
              <a:rPr lang="en-US" i="1" dirty="0"/>
              <a:t>CPI = EV/AC</a:t>
            </a:r>
          </a:p>
          <a:p>
            <a:r>
              <a:rPr lang="en-US" dirty="0"/>
              <a:t>If CPI &lt; 1, the task is over budget</a:t>
            </a:r>
          </a:p>
          <a:p>
            <a:r>
              <a:rPr lang="en-US" dirty="0"/>
              <a:t>If CPI = 1, the task is on budget</a:t>
            </a:r>
          </a:p>
          <a:p>
            <a:r>
              <a:rPr lang="en-US" dirty="0"/>
              <a:t>If CPI &gt; 1, the task is under budget</a:t>
            </a:r>
          </a:p>
          <a:p>
            <a:endParaRPr lang="en-US" dirty="0"/>
          </a:p>
        </p:txBody>
      </p:sp>
    </p:spTree>
    <p:extLst>
      <p:ext uri="{BB962C8B-B14F-4D97-AF65-F5344CB8AC3E}">
        <p14:creationId xmlns:p14="http://schemas.microsoft.com/office/powerpoint/2010/main" val="1961963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Budget at Completion (BAC)</a:t>
            </a:r>
            <a:endParaRPr lang="en-US" dirty="0"/>
          </a:p>
        </p:txBody>
      </p:sp>
      <p:sp>
        <p:nvSpPr>
          <p:cNvPr id="3" name="Content Placeholder 2"/>
          <p:cNvSpPr>
            <a:spLocks noGrp="1"/>
          </p:cNvSpPr>
          <p:nvPr>
            <p:ph idx="1"/>
          </p:nvPr>
        </p:nvSpPr>
        <p:spPr/>
        <p:txBody>
          <a:bodyPr/>
          <a:lstStyle/>
          <a:p>
            <a:r>
              <a:rPr lang="en-US" dirty="0" smtClean="0"/>
              <a:t>This </a:t>
            </a:r>
            <a:r>
              <a:rPr lang="en-US" dirty="0"/>
              <a:t>one is easy.  It is simply the total project budget, which is the aggregate of all of the task budgets.</a:t>
            </a:r>
          </a:p>
          <a:p>
            <a:r>
              <a:rPr lang="en-US" i="1" dirty="0"/>
              <a:t>BAC = Project </a:t>
            </a:r>
            <a:r>
              <a:rPr lang="en-US" i="1" dirty="0" smtClean="0"/>
              <a:t>Budget</a:t>
            </a:r>
            <a:endParaRPr lang="en-US" i="1" dirty="0"/>
          </a:p>
        </p:txBody>
      </p:sp>
    </p:spTree>
    <p:extLst>
      <p:ext uri="{BB962C8B-B14F-4D97-AF65-F5344CB8AC3E}">
        <p14:creationId xmlns:p14="http://schemas.microsoft.com/office/powerpoint/2010/main" val="1897188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Estimated </a:t>
            </a:r>
            <a:r>
              <a:rPr lang="en-US" b="1" dirty="0"/>
              <a:t>at Completion </a:t>
            </a:r>
            <a:r>
              <a:rPr lang="en-US" b="1" dirty="0" smtClean="0"/>
              <a:t>(EAC</a:t>
            </a:r>
            <a:r>
              <a:rPr lang="en-US" b="1" dirty="0"/>
              <a:t>)</a:t>
            </a:r>
            <a:endParaRPr lang="en-US" dirty="0"/>
          </a:p>
        </p:txBody>
      </p:sp>
      <p:sp>
        <p:nvSpPr>
          <p:cNvPr id="3" name="Content Placeholder 2"/>
          <p:cNvSpPr>
            <a:spLocks noGrp="1"/>
          </p:cNvSpPr>
          <p:nvPr>
            <p:ph idx="1"/>
          </p:nvPr>
        </p:nvSpPr>
        <p:spPr/>
        <p:txBody>
          <a:bodyPr/>
          <a:lstStyle/>
          <a:p>
            <a:r>
              <a:rPr lang="en-US" dirty="0"/>
              <a:t>In earned value analysis, the Estimate At Completion, usually abbreviated EAC, is the estimate of the final project cost given the past </a:t>
            </a:r>
            <a:r>
              <a:rPr lang="en-US" dirty="0" smtClean="0"/>
              <a:t>performance </a:t>
            </a:r>
            <a:r>
              <a:rPr lang="en-US" dirty="0"/>
              <a:t>of the project</a:t>
            </a:r>
            <a:r>
              <a:rPr lang="en-US" dirty="0" smtClean="0"/>
              <a:t>.</a:t>
            </a:r>
          </a:p>
          <a:p>
            <a:r>
              <a:rPr lang="en-US" dirty="0"/>
              <a:t>Estimate at Completion = (Budget at Completion) / (Cost Performance Index</a:t>
            </a:r>
            <a:r>
              <a:rPr lang="en-US" dirty="0" smtClean="0"/>
              <a:t>)</a:t>
            </a:r>
          </a:p>
          <a:p>
            <a:r>
              <a:rPr lang="en-US" dirty="0"/>
              <a:t>EAC = BAC / CPI</a:t>
            </a:r>
            <a:endParaRPr lang="en-US" dirty="0"/>
          </a:p>
        </p:txBody>
      </p:sp>
    </p:spTree>
    <p:extLst>
      <p:ext uri="{BB962C8B-B14F-4D97-AF65-F5344CB8AC3E}">
        <p14:creationId xmlns:p14="http://schemas.microsoft.com/office/powerpoint/2010/main" val="1873566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b="1" dirty="0"/>
          </a:p>
        </p:txBody>
      </p:sp>
      <p:sp>
        <p:nvSpPr>
          <p:cNvPr id="3" name="Content Placeholder 2"/>
          <p:cNvSpPr>
            <a:spLocks noGrp="1"/>
          </p:cNvSpPr>
          <p:nvPr>
            <p:ph idx="1"/>
          </p:nvPr>
        </p:nvSpPr>
        <p:spPr/>
        <p:txBody>
          <a:bodyPr/>
          <a:lstStyle/>
          <a:p>
            <a:pPr algn="just"/>
            <a:r>
              <a:rPr lang="en-US" dirty="0" smtClean="0"/>
              <a:t>Let’s </a:t>
            </a:r>
            <a:r>
              <a:rPr lang="en-US" dirty="0"/>
              <a:t>take a look at an example. Assume we’re halfway through a year-long project that has a total budget of $100,000. The amount budgeted through this six-month mark is $55,000. The actual cost through this six-month mark is $45,000</a:t>
            </a:r>
            <a:r>
              <a:rPr lang="en-US" dirty="0" smtClean="0"/>
              <a:t>. 50% of the work has been completed.</a:t>
            </a:r>
            <a:endParaRPr lang="en-US" dirty="0"/>
          </a:p>
          <a:p>
            <a:pPr algn="just"/>
            <a:endParaRPr lang="en-US" dirty="0"/>
          </a:p>
        </p:txBody>
      </p:sp>
    </p:spTree>
    <p:extLst>
      <p:ext uri="{BB962C8B-B14F-4D97-AF65-F5344CB8AC3E}">
        <p14:creationId xmlns:p14="http://schemas.microsoft.com/office/powerpoint/2010/main" val="3206875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b="1" dirty="0"/>
          </a:p>
        </p:txBody>
      </p:sp>
      <p:sp>
        <p:nvSpPr>
          <p:cNvPr id="3" name="Content Placeholder 2"/>
          <p:cNvSpPr>
            <a:spLocks noGrp="1"/>
          </p:cNvSpPr>
          <p:nvPr>
            <p:ph idx="1"/>
          </p:nvPr>
        </p:nvSpPr>
        <p:spPr>
          <a:xfrm>
            <a:off x="1043492" y="2323652"/>
            <a:ext cx="7186108" cy="4153348"/>
          </a:xfrm>
        </p:spPr>
        <p:txBody>
          <a:bodyPr>
            <a:normAutofit fontScale="92500" lnSpcReduction="20000"/>
          </a:bodyPr>
          <a:lstStyle/>
          <a:p>
            <a:r>
              <a:rPr lang="en-US" dirty="0"/>
              <a:t>Planned Value (PV) = $55,000</a:t>
            </a:r>
          </a:p>
          <a:p>
            <a:r>
              <a:rPr lang="en-US" dirty="0"/>
              <a:t>Actual Cost (AC) = $45,000</a:t>
            </a:r>
          </a:p>
          <a:p>
            <a:r>
              <a:rPr lang="en-US" dirty="0"/>
              <a:t>Earned Value (EV) = ($100,000 * 0.5) = $50,000</a:t>
            </a:r>
          </a:p>
          <a:p>
            <a:r>
              <a:rPr lang="en-US" dirty="0"/>
              <a:t>Schedule Variance (SV) = EV–PV = $50,000-$55,000 = -$5,000 (bad because &lt;0)</a:t>
            </a:r>
          </a:p>
          <a:p>
            <a:r>
              <a:rPr lang="en-US" dirty="0"/>
              <a:t>Schedule Performance Index (SPI) = EV/PV = $50,000/$55,000 = 0.91 (bad because &lt;1)</a:t>
            </a:r>
          </a:p>
          <a:p>
            <a:r>
              <a:rPr lang="en-US" dirty="0"/>
              <a:t>Cost Variance (CV) = EV–AC = $50,000-$45,000 = $5,000 (good because &gt;0)</a:t>
            </a:r>
          </a:p>
          <a:p>
            <a:r>
              <a:rPr lang="en-US" dirty="0"/>
              <a:t>Cost Performance Index (CPI) = EV/AC = $50,000/$45,000 = 1.11 (good because &gt;1)</a:t>
            </a:r>
          </a:p>
          <a:p>
            <a:r>
              <a:rPr lang="en-US" dirty="0"/>
              <a:t>Estimated at Completion (EAC) = (Total Project Budget)/CPI = $100,000/1.11 = $</a:t>
            </a:r>
            <a:r>
              <a:rPr lang="en-US" dirty="0" smtClean="0"/>
              <a:t>90,000</a:t>
            </a:r>
            <a:endParaRPr lang="en-US" dirty="0"/>
          </a:p>
        </p:txBody>
      </p:sp>
    </p:spTree>
    <p:extLst>
      <p:ext uri="{BB962C8B-B14F-4D97-AF65-F5344CB8AC3E}">
        <p14:creationId xmlns:p14="http://schemas.microsoft.com/office/powerpoint/2010/main" val="4122321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Let’s take a look at </a:t>
            </a:r>
            <a:r>
              <a:rPr lang="en-US" dirty="0" smtClean="0"/>
              <a:t>an another </a:t>
            </a:r>
            <a:r>
              <a:rPr lang="en-US" dirty="0"/>
              <a:t>example. Assume we’re </a:t>
            </a:r>
            <a:r>
              <a:rPr lang="en-US" dirty="0" smtClean="0"/>
              <a:t>at 4 month mark </a:t>
            </a:r>
            <a:r>
              <a:rPr lang="en-US" dirty="0"/>
              <a:t>through a year-long project that has a total budget of $100,000. The amount budgeted through this </a:t>
            </a:r>
            <a:r>
              <a:rPr lang="en-US" dirty="0" smtClean="0"/>
              <a:t>four-month </a:t>
            </a:r>
            <a:r>
              <a:rPr lang="en-US" dirty="0"/>
              <a:t>mark is </a:t>
            </a:r>
            <a:r>
              <a:rPr lang="en-US" dirty="0" smtClean="0"/>
              <a:t>$</a:t>
            </a:r>
            <a:r>
              <a:rPr lang="en-US" dirty="0"/>
              <a:t>3</a:t>
            </a:r>
            <a:r>
              <a:rPr lang="en-US" dirty="0" smtClean="0"/>
              <a:t>0,000</a:t>
            </a:r>
            <a:r>
              <a:rPr lang="en-US" dirty="0"/>
              <a:t>. The actual cost through this six-month mark is </a:t>
            </a:r>
            <a:r>
              <a:rPr lang="en-US" dirty="0" smtClean="0"/>
              <a:t>$32,000</a:t>
            </a:r>
            <a:r>
              <a:rPr lang="en-US" dirty="0"/>
              <a:t>. 2</a:t>
            </a:r>
            <a:r>
              <a:rPr lang="en-US" dirty="0" smtClean="0"/>
              <a:t>0</a:t>
            </a:r>
            <a:r>
              <a:rPr lang="en-US" dirty="0"/>
              <a:t>% of the work has been completed.</a:t>
            </a:r>
          </a:p>
          <a:p>
            <a:endParaRPr lang="en-US" dirty="0"/>
          </a:p>
        </p:txBody>
      </p:sp>
    </p:spTree>
    <p:extLst>
      <p:ext uri="{BB962C8B-B14F-4D97-AF65-F5344CB8AC3E}">
        <p14:creationId xmlns:p14="http://schemas.microsoft.com/office/powerpoint/2010/main" val="1974410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Earned Value Management (EVM)</a:t>
            </a:r>
            <a:endParaRPr lang="en-US" dirty="0"/>
          </a:p>
        </p:txBody>
      </p:sp>
      <p:sp>
        <p:nvSpPr>
          <p:cNvPr id="3" name="Content Placeholder 2"/>
          <p:cNvSpPr>
            <a:spLocks noGrp="1"/>
          </p:cNvSpPr>
          <p:nvPr>
            <p:ph idx="1"/>
          </p:nvPr>
        </p:nvSpPr>
        <p:spPr/>
        <p:txBody>
          <a:bodyPr/>
          <a:lstStyle/>
          <a:p>
            <a:pPr algn="just"/>
            <a:r>
              <a:rPr lang="en-US" dirty="0"/>
              <a:t>Earned Value Management (EVM) is a technique that measures project performance against the project baseline.</a:t>
            </a:r>
          </a:p>
        </p:txBody>
      </p:sp>
    </p:spTree>
    <p:extLst>
      <p:ext uri="{BB962C8B-B14F-4D97-AF65-F5344CB8AC3E}">
        <p14:creationId xmlns:p14="http://schemas.microsoft.com/office/powerpoint/2010/main" val="17795959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Earned Value Management (EVM)</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It’s common to think about projects with binary thinking</a:t>
            </a:r>
            <a:r>
              <a:rPr lang="en-US" dirty="0" smtClean="0"/>
              <a:t>:</a:t>
            </a:r>
            <a:endParaRPr lang="en-US" dirty="0"/>
          </a:p>
          <a:p>
            <a:pPr algn="just"/>
            <a:r>
              <a:rPr lang="en-US" dirty="0"/>
              <a:t>Ahead of schedule vs. behind schedule</a:t>
            </a:r>
          </a:p>
          <a:p>
            <a:pPr algn="just"/>
            <a:r>
              <a:rPr lang="en-US" dirty="0"/>
              <a:t>Over budget vs. under </a:t>
            </a:r>
            <a:r>
              <a:rPr lang="en-US" dirty="0" smtClean="0"/>
              <a:t>budget</a:t>
            </a:r>
            <a:endParaRPr lang="en-US" dirty="0"/>
          </a:p>
          <a:p>
            <a:pPr algn="just"/>
            <a:r>
              <a:rPr lang="en-US" dirty="0"/>
              <a:t>Both project performance factors have a direct impact on the total project cost. What will be the total cost of my project if I'm ahead of schedule but my costs are higher than expected? If I'm behind schedule but my costs are lower? EVM provides great information to help with these questions.</a:t>
            </a:r>
          </a:p>
          <a:p>
            <a:pPr algn="just"/>
            <a:endParaRPr lang="en-US" dirty="0"/>
          </a:p>
        </p:txBody>
      </p:sp>
    </p:spTree>
    <p:extLst>
      <p:ext uri="{BB962C8B-B14F-4D97-AF65-F5344CB8AC3E}">
        <p14:creationId xmlns:p14="http://schemas.microsoft.com/office/powerpoint/2010/main" val="184543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Planned Value (PV</a:t>
            </a:r>
            <a:r>
              <a:rPr lang="en-US" b="1" dirty="0" smtClean="0"/>
              <a:t>)</a:t>
            </a:r>
            <a:endParaRPr lang="en-US" dirty="0"/>
          </a:p>
        </p:txBody>
      </p:sp>
      <p:sp>
        <p:nvSpPr>
          <p:cNvPr id="3" name="Content Placeholder 2"/>
          <p:cNvSpPr>
            <a:spLocks noGrp="1"/>
          </p:cNvSpPr>
          <p:nvPr>
            <p:ph idx="1"/>
          </p:nvPr>
        </p:nvSpPr>
        <p:spPr/>
        <p:txBody>
          <a:bodyPr/>
          <a:lstStyle/>
          <a:p>
            <a:pPr algn="just"/>
            <a:r>
              <a:rPr lang="en-US" dirty="0"/>
              <a:t>Also known as Budgeted Cost of Work Scheduled (BCWS), Planned Value is the amount of the task that is </a:t>
            </a:r>
            <a:r>
              <a:rPr lang="en-US" b="1" i="1" dirty="0"/>
              <a:t>supposed to</a:t>
            </a:r>
            <a:r>
              <a:rPr lang="en-US" dirty="0"/>
              <a:t> have been completed, in terms of the task budget.  It is calculated from the project budget.</a:t>
            </a:r>
          </a:p>
          <a:p>
            <a:pPr algn="just"/>
            <a:r>
              <a:rPr lang="en-US" i="1" dirty="0"/>
              <a:t>PV = Percent Complete (planned) x Task Budget</a:t>
            </a:r>
          </a:p>
          <a:p>
            <a:pPr algn="just"/>
            <a:endParaRPr lang="en-US" dirty="0"/>
          </a:p>
        </p:txBody>
      </p:sp>
    </p:spTree>
    <p:extLst>
      <p:ext uri="{BB962C8B-B14F-4D97-AF65-F5344CB8AC3E}">
        <p14:creationId xmlns:p14="http://schemas.microsoft.com/office/powerpoint/2010/main" val="1003165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Planned Value (PV)</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b="1" dirty="0"/>
              <a:t>You have a project to be completed in 12 months and the total cost of the project is </a:t>
            </a:r>
            <a:r>
              <a:rPr lang="en-US" b="1" dirty="0" smtClean="0"/>
              <a:t>100,000 PKR. </a:t>
            </a:r>
            <a:r>
              <a:rPr lang="en-US" b="1" dirty="0"/>
              <a:t>Six months have passed and the schedule says that 50% of the work should be completed.</a:t>
            </a:r>
            <a:endParaRPr lang="en-US" dirty="0"/>
          </a:p>
          <a:p>
            <a:r>
              <a:rPr lang="en-US" dirty="0"/>
              <a:t>= 50% of BAC</a:t>
            </a:r>
            <a:br>
              <a:rPr lang="en-US" dirty="0"/>
            </a:br>
            <a:r>
              <a:rPr lang="en-US" dirty="0"/>
              <a:t>= 50% of </a:t>
            </a:r>
            <a:r>
              <a:rPr lang="en-US" dirty="0" smtClean="0"/>
              <a:t>100,000</a:t>
            </a:r>
            <a:r>
              <a:rPr lang="en-US" dirty="0"/>
              <a:t/>
            </a:r>
            <a:br>
              <a:rPr lang="en-US" dirty="0"/>
            </a:br>
            <a:r>
              <a:rPr lang="en-US" dirty="0"/>
              <a:t>= (50/100)X </a:t>
            </a:r>
            <a:r>
              <a:rPr lang="en-US" dirty="0" smtClean="0"/>
              <a:t>100,000</a:t>
            </a:r>
            <a:r>
              <a:rPr lang="en-US" dirty="0"/>
              <a:t/>
            </a:r>
            <a:br>
              <a:rPr lang="en-US" dirty="0"/>
            </a:br>
            <a:r>
              <a:rPr lang="en-US" dirty="0"/>
              <a:t>= </a:t>
            </a:r>
            <a:r>
              <a:rPr lang="en-US" dirty="0" smtClean="0"/>
              <a:t>50,000</a:t>
            </a:r>
            <a:endParaRPr lang="en-US" dirty="0"/>
          </a:p>
          <a:p>
            <a:r>
              <a:rPr lang="en-US" dirty="0"/>
              <a:t>Therefore, the Planned Value (PV) is </a:t>
            </a:r>
            <a:r>
              <a:rPr lang="en-US" dirty="0" smtClean="0"/>
              <a:t>50,000 PKR.</a:t>
            </a:r>
            <a:endParaRPr lang="en-US" dirty="0"/>
          </a:p>
          <a:p>
            <a:endParaRPr lang="en-US" dirty="0"/>
          </a:p>
        </p:txBody>
      </p:sp>
    </p:spTree>
    <p:extLst>
      <p:ext uri="{BB962C8B-B14F-4D97-AF65-F5344CB8AC3E}">
        <p14:creationId xmlns:p14="http://schemas.microsoft.com/office/powerpoint/2010/main" val="2653182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Earned Value (EV)</a:t>
            </a:r>
            <a:endParaRPr lang="en-US" dirty="0"/>
          </a:p>
        </p:txBody>
      </p:sp>
      <p:sp>
        <p:nvSpPr>
          <p:cNvPr id="3" name="Content Placeholder 2"/>
          <p:cNvSpPr>
            <a:spLocks noGrp="1"/>
          </p:cNvSpPr>
          <p:nvPr>
            <p:ph idx="1"/>
          </p:nvPr>
        </p:nvSpPr>
        <p:spPr/>
        <p:txBody>
          <a:bodyPr/>
          <a:lstStyle/>
          <a:p>
            <a:pPr algn="just"/>
            <a:r>
              <a:rPr lang="en-US" dirty="0" smtClean="0"/>
              <a:t>Also </a:t>
            </a:r>
            <a:r>
              <a:rPr lang="en-US" dirty="0"/>
              <a:t>known as Budgeted Cost of Work Performed (BCWP), Earned Value is the amount of the task that is </a:t>
            </a:r>
            <a:r>
              <a:rPr lang="en-US" b="1" i="1" dirty="0"/>
              <a:t>actually</a:t>
            </a:r>
            <a:r>
              <a:rPr lang="en-US" dirty="0"/>
              <a:t> completed.  It is also calculated from the project budget.</a:t>
            </a:r>
          </a:p>
          <a:p>
            <a:pPr algn="just"/>
            <a:r>
              <a:rPr lang="en-US" i="1" dirty="0"/>
              <a:t>EV = Percent Complete (actual) x Task Budget</a:t>
            </a:r>
          </a:p>
          <a:p>
            <a:pPr algn="just"/>
            <a:endParaRPr lang="en-US" dirty="0"/>
          </a:p>
        </p:txBody>
      </p:sp>
    </p:spTree>
    <p:extLst>
      <p:ext uri="{BB962C8B-B14F-4D97-AF65-F5344CB8AC3E}">
        <p14:creationId xmlns:p14="http://schemas.microsoft.com/office/powerpoint/2010/main" val="3646072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Earned Value (EV)</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b="1" dirty="0"/>
              <a:t>You have a project to be completed in 12 months and the total cost of the project is </a:t>
            </a:r>
            <a:r>
              <a:rPr lang="en-US" b="1" dirty="0" smtClean="0"/>
              <a:t>100,000 PKR. Six </a:t>
            </a:r>
            <a:r>
              <a:rPr lang="en-US" b="1" dirty="0"/>
              <a:t>months have passed and </a:t>
            </a:r>
            <a:r>
              <a:rPr lang="en-US" b="1" dirty="0" smtClean="0"/>
              <a:t>60,000 PKR </a:t>
            </a:r>
            <a:r>
              <a:rPr lang="en-US" b="1" dirty="0"/>
              <a:t>has been spent, but on closer review you find that only 40% of the work is completed so far.</a:t>
            </a:r>
            <a:endParaRPr lang="en-US" dirty="0"/>
          </a:p>
          <a:p>
            <a:r>
              <a:rPr lang="en-US" dirty="0"/>
              <a:t>Earned Value = 40% of value of total work</a:t>
            </a:r>
            <a:br>
              <a:rPr lang="en-US" dirty="0"/>
            </a:br>
            <a:r>
              <a:rPr lang="en-US" dirty="0"/>
              <a:t>= 40% of BAC</a:t>
            </a:r>
            <a:br>
              <a:rPr lang="en-US" dirty="0"/>
            </a:br>
            <a:r>
              <a:rPr lang="en-US" dirty="0"/>
              <a:t>= 40% of </a:t>
            </a:r>
            <a:r>
              <a:rPr lang="en-US" dirty="0" smtClean="0"/>
              <a:t>100,000</a:t>
            </a:r>
            <a:r>
              <a:rPr lang="en-US" dirty="0"/>
              <a:t/>
            </a:r>
            <a:br>
              <a:rPr lang="en-US" dirty="0"/>
            </a:br>
            <a:r>
              <a:rPr lang="en-US" dirty="0"/>
              <a:t>= 0.4 X </a:t>
            </a:r>
            <a:r>
              <a:rPr lang="en-US" dirty="0" smtClean="0"/>
              <a:t>100,000</a:t>
            </a:r>
            <a:r>
              <a:rPr lang="en-US" dirty="0"/>
              <a:t/>
            </a:r>
            <a:br>
              <a:rPr lang="en-US" dirty="0"/>
            </a:br>
            <a:r>
              <a:rPr lang="en-US" dirty="0"/>
              <a:t>= </a:t>
            </a:r>
            <a:r>
              <a:rPr lang="en-US" dirty="0" smtClean="0"/>
              <a:t>40,000 PKR</a:t>
            </a:r>
            <a:endParaRPr lang="en-US" dirty="0"/>
          </a:p>
          <a:p>
            <a:r>
              <a:rPr lang="en-US" dirty="0"/>
              <a:t>Therefore, the Earned Value (EV) is </a:t>
            </a:r>
            <a:r>
              <a:rPr lang="en-US" dirty="0" smtClean="0"/>
              <a:t>40,000 PKR.</a:t>
            </a:r>
            <a:endParaRPr lang="en-US" dirty="0"/>
          </a:p>
          <a:p>
            <a:endParaRPr lang="en-US" dirty="0"/>
          </a:p>
        </p:txBody>
      </p:sp>
    </p:spTree>
    <p:extLst>
      <p:ext uri="{BB962C8B-B14F-4D97-AF65-F5344CB8AC3E}">
        <p14:creationId xmlns:p14="http://schemas.microsoft.com/office/powerpoint/2010/main" val="180489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Actual Cost (AC)</a:t>
            </a:r>
            <a:endParaRPr lang="en-US" dirty="0"/>
          </a:p>
        </p:txBody>
      </p:sp>
      <p:sp>
        <p:nvSpPr>
          <p:cNvPr id="3" name="Content Placeholder 2"/>
          <p:cNvSpPr>
            <a:spLocks noGrp="1"/>
          </p:cNvSpPr>
          <p:nvPr>
            <p:ph idx="1"/>
          </p:nvPr>
        </p:nvSpPr>
        <p:spPr/>
        <p:txBody>
          <a:bodyPr/>
          <a:lstStyle/>
          <a:p>
            <a:r>
              <a:rPr lang="en-US" dirty="0" smtClean="0"/>
              <a:t>Also </a:t>
            </a:r>
            <a:r>
              <a:rPr lang="en-US" dirty="0"/>
              <a:t>known as Actual Cost of Work Performed (ACWP), Actual Cost is the actual to-date cost of the task.</a:t>
            </a:r>
          </a:p>
          <a:p>
            <a:pPr marL="68580" indent="0" algn="ctr">
              <a:buNone/>
            </a:pPr>
            <a:r>
              <a:rPr lang="en-US" b="1" i="1" dirty="0"/>
              <a:t>AC = Actual Cost of the Task</a:t>
            </a:r>
          </a:p>
          <a:p>
            <a:endParaRPr lang="en-US" dirty="0"/>
          </a:p>
        </p:txBody>
      </p:sp>
    </p:spTree>
    <p:extLst>
      <p:ext uri="{BB962C8B-B14F-4D97-AF65-F5344CB8AC3E}">
        <p14:creationId xmlns:p14="http://schemas.microsoft.com/office/powerpoint/2010/main" val="4212122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Actual Cost (AC)</a:t>
            </a:r>
            <a:endParaRPr lang="en-US" dirty="0"/>
          </a:p>
        </p:txBody>
      </p:sp>
      <p:sp>
        <p:nvSpPr>
          <p:cNvPr id="3" name="Content Placeholder 2"/>
          <p:cNvSpPr>
            <a:spLocks noGrp="1"/>
          </p:cNvSpPr>
          <p:nvPr>
            <p:ph idx="1"/>
          </p:nvPr>
        </p:nvSpPr>
        <p:spPr/>
        <p:txBody>
          <a:bodyPr/>
          <a:lstStyle/>
          <a:p>
            <a:r>
              <a:rPr lang="en-US" b="1" dirty="0"/>
              <a:t>You have a project to be completed in 12 months and the total cost of the project is </a:t>
            </a:r>
            <a:r>
              <a:rPr lang="en-US" b="1" dirty="0" smtClean="0"/>
              <a:t>100,000 PKR. </a:t>
            </a:r>
            <a:r>
              <a:rPr lang="en-US" b="1" dirty="0"/>
              <a:t>Six months have passed and </a:t>
            </a:r>
            <a:r>
              <a:rPr lang="en-US" b="1" dirty="0" smtClean="0"/>
              <a:t>60,000 PKR </a:t>
            </a:r>
            <a:r>
              <a:rPr lang="en-US" b="1" dirty="0"/>
              <a:t>has been spent, but on closer review you find that only 40% of the work is completed so </a:t>
            </a:r>
            <a:r>
              <a:rPr lang="en-US" b="1" dirty="0" smtClean="0"/>
              <a:t>far.</a:t>
            </a:r>
            <a:r>
              <a:rPr lang="en-US" dirty="0" smtClean="0"/>
              <a:t> </a:t>
            </a:r>
            <a:r>
              <a:rPr lang="en-US" b="1" dirty="0" smtClean="0"/>
              <a:t>What </a:t>
            </a:r>
            <a:r>
              <a:rPr lang="en-US" b="1" dirty="0"/>
              <a:t>is the Actual Cost (AC</a:t>
            </a:r>
            <a:r>
              <a:rPr lang="en-US" b="1" dirty="0" smtClean="0"/>
              <a:t>)?</a:t>
            </a:r>
          </a:p>
          <a:p>
            <a:r>
              <a:rPr lang="en-US" dirty="0"/>
              <a:t>The Actual Cost is </a:t>
            </a:r>
            <a:r>
              <a:rPr lang="en-US" dirty="0" smtClean="0"/>
              <a:t>60,000 PKR.</a:t>
            </a:r>
            <a:endParaRPr lang="en-US" dirty="0"/>
          </a:p>
          <a:p>
            <a:endParaRPr lang="en-US" dirty="0"/>
          </a:p>
          <a:p>
            <a:endParaRPr lang="en-US" dirty="0"/>
          </a:p>
        </p:txBody>
      </p:sp>
    </p:spTree>
    <p:extLst>
      <p:ext uri="{BB962C8B-B14F-4D97-AF65-F5344CB8AC3E}">
        <p14:creationId xmlns:p14="http://schemas.microsoft.com/office/powerpoint/2010/main" val="34234495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114</TotalTime>
  <Words>901</Words>
  <Application>Microsoft Office PowerPoint</Application>
  <PresentationFormat>On-screen Show (4:3)</PresentationFormat>
  <Paragraphs>72</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Century Gothic</vt:lpstr>
      <vt:lpstr>Wingdings 2</vt:lpstr>
      <vt:lpstr>Austin</vt:lpstr>
      <vt:lpstr>Using Earned Value to Monitor Project Performance</vt:lpstr>
      <vt:lpstr>Earned Value Management (EVM)</vt:lpstr>
      <vt:lpstr>Earned Value Management (EVM)</vt:lpstr>
      <vt:lpstr>Planned Value (PV)</vt:lpstr>
      <vt:lpstr>Planned Value (PV)</vt:lpstr>
      <vt:lpstr>Earned Value (EV)</vt:lpstr>
      <vt:lpstr>Earned Value (EV)</vt:lpstr>
      <vt:lpstr>Actual Cost (AC)</vt:lpstr>
      <vt:lpstr>Actual Cost (AC)</vt:lpstr>
      <vt:lpstr>Schedule Variance (SV)</vt:lpstr>
      <vt:lpstr>Schedule Performance Index (SPI)</vt:lpstr>
      <vt:lpstr>Cost Variance (CV)</vt:lpstr>
      <vt:lpstr>Cost Performance Index (CPI)</vt:lpstr>
      <vt:lpstr>Budget at Completion (BAC)</vt:lpstr>
      <vt:lpstr>Estimated at Completion (EAC)</vt:lpstr>
      <vt:lpstr>Example</vt:lpstr>
      <vt:lpstr>Example</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Ahsan Ashfaq</dc:creator>
  <cp:lastModifiedBy>Musad</cp:lastModifiedBy>
  <cp:revision>18</cp:revision>
  <dcterms:created xsi:type="dcterms:W3CDTF">2019-11-19T17:34:26Z</dcterms:created>
  <dcterms:modified xsi:type="dcterms:W3CDTF">2020-12-16T18:08:03Z</dcterms:modified>
</cp:coreProperties>
</file>