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53"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BD63F-E83C-4504-B240-5A3B5997A861}"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1068-46D7-463A-BE63-F2515D5F10FC}" type="slidenum">
              <a:rPr lang="en-US" smtClean="0"/>
              <a:t>‹#›</a:t>
            </a:fld>
            <a:endParaRPr lang="en-US"/>
          </a:p>
        </p:txBody>
      </p:sp>
    </p:spTree>
    <p:extLst>
      <p:ext uri="{BB962C8B-B14F-4D97-AF65-F5344CB8AC3E}">
        <p14:creationId xmlns:p14="http://schemas.microsoft.com/office/powerpoint/2010/main" val="165773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BD63F-E83C-4504-B240-5A3B5997A861}"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1068-46D7-463A-BE63-F2515D5F10FC}" type="slidenum">
              <a:rPr lang="en-US" smtClean="0"/>
              <a:t>‹#›</a:t>
            </a:fld>
            <a:endParaRPr lang="en-US"/>
          </a:p>
        </p:txBody>
      </p:sp>
    </p:spTree>
    <p:extLst>
      <p:ext uri="{BB962C8B-B14F-4D97-AF65-F5344CB8AC3E}">
        <p14:creationId xmlns:p14="http://schemas.microsoft.com/office/powerpoint/2010/main" val="94338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BD63F-E83C-4504-B240-5A3B5997A861}"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1068-46D7-463A-BE63-F2515D5F10FC}" type="slidenum">
              <a:rPr lang="en-US" smtClean="0"/>
              <a:t>‹#›</a:t>
            </a:fld>
            <a:endParaRPr lang="en-US"/>
          </a:p>
        </p:txBody>
      </p:sp>
    </p:spTree>
    <p:extLst>
      <p:ext uri="{BB962C8B-B14F-4D97-AF65-F5344CB8AC3E}">
        <p14:creationId xmlns:p14="http://schemas.microsoft.com/office/powerpoint/2010/main" val="295778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BD63F-E83C-4504-B240-5A3B5997A861}"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1068-46D7-463A-BE63-F2515D5F10FC}" type="slidenum">
              <a:rPr lang="en-US" smtClean="0"/>
              <a:t>‹#›</a:t>
            </a:fld>
            <a:endParaRPr lang="en-US"/>
          </a:p>
        </p:txBody>
      </p:sp>
    </p:spTree>
    <p:extLst>
      <p:ext uri="{BB962C8B-B14F-4D97-AF65-F5344CB8AC3E}">
        <p14:creationId xmlns:p14="http://schemas.microsoft.com/office/powerpoint/2010/main" val="112323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BD63F-E83C-4504-B240-5A3B5997A861}"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1068-46D7-463A-BE63-F2515D5F10FC}" type="slidenum">
              <a:rPr lang="en-US" smtClean="0"/>
              <a:t>‹#›</a:t>
            </a:fld>
            <a:endParaRPr lang="en-US"/>
          </a:p>
        </p:txBody>
      </p:sp>
    </p:spTree>
    <p:extLst>
      <p:ext uri="{BB962C8B-B14F-4D97-AF65-F5344CB8AC3E}">
        <p14:creationId xmlns:p14="http://schemas.microsoft.com/office/powerpoint/2010/main" val="274922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BD63F-E83C-4504-B240-5A3B5997A861}"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D1068-46D7-463A-BE63-F2515D5F10FC}" type="slidenum">
              <a:rPr lang="en-US" smtClean="0"/>
              <a:t>‹#›</a:t>
            </a:fld>
            <a:endParaRPr lang="en-US"/>
          </a:p>
        </p:txBody>
      </p:sp>
    </p:spTree>
    <p:extLst>
      <p:ext uri="{BB962C8B-B14F-4D97-AF65-F5344CB8AC3E}">
        <p14:creationId xmlns:p14="http://schemas.microsoft.com/office/powerpoint/2010/main" val="356579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BD63F-E83C-4504-B240-5A3B5997A861}"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D1068-46D7-463A-BE63-F2515D5F10FC}" type="slidenum">
              <a:rPr lang="en-US" smtClean="0"/>
              <a:t>‹#›</a:t>
            </a:fld>
            <a:endParaRPr lang="en-US"/>
          </a:p>
        </p:txBody>
      </p:sp>
    </p:spTree>
    <p:extLst>
      <p:ext uri="{BB962C8B-B14F-4D97-AF65-F5344CB8AC3E}">
        <p14:creationId xmlns:p14="http://schemas.microsoft.com/office/powerpoint/2010/main" val="276690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BD63F-E83C-4504-B240-5A3B5997A861}" type="datetimeFigureOut">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D1068-46D7-463A-BE63-F2515D5F10FC}" type="slidenum">
              <a:rPr lang="en-US" smtClean="0"/>
              <a:t>‹#›</a:t>
            </a:fld>
            <a:endParaRPr lang="en-US"/>
          </a:p>
        </p:txBody>
      </p:sp>
    </p:spTree>
    <p:extLst>
      <p:ext uri="{BB962C8B-B14F-4D97-AF65-F5344CB8AC3E}">
        <p14:creationId xmlns:p14="http://schemas.microsoft.com/office/powerpoint/2010/main" val="362013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BD63F-E83C-4504-B240-5A3B5997A861}" type="datetimeFigureOut">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D1068-46D7-463A-BE63-F2515D5F10FC}" type="slidenum">
              <a:rPr lang="en-US" smtClean="0"/>
              <a:t>‹#›</a:t>
            </a:fld>
            <a:endParaRPr lang="en-US"/>
          </a:p>
        </p:txBody>
      </p:sp>
    </p:spTree>
    <p:extLst>
      <p:ext uri="{BB962C8B-B14F-4D97-AF65-F5344CB8AC3E}">
        <p14:creationId xmlns:p14="http://schemas.microsoft.com/office/powerpoint/2010/main" val="133648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BD63F-E83C-4504-B240-5A3B5997A861}"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D1068-46D7-463A-BE63-F2515D5F10FC}" type="slidenum">
              <a:rPr lang="en-US" smtClean="0"/>
              <a:t>‹#›</a:t>
            </a:fld>
            <a:endParaRPr lang="en-US"/>
          </a:p>
        </p:txBody>
      </p:sp>
    </p:spTree>
    <p:extLst>
      <p:ext uri="{BB962C8B-B14F-4D97-AF65-F5344CB8AC3E}">
        <p14:creationId xmlns:p14="http://schemas.microsoft.com/office/powerpoint/2010/main" val="327504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BD63F-E83C-4504-B240-5A3B5997A861}"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D1068-46D7-463A-BE63-F2515D5F10FC}" type="slidenum">
              <a:rPr lang="en-US" smtClean="0"/>
              <a:t>‹#›</a:t>
            </a:fld>
            <a:endParaRPr lang="en-US"/>
          </a:p>
        </p:txBody>
      </p:sp>
    </p:spTree>
    <p:extLst>
      <p:ext uri="{BB962C8B-B14F-4D97-AF65-F5344CB8AC3E}">
        <p14:creationId xmlns:p14="http://schemas.microsoft.com/office/powerpoint/2010/main" val="133646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BD63F-E83C-4504-B240-5A3B5997A861}" type="datetimeFigureOut">
              <a:rPr lang="en-US" smtClean="0"/>
              <a:t>10/29/2019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D1068-46D7-463A-BE63-F2515D5F10FC}" type="slidenum">
              <a:rPr lang="en-US" smtClean="0"/>
              <a:t>‹#›</a:t>
            </a:fld>
            <a:endParaRPr lang="en-US"/>
          </a:p>
        </p:txBody>
      </p:sp>
    </p:spTree>
    <p:extLst>
      <p:ext uri="{BB962C8B-B14F-4D97-AF65-F5344CB8AC3E}">
        <p14:creationId xmlns:p14="http://schemas.microsoft.com/office/powerpoint/2010/main" val="3656299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Introduction to Software </a:t>
            </a:r>
            <a:r>
              <a:rPr lang="en-US" dirty="0" smtClean="0"/>
              <a:t>Estimation</a:t>
            </a:r>
            <a:endParaRPr lang="en-US" dirty="0"/>
          </a:p>
        </p:txBody>
      </p:sp>
    </p:spTree>
    <p:extLst>
      <p:ext uri="{BB962C8B-B14F-4D97-AF65-F5344CB8AC3E}">
        <p14:creationId xmlns:p14="http://schemas.microsoft.com/office/powerpoint/2010/main" val="736596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and effort estimation</a:t>
            </a:r>
          </a:p>
        </p:txBody>
      </p:sp>
      <p:sp>
        <p:nvSpPr>
          <p:cNvPr id="3" name="Content Placeholder 2"/>
          <p:cNvSpPr>
            <a:spLocks noGrp="1"/>
          </p:cNvSpPr>
          <p:nvPr>
            <p:ph idx="1"/>
          </p:nvPr>
        </p:nvSpPr>
        <p:spPr/>
        <p:txBody>
          <a:bodyPr/>
          <a:lstStyle/>
          <a:p>
            <a:pPr algn="just"/>
            <a:r>
              <a:rPr lang="en-US" dirty="0"/>
              <a:t>sizing is usually an algorithmic, structured </a:t>
            </a:r>
            <a:r>
              <a:rPr lang="en-US" dirty="0" smtClean="0"/>
              <a:t>exercise.</a:t>
            </a:r>
          </a:p>
          <a:p>
            <a:pPr algn="just"/>
            <a:r>
              <a:rPr lang="en-US" dirty="0"/>
              <a:t>many considerations, assumptions, and risks are involved in the case of effort </a:t>
            </a:r>
            <a:r>
              <a:rPr lang="en-US" dirty="0" smtClean="0"/>
              <a:t>estimation.</a:t>
            </a:r>
          </a:p>
          <a:p>
            <a:pPr algn="just"/>
            <a:r>
              <a:rPr lang="en-US" dirty="0"/>
              <a:t>Size forms the base; for deriving the effort estimate, estimated cost, estimated duration, and finally, to draw up the schedule.</a:t>
            </a:r>
          </a:p>
        </p:txBody>
      </p:sp>
    </p:spTree>
    <p:extLst>
      <p:ext uri="{BB962C8B-B14F-4D97-AF65-F5344CB8AC3E}">
        <p14:creationId xmlns:p14="http://schemas.microsoft.com/office/powerpoint/2010/main" val="108125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scenario</a:t>
            </a:r>
            <a:endParaRPr lang="en-US" dirty="0"/>
          </a:p>
        </p:txBody>
      </p:sp>
      <p:sp>
        <p:nvSpPr>
          <p:cNvPr id="3" name="Content Placeholder 2"/>
          <p:cNvSpPr>
            <a:spLocks noGrp="1"/>
          </p:cNvSpPr>
          <p:nvPr>
            <p:ph idx="1"/>
          </p:nvPr>
        </p:nvSpPr>
        <p:spPr/>
        <p:txBody>
          <a:bodyPr/>
          <a:lstStyle/>
          <a:p>
            <a:pPr algn="just"/>
            <a:r>
              <a:rPr lang="en-US" dirty="0" smtClean="0"/>
              <a:t>Consider </a:t>
            </a:r>
            <a:r>
              <a:rPr lang="en-US" dirty="0"/>
              <a:t>the size of a retail application derived as 1000 function points</a:t>
            </a:r>
            <a:r>
              <a:rPr lang="en-US" dirty="0" smtClean="0"/>
              <a:t>.</a:t>
            </a:r>
          </a:p>
          <a:p>
            <a:pPr algn="just"/>
            <a:r>
              <a:rPr lang="en-US" dirty="0" smtClean="0"/>
              <a:t>Consider </a:t>
            </a:r>
            <a:r>
              <a:rPr lang="en-US" dirty="0"/>
              <a:t>that the current productivity baseline is 5 function points per hour. </a:t>
            </a:r>
            <a:endParaRPr lang="en-US" dirty="0" smtClean="0"/>
          </a:p>
          <a:p>
            <a:pPr algn="just"/>
            <a:r>
              <a:rPr lang="en-US" dirty="0" smtClean="0"/>
              <a:t>The </a:t>
            </a:r>
            <a:r>
              <a:rPr lang="en-US" dirty="0"/>
              <a:t>effort required to develop the </a:t>
            </a:r>
            <a:r>
              <a:rPr lang="en-US" dirty="0" smtClean="0"/>
              <a:t>application</a:t>
            </a:r>
          </a:p>
          <a:p>
            <a:pPr lvl="1" algn="just"/>
            <a:r>
              <a:rPr lang="en-US" dirty="0"/>
              <a:t>1000 divided by 5 which equals 200 hours.</a:t>
            </a:r>
            <a:endParaRPr lang="en-US" b="1" dirty="0" smtClean="0"/>
          </a:p>
          <a:p>
            <a:pPr algn="just"/>
            <a:r>
              <a:rPr lang="en-US" dirty="0"/>
              <a:t>Once the effort has been estimated, the cost can be easily determined.</a:t>
            </a:r>
          </a:p>
        </p:txBody>
      </p:sp>
    </p:spTree>
    <p:extLst>
      <p:ext uri="{BB962C8B-B14F-4D97-AF65-F5344CB8AC3E}">
        <p14:creationId xmlns:p14="http://schemas.microsoft.com/office/powerpoint/2010/main" val="196835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pPr algn="just"/>
            <a:r>
              <a:rPr lang="en-US" dirty="0"/>
              <a:t>consider that the average billing rate is 25 dollars per hour and other costs are 300 dollars. Thus, the total estimated cost is 200 multiplied by 25 plus 300 dollars which equals 5300 dollars</a:t>
            </a:r>
            <a:r>
              <a:rPr lang="en-US" dirty="0" smtClean="0"/>
              <a:t>.</a:t>
            </a:r>
          </a:p>
          <a:p>
            <a:pPr algn="just"/>
            <a:r>
              <a:rPr lang="en-US" dirty="0"/>
              <a:t>The estimated duration for completion of the application development is also determined based on the number of people assigned, number of working days in a calendar month, and the number of working hours in a day.</a:t>
            </a:r>
          </a:p>
        </p:txBody>
      </p:sp>
    </p:spTree>
    <p:extLst>
      <p:ext uri="{BB962C8B-B14F-4D97-AF65-F5344CB8AC3E}">
        <p14:creationId xmlns:p14="http://schemas.microsoft.com/office/powerpoint/2010/main" val="128211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dirty="0"/>
              <a:t>Consider that the number of people assigned is 2, the calendar days in a month is 22 (excluding weekends and holidays), and typical working hours in a day is 8hrs</a:t>
            </a:r>
            <a:r>
              <a:rPr lang="en-US" dirty="0" smtClean="0"/>
              <a:t>.</a:t>
            </a:r>
          </a:p>
          <a:p>
            <a:pPr algn="just"/>
            <a:r>
              <a:rPr lang="en-US" dirty="0"/>
              <a:t>Based on these and the estimated effort, the estimated duration would be 0.56 person months or 12 person days.</a:t>
            </a:r>
          </a:p>
        </p:txBody>
      </p:sp>
    </p:spTree>
    <p:extLst>
      <p:ext uri="{BB962C8B-B14F-4D97-AF65-F5344CB8AC3E}">
        <p14:creationId xmlns:p14="http://schemas.microsoft.com/office/powerpoint/2010/main" val="1074435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dirty="0"/>
              <a:t>The final step in this process would be to develop the schedule</a:t>
            </a:r>
            <a:r>
              <a:rPr lang="en-US" dirty="0" smtClean="0"/>
              <a:t>.</a:t>
            </a:r>
          </a:p>
          <a:p>
            <a:pPr algn="just"/>
            <a:r>
              <a:rPr lang="en-US" dirty="0"/>
              <a:t>The schedule consists of the break-up of the tasks required to develop the application along with the resource allocation for each task</a:t>
            </a:r>
            <a:r>
              <a:rPr lang="en-US" dirty="0" smtClean="0"/>
              <a:t>.</a:t>
            </a:r>
          </a:p>
          <a:p>
            <a:pPr algn="just"/>
            <a:r>
              <a:rPr lang="en-US" dirty="0"/>
              <a:t>This is done using Work Breakdown Structure (WBS)</a:t>
            </a:r>
          </a:p>
        </p:txBody>
      </p:sp>
    </p:spTree>
    <p:extLst>
      <p:ext uri="{BB962C8B-B14F-4D97-AF65-F5344CB8AC3E}">
        <p14:creationId xmlns:p14="http://schemas.microsoft.com/office/powerpoint/2010/main" val="23820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Content Placeholder 2"/>
          <p:cNvSpPr>
            <a:spLocks noGrp="1"/>
          </p:cNvSpPr>
          <p:nvPr>
            <p:ph idx="1"/>
          </p:nvPr>
        </p:nvSpPr>
        <p:spPr/>
        <p:txBody>
          <a:bodyPr/>
          <a:lstStyle/>
          <a:p>
            <a:pPr algn="just"/>
            <a:r>
              <a:rPr lang="en-US" dirty="0" smtClean="0"/>
              <a:t>Effective software project estimation is one of the most challenging and important activities in software development. </a:t>
            </a:r>
          </a:p>
          <a:p>
            <a:pPr algn="just"/>
            <a:r>
              <a:rPr lang="en-US" dirty="0" smtClean="0"/>
              <a:t>Proper project planning and control is not possible without a sound and reliable estimate. </a:t>
            </a:r>
            <a:endParaRPr lang="en-US" dirty="0"/>
          </a:p>
        </p:txBody>
      </p:sp>
    </p:spTree>
    <p:extLst>
      <p:ext uri="{BB962C8B-B14F-4D97-AF65-F5344CB8AC3E}">
        <p14:creationId xmlns:p14="http://schemas.microsoft.com/office/powerpoint/2010/main" val="189468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t>Under-estimating a project leads to under-staffing it (resulting in staff burnout), under-scoping the quality assurance effort (running the risk of low quality deliverables), and setting too short a schedule (resulting in loss of credibility as deadlines are missed).</a:t>
            </a:r>
          </a:p>
          <a:p>
            <a:pPr algn="just"/>
            <a:r>
              <a:rPr lang="en-US" dirty="0" smtClean="0"/>
              <a:t>over-estimating a project can be just about as bad for the organization</a:t>
            </a:r>
            <a:endParaRPr lang="en-US" dirty="0"/>
          </a:p>
        </p:txBody>
      </p:sp>
    </p:spTree>
    <p:extLst>
      <p:ext uri="{BB962C8B-B14F-4D97-AF65-F5344CB8AC3E}">
        <p14:creationId xmlns:p14="http://schemas.microsoft.com/office/powerpoint/2010/main" val="362927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t>
            </a:r>
            <a:r>
              <a:rPr lang="en-US" dirty="0" smtClean="0"/>
              <a:t>our basic steps in software project estimation </a:t>
            </a:r>
            <a:endParaRPr lang="en-US" dirty="0"/>
          </a:p>
        </p:txBody>
      </p:sp>
      <p:sp>
        <p:nvSpPr>
          <p:cNvPr id="3" name="Content Placeholder 2"/>
          <p:cNvSpPr>
            <a:spLocks noGrp="1"/>
          </p:cNvSpPr>
          <p:nvPr>
            <p:ph idx="1"/>
          </p:nvPr>
        </p:nvSpPr>
        <p:spPr/>
        <p:txBody>
          <a:bodyPr>
            <a:normAutofit fontScale="92500"/>
          </a:bodyPr>
          <a:lstStyle/>
          <a:p>
            <a:pPr marL="514350" indent="-514350" algn="just">
              <a:buFont typeface="+mj-lt"/>
              <a:buAutoNum type="arabicPeriod"/>
            </a:pPr>
            <a:r>
              <a:rPr lang="en-US" dirty="0" smtClean="0"/>
              <a:t>Estimate the size of the development product. This generally ends up in either Lines of Code (LOC) or Function Points (FP), but there are other possible units of measure. </a:t>
            </a:r>
          </a:p>
          <a:p>
            <a:pPr marL="514350" indent="-514350" algn="just">
              <a:buFont typeface="+mj-lt"/>
              <a:buAutoNum type="arabicPeriod"/>
            </a:pPr>
            <a:r>
              <a:rPr lang="en-US" dirty="0" smtClean="0"/>
              <a:t>Estimate the effort in person-months or person-hours. </a:t>
            </a:r>
          </a:p>
          <a:p>
            <a:pPr marL="514350" indent="-514350" algn="just">
              <a:buFont typeface="+mj-lt"/>
              <a:buAutoNum type="arabicPeriod"/>
            </a:pPr>
            <a:r>
              <a:rPr lang="en-US" dirty="0" smtClean="0"/>
              <a:t>Estimate the schedule in calendar months. </a:t>
            </a:r>
          </a:p>
          <a:p>
            <a:pPr marL="514350" indent="-514350" algn="just">
              <a:buFont typeface="+mj-lt"/>
              <a:buAutoNum type="arabicPeriod"/>
            </a:pPr>
            <a:r>
              <a:rPr lang="en-US" dirty="0" smtClean="0"/>
              <a:t>Estimate the project cost in dollars (or local currency)</a:t>
            </a:r>
            <a:endParaRPr lang="en-US" dirty="0"/>
          </a:p>
        </p:txBody>
      </p:sp>
    </p:spTree>
    <p:extLst>
      <p:ext uri="{BB962C8B-B14F-4D97-AF65-F5344CB8AC3E}">
        <p14:creationId xmlns:p14="http://schemas.microsoft.com/office/powerpoint/2010/main" val="24336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a:t>
            </a:r>
            <a:r>
              <a:rPr lang="en-US" dirty="0" smtClean="0"/>
              <a:t>Size</a:t>
            </a:r>
            <a:endParaRPr lang="en-US" dirty="0"/>
          </a:p>
        </p:txBody>
      </p:sp>
      <p:sp>
        <p:nvSpPr>
          <p:cNvPr id="3" name="Content Placeholder 2"/>
          <p:cNvSpPr>
            <a:spLocks noGrp="1"/>
          </p:cNvSpPr>
          <p:nvPr>
            <p:ph idx="1"/>
          </p:nvPr>
        </p:nvSpPr>
        <p:spPr/>
        <p:txBody>
          <a:bodyPr/>
          <a:lstStyle/>
          <a:p>
            <a:r>
              <a:rPr lang="en-US" dirty="0"/>
              <a:t>Size is a unit of measurement to measure the quantity possessed by an entity</a:t>
            </a:r>
            <a:r>
              <a:rPr lang="en-US" dirty="0" smtClean="0"/>
              <a:t>.</a:t>
            </a:r>
          </a:p>
          <a:p>
            <a:r>
              <a:rPr lang="en-US" dirty="0" smtClean="0"/>
              <a:t>Example : </a:t>
            </a:r>
            <a:r>
              <a:rPr lang="en-US" dirty="0"/>
              <a:t>The volume of the box is measured by calculating its size – the length, breadth, and the height of the box</a:t>
            </a:r>
            <a:r>
              <a:rPr lang="en-US" dirty="0" smtClean="0"/>
              <a:t>.</a:t>
            </a:r>
          </a:p>
          <a:p>
            <a:r>
              <a:rPr lang="en-US" dirty="0"/>
              <a:t>There are various units of measures used for describing the size of a software application</a:t>
            </a:r>
          </a:p>
        </p:txBody>
      </p:sp>
    </p:spTree>
    <p:extLst>
      <p:ext uri="{BB962C8B-B14F-4D97-AF65-F5344CB8AC3E}">
        <p14:creationId xmlns:p14="http://schemas.microsoft.com/office/powerpoint/2010/main" val="247288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Sizing </a:t>
            </a:r>
            <a:r>
              <a:rPr lang="en-US" dirty="0" smtClean="0"/>
              <a:t>vs. Estimation</a:t>
            </a:r>
            <a:endParaRPr lang="en-US" dirty="0"/>
          </a:p>
        </p:txBody>
      </p:sp>
      <p:sp>
        <p:nvSpPr>
          <p:cNvPr id="3" name="Content Placeholder 2"/>
          <p:cNvSpPr>
            <a:spLocks noGrp="1"/>
          </p:cNvSpPr>
          <p:nvPr>
            <p:ph idx="1"/>
          </p:nvPr>
        </p:nvSpPr>
        <p:spPr/>
        <p:txBody>
          <a:bodyPr/>
          <a:lstStyle/>
          <a:p>
            <a:r>
              <a:rPr lang="en-US" dirty="0"/>
              <a:t>software sizing and effort estimation are not the same</a:t>
            </a:r>
            <a:r>
              <a:rPr lang="en-US" dirty="0" smtClean="0"/>
              <a:t>.</a:t>
            </a:r>
          </a:p>
          <a:p>
            <a:r>
              <a:rPr lang="en-US" dirty="0"/>
              <a:t>Sizing is a formal, usually a scientific way of measuring the size of a software application</a:t>
            </a:r>
            <a:r>
              <a:rPr lang="en-US" dirty="0" smtClean="0"/>
              <a:t>.</a:t>
            </a:r>
          </a:p>
          <a:p>
            <a:r>
              <a:rPr lang="en-US" dirty="0"/>
              <a:t>Most sizing techniques are algorithmic based, and is consistently understood irrespective of who is performing the activity.</a:t>
            </a:r>
          </a:p>
        </p:txBody>
      </p:sp>
    </p:spTree>
    <p:extLst>
      <p:ext uri="{BB962C8B-B14F-4D97-AF65-F5344CB8AC3E}">
        <p14:creationId xmlns:p14="http://schemas.microsoft.com/office/powerpoint/2010/main" val="14591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algn="just"/>
            <a:r>
              <a:rPr lang="en-US" dirty="0"/>
              <a:t>In case of estimation, it is an activity where a lot of assumptions and rationale play a vital role. </a:t>
            </a:r>
            <a:endParaRPr lang="en-US" dirty="0" smtClean="0"/>
          </a:p>
          <a:p>
            <a:pPr algn="just"/>
            <a:r>
              <a:rPr lang="en-US" dirty="0" smtClean="0"/>
              <a:t>The </a:t>
            </a:r>
            <a:r>
              <a:rPr lang="en-US" dirty="0"/>
              <a:t>experience of the person performing the activity impacts the effort estimate. </a:t>
            </a:r>
            <a:endParaRPr lang="en-US" dirty="0" smtClean="0"/>
          </a:p>
          <a:p>
            <a:pPr algn="just"/>
            <a:r>
              <a:rPr lang="en-US" dirty="0" smtClean="0"/>
              <a:t>Sizing </a:t>
            </a:r>
            <a:r>
              <a:rPr lang="en-US" dirty="0"/>
              <a:t>is done to count the size of the application; whereas estimation is used to estimate the effort taken to develop the application. </a:t>
            </a:r>
          </a:p>
        </p:txBody>
      </p:sp>
    </p:spTree>
    <p:extLst>
      <p:ext uri="{BB962C8B-B14F-4D97-AF65-F5344CB8AC3E}">
        <p14:creationId xmlns:p14="http://schemas.microsoft.com/office/powerpoint/2010/main" val="81960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For example: Consider the case of a person traveling from point A to point B</a:t>
            </a:r>
            <a:r>
              <a:rPr lang="en-US" dirty="0" smtClean="0"/>
              <a:t>.</a:t>
            </a:r>
          </a:p>
          <a:p>
            <a:pPr lvl="1"/>
            <a:r>
              <a:rPr lang="en-US" dirty="0" smtClean="0"/>
              <a:t>Estimate Distance</a:t>
            </a:r>
          </a:p>
          <a:p>
            <a:pPr lvl="2"/>
            <a:r>
              <a:rPr lang="en-US" dirty="0" smtClean="0"/>
              <a:t>in terms of miles, kilometers, yards, etc.</a:t>
            </a:r>
          </a:p>
          <a:p>
            <a:pPr lvl="2"/>
            <a:r>
              <a:rPr lang="en-US" dirty="0" smtClean="0"/>
              <a:t>Irrespective of who measured it.</a:t>
            </a:r>
          </a:p>
          <a:p>
            <a:pPr lvl="2"/>
            <a:r>
              <a:rPr lang="en-US" dirty="0" smtClean="0"/>
              <a:t>It will always be 2 miles.</a:t>
            </a:r>
          </a:p>
          <a:p>
            <a:pPr lvl="1"/>
            <a:r>
              <a:rPr lang="en-US" dirty="0" smtClean="0"/>
              <a:t>Estimate </a:t>
            </a:r>
            <a:r>
              <a:rPr lang="en-US" dirty="0"/>
              <a:t>time required to cover the </a:t>
            </a:r>
            <a:r>
              <a:rPr lang="en-US" dirty="0" smtClean="0"/>
              <a:t>distance</a:t>
            </a:r>
          </a:p>
          <a:p>
            <a:pPr lvl="2"/>
            <a:r>
              <a:rPr lang="en-US" dirty="0"/>
              <a:t>Various assumptions and constraints like traffic, mode of transportation, weather information, etc., will also be considered</a:t>
            </a:r>
            <a:r>
              <a:rPr lang="en-US" dirty="0" smtClean="0"/>
              <a:t>.</a:t>
            </a:r>
          </a:p>
          <a:p>
            <a:pPr lvl="2"/>
            <a:r>
              <a:rPr lang="en-US" dirty="0"/>
              <a:t>final figure would differ based on the assumptions various people would make.</a:t>
            </a:r>
            <a:endParaRPr lang="en-US" dirty="0" smtClean="0"/>
          </a:p>
        </p:txBody>
      </p:sp>
    </p:spTree>
    <p:extLst>
      <p:ext uri="{BB962C8B-B14F-4D97-AF65-F5344CB8AC3E}">
        <p14:creationId xmlns:p14="http://schemas.microsoft.com/office/powerpoint/2010/main" val="200752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algn="just"/>
            <a:r>
              <a:rPr lang="en-US" dirty="0"/>
              <a:t>Similarly, for the case of sizing and effort estimation, sizing is like determining the distance, and estimation is like determining the time.</a:t>
            </a:r>
          </a:p>
        </p:txBody>
      </p:sp>
    </p:spTree>
    <p:extLst>
      <p:ext uri="{BB962C8B-B14F-4D97-AF65-F5344CB8AC3E}">
        <p14:creationId xmlns:p14="http://schemas.microsoft.com/office/powerpoint/2010/main" val="427227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713</Words>
  <Application>Microsoft Office PowerPoint</Application>
  <PresentationFormat>On-screen Show (4:3)</PresentationFormat>
  <Paragraphs>55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Introduction to Software Estimation</vt:lpstr>
      <vt:lpstr>Importance</vt:lpstr>
      <vt:lpstr>Cont.…</vt:lpstr>
      <vt:lpstr>Four basic steps in software project estimation </vt:lpstr>
      <vt:lpstr>Software Size</vt:lpstr>
      <vt:lpstr>Sizing vs. Estimation</vt:lpstr>
      <vt:lpstr>Cont.…</vt:lpstr>
      <vt:lpstr>Cont.…</vt:lpstr>
      <vt:lpstr>Cont…</vt:lpstr>
      <vt:lpstr>Sizing and effort estimation</vt:lpstr>
      <vt:lpstr>Example scenario</vt:lpstr>
      <vt:lpstr>Cont.…</vt:lpstr>
      <vt:lpstr>Cont.…</vt:lpstr>
      <vt:lpstr>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 Ashfaq</dc:creator>
  <cp:lastModifiedBy>Ahsan Ashfaq</cp:lastModifiedBy>
  <cp:revision>8</cp:revision>
  <dcterms:created xsi:type="dcterms:W3CDTF">2019-10-29T18:26:46Z</dcterms:created>
  <dcterms:modified xsi:type="dcterms:W3CDTF">2019-10-29T20:09:41Z</dcterms:modified>
</cp:coreProperties>
</file>