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notesMasterIdLst>
    <p:notesMasterId r:id="rId53"/>
  </p:notesMasterIdLst>
  <p:sldIdLst>
    <p:sldId id="256" r:id="rId2"/>
    <p:sldId id="412" r:id="rId3"/>
    <p:sldId id="440" r:id="rId4"/>
    <p:sldId id="441" r:id="rId5"/>
    <p:sldId id="442" r:id="rId6"/>
    <p:sldId id="443" r:id="rId7"/>
    <p:sldId id="444" r:id="rId8"/>
    <p:sldId id="417" r:id="rId9"/>
    <p:sldId id="413" r:id="rId10"/>
    <p:sldId id="414" r:id="rId11"/>
    <p:sldId id="464" r:id="rId12"/>
    <p:sldId id="465" r:id="rId13"/>
    <p:sldId id="466" r:id="rId14"/>
    <p:sldId id="467" r:id="rId15"/>
    <p:sldId id="468" r:id="rId16"/>
    <p:sldId id="469" r:id="rId17"/>
    <p:sldId id="470" r:id="rId18"/>
    <p:sldId id="447" r:id="rId19"/>
    <p:sldId id="427" r:id="rId20"/>
    <p:sldId id="416" r:id="rId21"/>
    <p:sldId id="418" r:id="rId22"/>
    <p:sldId id="419" r:id="rId23"/>
    <p:sldId id="420" r:id="rId24"/>
    <p:sldId id="421" r:id="rId25"/>
    <p:sldId id="422" r:id="rId26"/>
    <p:sldId id="423" r:id="rId27"/>
    <p:sldId id="424" r:id="rId28"/>
    <p:sldId id="454" r:id="rId29"/>
    <p:sldId id="448" r:id="rId30"/>
    <p:sldId id="449" r:id="rId31"/>
    <p:sldId id="446" r:id="rId32"/>
    <p:sldId id="428" r:id="rId33"/>
    <p:sldId id="445" r:id="rId34"/>
    <p:sldId id="455" r:id="rId35"/>
    <p:sldId id="456" r:id="rId36"/>
    <p:sldId id="457" r:id="rId37"/>
    <p:sldId id="458" r:id="rId38"/>
    <p:sldId id="459" r:id="rId39"/>
    <p:sldId id="461" r:id="rId40"/>
    <p:sldId id="462" r:id="rId41"/>
    <p:sldId id="463" r:id="rId42"/>
    <p:sldId id="430" r:id="rId43"/>
    <p:sldId id="431" r:id="rId44"/>
    <p:sldId id="432" r:id="rId45"/>
    <p:sldId id="433" r:id="rId46"/>
    <p:sldId id="434" r:id="rId47"/>
    <p:sldId id="435" r:id="rId48"/>
    <p:sldId id="437" r:id="rId49"/>
    <p:sldId id="438" r:id="rId50"/>
    <p:sldId id="439" r:id="rId51"/>
    <p:sldId id="25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1D32"/>
    <a:srgbClr val="FFFF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6374" autoAdjust="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F982C-9FDD-442E-900F-C61AE4D000BA}"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544AB-251C-4FAB-BCEC-E40D3E7B8492}" type="slidenum">
              <a:rPr lang="en-US" smtClean="0"/>
              <a:t>‹#›</a:t>
            </a:fld>
            <a:endParaRPr lang="en-US"/>
          </a:p>
        </p:txBody>
      </p:sp>
    </p:spTree>
    <p:extLst>
      <p:ext uri="{BB962C8B-B14F-4D97-AF65-F5344CB8AC3E}">
        <p14:creationId xmlns:p14="http://schemas.microsoft.com/office/powerpoint/2010/main" val="3404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https://www.infoq.com/presentations/airbnb-culture-soa/</a:t>
            </a:r>
            <a:endParaRPr lang="en-PK" dirty="0"/>
          </a:p>
        </p:txBody>
      </p:sp>
      <p:sp>
        <p:nvSpPr>
          <p:cNvPr id="4" name="Slide Number Placeholder 3"/>
          <p:cNvSpPr>
            <a:spLocks noGrp="1"/>
          </p:cNvSpPr>
          <p:nvPr>
            <p:ph type="sldNum" sz="quarter" idx="5"/>
          </p:nvPr>
        </p:nvSpPr>
        <p:spPr/>
        <p:txBody>
          <a:bodyPr/>
          <a:lstStyle/>
          <a:p>
            <a:fld id="{085544AB-251C-4FAB-BCEC-E40D3E7B8492}" type="slidenum">
              <a:rPr lang="en-US" smtClean="0"/>
              <a:t>16</a:t>
            </a:fld>
            <a:endParaRPr lang="en-US"/>
          </a:p>
        </p:txBody>
      </p:sp>
    </p:spTree>
    <p:extLst>
      <p:ext uri="{BB962C8B-B14F-4D97-AF65-F5344CB8AC3E}">
        <p14:creationId xmlns:p14="http://schemas.microsoft.com/office/powerpoint/2010/main" val="159281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software architecture, a service is a unit of functionality that provides a specific set of capabilities or features to other components or services within a larger system. It can be thought of as a modular building block that performs a specific function within a larger application.</a:t>
            </a:r>
          </a:p>
          <a:p>
            <a:pPr algn="l"/>
            <a:r>
              <a:rPr lang="en-US" b="0" i="0" dirty="0">
                <a:solidFill>
                  <a:srgbClr val="374151"/>
                </a:solidFill>
                <a:effectLst/>
                <a:latin typeface="Söhne"/>
              </a:rPr>
              <a:t>Services in software architecture can take many forms, from simple modules that provide basic functionality to complex web services that expose APIs for use by other services or applications. Services can be hosted on a single machine or distributed across multiple machines, and they can communicate with each other using various protocols and message formats.</a:t>
            </a:r>
          </a:p>
          <a:p>
            <a:pPr algn="l"/>
            <a:r>
              <a:rPr lang="en-US" b="0" i="0" dirty="0">
                <a:solidFill>
                  <a:srgbClr val="374151"/>
                </a:solidFill>
                <a:effectLst/>
                <a:latin typeface="Söhne"/>
              </a:rPr>
              <a:t>In a service-oriented architecture (SOA), services are designed to be loosely coupled and independent of each other, allowing for greater flexibility and easier maintenance. Services can be developed, deployed, and managed independently, and changes to one service should not impact other services within the system. This modular approach to software architecture allows for greater scalability, flexibility, and reliability in large-scale systems.</a:t>
            </a:r>
          </a:p>
          <a:p>
            <a:endParaRPr lang="en-PK" dirty="0"/>
          </a:p>
        </p:txBody>
      </p:sp>
      <p:sp>
        <p:nvSpPr>
          <p:cNvPr id="4" name="Slide Number Placeholder 3"/>
          <p:cNvSpPr>
            <a:spLocks noGrp="1"/>
          </p:cNvSpPr>
          <p:nvPr>
            <p:ph type="sldNum" sz="quarter" idx="5"/>
          </p:nvPr>
        </p:nvSpPr>
        <p:spPr/>
        <p:txBody>
          <a:bodyPr/>
          <a:lstStyle/>
          <a:p>
            <a:fld id="{085544AB-251C-4FAB-BCEC-E40D3E7B8492}" type="slidenum">
              <a:rPr lang="en-US" smtClean="0"/>
              <a:t>34</a:t>
            </a:fld>
            <a:endParaRPr lang="en-US"/>
          </a:p>
        </p:txBody>
      </p:sp>
    </p:spTree>
    <p:extLst>
      <p:ext uri="{BB962C8B-B14F-4D97-AF65-F5344CB8AC3E}">
        <p14:creationId xmlns:p14="http://schemas.microsoft.com/office/powerpoint/2010/main" val="425047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corporate data centers with well-defined boundaries typically refer to physical or logical boundaries within an organization's computing infrastructure. These boundaries can help to define the scope and responsibilities of different teams or groups within the organization, and can also help to ensure the security and reliability of the organization's computing systems.</a:t>
            </a:r>
          </a:p>
          <a:p>
            <a:pPr algn="l"/>
            <a:r>
              <a:rPr lang="en-US" b="0" i="0" dirty="0">
                <a:solidFill>
                  <a:srgbClr val="374151"/>
                </a:solidFill>
                <a:effectLst/>
                <a:latin typeface="Söhne"/>
              </a:rPr>
              <a:t>In a corporate data center, the boundaries may be physical, such as the walls of a server room or the network perimeter of a data center, or logical, such as virtual private networks (VPNs) or network segmentation.</a:t>
            </a:r>
          </a:p>
          <a:p>
            <a:pPr algn="l"/>
            <a:r>
              <a:rPr lang="en-US" b="0" i="0" dirty="0">
                <a:solidFill>
                  <a:srgbClr val="374151"/>
                </a:solidFill>
                <a:effectLst/>
                <a:latin typeface="Söhne"/>
              </a:rPr>
              <a:t>By defining well-defined boundaries, organizations can help to ensure that their computing infrastructure is secure, reliable, and available. This can help to protect sensitive data and applications, ensure that critical systems are always available, and minimize the impact of any failures or disruptions.</a:t>
            </a:r>
          </a:p>
          <a:p>
            <a:pPr algn="l"/>
            <a:r>
              <a:rPr lang="en-US" b="0" i="0" dirty="0">
                <a:solidFill>
                  <a:srgbClr val="374151"/>
                </a:solidFill>
                <a:effectLst/>
                <a:latin typeface="Söhne"/>
              </a:rPr>
              <a:t>In addition, well-defined boundaries can also help to ensure that different teams or groups within the organization can work effectively and efficiently, by clearly defining their areas of responsibility and the resources they have available. This can help to reduce confusion and duplication of effort, and can also help to improve the overall quality and performance of the organization's computing systems.</a:t>
            </a:r>
          </a:p>
          <a:p>
            <a:endParaRPr lang="en-PK" dirty="0"/>
          </a:p>
        </p:txBody>
      </p:sp>
      <p:sp>
        <p:nvSpPr>
          <p:cNvPr id="4" name="Slide Number Placeholder 3"/>
          <p:cNvSpPr>
            <a:spLocks noGrp="1"/>
          </p:cNvSpPr>
          <p:nvPr>
            <p:ph type="sldNum" sz="quarter" idx="5"/>
          </p:nvPr>
        </p:nvSpPr>
        <p:spPr/>
        <p:txBody>
          <a:bodyPr/>
          <a:lstStyle/>
          <a:p>
            <a:fld id="{085544AB-251C-4FAB-BCEC-E40D3E7B8492}" type="slidenum">
              <a:rPr lang="en-US" smtClean="0"/>
              <a:t>38</a:t>
            </a:fld>
            <a:endParaRPr lang="en-US"/>
          </a:p>
        </p:txBody>
      </p:sp>
    </p:spTree>
    <p:extLst>
      <p:ext uri="{BB962C8B-B14F-4D97-AF65-F5344CB8AC3E}">
        <p14:creationId xmlns:p14="http://schemas.microsoft.com/office/powerpoint/2010/main" val="1141401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IBM's User Interface Architecture (UIA) is a software architecture and design framework for developing user interfaces for enterprise software systems. The goal of UIA is to provide a set of principles and best practices for designing and implementing user interfaces that are intuitive, efficient, and user-friendly.</a:t>
            </a:r>
          </a:p>
          <a:p>
            <a:pPr algn="l"/>
            <a:r>
              <a:rPr lang="en-US" b="0" i="0" dirty="0">
                <a:solidFill>
                  <a:srgbClr val="374151"/>
                </a:solidFill>
                <a:effectLst/>
                <a:latin typeface="Söhne"/>
              </a:rPr>
              <a:t>At its core, UIA is based on the principles of user-centered design, which means that the design of the user interface is based on the needs and requirements of the users. This approach involves gathering feedback from users throughout the development process and using this feedback to guide the design of the user interface.</a:t>
            </a:r>
          </a:p>
          <a:p>
            <a:endParaRPr lang="en-PK" dirty="0"/>
          </a:p>
        </p:txBody>
      </p:sp>
      <p:sp>
        <p:nvSpPr>
          <p:cNvPr id="4" name="Slide Number Placeholder 3"/>
          <p:cNvSpPr>
            <a:spLocks noGrp="1"/>
          </p:cNvSpPr>
          <p:nvPr>
            <p:ph type="sldNum" sz="quarter" idx="5"/>
          </p:nvPr>
        </p:nvSpPr>
        <p:spPr/>
        <p:txBody>
          <a:bodyPr/>
          <a:lstStyle/>
          <a:p>
            <a:fld id="{085544AB-251C-4FAB-BCEC-E40D3E7B8492}" type="slidenum">
              <a:rPr lang="en-US" smtClean="0"/>
              <a:t>47</a:t>
            </a:fld>
            <a:endParaRPr lang="en-US"/>
          </a:p>
        </p:txBody>
      </p:sp>
    </p:spTree>
    <p:extLst>
      <p:ext uri="{BB962C8B-B14F-4D97-AF65-F5344CB8AC3E}">
        <p14:creationId xmlns:p14="http://schemas.microsoft.com/office/powerpoint/2010/main" val="2069560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B27400-D5E8-4C87-9586-64936C862AE2}" type="datetimeFigureOut">
              <a:rPr lang="en-US" smtClean="0"/>
              <a:t>2/22/2023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59257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405330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471916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21540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49308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B27400-D5E8-4C87-9586-64936C862AE2}"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721964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B27400-D5E8-4C87-9586-64936C862AE2}" type="datetimeFigureOut">
              <a:rPr lang="en-US" smtClean="0"/>
              <a:t>2/22/2023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650427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3B27400-D5E8-4C87-9586-64936C862AE2}"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642476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3B27400-D5E8-4C87-9586-64936C862AE2}"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65475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79475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55185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47074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20097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36473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27400-D5E8-4C87-9586-64936C862AE2}"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82986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41591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64910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B27400-D5E8-4C87-9586-64936C862AE2}" type="datetimeFigureOut">
              <a:rPr lang="en-US" smtClean="0"/>
              <a:t>2/22/2023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234E2EC-B005-4591-88C3-5EF7800E1C6A}" type="slidenum">
              <a:rPr lang="en-US" smtClean="0"/>
              <a:t>‹#›</a:t>
            </a:fld>
            <a:endParaRPr lang="en-US"/>
          </a:p>
        </p:txBody>
      </p:sp>
    </p:spTree>
    <p:extLst>
      <p:ext uri="{BB962C8B-B14F-4D97-AF65-F5344CB8AC3E}">
        <p14:creationId xmlns:p14="http://schemas.microsoft.com/office/powerpoint/2010/main" val="4029233262"/>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SQE%20WEEK%205%20Mobile.pdf" TargetMode="External"/><Relationship Id="rId2" Type="http://schemas.openxmlformats.org/officeDocument/2006/relationships/hyperlink" Target="SQE%20WEEK%205%20Heuristic%20Evaluation%20Checklist.pdf"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600" y="2576014"/>
            <a:ext cx="10911840" cy="1705971"/>
          </a:xfrm>
        </p:spPr>
        <p:txBody>
          <a:bodyPr>
            <a:normAutofit/>
          </a:bodyPr>
          <a:lstStyle/>
          <a:p>
            <a:pPr algn="ctr"/>
            <a:r>
              <a:rPr lang="en-US" sz="4400" dirty="0"/>
              <a:t>Software Quality Engineering</a:t>
            </a:r>
            <a:br>
              <a:rPr lang="en-US" dirty="0"/>
            </a:br>
            <a:endParaRPr lang="en-US" sz="3600" dirty="0"/>
          </a:p>
        </p:txBody>
      </p:sp>
      <p:sp>
        <p:nvSpPr>
          <p:cNvPr id="4" name="Subtitle 2"/>
          <p:cNvSpPr txBox="1">
            <a:spLocks/>
          </p:cNvSpPr>
          <p:nvPr/>
        </p:nvSpPr>
        <p:spPr>
          <a:xfrm>
            <a:off x="4822210" y="5059750"/>
            <a:ext cx="7369790" cy="170597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3800" b="1" i="1"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Calibri" panose="020F0502020204030204" pitchFamily="34" charset="0"/>
            </a:endParaRPr>
          </a:p>
          <a:p>
            <a:pPr algn="ctr"/>
            <a:r>
              <a:rPr lang="en-US" sz="3800" b="1"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Calibri" panose="020F0502020204030204" pitchFamily="34" charset="0"/>
              </a:rPr>
              <a:t>Engr. Muhammad Umer Haroon</a:t>
            </a:r>
          </a:p>
          <a:p>
            <a:endParaRPr lang="en-US" sz="2800" b="1" i="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TextBox 7">
            <a:extLst>
              <a:ext uri="{FF2B5EF4-FFF2-40B4-BE49-F238E27FC236}">
                <a16:creationId xmlns:a16="http://schemas.microsoft.com/office/drawing/2014/main" id="{B68D2D22-3563-1AEE-2740-5B2084DF8D55}"/>
              </a:ext>
            </a:extLst>
          </p:cNvPr>
          <p:cNvSpPr txBox="1"/>
          <p:nvPr/>
        </p:nvSpPr>
        <p:spPr>
          <a:xfrm>
            <a:off x="9702321" y="3244333"/>
            <a:ext cx="1404704" cy="369332"/>
          </a:xfrm>
          <a:prstGeom prst="rect">
            <a:avLst/>
          </a:prstGeom>
          <a:noFill/>
        </p:spPr>
        <p:txBody>
          <a:bodyPr wrap="square">
            <a:spAutoFit/>
          </a:bodyPr>
          <a:lstStyle/>
          <a:p>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Week 5</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3122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7E6D-BE45-C064-FE4F-4F4F2D58CED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71DD882-A10D-1086-174A-BEDC7FE2193D}"/>
              </a:ext>
            </a:extLst>
          </p:cNvPr>
          <p:cNvSpPr>
            <a:spLocks noGrp="1"/>
          </p:cNvSpPr>
          <p:nvPr>
            <p:ph idx="1"/>
          </p:nvPr>
        </p:nvSpPr>
        <p:spPr/>
        <p:txBody>
          <a:bodyPr/>
          <a:lstStyle/>
          <a:p>
            <a:r>
              <a:rPr lang="en-US" dirty="0">
                <a:hlinkClick r:id="rId2" action="ppaction://hlinkfile"/>
              </a:rPr>
              <a:t>SQE WEEK 5 Heuristic Evaluation Checklist</a:t>
            </a:r>
            <a:endParaRPr lang="en-US" dirty="0"/>
          </a:p>
          <a:p>
            <a:r>
              <a:rPr lang="en-US" dirty="0">
                <a:hlinkClick r:id="rId3" action="ppaction://hlinkfile"/>
              </a:rPr>
              <a:t>SQE WEEK 5 Mobile</a:t>
            </a:r>
            <a:endParaRPr lang="en-PK" dirty="0"/>
          </a:p>
        </p:txBody>
      </p:sp>
      <p:pic>
        <p:nvPicPr>
          <p:cNvPr id="5" name="Picture 4">
            <a:extLst>
              <a:ext uri="{FF2B5EF4-FFF2-40B4-BE49-F238E27FC236}">
                <a16:creationId xmlns:a16="http://schemas.microsoft.com/office/drawing/2014/main" id="{5E4D9245-6E01-AD06-8500-FFE6D2720DC9}"/>
              </a:ext>
            </a:extLst>
          </p:cNvPr>
          <p:cNvPicPr>
            <a:picLocks noChangeAspect="1"/>
          </p:cNvPicPr>
          <p:nvPr/>
        </p:nvPicPr>
        <p:blipFill>
          <a:blip r:embed="rId4"/>
          <a:stretch>
            <a:fillRect/>
          </a:stretch>
        </p:blipFill>
        <p:spPr>
          <a:xfrm>
            <a:off x="3122613" y="1680632"/>
            <a:ext cx="6858000" cy="3086100"/>
          </a:xfrm>
          <a:prstGeom prst="rect">
            <a:avLst/>
          </a:prstGeom>
        </p:spPr>
      </p:pic>
    </p:spTree>
    <p:extLst>
      <p:ext uri="{BB962C8B-B14F-4D97-AF65-F5344CB8AC3E}">
        <p14:creationId xmlns:p14="http://schemas.microsoft.com/office/powerpoint/2010/main" val="408384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8411-90C7-7480-9A57-9B1C8796A50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615FA26-D53A-8BA9-A6A3-85BC19A25044}"/>
              </a:ext>
            </a:extLst>
          </p:cNvPr>
          <p:cNvSpPr>
            <a:spLocks noGrp="1"/>
          </p:cNvSpPr>
          <p:nvPr>
            <p:ph idx="1"/>
          </p:nvPr>
        </p:nvSpPr>
        <p:spPr/>
        <p:txBody>
          <a:bodyPr/>
          <a:lstStyle/>
          <a:p>
            <a:r>
              <a:rPr lang="en-US" dirty="0"/>
              <a:t>In the early days of Airbnb, the company's software architecture was relatively simple and straightforward, with a monolithic application that handled all aspects of the user experience. As the company grew, however, this architecture began to strain under the weight of increasing traffic and user demand, leading to slow page load times, frequent downtime, and other quality problems.</a:t>
            </a:r>
            <a:endParaRPr lang="en-PK" dirty="0"/>
          </a:p>
        </p:txBody>
      </p:sp>
      <p:pic>
        <p:nvPicPr>
          <p:cNvPr id="6146" name="Picture 2" descr="Airbnb suspends all operations in Russia and Belarus | Airbnb | The Guardian">
            <a:extLst>
              <a:ext uri="{FF2B5EF4-FFF2-40B4-BE49-F238E27FC236}">
                <a16:creationId xmlns:a16="http://schemas.microsoft.com/office/drawing/2014/main" id="{61345C4B-6062-D53D-A401-375613560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1430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2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573B-B8D1-03C4-7A75-5FDAE8238F1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75F9A7B-3A95-94E1-C02D-85F8595DB39A}"/>
              </a:ext>
            </a:extLst>
          </p:cNvPr>
          <p:cNvSpPr>
            <a:spLocks noGrp="1"/>
          </p:cNvSpPr>
          <p:nvPr>
            <p:ph idx="1"/>
          </p:nvPr>
        </p:nvSpPr>
        <p:spPr/>
        <p:txBody>
          <a:bodyPr/>
          <a:lstStyle/>
          <a:p>
            <a:r>
              <a:rPr lang="en-US" dirty="0"/>
              <a:t>Airbnb's software architecture went through a major overhaul in 2015, which involved transitioning from a monolithic architecture to a microservices architecture.</a:t>
            </a:r>
            <a:endParaRPr lang="en-PK" dirty="0"/>
          </a:p>
        </p:txBody>
      </p:sp>
    </p:spTree>
    <p:extLst>
      <p:ext uri="{BB962C8B-B14F-4D97-AF65-F5344CB8AC3E}">
        <p14:creationId xmlns:p14="http://schemas.microsoft.com/office/powerpoint/2010/main" val="382330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2CC8-CAA6-3A2B-3B6E-84A47F2596C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6CC64FB-4B38-0027-82D0-73E95D12231D}"/>
              </a:ext>
            </a:extLst>
          </p:cNvPr>
          <p:cNvSpPr>
            <a:spLocks noGrp="1"/>
          </p:cNvSpPr>
          <p:nvPr>
            <p:ph idx="1"/>
          </p:nvPr>
        </p:nvSpPr>
        <p:spPr/>
        <p:txBody>
          <a:bodyPr/>
          <a:lstStyle/>
          <a:p>
            <a:r>
              <a:rPr lang="en-US" dirty="0"/>
              <a:t>Prior to the overhaul, Airbnb's monolithic architecture was becoming increasingly difficult to maintain and scale, resulting in slow page load times, frequent outages, and a poor user experience. To address these issues, the company decided to adopt a more modern and scalable architecture.</a:t>
            </a:r>
            <a:endParaRPr lang="en-PK" dirty="0"/>
          </a:p>
        </p:txBody>
      </p:sp>
    </p:spTree>
    <p:extLst>
      <p:ext uri="{BB962C8B-B14F-4D97-AF65-F5344CB8AC3E}">
        <p14:creationId xmlns:p14="http://schemas.microsoft.com/office/powerpoint/2010/main" val="9421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EDC2-A1B0-8C3F-7328-FBF05A2C103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7A0C750-0494-FD58-297E-95ADAEF67373}"/>
              </a:ext>
            </a:extLst>
          </p:cNvPr>
          <p:cNvSpPr>
            <a:spLocks noGrp="1"/>
          </p:cNvSpPr>
          <p:nvPr>
            <p:ph idx="1"/>
          </p:nvPr>
        </p:nvSpPr>
        <p:spPr/>
        <p:txBody>
          <a:bodyPr/>
          <a:lstStyle/>
          <a:p>
            <a:r>
              <a:rPr lang="en-US" dirty="0"/>
              <a:t>The new microservices architecture involved breaking down the monolithic application into smaller, independent services that could be developed and deployed more easily. Each service was responsible for a specific feature or functionality, and could be updated or replaced without impacting the rest of the system. This made it easier for teams to work independently and iterate more quickly.</a:t>
            </a:r>
            <a:endParaRPr lang="en-PK" dirty="0"/>
          </a:p>
        </p:txBody>
      </p:sp>
    </p:spTree>
    <p:extLst>
      <p:ext uri="{BB962C8B-B14F-4D97-AF65-F5344CB8AC3E}">
        <p14:creationId xmlns:p14="http://schemas.microsoft.com/office/powerpoint/2010/main" val="253400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A1F2-E821-B7A5-115C-4E4768D2999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B49F9B7-1850-13E6-5F35-C3D6D5710812}"/>
              </a:ext>
            </a:extLst>
          </p:cNvPr>
          <p:cNvSpPr>
            <a:spLocks noGrp="1"/>
          </p:cNvSpPr>
          <p:nvPr>
            <p:ph idx="1"/>
          </p:nvPr>
        </p:nvSpPr>
        <p:spPr/>
        <p:txBody>
          <a:bodyPr/>
          <a:lstStyle/>
          <a:p>
            <a:r>
              <a:rPr lang="en-US" dirty="0"/>
              <a:t>The microservices architecture also allowed Airbnb to improve the reliability and availability of its platform. With the monolithic architecture, a single bug or issue could bring down the entire application. With the microservices architecture, individual services could fail without impacting the rest of the system, making the platform more resilient to failures.</a:t>
            </a:r>
            <a:endParaRPr lang="en-PK" dirty="0"/>
          </a:p>
        </p:txBody>
      </p:sp>
    </p:spTree>
    <p:extLst>
      <p:ext uri="{BB962C8B-B14F-4D97-AF65-F5344CB8AC3E}">
        <p14:creationId xmlns:p14="http://schemas.microsoft.com/office/powerpoint/2010/main" val="294500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B378-F3C7-57EE-B945-6B8827C079B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41DEB83-E52B-D4DC-AE6C-04AD7F3D8651}"/>
              </a:ext>
            </a:extLst>
          </p:cNvPr>
          <p:cNvSpPr>
            <a:spLocks noGrp="1"/>
          </p:cNvSpPr>
          <p:nvPr>
            <p:ph idx="1"/>
          </p:nvPr>
        </p:nvSpPr>
        <p:spPr/>
        <p:txBody>
          <a:bodyPr/>
          <a:lstStyle/>
          <a:p>
            <a:r>
              <a:rPr lang="en-US" dirty="0"/>
              <a:t>Overall, the adoption of a microservices architecture was a major factor in Airbnb's success. It allowed the company to scale its platform more effectively, accelerate development cycles for new features and products, improve the reliability and availability of its platform, and enhance the performance and speed of its website and mobile apps.</a:t>
            </a:r>
          </a:p>
          <a:p>
            <a:r>
              <a:rPr lang="en-US" dirty="0"/>
              <a:t>Mono (2008-2017)</a:t>
            </a:r>
          </a:p>
          <a:p>
            <a:r>
              <a:rPr lang="en-US" dirty="0"/>
              <a:t>Micro (2017-2020)</a:t>
            </a:r>
          </a:p>
          <a:p>
            <a:r>
              <a:rPr lang="en-US" dirty="0"/>
              <a:t>Micro + Macro (2020 onward)</a:t>
            </a:r>
          </a:p>
        </p:txBody>
      </p:sp>
    </p:spTree>
    <p:extLst>
      <p:ext uri="{BB962C8B-B14F-4D97-AF65-F5344CB8AC3E}">
        <p14:creationId xmlns:p14="http://schemas.microsoft.com/office/powerpoint/2010/main" val="25848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AF74-8F64-4C3B-F4E9-58F29BC4661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007AE87-F8C3-47DC-35D6-05A373A3F9BF}"/>
              </a:ext>
            </a:extLst>
          </p:cNvPr>
          <p:cNvSpPr>
            <a:spLocks noGrp="1"/>
          </p:cNvSpPr>
          <p:nvPr>
            <p:ph idx="1"/>
          </p:nvPr>
        </p:nvSpPr>
        <p:spPr/>
        <p:txBody>
          <a:bodyPr/>
          <a:lstStyle/>
          <a:p>
            <a:endParaRPr lang="en-PK"/>
          </a:p>
        </p:txBody>
      </p:sp>
      <p:pic>
        <p:nvPicPr>
          <p:cNvPr id="5122" name="Picture 2">
            <a:extLst>
              <a:ext uri="{FF2B5EF4-FFF2-40B4-BE49-F238E27FC236}">
                <a16:creationId xmlns:a16="http://schemas.microsoft.com/office/drawing/2014/main" id="{48254CDD-AAC6-F33B-06F9-9F335B7418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166"/>
          <a:stretch/>
        </p:blipFill>
        <p:spPr bwMode="auto">
          <a:xfrm>
            <a:off x="1154954" y="224246"/>
            <a:ext cx="9144000" cy="588650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6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08FD-7921-92E2-28A8-2F076310BF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A780CD-C9E5-848F-8432-5FCD58D73260}"/>
              </a:ext>
            </a:extLst>
          </p:cNvPr>
          <p:cNvSpPr>
            <a:spLocks noGrp="1"/>
          </p:cNvSpPr>
          <p:nvPr>
            <p:ph idx="1"/>
          </p:nvPr>
        </p:nvSpPr>
        <p:spPr/>
        <p:txBody>
          <a:bodyPr/>
          <a:lstStyle/>
          <a:p>
            <a:r>
              <a:rPr lang="en-US" dirty="0"/>
              <a:t>It is a common metaphor that building a software is like building a house.</a:t>
            </a:r>
          </a:p>
          <a:p>
            <a:r>
              <a:rPr lang="en-US" dirty="0"/>
              <a:t>Commonly architectural styles are associated with two thing , the people who made them or the period in which they were made.</a:t>
            </a:r>
          </a:p>
          <a:p>
            <a:endParaRPr lang="en-US" dirty="0"/>
          </a:p>
          <a:p>
            <a:endParaRPr lang="en-US" dirty="0"/>
          </a:p>
        </p:txBody>
      </p:sp>
    </p:spTree>
    <p:extLst>
      <p:ext uri="{BB962C8B-B14F-4D97-AF65-F5344CB8AC3E}">
        <p14:creationId xmlns:p14="http://schemas.microsoft.com/office/powerpoint/2010/main" val="219854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4745-9AF1-63EB-6AA6-B48263C45E6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1D74F0C-DE75-2905-2993-687E9EE17A05}"/>
              </a:ext>
            </a:extLst>
          </p:cNvPr>
          <p:cNvSpPr>
            <a:spLocks noGrp="1"/>
          </p:cNvSpPr>
          <p:nvPr>
            <p:ph idx="1"/>
          </p:nvPr>
        </p:nvSpPr>
        <p:spPr/>
        <p:txBody>
          <a:bodyPr/>
          <a:lstStyle/>
          <a:p>
            <a:endParaRPr lang="en-PK"/>
          </a:p>
        </p:txBody>
      </p:sp>
      <p:pic>
        <p:nvPicPr>
          <p:cNvPr id="2050" name="Picture 2" descr="Timeline Of The History Of Architecture">
            <a:extLst>
              <a:ext uri="{FF2B5EF4-FFF2-40B4-BE49-F238E27FC236}">
                <a16:creationId xmlns:a16="http://schemas.microsoft.com/office/drawing/2014/main" id="{9C0F3518-0FF8-B7CF-E1D4-9A21DF5C7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81" y="0"/>
            <a:ext cx="11268991" cy="684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372FD2-5166-79D0-9966-02B6EF79A6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AC1EE8-D630-68DF-FA4D-D183E430A5A6}"/>
              </a:ext>
            </a:extLst>
          </p:cNvPr>
          <p:cNvSpPr>
            <a:spLocks noGrp="1"/>
          </p:cNvSpPr>
          <p:nvPr>
            <p:ph idx="1"/>
          </p:nvPr>
        </p:nvSpPr>
        <p:spPr/>
        <p:txBody>
          <a:bodyPr/>
          <a:lstStyle/>
          <a:p>
            <a:r>
              <a:rPr lang="en-US" dirty="0"/>
              <a:t>Use of Mobile (no)</a:t>
            </a:r>
          </a:p>
          <a:p>
            <a:r>
              <a:rPr lang="en-US" dirty="0"/>
              <a:t>Late coming    (no)</a:t>
            </a:r>
          </a:p>
          <a:p>
            <a:r>
              <a:rPr lang="en-US" dirty="0"/>
              <a:t>Short Attendance (no)</a:t>
            </a:r>
          </a:p>
          <a:p>
            <a:r>
              <a:rPr lang="en-US" dirty="0"/>
              <a:t>Plagiarism (no)</a:t>
            </a:r>
          </a:p>
          <a:p>
            <a:r>
              <a:rPr lang="en-US" dirty="0"/>
              <a:t>Cheat (no)</a:t>
            </a:r>
          </a:p>
          <a:p>
            <a:r>
              <a:rPr lang="en-US" dirty="0"/>
              <a:t>Disrespect (no)</a:t>
            </a:r>
          </a:p>
          <a:p>
            <a:endParaRPr lang="en-US" dirty="0"/>
          </a:p>
        </p:txBody>
      </p:sp>
      <p:pic>
        <p:nvPicPr>
          <p:cNvPr id="6" name="Picture 5">
            <a:extLst>
              <a:ext uri="{FF2B5EF4-FFF2-40B4-BE49-F238E27FC236}">
                <a16:creationId xmlns:a16="http://schemas.microsoft.com/office/drawing/2014/main" id="{DFAA7572-CE55-BEA8-5EF1-A29898EC988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8889" b="91259" l="9193" r="91930">
                        <a14:foregroundMark x1="11018" y1="47259" x2="11018" y2="47259"/>
                        <a14:foregroundMark x1="86947" y1="45778" x2="86947" y2="45778"/>
                        <a14:foregroundMark x1="34667" y1="75111" x2="34667" y2="75111"/>
                        <a14:foregroundMark x1="58105" y1="73037" x2="58105" y2="73037"/>
                        <a14:foregroundMark x1="75509" y1="73037" x2="75509" y2="73037"/>
                        <a14:foregroundMark x1="59789" y1="81926" x2="59789" y2="81926"/>
                        <a14:foregroundMark x1="52842" y1="84148" x2="52842" y2="84148"/>
                      </a14:backgroundRemoval>
                    </a14:imgEffect>
                    <a14:imgEffect>
                      <a14:sharpenSoften amount="50000"/>
                    </a14:imgEffect>
                  </a14:imgLayer>
                </a14:imgProps>
              </a:ext>
            </a:extLst>
          </a:blip>
          <a:srcRect l="7265" t="22463" r="7094" b="10413"/>
          <a:stretch/>
        </p:blipFill>
        <p:spPr>
          <a:xfrm>
            <a:off x="4080681" y="685800"/>
            <a:ext cx="4558354" cy="1692322"/>
          </a:xfrm>
          <a:prstGeom prst="rect">
            <a:avLst/>
          </a:prstGeom>
        </p:spPr>
      </p:pic>
    </p:spTree>
    <p:extLst>
      <p:ext uri="{BB962C8B-B14F-4D97-AF65-F5344CB8AC3E}">
        <p14:creationId xmlns:p14="http://schemas.microsoft.com/office/powerpoint/2010/main" val="2853273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AD69-4060-D57D-9996-92C96DF93CCB}"/>
              </a:ext>
            </a:extLst>
          </p:cNvPr>
          <p:cNvSpPr>
            <a:spLocks noGrp="1"/>
          </p:cNvSpPr>
          <p:nvPr>
            <p:ph type="title"/>
          </p:nvPr>
        </p:nvSpPr>
        <p:spPr/>
        <p:txBody>
          <a:bodyPr/>
          <a:lstStyle/>
          <a:p>
            <a:r>
              <a:rPr lang="en-US" dirty="0"/>
              <a:t>Software Design and Architecture</a:t>
            </a:r>
            <a:endParaRPr lang="en-PK" dirty="0"/>
          </a:p>
        </p:txBody>
      </p:sp>
      <p:sp>
        <p:nvSpPr>
          <p:cNvPr id="3" name="Content Placeholder 2">
            <a:extLst>
              <a:ext uri="{FF2B5EF4-FFF2-40B4-BE49-F238E27FC236}">
                <a16:creationId xmlns:a16="http://schemas.microsoft.com/office/drawing/2014/main" id="{D8FE0E8D-F584-4B21-B5A8-1B721367F5E2}"/>
              </a:ext>
            </a:extLst>
          </p:cNvPr>
          <p:cNvSpPr>
            <a:spLocks noGrp="1"/>
          </p:cNvSpPr>
          <p:nvPr>
            <p:ph idx="1"/>
          </p:nvPr>
        </p:nvSpPr>
        <p:spPr>
          <a:xfrm>
            <a:off x="671120" y="2340528"/>
            <a:ext cx="10855354" cy="3679272"/>
          </a:xfrm>
        </p:spPr>
        <p:txBody>
          <a:bodyPr>
            <a:normAutofit fontScale="92500"/>
          </a:bodyPr>
          <a:lstStyle/>
          <a:p>
            <a:pPr algn="just"/>
            <a:r>
              <a:rPr lang="en-US" dirty="0"/>
              <a:t>Software design refers to the process of defining the components, modules, interfaces, and algorithms that make up a software system. This includes the identification of software requirements, the creation of a design that meets those requirements, and the specification of how the software will be implemented. The software design process focuses on the internal details of the software system and how it will be structured to meet the needs of the end-users.</a:t>
            </a:r>
          </a:p>
          <a:p>
            <a:pPr algn="just"/>
            <a:endParaRPr lang="en-US" dirty="0"/>
          </a:p>
          <a:p>
            <a:pPr algn="just"/>
            <a:r>
              <a:rPr lang="en-US" dirty="0"/>
              <a:t>Software architecture, on the other hand, refers to the high-level structure of a software system and how its components and modules will </a:t>
            </a:r>
            <a:r>
              <a:rPr lang="en-US" b="1" dirty="0"/>
              <a:t>interact</a:t>
            </a:r>
            <a:r>
              <a:rPr lang="en-US" dirty="0"/>
              <a:t> with each other to achieve the desired functionality. It defines the overall organization of the system and provides a blueprint for how the different components and modules of the system will work together to meet the software requirements. The software architecture process focuses on the overall structure of the software system and how it will be organized to meet the needs of the end-users.</a:t>
            </a:r>
            <a:endParaRPr lang="en-PK" dirty="0"/>
          </a:p>
        </p:txBody>
      </p:sp>
    </p:spTree>
    <p:extLst>
      <p:ext uri="{BB962C8B-B14F-4D97-AF65-F5344CB8AC3E}">
        <p14:creationId xmlns:p14="http://schemas.microsoft.com/office/powerpoint/2010/main" val="3908338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EF76-BA20-5FD5-C3CE-46A6BB43D215}"/>
              </a:ext>
            </a:extLst>
          </p:cNvPr>
          <p:cNvSpPr>
            <a:spLocks noGrp="1"/>
          </p:cNvSpPr>
          <p:nvPr>
            <p:ph type="title"/>
          </p:nvPr>
        </p:nvSpPr>
        <p:spPr/>
        <p:txBody>
          <a:bodyPr/>
          <a:lstStyle/>
          <a:p>
            <a:r>
              <a:rPr lang="en-US" dirty="0"/>
              <a:t>Examples</a:t>
            </a:r>
            <a:endParaRPr lang="en-PK" dirty="0"/>
          </a:p>
        </p:txBody>
      </p:sp>
      <p:sp>
        <p:nvSpPr>
          <p:cNvPr id="3" name="Content Placeholder 2">
            <a:extLst>
              <a:ext uri="{FF2B5EF4-FFF2-40B4-BE49-F238E27FC236}">
                <a16:creationId xmlns:a16="http://schemas.microsoft.com/office/drawing/2014/main" id="{5BC4216D-2DA2-EF89-AA5D-0236628B5C37}"/>
              </a:ext>
            </a:extLst>
          </p:cNvPr>
          <p:cNvSpPr>
            <a:spLocks noGrp="1"/>
          </p:cNvSpPr>
          <p:nvPr>
            <p:ph idx="1"/>
          </p:nvPr>
        </p:nvSpPr>
        <p:spPr>
          <a:xfrm>
            <a:off x="503339" y="2603500"/>
            <a:ext cx="11081857" cy="3416300"/>
          </a:xfrm>
        </p:spPr>
        <p:txBody>
          <a:bodyPr>
            <a:normAutofit/>
          </a:bodyPr>
          <a:lstStyle/>
          <a:p>
            <a:pPr algn="just"/>
            <a:r>
              <a:rPr lang="en-US" sz="2000" dirty="0"/>
              <a:t>In a blogging website, the software design would focus on the components, modules, interfaces, and algorithms needed to implement the functionality of the blog. </a:t>
            </a:r>
          </a:p>
          <a:p>
            <a:pPr algn="just"/>
            <a:r>
              <a:rPr lang="en-US" sz="2000" dirty="0"/>
              <a:t>This would include the design of the database schema, user interface, comment system, user authentication, and other components that make up the blog. The software design process would also take into account the specific requirements of the blog, such as the ability to publish posts, create tags and categories, search for posts, and manage comments.</a:t>
            </a:r>
            <a:endParaRPr lang="en-PK" sz="2000" dirty="0"/>
          </a:p>
        </p:txBody>
      </p:sp>
    </p:spTree>
    <p:extLst>
      <p:ext uri="{BB962C8B-B14F-4D97-AF65-F5344CB8AC3E}">
        <p14:creationId xmlns:p14="http://schemas.microsoft.com/office/powerpoint/2010/main" val="237954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5D4F-3EB1-AD50-0898-DEA3DCE8BCC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34F8148-6474-9EED-6E63-98199894575E}"/>
              </a:ext>
            </a:extLst>
          </p:cNvPr>
          <p:cNvSpPr>
            <a:spLocks noGrp="1"/>
          </p:cNvSpPr>
          <p:nvPr>
            <p:ph idx="1"/>
          </p:nvPr>
        </p:nvSpPr>
        <p:spPr>
          <a:xfrm>
            <a:off x="494950" y="2298583"/>
            <a:ext cx="11224470" cy="3721217"/>
          </a:xfrm>
        </p:spPr>
        <p:txBody>
          <a:bodyPr>
            <a:normAutofit/>
          </a:bodyPr>
          <a:lstStyle/>
          <a:p>
            <a:pPr algn="just"/>
            <a:r>
              <a:rPr lang="en-US" dirty="0"/>
              <a:t>On the other hand, the software architecture for the blogging website would focus on the overall organization and structure of the software system. For example, it would define how the user interface component would communicate with the database component to retrieve and store data. It would also define how the comment system would interact with the user authentication component to ensure that only authenticated users can leave comments on the blog.</a:t>
            </a:r>
          </a:p>
          <a:p>
            <a:endParaRPr lang="en-US" dirty="0"/>
          </a:p>
          <a:p>
            <a:pPr algn="just"/>
            <a:r>
              <a:rPr lang="en-US" dirty="0"/>
              <a:t>Overall, the software architecture would provide a blueprint for how the different components of the blogging website would work together to meet the specific requirements of the blog. The software design would then use this blueprint to create detailed specifications for each component and how they will be implemented to achieve the desired functionality.</a:t>
            </a:r>
            <a:endParaRPr lang="en-PK" dirty="0"/>
          </a:p>
        </p:txBody>
      </p:sp>
    </p:spTree>
    <p:extLst>
      <p:ext uri="{BB962C8B-B14F-4D97-AF65-F5344CB8AC3E}">
        <p14:creationId xmlns:p14="http://schemas.microsoft.com/office/powerpoint/2010/main" val="370858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042F-DFC1-AF43-5DF8-83E869073DE2}"/>
              </a:ext>
            </a:extLst>
          </p:cNvPr>
          <p:cNvSpPr>
            <a:spLocks noGrp="1"/>
          </p:cNvSpPr>
          <p:nvPr>
            <p:ph type="title"/>
          </p:nvPr>
        </p:nvSpPr>
        <p:spPr>
          <a:xfrm>
            <a:off x="1154954" y="973668"/>
            <a:ext cx="9373229" cy="706964"/>
          </a:xfrm>
        </p:spPr>
        <p:txBody>
          <a:bodyPr/>
          <a:lstStyle/>
          <a:p>
            <a:r>
              <a:rPr lang="en-US" sz="3200" dirty="0"/>
              <a:t>Imaginative Software design and software architecture of WordPress</a:t>
            </a:r>
            <a:endParaRPr lang="en-PK" sz="3200" dirty="0"/>
          </a:p>
        </p:txBody>
      </p:sp>
      <p:sp>
        <p:nvSpPr>
          <p:cNvPr id="3" name="Content Placeholder 2">
            <a:extLst>
              <a:ext uri="{FF2B5EF4-FFF2-40B4-BE49-F238E27FC236}">
                <a16:creationId xmlns:a16="http://schemas.microsoft.com/office/drawing/2014/main" id="{D3653C14-CC29-8E68-EA69-74E146AC0F82}"/>
              </a:ext>
            </a:extLst>
          </p:cNvPr>
          <p:cNvSpPr>
            <a:spLocks noGrp="1"/>
          </p:cNvSpPr>
          <p:nvPr>
            <p:ph idx="1"/>
          </p:nvPr>
        </p:nvSpPr>
        <p:spPr>
          <a:xfrm>
            <a:off x="1154954" y="2603500"/>
            <a:ext cx="10514132" cy="3416300"/>
          </a:xfrm>
        </p:spPr>
        <p:txBody>
          <a:bodyPr>
            <a:normAutofit fontScale="85000" lnSpcReduction="20000"/>
          </a:bodyPr>
          <a:lstStyle/>
          <a:p>
            <a:pPr algn="just"/>
            <a:r>
              <a:rPr lang="en-US" b="1" i="0" dirty="0">
                <a:solidFill>
                  <a:srgbClr val="374151"/>
                </a:solidFill>
                <a:effectLst/>
                <a:latin typeface="Söhne"/>
              </a:rPr>
              <a:t>Software Design of WordPress: </a:t>
            </a:r>
            <a:r>
              <a:rPr lang="en-US" b="0" i="0" dirty="0">
                <a:solidFill>
                  <a:srgbClr val="374151"/>
                </a:solidFill>
                <a:effectLst/>
                <a:latin typeface="Söhne"/>
              </a:rPr>
              <a:t>The software design of WordPress includes the following components, modules, interfaces, and algorithms that make up the content management system:</a:t>
            </a:r>
          </a:p>
          <a:p>
            <a:pPr algn="just">
              <a:buFont typeface="+mj-lt"/>
              <a:buAutoNum type="arabicPeriod"/>
            </a:pPr>
            <a:r>
              <a:rPr lang="en-US" b="0" i="0" dirty="0">
                <a:solidFill>
                  <a:srgbClr val="374151"/>
                </a:solidFill>
                <a:effectLst/>
                <a:latin typeface="Söhne"/>
              </a:rPr>
              <a:t>Database schema: WordPress uses a relational database management system to store all of its content, including posts, pages, comments, and user information.</a:t>
            </a:r>
          </a:p>
          <a:p>
            <a:pPr algn="just">
              <a:buFont typeface="+mj-lt"/>
              <a:buAutoNum type="arabicPeriod"/>
            </a:pPr>
            <a:r>
              <a:rPr lang="en-US" b="0" i="0" dirty="0">
                <a:solidFill>
                  <a:srgbClr val="374151"/>
                </a:solidFill>
                <a:effectLst/>
                <a:latin typeface="Söhne"/>
              </a:rPr>
              <a:t>User Interface: WordPress provides a user-friendly interface for creating and editing content, managing the site settings, and customizing the appearance of the site.</a:t>
            </a:r>
          </a:p>
          <a:p>
            <a:pPr algn="just">
              <a:buFont typeface="+mj-lt"/>
              <a:buAutoNum type="arabicPeriod"/>
            </a:pPr>
            <a:r>
              <a:rPr lang="en-US" b="0" i="0" dirty="0">
                <a:solidFill>
                  <a:srgbClr val="374151"/>
                </a:solidFill>
                <a:effectLst/>
                <a:latin typeface="Söhne"/>
              </a:rPr>
              <a:t>Themes: WordPress themes allow site owners to change the look and feel of their site by customizing the design, layout, and functionality.</a:t>
            </a:r>
          </a:p>
          <a:p>
            <a:pPr algn="just">
              <a:buFont typeface="+mj-lt"/>
              <a:buAutoNum type="arabicPeriod"/>
            </a:pPr>
            <a:r>
              <a:rPr lang="en-US" b="0" i="0" dirty="0">
                <a:solidFill>
                  <a:srgbClr val="374151"/>
                </a:solidFill>
                <a:effectLst/>
                <a:latin typeface="Söhne"/>
              </a:rPr>
              <a:t>Plugins: WordPress plugins are add-ons that extend the core functionality of the content management system. They can be used to add features like e-commerce, social media integration, and site optimization.</a:t>
            </a:r>
          </a:p>
          <a:p>
            <a:pPr algn="just">
              <a:buFont typeface="+mj-lt"/>
              <a:buAutoNum type="arabicPeriod"/>
            </a:pPr>
            <a:r>
              <a:rPr lang="en-US" b="0" i="0" dirty="0">
                <a:solidFill>
                  <a:srgbClr val="374151"/>
                </a:solidFill>
                <a:effectLst/>
                <a:latin typeface="Söhne"/>
              </a:rPr>
              <a:t>User management: WordPress provides built-in functionality for managing user accounts, roles, and permissions.</a:t>
            </a:r>
          </a:p>
          <a:p>
            <a:pPr algn="just">
              <a:buFont typeface="+mj-lt"/>
              <a:buAutoNum type="arabicPeriod"/>
            </a:pPr>
            <a:r>
              <a:rPr lang="en-US" b="0" i="0" dirty="0">
                <a:solidFill>
                  <a:srgbClr val="374151"/>
                </a:solidFill>
                <a:effectLst/>
                <a:latin typeface="Söhne"/>
              </a:rPr>
              <a:t>Content management: WordPress provides a comprehensive system for managing content, including the ability to create and edit posts, pages, and other types of content.</a:t>
            </a:r>
          </a:p>
          <a:p>
            <a:pPr algn="just"/>
            <a:endParaRPr lang="en-PK" dirty="0"/>
          </a:p>
        </p:txBody>
      </p:sp>
    </p:spTree>
    <p:extLst>
      <p:ext uri="{BB962C8B-B14F-4D97-AF65-F5344CB8AC3E}">
        <p14:creationId xmlns:p14="http://schemas.microsoft.com/office/powerpoint/2010/main" val="3240048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208E-06A6-8948-3BB6-0DA2F6FE300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E96CE57-DD80-3459-BBAA-5D51F7866F3F}"/>
              </a:ext>
            </a:extLst>
          </p:cNvPr>
          <p:cNvSpPr>
            <a:spLocks noGrp="1"/>
          </p:cNvSpPr>
          <p:nvPr>
            <p:ph idx="1"/>
          </p:nvPr>
        </p:nvSpPr>
        <p:spPr>
          <a:xfrm>
            <a:off x="587229" y="2603500"/>
            <a:ext cx="11065079" cy="3416300"/>
          </a:xfrm>
        </p:spPr>
        <p:txBody>
          <a:bodyPr>
            <a:normAutofit fontScale="85000" lnSpcReduction="20000"/>
          </a:bodyPr>
          <a:lstStyle/>
          <a:p>
            <a:pPr algn="just"/>
            <a:r>
              <a:rPr lang="en-US" b="1" i="0" dirty="0">
                <a:solidFill>
                  <a:srgbClr val="374151"/>
                </a:solidFill>
                <a:effectLst/>
                <a:latin typeface="Söhne"/>
              </a:rPr>
              <a:t>Software Architecture of WordPress: </a:t>
            </a:r>
            <a:r>
              <a:rPr lang="en-US" b="0" i="0" dirty="0">
                <a:solidFill>
                  <a:srgbClr val="374151"/>
                </a:solidFill>
                <a:effectLst/>
                <a:latin typeface="Söhne"/>
              </a:rPr>
              <a:t>The software architecture of WordPress defines the high-level structure of the content management system and how its components and modules will interact with each other to achieve the desired functionality. Some key architectural features of WordPress include:</a:t>
            </a:r>
          </a:p>
          <a:p>
            <a:pPr algn="just">
              <a:buFont typeface="+mj-lt"/>
              <a:buAutoNum type="arabicPeriod"/>
            </a:pPr>
            <a:r>
              <a:rPr lang="en-US" b="0" i="0" dirty="0">
                <a:solidFill>
                  <a:srgbClr val="374151"/>
                </a:solidFill>
                <a:effectLst/>
                <a:latin typeface="Söhne"/>
              </a:rPr>
              <a:t>Core Architecture: WordPress is built on a modular architecture, with a core set of features that can be extended using themes and plugins.</a:t>
            </a:r>
          </a:p>
          <a:p>
            <a:pPr algn="just">
              <a:buFont typeface="+mj-lt"/>
              <a:buAutoNum type="arabicPeriod"/>
            </a:pPr>
            <a:r>
              <a:rPr lang="en-US" b="0" i="0" dirty="0">
                <a:solidFill>
                  <a:srgbClr val="374151"/>
                </a:solidFill>
                <a:effectLst/>
                <a:latin typeface="Söhne"/>
              </a:rPr>
              <a:t>Codebase: WordPress is written primarily in PHP, with a MySQL database backend.</a:t>
            </a:r>
          </a:p>
          <a:p>
            <a:pPr algn="just">
              <a:buFont typeface="+mj-lt"/>
              <a:buAutoNum type="arabicPeriod"/>
            </a:pPr>
            <a:r>
              <a:rPr lang="en-US" b="0" i="0" dirty="0">
                <a:solidFill>
                  <a:srgbClr val="374151"/>
                </a:solidFill>
                <a:effectLst/>
                <a:latin typeface="Söhne"/>
              </a:rPr>
              <a:t>Hooks: WordPress uses a system of hooks and filters to allow plugins and themes to modify the behavior of the core system without changing the codebase.</a:t>
            </a:r>
          </a:p>
          <a:p>
            <a:pPr algn="just">
              <a:buFont typeface="+mj-lt"/>
              <a:buAutoNum type="arabicPeriod"/>
            </a:pPr>
            <a:r>
              <a:rPr lang="en-US" b="0" i="0" dirty="0">
                <a:solidFill>
                  <a:srgbClr val="374151"/>
                </a:solidFill>
                <a:effectLst/>
                <a:latin typeface="Söhne"/>
              </a:rPr>
              <a:t>Template Hierarchy: WordPress uses a template hierarchy to determine how to display content, based on the type of content being displayed and the user's preferences.</a:t>
            </a:r>
          </a:p>
          <a:p>
            <a:pPr algn="just">
              <a:buFont typeface="+mj-lt"/>
              <a:buAutoNum type="arabicPeriod"/>
            </a:pPr>
            <a:r>
              <a:rPr lang="en-US" b="0" i="0" dirty="0">
                <a:solidFill>
                  <a:srgbClr val="374151"/>
                </a:solidFill>
                <a:effectLst/>
                <a:latin typeface="Söhne"/>
              </a:rPr>
              <a:t>Actions and Filters: WordPress uses a system of actions and filters to allow plugins and themes to modify the behavior of the core system without changing the codebase.</a:t>
            </a:r>
          </a:p>
          <a:p>
            <a:pPr algn="just">
              <a:buFont typeface="+mj-lt"/>
              <a:buAutoNum type="arabicPeriod"/>
            </a:pPr>
            <a:r>
              <a:rPr lang="en-US" b="0" i="0" dirty="0">
                <a:solidFill>
                  <a:srgbClr val="374151"/>
                </a:solidFill>
                <a:effectLst/>
                <a:latin typeface="Söhne"/>
              </a:rPr>
              <a:t>REST API: WordPress provides a REST API that allows developers to access content and functionality programmatically.</a:t>
            </a:r>
          </a:p>
          <a:p>
            <a:pPr algn="just"/>
            <a:endParaRPr lang="en-PK" dirty="0"/>
          </a:p>
        </p:txBody>
      </p:sp>
    </p:spTree>
    <p:extLst>
      <p:ext uri="{BB962C8B-B14F-4D97-AF65-F5344CB8AC3E}">
        <p14:creationId xmlns:p14="http://schemas.microsoft.com/office/powerpoint/2010/main" val="774343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93B3-2209-3827-4B84-1514B13EB65F}"/>
              </a:ext>
            </a:extLst>
          </p:cNvPr>
          <p:cNvSpPr>
            <a:spLocks noGrp="1"/>
          </p:cNvSpPr>
          <p:nvPr>
            <p:ph type="title"/>
          </p:nvPr>
        </p:nvSpPr>
        <p:spPr/>
        <p:txBody>
          <a:bodyPr/>
          <a:lstStyle/>
          <a:p>
            <a:r>
              <a:rPr lang="en-US" sz="3600" dirty="0"/>
              <a:t>Software design and software architecture of WhatsApp</a:t>
            </a:r>
            <a:endParaRPr lang="en-PK" dirty="0"/>
          </a:p>
        </p:txBody>
      </p:sp>
      <p:sp>
        <p:nvSpPr>
          <p:cNvPr id="3" name="Content Placeholder 2">
            <a:extLst>
              <a:ext uri="{FF2B5EF4-FFF2-40B4-BE49-F238E27FC236}">
                <a16:creationId xmlns:a16="http://schemas.microsoft.com/office/drawing/2014/main" id="{BE6223A1-C69A-5112-800D-3A14D541E2E9}"/>
              </a:ext>
            </a:extLst>
          </p:cNvPr>
          <p:cNvSpPr>
            <a:spLocks noGrp="1"/>
          </p:cNvSpPr>
          <p:nvPr>
            <p:ph idx="1"/>
          </p:nvPr>
        </p:nvSpPr>
        <p:spPr>
          <a:xfrm>
            <a:off x="570451" y="2603500"/>
            <a:ext cx="11081857" cy="3416300"/>
          </a:xfrm>
        </p:spPr>
        <p:txBody>
          <a:bodyPr>
            <a:normAutofit fontScale="92500" lnSpcReduction="20000"/>
          </a:bodyPr>
          <a:lstStyle/>
          <a:p>
            <a:pPr algn="l"/>
            <a:r>
              <a:rPr lang="en-US" b="1" i="0" dirty="0">
                <a:solidFill>
                  <a:srgbClr val="374151"/>
                </a:solidFill>
                <a:effectLst/>
                <a:latin typeface="Söhne"/>
              </a:rPr>
              <a:t>Software Design of WhatsApp: </a:t>
            </a:r>
            <a:r>
              <a:rPr lang="en-US" b="0" i="0" dirty="0">
                <a:solidFill>
                  <a:srgbClr val="374151"/>
                </a:solidFill>
                <a:effectLst/>
                <a:latin typeface="Söhne"/>
              </a:rPr>
              <a:t>The software design of WhatsApp includes the following components, modules, interfaces, and algorithms that make up the messaging application:</a:t>
            </a:r>
          </a:p>
          <a:p>
            <a:pPr algn="l">
              <a:buFont typeface="+mj-lt"/>
              <a:buAutoNum type="arabicPeriod"/>
            </a:pPr>
            <a:r>
              <a:rPr lang="en-US" b="0" i="0" dirty="0">
                <a:solidFill>
                  <a:srgbClr val="374151"/>
                </a:solidFill>
                <a:effectLst/>
                <a:latin typeface="Söhne"/>
              </a:rPr>
              <a:t>User Interface: WhatsApp provides a user-friendly interface for sending and receiving messages, making calls, and managing contacts.</a:t>
            </a:r>
          </a:p>
          <a:p>
            <a:pPr algn="l">
              <a:buFont typeface="+mj-lt"/>
              <a:buAutoNum type="arabicPeriod"/>
            </a:pPr>
            <a:r>
              <a:rPr lang="en-US" b="0" i="0" dirty="0">
                <a:solidFill>
                  <a:srgbClr val="374151"/>
                </a:solidFill>
                <a:effectLst/>
                <a:latin typeface="Söhne"/>
              </a:rPr>
              <a:t>Database schema: WhatsApp uses a relational database management system to store all of the message content, including text, images, and video.</a:t>
            </a:r>
          </a:p>
          <a:p>
            <a:pPr algn="l">
              <a:buFont typeface="+mj-lt"/>
              <a:buAutoNum type="arabicPeriod"/>
            </a:pPr>
            <a:r>
              <a:rPr lang="en-US" b="0" i="0" dirty="0">
                <a:solidFill>
                  <a:srgbClr val="374151"/>
                </a:solidFill>
                <a:effectLst/>
                <a:latin typeface="Söhne"/>
              </a:rPr>
              <a:t>Encryption: WhatsApp uses end-to-end encryption to ensure that all messages are secure and private.</a:t>
            </a:r>
          </a:p>
          <a:p>
            <a:pPr algn="l">
              <a:buFont typeface="+mj-lt"/>
              <a:buAutoNum type="arabicPeriod"/>
            </a:pPr>
            <a:r>
              <a:rPr lang="en-US" b="0" i="0" dirty="0">
                <a:solidFill>
                  <a:srgbClr val="374151"/>
                </a:solidFill>
                <a:effectLst/>
                <a:latin typeface="Söhne"/>
              </a:rPr>
              <a:t>Push Notifications: WhatsApp uses push notifications to alert users to new messages and calls, even when the app is not actively running.</a:t>
            </a:r>
          </a:p>
          <a:p>
            <a:pPr algn="l">
              <a:buFont typeface="+mj-lt"/>
              <a:buAutoNum type="arabicPeriod"/>
            </a:pPr>
            <a:r>
              <a:rPr lang="en-US" b="0" i="0" dirty="0">
                <a:solidFill>
                  <a:srgbClr val="374151"/>
                </a:solidFill>
                <a:effectLst/>
                <a:latin typeface="Söhne"/>
              </a:rPr>
              <a:t>Group Chats: WhatsApp provides a feature for creating and managing group chats, which allows users to communicate with multiple people at once.</a:t>
            </a:r>
          </a:p>
          <a:p>
            <a:pPr algn="l">
              <a:buFont typeface="+mj-lt"/>
              <a:buAutoNum type="arabicPeriod"/>
            </a:pPr>
            <a:r>
              <a:rPr lang="en-US" b="0" i="0" dirty="0">
                <a:solidFill>
                  <a:srgbClr val="374151"/>
                </a:solidFill>
                <a:effectLst/>
                <a:latin typeface="Söhne"/>
              </a:rPr>
              <a:t>File Sharing: WhatsApp allows users to share files, such as photos and documents, with other users.</a:t>
            </a:r>
          </a:p>
          <a:p>
            <a:endParaRPr lang="en-PK" dirty="0"/>
          </a:p>
        </p:txBody>
      </p:sp>
    </p:spTree>
    <p:extLst>
      <p:ext uri="{BB962C8B-B14F-4D97-AF65-F5344CB8AC3E}">
        <p14:creationId xmlns:p14="http://schemas.microsoft.com/office/powerpoint/2010/main" val="2911817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97CE-B421-255C-AD61-633408AC829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82342E6-8459-B75E-AD4F-66C253267C25}"/>
              </a:ext>
            </a:extLst>
          </p:cNvPr>
          <p:cNvSpPr>
            <a:spLocks noGrp="1"/>
          </p:cNvSpPr>
          <p:nvPr>
            <p:ph idx="1"/>
          </p:nvPr>
        </p:nvSpPr>
        <p:spPr>
          <a:xfrm>
            <a:off x="562062" y="2281806"/>
            <a:ext cx="11023134" cy="4253218"/>
          </a:xfrm>
        </p:spPr>
        <p:txBody>
          <a:bodyPr>
            <a:normAutofit fontScale="92500" lnSpcReduction="10000"/>
          </a:bodyPr>
          <a:lstStyle/>
          <a:p>
            <a:pPr algn="just"/>
            <a:r>
              <a:rPr lang="en-US" b="1" i="0" dirty="0">
                <a:solidFill>
                  <a:srgbClr val="374151"/>
                </a:solidFill>
                <a:effectLst/>
                <a:latin typeface="Söhne"/>
              </a:rPr>
              <a:t>Software Architecture of WhatsApp: </a:t>
            </a:r>
            <a:r>
              <a:rPr lang="en-US" b="0" i="0" dirty="0">
                <a:solidFill>
                  <a:srgbClr val="374151"/>
                </a:solidFill>
                <a:effectLst/>
                <a:latin typeface="Söhne"/>
              </a:rPr>
              <a:t>The software architecture of WhatsApp defines the high-level structure of the messaging application and how its components and modules will interact with each other to achieve the desired functionality. Some key architectural features of WhatsApp include:</a:t>
            </a:r>
          </a:p>
          <a:p>
            <a:pPr algn="just">
              <a:buFont typeface="+mj-lt"/>
              <a:buAutoNum type="arabicPeriod"/>
            </a:pPr>
            <a:r>
              <a:rPr lang="en-US" b="0" i="0" dirty="0">
                <a:solidFill>
                  <a:srgbClr val="374151"/>
                </a:solidFill>
                <a:effectLst/>
                <a:latin typeface="Söhne"/>
              </a:rPr>
              <a:t>Client-Server Architecture: WhatsApp uses a client-server architecture, with a central server that manages user accounts and message delivery.</a:t>
            </a:r>
          </a:p>
          <a:p>
            <a:pPr algn="just">
              <a:buFont typeface="+mj-lt"/>
              <a:buAutoNum type="arabicPeriod"/>
            </a:pPr>
            <a:r>
              <a:rPr lang="en-US" b="0" i="0" dirty="0">
                <a:solidFill>
                  <a:srgbClr val="374151"/>
                </a:solidFill>
                <a:effectLst/>
                <a:latin typeface="Söhne"/>
              </a:rPr>
              <a:t>Mobile-first design: WhatsApp was designed as a mobile-first application, with a focus on providing a simple, intuitive user experience on smartphones.</a:t>
            </a:r>
          </a:p>
          <a:p>
            <a:pPr algn="just">
              <a:buFont typeface="+mj-lt"/>
              <a:buAutoNum type="arabicPeriod"/>
            </a:pPr>
            <a:r>
              <a:rPr lang="en-US" b="0" i="0" dirty="0">
                <a:solidFill>
                  <a:srgbClr val="374151"/>
                </a:solidFill>
                <a:effectLst/>
                <a:latin typeface="Söhne"/>
              </a:rPr>
              <a:t>Cross-platform compatibility: WhatsApp is designed to be compatible with a wide range of mobile devices, including both iOS and Android.</a:t>
            </a:r>
          </a:p>
          <a:p>
            <a:pPr algn="just">
              <a:buFont typeface="+mj-lt"/>
              <a:buAutoNum type="arabicPeriod"/>
            </a:pPr>
            <a:r>
              <a:rPr lang="en-US" b="0" i="0" dirty="0">
                <a:solidFill>
                  <a:srgbClr val="374151"/>
                </a:solidFill>
                <a:effectLst/>
                <a:latin typeface="Söhne"/>
              </a:rPr>
              <a:t>Network protocols: WhatsApp uses standard internet protocols, such as HTTPS and XMPP, to ensure reliable and secure communication between users and servers.</a:t>
            </a:r>
          </a:p>
          <a:p>
            <a:pPr algn="just">
              <a:buFont typeface="+mj-lt"/>
              <a:buAutoNum type="arabicPeriod"/>
            </a:pPr>
            <a:r>
              <a:rPr lang="en-US" b="0" i="0" dirty="0">
                <a:solidFill>
                  <a:srgbClr val="374151"/>
                </a:solidFill>
                <a:effectLst/>
                <a:latin typeface="Söhne"/>
              </a:rPr>
              <a:t>Cloud storage: WhatsApp uses cloud storage to ensure that messages are available across all devices.</a:t>
            </a:r>
          </a:p>
          <a:p>
            <a:pPr algn="just">
              <a:buFont typeface="+mj-lt"/>
              <a:buAutoNum type="arabicPeriod"/>
            </a:pPr>
            <a:r>
              <a:rPr lang="en-US" b="0" i="0" dirty="0">
                <a:solidFill>
                  <a:srgbClr val="374151"/>
                </a:solidFill>
                <a:effectLst/>
                <a:latin typeface="Söhne"/>
              </a:rPr>
              <a:t>Third-party integration: WhatsApp provides APIs and integration options for third-party developers to build custom applications and services on top of the messaging platform.</a:t>
            </a:r>
          </a:p>
          <a:p>
            <a:pPr algn="just"/>
            <a:endParaRPr lang="en-PK" dirty="0"/>
          </a:p>
        </p:txBody>
      </p:sp>
    </p:spTree>
    <p:extLst>
      <p:ext uri="{BB962C8B-B14F-4D97-AF65-F5344CB8AC3E}">
        <p14:creationId xmlns:p14="http://schemas.microsoft.com/office/powerpoint/2010/main" val="2282650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7290-0E00-EDD4-3A66-5995F123E94E}"/>
              </a:ext>
            </a:extLst>
          </p:cNvPr>
          <p:cNvSpPr>
            <a:spLocks noGrp="1"/>
          </p:cNvSpPr>
          <p:nvPr>
            <p:ph type="title"/>
          </p:nvPr>
        </p:nvSpPr>
        <p:spPr/>
        <p:txBody>
          <a:bodyPr/>
          <a:lstStyle/>
          <a:p>
            <a:r>
              <a:rPr lang="en-US" dirty="0"/>
              <a:t>Software architecture styles</a:t>
            </a:r>
            <a:endParaRPr lang="en-PK" dirty="0"/>
          </a:p>
        </p:txBody>
      </p:sp>
      <p:sp>
        <p:nvSpPr>
          <p:cNvPr id="3" name="Content Placeholder 2">
            <a:extLst>
              <a:ext uri="{FF2B5EF4-FFF2-40B4-BE49-F238E27FC236}">
                <a16:creationId xmlns:a16="http://schemas.microsoft.com/office/drawing/2014/main" id="{5BB07E98-82BC-0758-73E0-D12ADDE80F39}"/>
              </a:ext>
            </a:extLst>
          </p:cNvPr>
          <p:cNvSpPr>
            <a:spLocks noGrp="1"/>
          </p:cNvSpPr>
          <p:nvPr>
            <p:ph idx="1"/>
          </p:nvPr>
        </p:nvSpPr>
        <p:spPr>
          <a:xfrm>
            <a:off x="419450" y="2603500"/>
            <a:ext cx="11148968" cy="3416300"/>
          </a:xfrm>
        </p:spPr>
        <p:txBody>
          <a:bodyPr>
            <a:normAutofit/>
          </a:bodyPr>
          <a:lstStyle/>
          <a:p>
            <a:pPr algn="just"/>
            <a:r>
              <a:rPr lang="en-US" sz="2400" dirty="0"/>
              <a:t>Software architecture styles are high-level design patterns that provide a set of guiding principles for organizing software systems. These styles are commonly used in software engineering to structure and organize the components and modules of a software system.</a:t>
            </a:r>
            <a:endParaRPr lang="en-PK" sz="2400" dirty="0"/>
          </a:p>
        </p:txBody>
      </p:sp>
    </p:spTree>
    <p:extLst>
      <p:ext uri="{BB962C8B-B14F-4D97-AF65-F5344CB8AC3E}">
        <p14:creationId xmlns:p14="http://schemas.microsoft.com/office/powerpoint/2010/main" val="1938593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57CD-52BA-3E2B-8936-6918E52F607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6F979EB-90C1-B66F-146D-61D4213324C6}"/>
              </a:ext>
            </a:extLst>
          </p:cNvPr>
          <p:cNvSpPr>
            <a:spLocks noGrp="1"/>
          </p:cNvSpPr>
          <p:nvPr>
            <p:ph idx="1"/>
          </p:nvPr>
        </p:nvSpPr>
        <p:spPr/>
        <p:txBody>
          <a:bodyPr/>
          <a:lstStyle/>
          <a:p>
            <a:r>
              <a:rPr lang="en-US" dirty="0"/>
              <a:t>Pipe and filter</a:t>
            </a:r>
          </a:p>
          <a:p>
            <a:r>
              <a:rPr lang="en-US" dirty="0"/>
              <a:t>Layered</a:t>
            </a:r>
          </a:p>
          <a:p>
            <a:r>
              <a:rPr lang="en-US" dirty="0"/>
              <a:t>Monolithic</a:t>
            </a:r>
          </a:p>
          <a:p>
            <a:r>
              <a:rPr lang="en-US" dirty="0"/>
              <a:t>Microservices</a:t>
            </a:r>
          </a:p>
          <a:p>
            <a:r>
              <a:rPr lang="en-US" dirty="0"/>
              <a:t>Event based</a:t>
            </a:r>
            <a:endParaRPr lang="en-PK" dirty="0"/>
          </a:p>
        </p:txBody>
      </p:sp>
    </p:spTree>
    <p:extLst>
      <p:ext uri="{BB962C8B-B14F-4D97-AF65-F5344CB8AC3E}">
        <p14:creationId xmlns:p14="http://schemas.microsoft.com/office/powerpoint/2010/main" val="2603901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2A21-BF54-3EEE-9CF8-604D2B3A50D3}"/>
              </a:ext>
            </a:extLst>
          </p:cNvPr>
          <p:cNvSpPr>
            <a:spLocks noGrp="1"/>
          </p:cNvSpPr>
          <p:nvPr>
            <p:ph type="title"/>
          </p:nvPr>
        </p:nvSpPr>
        <p:spPr/>
        <p:txBody>
          <a:bodyPr/>
          <a:lstStyle/>
          <a:p>
            <a:r>
              <a:rPr lang="en-US" dirty="0"/>
              <a:t>Pipe and filter example</a:t>
            </a:r>
          </a:p>
        </p:txBody>
      </p:sp>
      <p:sp>
        <p:nvSpPr>
          <p:cNvPr id="3" name="Content Placeholder 2">
            <a:extLst>
              <a:ext uri="{FF2B5EF4-FFF2-40B4-BE49-F238E27FC236}">
                <a16:creationId xmlns:a16="http://schemas.microsoft.com/office/drawing/2014/main" id="{D250116E-AFAB-EB05-2887-D405B0C77E44}"/>
              </a:ext>
            </a:extLst>
          </p:cNvPr>
          <p:cNvSpPr>
            <a:spLocks noGrp="1"/>
          </p:cNvSpPr>
          <p:nvPr>
            <p:ph idx="1"/>
          </p:nvPr>
        </p:nvSpPr>
        <p:spPr>
          <a:xfrm>
            <a:off x="330002" y="2175662"/>
            <a:ext cx="11266413" cy="4090914"/>
          </a:xfrm>
        </p:spPr>
        <p:txBody>
          <a:bodyPr>
            <a:noAutofit/>
          </a:bodyPr>
          <a:lstStyle/>
          <a:p>
            <a:r>
              <a:rPr lang="en-US" sz="1600" dirty="0"/>
              <a:t>For example, consider a video editing software that allows users to apply various effects to their videos. The software </a:t>
            </a:r>
            <a:r>
              <a:rPr lang="en-US" sz="1600" b="1" dirty="0"/>
              <a:t>might use a pipe and filter architecture </a:t>
            </a:r>
            <a:r>
              <a:rPr lang="en-US" sz="1600" dirty="0"/>
              <a:t>to process the video data in the following way:</a:t>
            </a:r>
          </a:p>
          <a:p>
            <a:r>
              <a:rPr lang="en-US" sz="1600" dirty="0"/>
              <a:t>The video data is first read from a file and passed through a "video decoding" filter, which extracts the raw video frames from the file.</a:t>
            </a:r>
          </a:p>
          <a:p>
            <a:r>
              <a:rPr lang="en-US" sz="1600" dirty="0"/>
              <a:t>The video frames are then passed through a series of "video processing" filters that manipulate the frames, such as color correction, sharpening, or blurring.</a:t>
            </a:r>
          </a:p>
          <a:p>
            <a:r>
              <a:rPr lang="en-US" sz="1600" dirty="0"/>
              <a:t>The processed video frames are then passed to a "video encoding" filter, which encodes the frames back into a compressed video format, such as MPEG or H.264.</a:t>
            </a:r>
          </a:p>
          <a:p>
            <a:r>
              <a:rPr lang="en-US" sz="1600" dirty="0"/>
              <a:t>The resulting encoded video can then be saved back to a file or displayed on the user's screen.</a:t>
            </a:r>
          </a:p>
          <a:p>
            <a:r>
              <a:rPr lang="en-US" sz="1600" dirty="0"/>
              <a:t>Each of these filters is a self-contained component that receives input data from the previous filter, processes it in some way, and passes it on to the next filter. This approach allows for a modular and flexible design, where different filters can be added, removed, or modified as needed, without affecting the rest of the pipeline. It also enables parallel processing, where multiple filters can be run simultaneously on different parts of the input data, potentially improving performance.</a:t>
            </a:r>
          </a:p>
        </p:txBody>
      </p:sp>
      <p:sp>
        <p:nvSpPr>
          <p:cNvPr id="4" name="TextBox 3">
            <a:extLst>
              <a:ext uri="{FF2B5EF4-FFF2-40B4-BE49-F238E27FC236}">
                <a16:creationId xmlns:a16="http://schemas.microsoft.com/office/drawing/2014/main" id="{3E87EADB-2A4E-78B8-729F-FC5CEA0B7453}"/>
              </a:ext>
            </a:extLst>
          </p:cNvPr>
          <p:cNvSpPr txBox="1"/>
          <p:nvPr/>
        </p:nvSpPr>
        <p:spPr>
          <a:xfrm>
            <a:off x="769060" y="973668"/>
            <a:ext cx="10388298" cy="101566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2000" dirty="0"/>
              <a:t>Pipe and Filter is a software architecture pattern in which data flows through a series of components called filters via a communication channel called a pipe. Each filter processes the data and passes it along to the next filter in the pipeline. </a:t>
            </a:r>
            <a:endParaRPr lang="en-PK" sz="2000" dirty="0"/>
          </a:p>
        </p:txBody>
      </p:sp>
      <p:pic>
        <p:nvPicPr>
          <p:cNvPr id="1026" name="Picture 2" descr="Pipe and Filter Software Architecture | by Johnson Ho | Medium">
            <a:extLst>
              <a:ext uri="{FF2B5EF4-FFF2-40B4-BE49-F238E27FC236}">
                <a16:creationId xmlns:a16="http://schemas.microsoft.com/office/drawing/2014/main" id="{A20A9C01-3D8F-41AF-5E6B-042E62E42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105" y="2387367"/>
            <a:ext cx="6881564" cy="24782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00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nodeType="clickEffect">
                                  <p:stCondLst>
                                    <p:cond delay="0"/>
                                  </p:stCondLst>
                                  <p:childTnLst>
                                    <p:animEffect transition="out" filter="randombar(horizontal)">
                                      <p:cBhvr>
                                        <p:cTn id="18" dur="500"/>
                                        <p:tgtEl>
                                          <p:spTgt spid="1026"/>
                                        </p:tgtEl>
                                      </p:cBhvr>
                                    </p:animEffect>
                                    <p:set>
                                      <p:cBhvr>
                                        <p:cTn id="19"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5E0E-DC84-8029-EC88-1706131F89D7}"/>
              </a:ext>
            </a:extLst>
          </p:cNvPr>
          <p:cNvSpPr>
            <a:spLocks noGrp="1"/>
          </p:cNvSpPr>
          <p:nvPr>
            <p:ph type="title"/>
          </p:nvPr>
        </p:nvSpPr>
        <p:spPr/>
        <p:txBody>
          <a:bodyPr/>
          <a:lstStyle/>
          <a:p>
            <a:r>
              <a:rPr lang="en-US" dirty="0"/>
              <a:t>Software Quality </a:t>
            </a:r>
            <a:r>
              <a:rPr lang="en-US" sz="3600" dirty="0"/>
              <a:t>(usability of software design)</a:t>
            </a:r>
            <a:endParaRPr lang="en-PK" dirty="0"/>
          </a:p>
        </p:txBody>
      </p:sp>
      <p:sp>
        <p:nvSpPr>
          <p:cNvPr id="3" name="Content Placeholder 2">
            <a:extLst>
              <a:ext uri="{FF2B5EF4-FFF2-40B4-BE49-F238E27FC236}">
                <a16:creationId xmlns:a16="http://schemas.microsoft.com/office/drawing/2014/main" id="{140721CF-823B-339D-ABD7-51E57254EBA3}"/>
              </a:ext>
            </a:extLst>
          </p:cNvPr>
          <p:cNvSpPr>
            <a:spLocks noGrp="1"/>
          </p:cNvSpPr>
          <p:nvPr>
            <p:ph idx="1"/>
          </p:nvPr>
        </p:nvSpPr>
        <p:spPr/>
        <p:txBody>
          <a:bodyPr/>
          <a:lstStyle/>
          <a:p>
            <a:r>
              <a:rPr lang="en-US" dirty="0"/>
              <a:t>Windows Vista: One of the most prominent examples of UI design failure is Windows Vista. The operating system was released in 2006 and was met with widespread criticism from users due to its complicated UI. The system requirements were high, and many users found it difficult to navigate the various options and settings.</a:t>
            </a:r>
          </a:p>
          <a:p>
            <a:r>
              <a:rPr lang="en-US" dirty="0"/>
              <a:t>Healthcare.gov: The launch of Healthcare.gov in 2013 was a disaster due to poor UI design. The website was intended to allow users to enroll in healthcare plans but was riddled with errors, long wait times, and confusing UI. As a result, many users were unable to enroll, and the site became a symbol of government inefficiency.</a:t>
            </a:r>
            <a:endParaRPr lang="en-PK" dirty="0"/>
          </a:p>
        </p:txBody>
      </p:sp>
    </p:spTree>
    <p:extLst>
      <p:ext uri="{BB962C8B-B14F-4D97-AF65-F5344CB8AC3E}">
        <p14:creationId xmlns:p14="http://schemas.microsoft.com/office/powerpoint/2010/main" val="2570694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9926-9DB2-6C90-162B-4ED3C1A43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59CBD8-727D-16AD-64A1-F319496E636C}"/>
              </a:ext>
            </a:extLst>
          </p:cNvPr>
          <p:cNvSpPr>
            <a:spLocks noGrp="1"/>
          </p:cNvSpPr>
          <p:nvPr>
            <p:ph idx="1"/>
          </p:nvPr>
        </p:nvSpPr>
        <p:spPr>
          <a:xfrm>
            <a:off x="645952" y="2603500"/>
            <a:ext cx="11014745" cy="3416300"/>
          </a:xfrm>
        </p:spPr>
        <p:txBody>
          <a:bodyPr>
            <a:normAutofit/>
          </a:bodyPr>
          <a:lstStyle/>
          <a:p>
            <a:pPr algn="l"/>
            <a:r>
              <a:rPr lang="en-US" b="0" i="0" dirty="0">
                <a:solidFill>
                  <a:srgbClr val="1F1F1F"/>
                </a:solidFill>
                <a:effectLst/>
                <a:latin typeface="+mj-lt"/>
              </a:rPr>
              <a:t>Reusability, parallelization are very key features of this. </a:t>
            </a:r>
            <a:endParaRPr lang="en-US" b="0" i="0" dirty="0">
              <a:solidFill>
                <a:srgbClr val="333333"/>
              </a:solidFill>
              <a:effectLst/>
              <a:latin typeface="+mj-lt"/>
            </a:endParaRPr>
          </a:p>
          <a:p>
            <a:pPr algn="l"/>
            <a:r>
              <a:rPr lang="en-US" b="0" i="0" dirty="0">
                <a:solidFill>
                  <a:srgbClr val="1F1F1F"/>
                </a:solidFill>
                <a:effectLst/>
                <a:latin typeface="+mj-lt"/>
              </a:rPr>
              <a:t>When you have something that fits into the pipe-and-filter architecture it works very well. </a:t>
            </a:r>
            <a:endParaRPr lang="en-US" b="0" i="0" dirty="0">
              <a:solidFill>
                <a:srgbClr val="333333"/>
              </a:solidFill>
              <a:effectLst/>
              <a:latin typeface="+mj-lt"/>
            </a:endParaRPr>
          </a:p>
          <a:p>
            <a:pPr algn="l"/>
            <a:r>
              <a:rPr lang="en-US" b="0" i="0" dirty="0">
                <a:solidFill>
                  <a:srgbClr val="1F1F1F"/>
                </a:solidFill>
                <a:effectLst/>
                <a:latin typeface="+mj-lt"/>
              </a:rPr>
              <a:t>However, not everything does and specifically this is about transformational systems. </a:t>
            </a:r>
            <a:endParaRPr lang="en-US" b="0" i="0" dirty="0">
              <a:solidFill>
                <a:srgbClr val="333333"/>
              </a:solidFill>
              <a:effectLst/>
              <a:latin typeface="+mj-lt"/>
            </a:endParaRPr>
          </a:p>
          <a:p>
            <a:pPr algn="l"/>
            <a:r>
              <a:rPr lang="en-US" b="0" i="0" dirty="0">
                <a:solidFill>
                  <a:srgbClr val="1F1F1F"/>
                </a:solidFill>
                <a:effectLst/>
                <a:latin typeface="+mj-lt"/>
              </a:rPr>
              <a:t>This is not appropriate for interactive systems or stateful systems like building a word processor or website that's not really how this works. </a:t>
            </a:r>
            <a:endParaRPr lang="en-US" b="0" i="0" dirty="0">
              <a:solidFill>
                <a:srgbClr val="333333"/>
              </a:solidFill>
              <a:effectLst/>
              <a:latin typeface="+mj-lt"/>
            </a:endParaRPr>
          </a:p>
        </p:txBody>
      </p:sp>
    </p:spTree>
    <p:extLst>
      <p:ext uri="{BB962C8B-B14F-4D97-AF65-F5344CB8AC3E}">
        <p14:creationId xmlns:p14="http://schemas.microsoft.com/office/powerpoint/2010/main" val="4202927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3C14-1CC4-6062-E283-210E76F3078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D96F254-D202-A7BC-C6AA-A6476056B429}"/>
              </a:ext>
            </a:extLst>
          </p:cNvPr>
          <p:cNvSpPr>
            <a:spLocks noGrp="1"/>
          </p:cNvSpPr>
          <p:nvPr>
            <p:ph idx="1"/>
          </p:nvPr>
        </p:nvSpPr>
        <p:spPr/>
        <p:txBody>
          <a:bodyPr/>
          <a:lstStyle/>
          <a:p>
            <a:r>
              <a:rPr lang="en-US" dirty="0"/>
              <a:t>Monolithic</a:t>
            </a:r>
          </a:p>
          <a:p>
            <a:r>
              <a:rPr lang="en-US" dirty="0"/>
              <a:t>Monolithic software architecture is a traditional design approach where an entire application is developed as a single unit. All modules and components are tightly coupled and run within a single process and database, making the system difficult to scale, modify and maintain. However, monolithic architecture is straightforward to develop and deploy, requiring fewer resources and skills than distributed systems.</a:t>
            </a:r>
            <a:endParaRPr lang="en-PK" dirty="0"/>
          </a:p>
        </p:txBody>
      </p:sp>
      <p:pic>
        <p:nvPicPr>
          <p:cNvPr id="2050" name="Picture 2">
            <a:extLst>
              <a:ext uri="{FF2B5EF4-FFF2-40B4-BE49-F238E27FC236}">
                <a16:creationId xmlns:a16="http://schemas.microsoft.com/office/drawing/2014/main" id="{5CFE13A4-37BE-4F3B-87A1-A3B7068C8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687" y="3322107"/>
            <a:ext cx="6667500" cy="25622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90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86E8-7773-6356-D436-C8B36D90EA4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A728774-BBB3-1EFB-9090-93848277E0C1}"/>
              </a:ext>
            </a:extLst>
          </p:cNvPr>
          <p:cNvSpPr>
            <a:spLocks noGrp="1"/>
          </p:cNvSpPr>
          <p:nvPr>
            <p:ph idx="1"/>
          </p:nvPr>
        </p:nvSpPr>
        <p:spPr>
          <a:xfrm>
            <a:off x="427839" y="2281806"/>
            <a:ext cx="11107023" cy="4286774"/>
          </a:xfrm>
        </p:spPr>
        <p:txBody>
          <a:bodyPr>
            <a:normAutofit fontScale="85000" lnSpcReduction="10000"/>
          </a:bodyPr>
          <a:lstStyle/>
          <a:p>
            <a:r>
              <a:rPr lang="en-US" dirty="0"/>
              <a:t>Layered architecture: This style organizes software into a set of layers, where each layer represents a different level of abstraction. This approach can help improve modularity and separation of concerns, making it easier to maintain and modify the software.</a:t>
            </a:r>
          </a:p>
          <a:p>
            <a:pPr marL="0" indent="0">
              <a:buNone/>
            </a:pPr>
            <a:endParaRPr lang="en-US" dirty="0"/>
          </a:p>
          <a:p>
            <a:r>
              <a:rPr lang="en-US" dirty="0"/>
              <a:t>Client-server architecture: In this style, the software system is split into two parts: a client application that sends requests to a server, which processes those requests and returns responses. This style is often used in distributed systems and web-based applications.</a:t>
            </a:r>
          </a:p>
          <a:p>
            <a:pPr marL="0" indent="0">
              <a:buNone/>
            </a:pPr>
            <a:endParaRPr lang="en-US" dirty="0"/>
          </a:p>
          <a:p>
            <a:r>
              <a:rPr lang="en-US" dirty="0"/>
              <a:t>Microservices architecture: This style decomposes the software system into a collection of small, independent services that can be developed, deployed, and scaled independently. This approach can help improve agility and scalability, but also introduces new challenges related to communication and integration between services.</a:t>
            </a:r>
          </a:p>
          <a:p>
            <a:pPr marL="0" indent="0">
              <a:buNone/>
            </a:pPr>
            <a:endParaRPr lang="en-US" dirty="0"/>
          </a:p>
          <a:p>
            <a:r>
              <a:rPr lang="en-US" dirty="0"/>
              <a:t>Event-driven architecture: In this style, the software system is designed around the concept of events, where different components of the system communicate with each other by publishing and subscribing to events. This approach can help improve flexibility and scalability, but can also introduce complexity and performance issues.</a:t>
            </a:r>
            <a:endParaRPr lang="en-PK" dirty="0"/>
          </a:p>
        </p:txBody>
      </p:sp>
      <p:pic>
        <p:nvPicPr>
          <p:cNvPr id="1026" name="Picture 2" descr="TCP/IP Protocol - Architecture, Protocol Suite and Layers">
            <a:extLst>
              <a:ext uri="{FF2B5EF4-FFF2-40B4-BE49-F238E27FC236}">
                <a16:creationId xmlns:a16="http://schemas.microsoft.com/office/drawing/2014/main" id="{AEBA8EFD-353A-72F6-3A35-E384A7FF0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943" y="3124637"/>
            <a:ext cx="6686550" cy="19716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An Example for Client - Server Architecture - Software Engineering Stack  Exchange">
            <a:extLst>
              <a:ext uri="{FF2B5EF4-FFF2-40B4-BE49-F238E27FC236}">
                <a16:creationId xmlns:a16="http://schemas.microsoft.com/office/drawing/2014/main" id="{C27BB13B-CB0A-57D6-CB0D-C9A29BB39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533961"/>
            <a:ext cx="8477250"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1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026"/>
                                        </p:tgtEl>
                                        <p:attrNameLst>
                                          <p:attrName>ppt_w</p:attrName>
                                        </p:attrNameLst>
                                      </p:cBhvr>
                                      <p:tavLst>
                                        <p:tav tm="0">
                                          <p:val>
                                            <p:strVal val="ppt_w"/>
                                          </p:val>
                                        </p:tav>
                                        <p:tav tm="100000">
                                          <p:val>
                                            <p:fltVal val="0"/>
                                          </p:val>
                                        </p:tav>
                                      </p:tavLst>
                                    </p:anim>
                                    <p:anim calcmode="lin" valueType="num">
                                      <p:cBhvr>
                                        <p:cTn id="14" dur="500"/>
                                        <p:tgtEl>
                                          <p:spTgt spid="1026"/>
                                        </p:tgtEl>
                                        <p:attrNameLst>
                                          <p:attrName>ppt_h</p:attrName>
                                        </p:attrNameLst>
                                      </p:cBhvr>
                                      <p:tavLst>
                                        <p:tav tm="0">
                                          <p:val>
                                            <p:strVal val="ppt_h"/>
                                          </p:val>
                                        </p:tav>
                                        <p:tav tm="100000">
                                          <p:val>
                                            <p:fltVal val="0"/>
                                          </p:val>
                                        </p:tav>
                                      </p:tavLst>
                                    </p:anim>
                                    <p:animEffect transition="out" filter="fad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Effect transition="in" filter="fade">
                                      <p:cBhvr>
                                        <p:cTn id="23" dur="500"/>
                                        <p:tgtEl>
                                          <p:spTgt spid="102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1028"/>
                                        </p:tgtEl>
                                        <p:attrNameLst>
                                          <p:attrName>ppt_w</p:attrName>
                                        </p:attrNameLst>
                                      </p:cBhvr>
                                      <p:tavLst>
                                        <p:tav tm="0">
                                          <p:val>
                                            <p:strVal val="ppt_w"/>
                                          </p:val>
                                        </p:tav>
                                        <p:tav tm="100000">
                                          <p:val>
                                            <p:fltVal val="0"/>
                                          </p:val>
                                        </p:tav>
                                      </p:tavLst>
                                    </p:anim>
                                    <p:anim calcmode="lin" valueType="num">
                                      <p:cBhvr>
                                        <p:cTn id="28" dur="500"/>
                                        <p:tgtEl>
                                          <p:spTgt spid="1028"/>
                                        </p:tgtEl>
                                        <p:attrNameLst>
                                          <p:attrName>ppt_h</p:attrName>
                                        </p:attrNameLst>
                                      </p:cBhvr>
                                      <p:tavLst>
                                        <p:tav tm="0">
                                          <p:val>
                                            <p:strVal val="ppt_h"/>
                                          </p:val>
                                        </p:tav>
                                        <p:tav tm="100000">
                                          <p:val>
                                            <p:fltVal val="0"/>
                                          </p:val>
                                        </p:tav>
                                      </p:tavLst>
                                    </p:anim>
                                    <p:animEffect transition="out" filter="fade">
                                      <p:cBhvr>
                                        <p:cTn id="29" dur="500"/>
                                        <p:tgtEl>
                                          <p:spTgt spid="1028"/>
                                        </p:tgtEl>
                                      </p:cBhvr>
                                    </p:animEffect>
                                    <p:set>
                                      <p:cBhvr>
                                        <p:cTn id="30" dur="1" fill="hold">
                                          <p:stCondLst>
                                            <p:cond delay="499"/>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86E8-7773-6356-D436-C8B36D90EA4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A728774-BBB3-1EFB-9090-93848277E0C1}"/>
              </a:ext>
            </a:extLst>
          </p:cNvPr>
          <p:cNvSpPr>
            <a:spLocks noGrp="1"/>
          </p:cNvSpPr>
          <p:nvPr>
            <p:ph idx="1"/>
          </p:nvPr>
        </p:nvSpPr>
        <p:spPr>
          <a:xfrm>
            <a:off x="427839" y="2281806"/>
            <a:ext cx="11107023" cy="4286774"/>
          </a:xfrm>
        </p:spPr>
        <p:txBody>
          <a:bodyPr>
            <a:normAutofit fontScale="85000" lnSpcReduction="10000"/>
          </a:bodyPr>
          <a:lstStyle/>
          <a:p>
            <a:r>
              <a:rPr lang="en-US" dirty="0"/>
              <a:t>Layered architecture: This style organizes software into a set of layers, where each layer represents a different level of abstraction. This approach can help improve modularity and separation of concerns, making it easier to maintain and modify the software.</a:t>
            </a:r>
          </a:p>
          <a:p>
            <a:pPr marL="0" indent="0">
              <a:buNone/>
            </a:pPr>
            <a:endParaRPr lang="en-US" dirty="0"/>
          </a:p>
          <a:p>
            <a:r>
              <a:rPr lang="en-US" dirty="0"/>
              <a:t>Client-server architecture: In this style, the software system is split into two parts: a client application that sends requests to a server, which processes those requests and returns responses. This style is often used in distributed systems and web-based applications.</a:t>
            </a:r>
          </a:p>
          <a:p>
            <a:pPr marL="0" indent="0">
              <a:buNone/>
            </a:pPr>
            <a:endParaRPr lang="en-US" dirty="0"/>
          </a:p>
          <a:p>
            <a:r>
              <a:rPr lang="en-US" dirty="0"/>
              <a:t>Microservices architecture: This style decomposes the software system into a collection of small, independent services that can be developed, deployed, and scaled independently. This approach can help improve agility and scalability, but also introduces new challenges related to communication and integration between services.</a:t>
            </a:r>
          </a:p>
          <a:p>
            <a:pPr marL="0" indent="0">
              <a:buNone/>
            </a:pPr>
            <a:endParaRPr lang="en-US" dirty="0"/>
          </a:p>
          <a:p>
            <a:r>
              <a:rPr lang="en-US" dirty="0"/>
              <a:t>Event-driven architecture: In this style, the software system is designed around the concept of events, where different components of the system communicate with each other by publishing and subscribing to events. This approach can help improve flexibility and scalability, but can also introduce complexity and performance issues.</a:t>
            </a:r>
            <a:endParaRPr lang="en-PK" dirty="0"/>
          </a:p>
        </p:txBody>
      </p:sp>
    </p:spTree>
    <p:extLst>
      <p:ext uri="{BB962C8B-B14F-4D97-AF65-F5344CB8AC3E}">
        <p14:creationId xmlns:p14="http://schemas.microsoft.com/office/powerpoint/2010/main" val="3384671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1CAA-74CA-AF3E-14F6-8C06DCFD4C43}"/>
              </a:ext>
            </a:extLst>
          </p:cNvPr>
          <p:cNvSpPr>
            <a:spLocks noGrp="1"/>
          </p:cNvSpPr>
          <p:nvPr>
            <p:ph type="title"/>
          </p:nvPr>
        </p:nvSpPr>
        <p:spPr/>
        <p:txBody>
          <a:bodyPr/>
          <a:lstStyle/>
          <a:p>
            <a:r>
              <a:rPr lang="en-US" dirty="0"/>
              <a:t>Example event driven</a:t>
            </a:r>
            <a:endParaRPr lang="en-PK" dirty="0"/>
          </a:p>
        </p:txBody>
      </p:sp>
      <p:sp>
        <p:nvSpPr>
          <p:cNvPr id="3" name="Content Placeholder 2">
            <a:extLst>
              <a:ext uri="{FF2B5EF4-FFF2-40B4-BE49-F238E27FC236}">
                <a16:creationId xmlns:a16="http://schemas.microsoft.com/office/drawing/2014/main" id="{0DC76381-2E94-CDBE-AA44-075D703C882A}"/>
              </a:ext>
            </a:extLst>
          </p:cNvPr>
          <p:cNvSpPr>
            <a:spLocks noGrp="1"/>
          </p:cNvSpPr>
          <p:nvPr>
            <p:ph idx="1"/>
          </p:nvPr>
        </p:nvSpPr>
        <p:spPr>
          <a:xfrm>
            <a:off x="519953" y="2603500"/>
            <a:ext cx="11116235" cy="3416300"/>
          </a:xfrm>
        </p:spPr>
        <p:txBody>
          <a:bodyPr/>
          <a:lstStyle/>
          <a:p>
            <a:r>
              <a:rPr lang="en-US" dirty="0"/>
              <a:t>When a user sends a message, the client-side UI generates an event that is sent to the server-side message processing service via an event bus.</a:t>
            </a:r>
          </a:p>
          <a:p>
            <a:r>
              <a:rPr lang="en-US" dirty="0"/>
              <a:t> The message processing service receives the event, processes the message, and generates another event indicating that a new message has been received.</a:t>
            </a:r>
          </a:p>
          <a:p>
            <a:r>
              <a:rPr lang="en-US" dirty="0"/>
              <a:t> The client-side UI subscribes to this event and receives the new message, which is displayed to the user in real-time.</a:t>
            </a:r>
            <a:endParaRPr lang="en-PK" dirty="0"/>
          </a:p>
        </p:txBody>
      </p:sp>
      <p:grpSp>
        <p:nvGrpSpPr>
          <p:cNvPr id="8" name="Group 7">
            <a:extLst>
              <a:ext uri="{FF2B5EF4-FFF2-40B4-BE49-F238E27FC236}">
                <a16:creationId xmlns:a16="http://schemas.microsoft.com/office/drawing/2014/main" id="{CBA7DC27-E8E4-39C9-ACF9-C3B2AB796A75}"/>
              </a:ext>
            </a:extLst>
          </p:cNvPr>
          <p:cNvGrpSpPr/>
          <p:nvPr/>
        </p:nvGrpSpPr>
        <p:grpSpPr>
          <a:xfrm>
            <a:off x="519953" y="507557"/>
            <a:ext cx="11394141" cy="5512243"/>
            <a:chOff x="0" y="494109"/>
            <a:chExt cx="12192000" cy="5869781"/>
          </a:xfrm>
        </p:grpSpPr>
        <p:pic>
          <p:nvPicPr>
            <p:cNvPr id="5" name="Picture 4">
              <a:extLst>
                <a:ext uri="{FF2B5EF4-FFF2-40B4-BE49-F238E27FC236}">
                  <a16:creationId xmlns:a16="http://schemas.microsoft.com/office/drawing/2014/main" id="{47C0C712-F117-907A-D8C7-A39A9A5D90B5}"/>
                </a:ext>
              </a:extLst>
            </p:cNvPr>
            <p:cNvPicPr>
              <a:picLocks noChangeAspect="1"/>
            </p:cNvPicPr>
            <p:nvPr/>
          </p:nvPicPr>
          <p:blipFill>
            <a:blip r:embed="rId3"/>
            <a:stretch>
              <a:fillRect/>
            </a:stretch>
          </p:blipFill>
          <p:spPr>
            <a:xfrm>
              <a:off x="0" y="494109"/>
              <a:ext cx="12192000" cy="5869781"/>
            </a:xfrm>
            <a:prstGeom prst="rect">
              <a:avLst/>
            </a:prstGeom>
            <a:solidFill>
              <a:srgbClr val="031D32"/>
            </a:solidFill>
            <a:ln>
              <a:solidFill>
                <a:srgbClr val="031D32"/>
              </a:solidFill>
            </a:ln>
          </p:spPr>
        </p:pic>
        <p:sp>
          <p:nvSpPr>
            <p:cNvPr id="6" name="Rectangle 5">
              <a:extLst>
                <a:ext uri="{FF2B5EF4-FFF2-40B4-BE49-F238E27FC236}">
                  <a16:creationId xmlns:a16="http://schemas.microsoft.com/office/drawing/2014/main" id="{AC9410F2-1284-6DF4-A2D6-E145162815B0}"/>
                </a:ext>
              </a:extLst>
            </p:cNvPr>
            <p:cNvSpPr/>
            <p:nvPr/>
          </p:nvSpPr>
          <p:spPr>
            <a:xfrm>
              <a:off x="10820400" y="5620871"/>
              <a:ext cx="1371600" cy="726141"/>
            </a:xfrm>
            <a:prstGeom prst="rect">
              <a:avLst/>
            </a:prstGeom>
            <a:solidFill>
              <a:srgbClr val="031D32"/>
            </a:solidFill>
            <a:ln>
              <a:solidFill>
                <a:srgbClr val="031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Tree>
    <p:extLst>
      <p:ext uri="{BB962C8B-B14F-4D97-AF65-F5344CB8AC3E}">
        <p14:creationId xmlns:p14="http://schemas.microsoft.com/office/powerpoint/2010/main" val="225853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8"/>
                                        </p:tgtEl>
                                        <p:attrNameLst>
                                          <p:attrName>ppt_w</p:attrName>
                                        </p:attrNameLst>
                                      </p:cBhvr>
                                      <p:tavLst>
                                        <p:tav tm="0">
                                          <p:val>
                                            <p:strVal val="ppt_w"/>
                                          </p:val>
                                        </p:tav>
                                        <p:tav tm="100000">
                                          <p:val>
                                            <p:fltVal val="0"/>
                                          </p:val>
                                        </p:tav>
                                      </p:tavLst>
                                    </p:anim>
                                    <p:anim calcmode="lin" valueType="num">
                                      <p:cBhvr>
                                        <p:cTn id="7" dur="500"/>
                                        <p:tgtEl>
                                          <p:spTgt spid="8"/>
                                        </p:tgtEl>
                                        <p:attrNameLst>
                                          <p:attrName>ppt_h</p:attrName>
                                        </p:attrNameLst>
                                      </p:cBhvr>
                                      <p:tavLst>
                                        <p:tav tm="0">
                                          <p:val>
                                            <p:strVal val="ppt_h"/>
                                          </p:val>
                                        </p:tav>
                                        <p:tav tm="100000">
                                          <p:val>
                                            <p:fltVal val="0"/>
                                          </p:val>
                                        </p:tav>
                                      </p:tavLst>
                                    </p:anim>
                                    <p:animEffect transition="out" filter="fade">
                                      <p:cBhvr>
                                        <p:cTn id="8" dur="500"/>
                                        <p:tgtEl>
                                          <p:spTgt spid="8"/>
                                        </p:tgtEl>
                                      </p:cBhvr>
                                    </p:animEffect>
                                    <p:set>
                                      <p:cBhvr>
                                        <p:cTn id="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DF55-A83B-170C-2B52-F26B64CDC268}"/>
              </a:ext>
            </a:extLst>
          </p:cNvPr>
          <p:cNvSpPr>
            <a:spLocks noGrp="1"/>
          </p:cNvSpPr>
          <p:nvPr>
            <p:ph type="title"/>
          </p:nvPr>
        </p:nvSpPr>
        <p:spPr/>
        <p:txBody>
          <a:bodyPr/>
          <a:lstStyle/>
          <a:p>
            <a:r>
              <a:rPr lang="en-US" dirty="0"/>
              <a:t>Microservices architecture </a:t>
            </a:r>
            <a:endParaRPr lang="en-PK" dirty="0"/>
          </a:p>
        </p:txBody>
      </p:sp>
      <p:sp>
        <p:nvSpPr>
          <p:cNvPr id="3" name="Content Placeholder 2">
            <a:extLst>
              <a:ext uri="{FF2B5EF4-FFF2-40B4-BE49-F238E27FC236}">
                <a16:creationId xmlns:a16="http://schemas.microsoft.com/office/drawing/2014/main" id="{11FF1B08-FC4A-BD4E-FAFA-FD13E537BEA8}"/>
              </a:ext>
            </a:extLst>
          </p:cNvPr>
          <p:cNvSpPr>
            <a:spLocks noGrp="1"/>
          </p:cNvSpPr>
          <p:nvPr>
            <p:ph idx="1"/>
          </p:nvPr>
        </p:nvSpPr>
        <p:spPr>
          <a:xfrm>
            <a:off x="484094" y="2603500"/>
            <a:ext cx="11152094" cy="3416300"/>
          </a:xfrm>
        </p:spPr>
        <p:txBody>
          <a:bodyPr>
            <a:normAutofit/>
          </a:bodyPr>
          <a:lstStyle/>
          <a:p>
            <a:pPr algn="just"/>
            <a:r>
              <a:rPr lang="en-US" dirty="0"/>
              <a:t>Microservices architecture is an approach to software design and development that involves breaking down a large application into a collection of small, independent services that can be developed, deployed, and scaled independently. </a:t>
            </a:r>
          </a:p>
          <a:p>
            <a:pPr algn="just"/>
            <a:r>
              <a:rPr lang="en-US" dirty="0"/>
              <a:t>Each service is focused on a specific business capability and communicates with other services through lightweight protocols such as REST or messaging.</a:t>
            </a:r>
          </a:p>
          <a:p>
            <a:endParaRPr lang="en-US" dirty="0"/>
          </a:p>
          <a:p>
            <a:pPr marL="0" indent="0">
              <a:buNone/>
            </a:pPr>
            <a:endParaRPr lang="en-US" dirty="0"/>
          </a:p>
        </p:txBody>
      </p:sp>
      <p:pic>
        <p:nvPicPr>
          <p:cNvPr id="3074" name="Picture 2" descr="Microservice Architecture - Learn, Build and Deploy Applications | Edureka">
            <a:extLst>
              <a:ext uri="{FF2B5EF4-FFF2-40B4-BE49-F238E27FC236}">
                <a16:creationId xmlns:a16="http://schemas.microsoft.com/office/drawing/2014/main" id="{638E748E-D006-AF72-F69C-043DB76833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013" y="0"/>
            <a:ext cx="6910387" cy="6858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17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95CA3-8AB0-5726-CBA6-CE462C3DA5DF}"/>
              </a:ext>
            </a:extLst>
          </p:cNvPr>
          <p:cNvSpPr>
            <a:spLocks noGrp="1"/>
          </p:cNvSpPr>
          <p:nvPr>
            <p:ph type="title"/>
          </p:nvPr>
        </p:nvSpPr>
        <p:spPr>
          <a:xfrm>
            <a:off x="1504577" y="2517743"/>
            <a:ext cx="8825660" cy="1822514"/>
          </a:xfrm>
        </p:spPr>
        <p:txBody>
          <a:bodyPr/>
          <a:lstStyle/>
          <a:p>
            <a:r>
              <a:rPr lang="en-US" sz="2800" dirty="0"/>
              <a:t>The choice of which software architectural style to use depends on several factors, including the requirements and constraints of the system, the expected workload, the development team's expertise, and the available infrastructure. Here are some general guidelines that can help with the decision-making process:</a:t>
            </a:r>
            <a:br>
              <a:rPr lang="en-PK" sz="2800" dirty="0"/>
            </a:br>
            <a:endParaRPr lang="en-PK" sz="2800" dirty="0"/>
          </a:p>
        </p:txBody>
      </p:sp>
    </p:spTree>
    <p:extLst>
      <p:ext uri="{BB962C8B-B14F-4D97-AF65-F5344CB8AC3E}">
        <p14:creationId xmlns:p14="http://schemas.microsoft.com/office/powerpoint/2010/main" val="1470979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D00E-72A8-D39D-00AE-3577E7A9400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425159D-1C5F-BE42-449F-03A0F35C78D3}"/>
              </a:ext>
            </a:extLst>
          </p:cNvPr>
          <p:cNvSpPr>
            <a:spLocks noGrp="1"/>
          </p:cNvSpPr>
          <p:nvPr>
            <p:ph idx="1"/>
          </p:nvPr>
        </p:nvSpPr>
        <p:spPr/>
        <p:txBody>
          <a:bodyPr/>
          <a:lstStyle/>
          <a:p>
            <a:r>
              <a:rPr lang="en-US" dirty="0"/>
              <a:t>Monolithic architecture: This architecture style is well-suited for small to medium-sized applications with relatively simple requirements. It is also appropriate when the application is expected to have a low to medium level of traffic and the development team has expertise in a particular technology stack.</a:t>
            </a:r>
            <a:endParaRPr lang="en-PK" dirty="0"/>
          </a:p>
        </p:txBody>
      </p:sp>
    </p:spTree>
    <p:extLst>
      <p:ext uri="{BB962C8B-B14F-4D97-AF65-F5344CB8AC3E}">
        <p14:creationId xmlns:p14="http://schemas.microsoft.com/office/powerpoint/2010/main" val="3959023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CE93-80B1-13FD-C6D1-7CB06EA1A9C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BE1AE76-6EC0-CFA1-520F-C1DFCEEF83FC}"/>
              </a:ext>
            </a:extLst>
          </p:cNvPr>
          <p:cNvSpPr>
            <a:spLocks noGrp="1"/>
          </p:cNvSpPr>
          <p:nvPr>
            <p:ph idx="1"/>
          </p:nvPr>
        </p:nvSpPr>
        <p:spPr/>
        <p:txBody>
          <a:bodyPr/>
          <a:lstStyle/>
          <a:p>
            <a:r>
              <a:rPr lang="en-US" dirty="0"/>
              <a:t>Microservices architecture: This architecture style is appropriate for large and complex applications that require high scalability, availability, and resilience. It is also appropriate when the application is expected to have a high level of traffic and when the development team has expertise in distributed systems, containerization, and DevOps practices.</a:t>
            </a:r>
            <a:endParaRPr lang="en-PK" dirty="0"/>
          </a:p>
        </p:txBody>
      </p:sp>
      <p:sp>
        <p:nvSpPr>
          <p:cNvPr id="5" name="TextBox 4">
            <a:extLst>
              <a:ext uri="{FF2B5EF4-FFF2-40B4-BE49-F238E27FC236}">
                <a16:creationId xmlns:a16="http://schemas.microsoft.com/office/drawing/2014/main" id="{37BE1B0D-9511-E655-3398-4086375D0090}"/>
              </a:ext>
            </a:extLst>
          </p:cNvPr>
          <p:cNvSpPr txBox="1"/>
          <p:nvPr/>
        </p:nvSpPr>
        <p:spPr>
          <a:xfrm>
            <a:off x="847865" y="4542472"/>
            <a:ext cx="9439835" cy="147732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r>
              <a:rPr lang="en-US" b="1" i="0" dirty="0">
                <a:solidFill>
                  <a:schemeClr val="bg1"/>
                </a:solidFill>
                <a:effectLst/>
                <a:latin typeface="PT Serif" panose="020A0603040505020204" pitchFamily="18" charset="0"/>
              </a:rPr>
              <a:t>Best for:</a:t>
            </a:r>
            <a:endParaRPr lang="en-US" b="0" i="0" dirty="0">
              <a:solidFill>
                <a:schemeClr val="bg1"/>
              </a:solidFill>
              <a:effectLst/>
              <a:latin typeface="PT Serif" panose="020A0603040505020204" pitchFamily="18" charset="0"/>
            </a:endParaRPr>
          </a:p>
          <a:p>
            <a:pPr algn="l">
              <a:buFont typeface="Arial" panose="020B0604020202020204" pitchFamily="34" charset="0"/>
              <a:buChar char="•"/>
            </a:pPr>
            <a:r>
              <a:rPr lang="en-US" b="0" i="0" dirty="0">
                <a:solidFill>
                  <a:schemeClr val="bg1"/>
                </a:solidFill>
                <a:effectLst/>
                <a:latin typeface="PT Serif" panose="020A0603040505020204" pitchFamily="18" charset="0"/>
              </a:rPr>
              <a:t>Websites with small components</a:t>
            </a:r>
          </a:p>
          <a:p>
            <a:pPr algn="l">
              <a:buFont typeface="Arial" panose="020B0604020202020204" pitchFamily="34" charset="0"/>
              <a:buChar char="•"/>
            </a:pPr>
            <a:r>
              <a:rPr lang="en-US" b="0" i="0" dirty="0">
                <a:solidFill>
                  <a:schemeClr val="bg1"/>
                </a:solidFill>
                <a:effectLst/>
                <a:latin typeface="PT Serif" panose="020A0603040505020204" pitchFamily="18" charset="0"/>
              </a:rPr>
              <a:t>Corporate data centers with well-defined boundaries</a:t>
            </a:r>
          </a:p>
          <a:p>
            <a:pPr algn="l">
              <a:buFont typeface="Arial" panose="020B0604020202020204" pitchFamily="34" charset="0"/>
              <a:buChar char="•"/>
            </a:pPr>
            <a:r>
              <a:rPr lang="en-US" b="0" i="0" dirty="0">
                <a:solidFill>
                  <a:schemeClr val="bg1"/>
                </a:solidFill>
                <a:effectLst/>
                <a:latin typeface="PT Serif" panose="020A0603040505020204" pitchFamily="18" charset="0"/>
              </a:rPr>
              <a:t>Rapidly developing new businesses and web applications</a:t>
            </a:r>
          </a:p>
          <a:p>
            <a:pPr algn="l">
              <a:buFont typeface="Arial" panose="020B0604020202020204" pitchFamily="34" charset="0"/>
              <a:buChar char="•"/>
            </a:pPr>
            <a:r>
              <a:rPr lang="en-US" b="0" i="0" dirty="0">
                <a:solidFill>
                  <a:schemeClr val="bg1"/>
                </a:solidFill>
                <a:effectLst/>
                <a:latin typeface="PT Serif" panose="020A0603040505020204" pitchFamily="18" charset="0"/>
              </a:rPr>
              <a:t>Development teams that are spread out, often across the globe</a:t>
            </a:r>
          </a:p>
        </p:txBody>
      </p:sp>
    </p:spTree>
    <p:extLst>
      <p:ext uri="{BB962C8B-B14F-4D97-AF65-F5344CB8AC3E}">
        <p14:creationId xmlns:p14="http://schemas.microsoft.com/office/powerpoint/2010/main" val="15641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9F06-C74A-816B-6429-D38ED7E13D9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4A5562F-56F1-CA3F-6391-A3DB91429311}"/>
              </a:ext>
            </a:extLst>
          </p:cNvPr>
          <p:cNvSpPr>
            <a:spLocks noGrp="1"/>
          </p:cNvSpPr>
          <p:nvPr>
            <p:ph idx="1"/>
          </p:nvPr>
        </p:nvSpPr>
        <p:spPr>
          <a:xfrm>
            <a:off x="1154954" y="2603500"/>
            <a:ext cx="10203328" cy="3416300"/>
          </a:xfrm>
        </p:spPr>
        <p:txBody>
          <a:bodyPr/>
          <a:lstStyle/>
          <a:p>
            <a:pPr algn="just"/>
            <a:r>
              <a:rPr lang="en-US" dirty="0"/>
              <a:t>Event-driven architecture: This architecture style is appropriate when the application needs to respond to real-time events or when it needs to handle a large volume of data. It is also well-suited for building complex systems that need to be highly decoupled and resilient.</a:t>
            </a:r>
            <a:endParaRPr lang="en-PK" dirty="0"/>
          </a:p>
        </p:txBody>
      </p:sp>
      <p:sp>
        <p:nvSpPr>
          <p:cNvPr id="5" name="TextBox 4">
            <a:extLst>
              <a:ext uri="{FF2B5EF4-FFF2-40B4-BE49-F238E27FC236}">
                <a16:creationId xmlns:a16="http://schemas.microsoft.com/office/drawing/2014/main" id="{DE34A323-5651-4409-5750-4DC4586CC888}"/>
              </a:ext>
            </a:extLst>
          </p:cNvPr>
          <p:cNvSpPr txBox="1"/>
          <p:nvPr/>
        </p:nvSpPr>
        <p:spPr>
          <a:xfrm>
            <a:off x="833717" y="4311650"/>
            <a:ext cx="10766611" cy="1200329"/>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r>
              <a:rPr lang="en-US" b="1" i="0" dirty="0">
                <a:solidFill>
                  <a:schemeClr val="bg1"/>
                </a:solidFill>
                <a:effectLst/>
                <a:latin typeface="PT Serif" panose="020A0603040505020204" pitchFamily="18" charset="0"/>
              </a:rPr>
              <a:t>Best for:</a:t>
            </a:r>
            <a:endParaRPr lang="en-US" b="0" i="0" dirty="0">
              <a:solidFill>
                <a:schemeClr val="bg1"/>
              </a:solidFill>
              <a:effectLst/>
              <a:latin typeface="PT Serif" panose="020A0603040505020204" pitchFamily="18" charset="0"/>
            </a:endParaRPr>
          </a:p>
          <a:p>
            <a:pPr algn="l">
              <a:buFont typeface="Arial" panose="020B0604020202020204" pitchFamily="34" charset="0"/>
              <a:buChar char="•"/>
            </a:pPr>
            <a:r>
              <a:rPr lang="en-US" b="0" i="0" dirty="0">
                <a:solidFill>
                  <a:schemeClr val="bg1"/>
                </a:solidFill>
                <a:effectLst/>
                <a:latin typeface="PT Serif" panose="020A0603040505020204" pitchFamily="18" charset="0"/>
              </a:rPr>
              <a:t>Asynchronous systems with asynchronous data flow</a:t>
            </a:r>
          </a:p>
          <a:p>
            <a:pPr algn="l">
              <a:buFont typeface="Arial" panose="020B0604020202020204" pitchFamily="34" charset="0"/>
              <a:buChar char="•"/>
            </a:pPr>
            <a:r>
              <a:rPr lang="en-US" b="0" i="0" dirty="0">
                <a:solidFill>
                  <a:schemeClr val="bg1"/>
                </a:solidFill>
                <a:effectLst/>
                <a:latin typeface="PT Serif" panose="020A0603040505020204" pitchFamily="18" charset="0"/>
              </a:rPr>
              <a:t>Applications where the individual data blocks interact with only a few of the many modules</a:t>
            </a:r>
          </a:p>
          <a:p>
            <a:pPr algn="l">
              <a:buFont typeface="Arial" panose="020B0604020202020204" pitchFamily="34" charset="0"/>
              <a:buChar char="•"/>
            </a:pPr>
            <a:r>
              <a:rPr lang="en-US" b="0" i="0" dirty="0">
                <a:solidFill>
                  <a:schemeClr val="bg1"/>
                </a:solidFill>
                <a:effectLst/>
                <a:latin typeface="PT Serif" panose="020A0603040505020204" pitchFamily="18" charset="0"/>
              </a:rPr>
              <a:t>User interfaces</a:t>
            </a:r>
          </a:p>
        </p:txBody>
      </p:sp>
    </p:spTree>
    <p:extLst>
      <p:ext uri="{BB962C8B-B14F-4D97-AF65-F5344CB8AC3E}">
        <p14:creationId xmlns:p14="http://schemas.microsoft.com/office/powerpoint/2010/main" val="236461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F7BE-57D3-0DC8-6DC3-599B2EB7A11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46B6C3D-900A-A74B-482E-54F1E0DF317F}"/>
              </a:ext>
            </a:extLst>
          </p:cNvPr>
          <p:cNvSpPr>
            <a:spLocks noGrp="1"/>
          </p:cNvSpPr>
          <p:nvPr>
            <p:ph idx="1"/>
          </p:nvPr>
        </p:nvSpPr>
        <p:spPr/>
        <p:txBody>
          <a:bodyPr/>
          <a:lstStyle/>
          <a:p>
            <a:endParaRPr lang="en-PK"/>
          </a:p>
        </p:txBody>
      </p:sp>
      <p:pic>
        <p:nvPicPr>
          <p:cNvPr id="5122" name="Picture 2" descr="Google Wave Drips With Ambition. A New Communication Platform For A New  Web. | TechCrunch">
            <a:extLst>
              <a:ext uri="{FF2B5EF4-FFF2-40B4-BE49-F238E27FC236}">
                <a16:creationId xmlns:a16="http://schemas.microsoft.com/office/drawing/2014/main" id="{A799896F-7641-EE8C-1E74-522D3D0DE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81" y="0"/>
            <a:ext cx="105108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20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43D8-FB2D-1EE6-40E7-2D6940F4986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802EB6B-7C81-68B5-B9EF-ACF545C9A658}"/>
              </a:ext>
            </a:extLst>
          </p:cNvPr>
          <p:cNvSpPr>
            <a:spLocks noGrp="1"/>
          </p:cNvSpPr>
          <p:nvPr>
            <p:ph idx="1"/>
          </p:nvPr>
        </p:nvSpPr>
        <p:spPr/>
        <p:txBody>
          <a:bodyPr/>
          <a:lstStyle/>
          <a:p>
            <a:r>
              <a:rPr lang="en-US" dirty="0"/>
              <a:t>Layered architecture: This architecture style is appropriate for applications that require a clear separation of concerns and a well-defined structure. It is also appropriate when the application needs to be highly maintainable and testable.</a:t>
            </a:r>
            <a:endParaRPr lang="en-PK" dirty="0"/>
          </a:p>
        </p:txBody>
      </p:sp>
      <p:sp>
        <p:nvSpPr>
          <p:cNvPr id="4" name="TextBox 3">
            <a:extLst>
              <a:ext uri="{FF2B5EF4-FFF2-40B4-BE49-F238E27FC236}">
                <a16:creationId xmlns:a16="http://schemas.microsoft.com/office/drawing/2014/main" id="{2C5D740D-B4C0-A659-BBDF-7C215ADA361A}"/>
              </a:ext>
            </a:extLst>
          </p:cNvPr>
          <p:cNvSpPr txBox="1"/>
          <p:nvPr/>
        </p:nvSpPr>
        <p:spPr>
          <a:xfrm>
            <a:off x="778436" y="4265474"/>
            <a:ext cx="10135147" cy="1754326"/>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pPr algn="l"/>
            <a:r>
              <a:rPr lang="en-US" b="1" i="0" dirty="0">
                <a:solidFill>
                  <a:schemeClr val="bg1"/>
                </a:solidFill>
                <a:effectLst/>
                <a:latin typeface="PT Serif" panose="020A0603040505020204" pitchFamily="18" charset="0"/>
              </a:rPr>
              <a:t>Best for:</a:t>
            </a:r>
            <a:endParaRPr lang="en-US" b="0" i="0" dirty="0">
              <a:solidFill>
                <a:schemeClr val="bg1"/>
              </a:solidFill>
              <a:effectLst/>
              <a:latin typeface="PT Serif" panose="020A0603040505020204" pitchFamily="18" charset="0"/>
            </a:endParaRPr>
          </a:p>
          <a:p>
            <a:pPr algn="l">
              <a:buFont typeface="Arial" panose="020B0604020202020204" pitchFamily="34" charset="0"/>
              <a:buChar char="•"/>
            </a:pPr>
            <a:r>
              <a:rPr lang="en-US" b="0" i="0" dirty="0">
                <a:solidFill>
                  <a:schemeClr val="bg1"/>
                </a:solidFill>
                <a:effectLst/>
                <a:latin typeface="PT Serif" panose="020A0603040505020204" pitchFamily="18" charset="0"/>
              </a:rPr>
              <a:t>New applications that need to be built quickly</a:t>
            </a:r>
          </a:p>
          <a:p>
            <a:pPr algn="l">
              <a:buFont typeface="Arial" panose="020B0604020202020204" pitchFamily="34" charset="0"/>
              <a:buChar char="•"/>
            </a:pPr>
            <a:r>
              <a:rPr lang="en-US" b="0" i="0" dirty="0">
                <a:solidFill>
                  <a:schemeClr val="bg1"/>
                </a:solidFill>
                <a:effectLst/>
                <a:latin typeface="PT Serif" panose="020A0603040505020204" pitchFamily="18" charset="0"/>
              </a:rPr>
              <a:t>Enterprise or business applications that need to mirror traditional IT departments and processes</a:t>
            </a:r>
          </a:p>
          <a:p>
            <a:pPr algn="l">
              <a:buFont typeface="Arial" panose="020B0604020202020204" pitchFamily="34" charset="0"/>
              <a:buChar char="•"/>
            </a:pPr>
            <a:r>
              <a:rPr lang="en-US" b="0" i="0" dirty="0">
                <a:solidFill>
                  <a:schemeClr val="bg1"/>
                </a:solidFill>
                <a:effectLst/>
                <a:latin typeface="PT Serif" panose="020A0603040505020204" pitchFamily="18" charset="0"/>
              </a:rPr>
              <a:t>Teams with inexperienced developers who don’t understand other architectures yet</a:t>
            </a:r>
          </a:p>
          <a:p>
            <a:pPr algn="l">
              <a:buFont typeface="Arial" panose="020B0604020202020204" pitchFamily="34" charset="0"/>
              <a:buChar char="•"/>
            </a:pPr>
            <a:r>
              <a:rPr lang="en-US" b="0" i="0" dirty="0">
                <a:solidFill>
                  <a:schemeClr val="bg1"/>
                </a:solidFill>
                <a:effectLst/>
                <a:latin typeface="PT Serif" panose="020A0603040505020204" pitchFamily="18" charset="0"/>
              </a:rPr>
              <a:t>Applications requiring strict maintainability and testability standards</a:t>
            </a:r>
          </a:p>
          <a:p>
            <a:endParaRPr lang="en-PK" dirty="0">
              <a:solidFill>
                <a:schemeClr val="bg1"/>
              </a:solidFill>
            </a:endParaRPr>
          </a:p>
        </p:txBody>
      </p:sp>
    </p:spTree>
    <p:extLst>
      <p:ext uri="{BB962C8B-B14F-4D97-AF65-F5344CB8AC3E}">
        <p14:creationId xmlns:p14="http://schemas.microsoft.com/office/powerpoint/2010/main" val="417099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E453-54AC-A9FF-F006-EDA6DAB3DE1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2FC0FB5-28DA-70B5-ABF7-D47C2E213D3E}"/>
              </a:ext>
            </a:extLst>
          </p:cNvPr>
          <p:cNvSpPr>
            <a:spLocks noGrp="1"/>
          </p:cNvSpPr>
          <p:nvPr>
            <p:ph idx="1"/>
          </p:nvPr>
        </p:nvSpPr>
        <p:spPr>
          <a:xfrm>
            <a:off x="1154954" y="2603500"/>
            <a:ext cx="10409517" cy="3416300"/>
          </a:xfrm>
        </p:spPr>
        <p:txBody>
          <a:bodyPr/>
          <a:lstStyle/>
          <a:p>
            <a:r>
              <a:rPr lang="en-US" dirty="0"/>
              <a:t>Pipe and Filter architecture: This architectural style is often used in applications that involve data processing, such as image or video processing, audio processing, or data analysis. It can also be used in data integration scenarios, where data needs to be transformed and manipulated as it moves between systems.</a:t>
            </a:r>
            <a:endParaRPr lang="en-PK" dirty="0"/>
          </a:p>
        </p:txBody>
      </p:sp>
    </p:spTree>
    <p:extLst>
      <p:ext uri="{BB962C8B-B14F-4D97-AF65-F5344CB8AC3E}">
        <p14:creationId xmlns:p14="http://schemas.microsoft.com/office/powerpoint/2010/main" val="3928522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241E-5C10-B9EA-286E-656D261F9B3D}"/>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4357F99C-8835-B9F0-7B1D-FB7BC32D7F96}"/>
              </a:ext>
            </a:extLst>
          </p:cNvPr>
          <p:cNvSpPr>
            <a:spLocks noGrp="1"/>
          </p:cNvSpPr>
          <p:nvPr>
            <p:ph idx="1"/>
          </p:nvPr>
        </p:nvSpPr>
        <p:spPr>
          <a:xfrm>
            <a:off x="1154954" y="2603500"/>
            <a:ext cx="10094683" cy="3416300"/>
          </a:xfrm>
        </p:spPr>
        <p:txBody>
          <a:bodyPr>
            <a:normAutofit/>
          </a:bodyPr>
          <a:lstStyle/>
          <a:p>
            <a:pPr algn="just"/>
            <a:r>
              <a:rPr lang="en-US" sz="2800" dirty="0"/>
              <a:t>The choice of architectural style can have a significant impact on the quality of the software system being developed. </a:t>
            </a:r>
            <a:r>
              <a:rPr lang="en-US" sz="2800" b="1" dirty="0"/>
              <a:t>Here are some of the ways that architectural style can affect software quality:</a:t>
            </a:r>
          </a:p>
          <a:p>
            <a:pPr algn="just"/>
            <a:endParaRPr lang="en-US" sz="2800" dirty="0"/>
          </a:p>
          <a:p>
            <a:pPr algn="just"/>
            <a:endParaRPr lang="en-PK" sz="2800" dirty="0"/>
          </a:p>
        </p:txBody>
      </p:sp>
    </p:spTree>
    <p:extLst>
      <p:ext uri="{BB962C8B-B14F-4D97-AF65-F5344CB8AC3E}">
        <p14:creationId xmlns:p14="http://schemas.microsoft.com/office/powerpoint/2010/main" val="2266127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12F6-2DBB-FAFC-9323-8E115906D2E5}"/>
              </a:ext>
            </a:extLst>
          </p:cNvPr>
          <p:cNvSpPr>
            <a:spLocks noGrp="1"/>
          </p:cNvSpPr>
          <p:nvPr>
            <p:ph type="title"/>
          </p:nvPr>
        </p:nvSpPr>
        <p:spPr/>
        <p:txBody>
          <a:bodyPr/>
          <a:lstStyle/>
          <a:p>
            <a:r>
              <a:rPr lang="en-US" dirty="0"/>
              <a:t>Modularity and maintainability </a:t>
            </a:r>
            <a:endParaRPr lang="en-PK" dirty="0"/>
          </a:p>
        </p:txBody>
      </p:sp>
      <p:sp>
        <p:nvSpPr>
          <p:cNvPr id="3" name="Content Placeholder 2">
            <a:extLst>
              <a:ext uri="{FF2B5EF4-FFF2-40B4-BE49-F238E27FC236}">
                <a16:creationId xmlns:a16="http://schemas.microsoft.com/office/drawing/2014/main" id="{E8381911-72A3-816D-DF3D-27397CE5549E}"/>
              </a:ext>
            </a:extLst>
          </p:cNvPr>
          <p:cNvSpPr>
            <a:spLocks noGrp="1"/>
          </p:cNvSpPr>
          <p:nvPr>
            <p:ph idx="1"/>
          </p:nvPr>
        </p:nvSpPr>
        <p:spPr>
          <a:xfrm>
            <a:off x="564776" y="2603500"/>
            <a:ext cx="11037198" cy="3416300"/>
          </a:xfrm>
        </p:spPr>
        <p:txBody>
          <a:bodyPr>
            <a:normAutofit/>
          </a:bodyPr>
          <a:lstStyle/>
          <a:p>
            <a:pPr marL="0" indent="0" algn="just">
              <a:buNone/>
            </a:pPr>
            <a:r>
              <a:rPr lang="en-US" b="0" i="0" dirty="0">
                <a:solidFill>
                  <a:srgbClr val="374151"/>
                </a:solidFill>
                <a:effectLst/>
                <a:latin typeface="+mj-lt"/>
              </a:rPr>
              <a:t>A well-designed architecture can help improve modularity and separation of concerns in the software system, making it easier to maintain and modify over time. </a:t>
            </a:r>
          </a:p>
          <a:p>
            <a:pPr marL="0" indent="0" algn="just">
              <a:buNone/>
            </a:pPr>
            <a:r>
              <a:rPr lang="en-US" b="0" i="0" dirty="0">
                <a:solidFill>
                  <a:srgbClr val="374151"/>
                </a:solidFill>
                <a:effectLst/>
                <a:latin typeface="+mj-lt"/>
              </a:rPr>
              <a:t>Architectural styles such as Layered or Microservices can be particularly effective in this regard.</a:t>
            </a:r>
          </a:p>
          <a:p>
            <a:pPr algn="just"/>
            <a:endParaRPr lang="en-PK" dirty="0">
              <a:latin typeface="+mj-lt"/>
            </a:endParaRPr>
          </a:p>
        </p:txBody>
      </p:sp>
    </p:spTree>
    <p:extLst>
      <p:ext uri="{BB962C8B-B14F-4D97-AF65-F5344CB8AC3E}">
        <p14:creationId xmlns:p14="http://schemas.microsoft.com/office/powerpoint/2010/main" val="517136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C47A-2006-5221-06A2-28A4A2453524}"/>
              </a:ext>
            </a:extLst>
          </p:cNvPr>
          <p:cNvSpPr>
            <a:spLocks noGrp="1"/>
          </p:cNvSpPr>
          <p:nvPr>
            <p:ph type="title"/>
          </p:nvPr>
        </p:nvSpPr>
        <p:spPr/>
        <p:txBody>
          <a:bodyPr/>
          <a:lstStyle/>
          <a:p>
            <a:r>
              <a:rPr lang="en-US" dirty="0"/>
              <a:t>Scalability and performance</a:t>
            </a:r>
            <a:endParaRPr lang="en-PK" dirty="0"/>
          </a:p>
        </p:txBody>
      </p:sp>
      <p:sp>
        <p:nvSpPr>
          <p:cNvPr id="3" name="Content Placeholder 2">
            <a:extLst>
              <a:ext uri="{FF2B5EF4-FFF2-40B4-BE49-F238E27FC236}">
                <a16:creationId xmlns:a16="http://schemas.microsoft.com/office/drawing/2014/main" id="{8155166C-06A0-445E-6530-B8F247A2FEF8}"/>
              </a:ext>
            </a:extLst>
          </p:cNvPr>
          <p:cNvSpPr>
            <a:spLocks noGrp="1"/>
          </p:cNvSpPr>
          <p:nvPr>
            <p:ph idx="1"/>
          </p:nvPr>
        </p:nvSpPr>
        <p:spPr>
          <a:xfrm>
            <a:off x="528918" y="2603500"/>
            <a:ext cx="11071411" cy="3416300"/>
          </a:xfrm>
        </p:spPr>
        <p:txBody>
          <a:bodyPr>
            <a:normAutofit/>
          </a:bodyPr>
          <a:lstStyle/>
          <a:p>
            <a:pPr marL="0" indent="0" algn="just">
              <a:buFont typeface="Wingdings 3" charset="2"/>
              <a:buNone/>
            </a:pPr>
            <a:r>
              <a:rPr lang="en-US" dirty="0">
                <a:solidFill>
                  <a:srgbClr val="374151"/>
                </a:solidFill>
                <a:latin typeface="+mj-lt"/>
              </a:rPr>
              <a:t>Some architectural styles, such as Client-Server and Microservices, are designed to enable scalability and high performance by distributing processing across multiple machines or nodes. This can help ensure that the system can handle increasing loads and remain responsive even under heavy use.</a:t>
            </a:r>
          </a:p>
          <a:p>
            <a:pPr marL="0" indent="0" algn="just">
              <a:buNone/>
            </a:pPr>
            <a:endParaRPr lang="en-PK" dirty="0">
              <a:latin typeface="Century Gothic (Headings)"/>
            </a:endParaRPr>
          </a:p>
        </p:txBody>
      </p:sp>
    </p:spTree>
    <p:extLst>
      <p:ext uri="{BB962C8B-B14F-4D97-AF65-F5344CB8AC3E}">
        <p14:creationId xmlns:p14="http://schemas.microsoft.com/office/powerpoint/2010/main" val="3866734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CA1-E7B5-7231-389A-C83E7A02F0B0}"/>
              </a:ext>
            </a:extLst>
          </p:cNvPr>
          <p:cNvSpPr>
            <a:spLocks noGrp="1"/>
          </p:cNvSpPr>
          <p:nvPr>
            <p:ph type="title"/>
          </p:nvPr>
        </p:nvSpPr>
        <p:spPr/>
        <p:txBody>
          <a:bodyPr/>
          <a:lstStyle/>
          <a:p>
            <a:r>
              <a:rPr lang="en-US" dirty="0"/>
              <a:t>Flexibility and adaptability</a:t>
            </a:r>
            <a:endParaRPr lang="en-PK" dirty="0"/>
          </a:p>
        </p:txBody>
      </p:sp>
      <p:sp>
        <p:nvSpPr>
          <p:cNvPr id="3" name="Content Placeholder 2">
            <a:extLst>
              <a:ext uri="{FF2B5EF4-FFF2-40B4-BE49-F238E27FC236}">
                <a16:creationId xmlns:a16="http://schemas.microsoft.com/office/drawing/2014/main" id="{5FEBF10D-3196-63C5-8ABE-3992D6F271B9}"/>
              </a:ext>
            </a:extLst>
          </p:cNvPr>
          <p:cNvSpPr>
            <a:spLocks noGrp="1"/>
          </p:cNvSpPr>
          <p:nvPr>
            <p:ph idx="1"/>
          </p:nvPr>
        </p:nvSpPr>
        <p:spPr>
          <a:xfrm>
            <a:off x="486562" y="2603500"/>
            <a:ext cx="11123802" cy="3416300"/>
          </a:xfrm>
        </p:spPr>
        <p:txBody>
          <a:bodyPr>
            <a:normAutofit/>
          </a:bodyPr>
          <a:lstStyle/>
          <a:p>
            <a:pPr marL="0" indent="0" algn="just">
              <a:buNone/>
            </a:pPr>
            <a:r>
              <a:rPr lang="en-US" b="0" i="0" dirty="0">
                <a:solidFill>
                  <a:srgbClr val="374151"/>
                </a:solidFill>
                <a:effectLst/>
                <a:latin typeface="+mj-lt"/>
              </a:rPr>
              <a:t>Architectural styles such as Event-Driven and Pipe and Filter can be particularly effective in enabling flexibility and adaptability, as they allow different parts of the system to communicate and work together in loosely coupled ways. </a:t>
            </a:r>
          </a:p>
          <a:p>
            <a:pPr marL="0" indent="0" algn="just">
              <a:buNone/>
            </a:pPr>
            <a:r>
              <a:rPr lang="en-US" b="0" i="0" dirty="0">
                <a:solidFill>
                  <a:srgbClr val="374151"/>
                </a:solidFill>
                <a:effectLst/>
                <a:latin typeface="+mj-lt"/>
              </a:rPr>
              <a:t>This can help ensure that the system can evolve and adapt to changing requirements and circumstances.</a:t>
            </a:r>
          </a:p>
          <a:p>
            <a:pPr marL="0" indent="0" algn="just">
              <a:buNone/>
            </a:pPr>
            <a:endParaRPr lang="en-PK" dirty="0">
              <a:latin typeface="+mj-lt"/>
            </a:endParaRPr>
          </a:p>
        </p:txBody>
      </p:sp>
    </p:spTree>
    <p:extLst>
      <p:ext uri="{BB962C8B-B14F-4D97-AF65-F5344CB8AC3E}">
        <p14:creationId xmlns:p14="http://schemas.microsoft.com/office/powerpoint/2010/main" val="1397041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12CF-722D-25D0-A395-E18D71C8EDB8}"/>
              </a:ext>
            </a:extLst>
          </p:cNvPr>
          <p:cNvSpPr>
            <a:spLocks noGrp="1"/>
          </p:cNvSpPr>
          <p:nvPr>
            <p:ph type="title"/>
          </p:nvPr>
        </p:nvSpPr>
        <p:spPr/>
        <p:txBody>
          <a:bodyPr/>
          <a:lstStyle/>
          <a:p>
            <a:r>
              <a:rPr lang="en-US" dirty="0"/>
              <a:t>Security and reliability</a:t>
            </a:r>
            <a:endParaRPr lang="en-PK" dirty="0"/>
          </a:p>
        </p:txBody>
      </p:sp>
      <p:sp>
        <p:nvSpPr>
          <p:cNvPr id="3" name="Content Placeholder 2">
            <a:extLst>
              <a:ext uri="{FF2B5EF4-FFF2-40B4-BE49-F238E27FC236}">
                <a16:creationId xmlns:a16="http://schemas.microsoft.com/office/drawing/2014/main" id="{E15F66BA-DD8B-90DF-A3E0-A397AECEB177}"/>
              </a:ext>
            </a:extLst>
          </p:cNvPr>
          <p:cNvSpPr>
            <a:spLocks noGrp="1"/>
          </p:cNvSpPr>
          <p:nvPr>
            <p:ph idx="1"/>
          </p:nvPr>
        </p:nvSpPr>
        <p:spPr>
          <a:xfrm>
            <a:off x="729842" y="2603500"/>
            <a:ext cx="10922466" cy="3416300"/>
          </a:xfrm>
        </p:spPr>
        <p:txBody>
          <a:bodyPr/>
          <a:lstStyle/>
          <a:p>
            <a:pPr marL="0" indent="0" algn="just">
              <a:buNone/>
            </a:pPr>
            <a:r>
              <a:rPr lang="en-US" b="0" i="0" dirty="0">
                <a:solidFill>
                  <a:srgbClr val="374151"/>
                </a:solidFill>
                <a:effectLst/>
                <a:latin typeface="+mj-lt"/>
              </a:rPr>
              <a:t>Architectural style can also impact the security and reliability of the software system. </a:t>
            </a:r>
          </a:p>
          <a:p>
            <a:pPr marL="0" indent="0" algn="just">
              <a:buNone/>
            </a:pPr>
            <a:r>
              <a:rPr lang="en-US" b="0" i="0" dirty="0">
                <a:solidFill>
                  <a:srgbClr val="374151"/>
                </a:solidFill>
                <a:effectLst/>
                <a:latin typeface="+mj-lt"/>
              </a:rPr>
              <a:t>For example, a well-designed Microservices architecture may be more resilient to failures or attacks, as each service can be isolated and secured individually.</a:t>
            </a:r>
          </a:p>
          <a:p>
            <a:pPr marL="0" indent="0" algn="just">
              <a:buNone/>
            </a:pPr>
            <a:endParaRPr lang="en-PK" dirty="0">
              <a:latin typeface="+mj-lt"/>
            </a:endParaRPr>
          </a:p>
        </p:txBody>
      </p:sp>
    </p:spTree>
    <p:extLst>
      <p:ext uri="{BB962C8B-B14F-4D97-AF65-F5344CB8AC3E}">
        <p14:creationId xmlns:p14="http://schemas.microsoft.com/office/powerpoint/2010/main" val="2906378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6226-F184-1733-8F9C-7FE73E94E695}"/>
              </a:ext>
            </a:extLst>
          </p:cNvPr>
          <p:cNvSpPr>
            <a:spLocks noGrp="1"/>
          </p:cNvSpPr>
          <p:nvPr>
            <p:ph type="title"/>
          </p:nvPr>
        </p:nvSpPr>
        <p:spPr/>
        <p:txBody>
          <a:bodyPr/>
          <a:lstStyle/>
          <a:p>
            <a:r>
              <a:rPr lang="en-US" dirty="0"/>
              <a:t>User experience</a:t>
            </a:r>
            <a:endParaRPr lang="en-PK" dirty="0"/>
          </a:p>
        </p:txBody>
      </p:sp>
      <p:sp>
        <p:nvSpPr>
          <p:cNvPr id="3" name="Content Placeholder 2">
            <a:extLst>
              <a:ext uri="{FF2B5EF4-FFF2-40B4-BE49-F238E27FC236}">
                <a16:creationId xmlns:a16="http://schemas.microsoft.com/office/drawing/2014/main" id="{E9AEBF0B-5DAC-57A3-74D2-1CDC889F76FF}"/>
              </a:ext>
            </a:extLst>
          </p:cNvPr>
          <p:cNvSpPr>
            <a:spLocks noGrp="1"/>
          </p:cNvSpPr>
          <p:nvPr>
            <p:ph idx="1"/>
          </p:nvPr>
        </p:nvSpPr>
        <p:spPr>
          <a:xfrm>
            <a:off x="553674" y="2603500"/>
            <a:ext cx="11132190" cy="3416300"/>
          </a:xfrm>
        </p:spPr>
        <p:txBody>
          <a:bodyPr/>
          <a:lstStyle/>
          <a:p>
            <a:pPr marL="0" indent="0" algn="just">
              <a:buNone/>
            </a:pPr>
            <a:r>
              <a:rPr lang="en-US" b="0" i="0" dirty="0">
                <a:solidFill>
                  <a:srgbClr val="374151"/>
                </a:solidFill>
                <a:effectLst/>
                <a:latin typeface="+mj-lt"/>
              </a:rPr>
              <a:t>Finally, architectural style can also impact the user experience of the software system. In general the more the distributed the set of tasks are , more convenient it is to focus on user interface to improve usability. </a:t>
            </a:r>
          </a:p>
          <a:p>
            <a:pPr marL="0" indent="0" algn="just">
              <a:buNone/>
            </a:pPr>
            <a:r>
              <a:rPr lang="en-US" dirty="0">
                <a:solidFill>
                  <a:srgbClr val="374151"/>
                </a:solidFill>
                <a:latin typeface="+mj-lt"/>
              </a:rPr>
              <a:t>A</a:t>
            </a:r>
            <a:r>
              <a:rPr lang="en-US" b="0" i="0" dirty="0">
                <a:solidFill>
                  <a:srgbClr val="374151"/>
                </a:solidFill>
                <a:effectLst/>
                <a:latin typeface="+mj-lt"/>
              </a:rPr>
              <a:t> well-designed </a:t>
            </a:r>
            <a:r>
              <a:rPr lang="en-US" b="1" i="0" dirty="0">
                <a:solidFill>
                  <a:srgbClr val="374151"/>
                </a:solidFill>
                <a:effectLst/>
                <a:latin typeface="+mj-lt"/>
              </a:rPr>
              <a:t>User Interface architecture </a:t>
            </a:r>
            <a:r>
              <a:rPr lang="en-US" b="0" i="0" dirty="0">
                <a:solidFill>
                  <a:srgbClr val="374151"/>
                </a:solidFill>
                <a:effectLst/>
                <a:latin typeface="+mj-lt"/>
              </a:rPr>
              <a:t>can help ensure that the system is intuitive and easy to use, while a poorly designed architecture can lead to confusing or frustrating user experiences.</a:t>
            </a:r>
          </a:p>
          <a:p>
            <a:pPr marL="0" indent="0" algn="just">
              <a:buNone/>
            </a:pPr>
            <a:endParaRPr lang="en-PK" dirty="0">
              <a:latin typeface="+mj-lt"/>
            </a:endParaRPr>
          </a:p>
        </p:txBody>
      </p:sp>
    </p:spTree>
    <p:extLst>
      <p:ext uri="{BB962C8B-B14F-4D97-AF65-F5344CB8AC3E}">
        <p14:creationId xmlns:p14="http://schemas.microsoft.com/office/powerpoint/2010/main" val="3186743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72B6-07D9-0BF1-2965-C5574333132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844F0F7-9DAE-13A3-D313-9F327C57F8AB}"/>
              </a:ext>
            </a:extLst>
          </p:cNvPr>
          <p:cNvSpPr>
            <a:spLocks noGrp="1"/>
          </p:cNvSpPr>
          <p:nvPr>
            <p:ph idx="1"/>
          </p:nvPr>
        </p:nvSpPr>
        <p:spPr/>
        <p:txBody>
          <a:bodyPr/>
          <a:lstStyle/>
          <a:p>
            <a:endParaRPr lang="en-PK"/>
          </a:p>
        </p:txBody>
      </p:sp>
      <p:pic>
        <p:nvPicPr>
          <p:cNvPr id="4098" name="Picture 2" descr="The Golden Hammer Anti-pattern. “If all you have is a hammer… | by Luminant  Tech | Medium">
            <a:extLst>
              <a:ext uri="{FF2B5EF4-FFF2-40B4-BE49-F238E27FC236}">
                <a16:creationId xmlns:a16="http://schemas.microsoft.com/office/drawing/2014/main" id="{E1B25586-FD1A-D1B5-1ED5-6161F604A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264" y="1844525"/>
            <a:ext cx="55245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971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3A62-D47D-1410-A243-7D0E6B8D430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F1EDAC9-C9EF-715C-D52A-CB0AE972ED18}"/>
              </a:ext>
            </a:extLst>
          </p:cNvPr>
          <p:cNvSpPr>
            <a:spLocks noGrp="1"/>
          </p:cNvSpPr>
          <p:nvPr>
            <p:ph idx="1"/>
          </p:nvPr>
        </p:nvSpPr>
        <p:spPr/>
        <p:txBody>
          <a:bodyPr/>
          <a:lstStyle/>
          <a:p>
            <a:r>
              <a:rPr lang="en-US" dirty="0"/>
              <a:t>https://www.bredemeyer.com/whatis.htm</a:t>
            </a:r>
            <a:endParaRPr lang="en-PK" dirty="0"/>
          </a:p>
        </p:txBody>
      </p:sp>
    </p:spTree>
    <p:extLst>
      <p:ext uri="{BB962C8B-B14F-4D97-AF65-F5344CB8AC3E}">
        <p14:creationId xmlns:p14="http://schemas.microsoft.com/office/powerpoint/2010/main" val="198088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F7BF-33AA-B25F-F047-932A6517DAD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001F857-9C16-94FA-0C8F-5239CB91A892}"/>
              </a:ext>
            </a:extLst>
          </p:cNvPr>
          <p:cNvSpPr>
            <a:spLocks noGrp="1"/>
          </p:cNvSpPr>
          <p:nvPr>
            <p:ph idx="1"/>
          </p:nvPr>
        </p:nvSpPr>
        <p:spPr/>
        <p:txBody>
          <a:bodyPr/>
          <a:lstStyle/>
          <a:p>
            <a:r>
              <a:rPr lang="en-US" dirty="0"/>
              <a:t>Google Wave: Google Wave was a collaboration platform that aimed to bring together email, chat, and document collaboration in a single interface. However, the platform was confusing for users, and many found it difficult to navigate. The complex UI was a major factor in the platform's failure.</a:t>
            </a:r>
            <a:endParaRPr lang="en-PK" dirty="0"/>
          </a:p>
        </p:txBody>
      </p:sp>
    </p:spTree>
    <p:extLst>
      <p:ext uri="{BB962C8B-B14F-4D97-AF65-F5344CB8AC3E}">
        <p14:creationId xmlns:p14="http://schemas.microsoft.com/office/powerpoint/2010/main" val="782111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47BE-79BB-5D36-BF76-A293EB02140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661B87A-C8F2-1661-30F9-51A26B210BA1}"/>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282902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F0EB21-1FA0-4EBF-2FDF-8D7A49974E05}"/>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292341" y="0"/>
            <a:ext cx="9607317" cy="6366883"/>
          </a:xfrm>
          <a:prstGeom prst="rect">
            <a:avLst/>
          </a:prstGeom>
        </p:spPr>
      </p:pic>
    </p:spTree>
    <p:extLst>
      <p:ext uri="{BB962C8B-B14F-4D97-AF65-F5344CB8AC3E}">
        <p14:creationId xmlns:p14="http://schemas.microsoft.com/office/powerpoint/2010/main" val="282571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1084-7581-2F64-5A4C-431649B0702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D87FCDD-232F-085F-D3E7-74FA7C995B95}"/>
              </a:ext>
            </a:extLst>
          </p:cNvPr>
          <p:cNvSpPr>
            <a:spLocks noGrp="1"/>
          </p:cNvSpPr>
          <p:nvPr>
            <p:ph idx="1"/>
          </p:nvPr>
        </p:nvSpPr>
        <p:spPr/>
        <p:txBody>
          <a:bodyPr/>
          <a:lstStyle/>
          <a:p>
            <a:endParaRPr lang="en-PK" dirty="0"/>
          </a:p>
        </p:txBody>
      </p:sp>
      <p:pic>
        <p:nvPicPr>
          <p:cNvPr id="6146" name="Picture 2" descr="Windows 8 suffers from the Microsoft Bob effect | BetaNews">
            <a:extLst>
              <a:ext uri="{FF2B5EF4-FFF2-40B4-BE49-F238E27FC236}">
                <a16:creationId xmlns:a16="http://schemas.microsoft.com/office/drawing/2014/main" id="{12818762-064E-CA27-A38C-5A363AA43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009" y="318170"/>
            <a:ext cx="7210600" cy="531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0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B74A-66AE-B1E0-4450-59D3CADA337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DAFA888-2A8F-6367-5C64-0377C87CEF72}"/>
              </a:ext>
            </a:extLst>
          </p:cNvPr>
          <p:cNvSpPr>
            <a:spLocks noGrp="1"/>
          </p:cNvSpPr>
          <p:nvPr>
            <p:ph idx="1"/>
          </p:nvPr>
        </p:nvSpPr>
        <p:spPr/>
        <p:txBody>
          <a:bodyPr/>
          <a:lstStyle/>
          <a:p>
            <a:r>
              <a:rPr lang="en-US" dirty="0"/>
              <a:t>Microsoft Bob: Microsoft Bob was an ambitious project that aimed to create a new, user-friendly interface for Windows. However, the project was a complete failure due to poor UI design. The cartoonish UI was confusing for users, and the software was slow and buggy.</a:t>
            </a:r>
            <a:endParaRPr lang="en-PK" dirty="0"/>
          </a:p>
          <a:p>
            <a:endParaRPr lang="en-PK" dirty="0"/>
          </a:p>
        </p:txBody>
      </p:sp>
    </p:spTree>
    <p:extLst>
      <p:ext uri="{BB962C8B-B14F-4D97-AF65-F5344CB8AC3E}">
        <p14:creationId xmlns:p14="http://schemas.microsoft.com/office/powerpoint/2010/main" val="233844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35FB-077B-DA98-B3CD-56B485BDFCC7}"/>
              </a:ext>
            </a:extLst>
          </p:cNvPr>
          <p:cNvSpPr>
            <a:spLocks noGrp="1"/>
          </p:cNvSpPr>
          <p:nvPr>
            <p:ph type="title"/>
          </p:nvPr>
        </p:nvSpPr>
        <p:spPr>
          <a:xfrm>
            <a:off x="1154954" y="973668"/>
            <a:ext cx="9524231" cy="706964"/>
          </a:xfrm>
        </p:spPr>
        <p:txBody>
          <a:bodyPr/>
          <a:lstStyle/>
          <a:p>
            <a:r>
              <a:rPr lang="en-US" dirty="0"/>
              <a:t>Software Quality </a:t>
            </a:r>
            <a:r>
              <a:rPr lang="en-US" sz="2800" dirty="0"/>
              <a:t>(usability of software design)</a:t>
            </a:r>
            <a:endParaRPr lang="en-PK" dirty="0"/>
          </a:p>
        </p:txBody>
      </p:sp>
      <p:sp>
        <p:nvSpPr>
          <p:cNvPr id="3" name="Content Placeholder 2">
            <a:extLst>
              <a:ext uri="{FF2B5EF4-FFF2-40B4-BE49-F238E27FC236}">
                <a16:creationId xmlns:a16="http://schemas.microsoft.com/office/drawing/2014/main" id="{D231FF3D-974D-4AB6-5B43-469F289CFE7A}"/>
              </a:ext>
            </a:extLst>
          </p:cNvPr>
          <p:cNvSpPr>
            <a:spLocks noGrp="1"/>
          </p:cNvSpPr>
          <p:nvPr>
            <p:ph idx="1"/>
          </p:nvPr>
        </p:nvSpPr>
        <p:spPr/>
        <p:txBody>
          <a:bodyPr>
            <a:normAutofit/>
          </a:bodyPr>
          <a:lstStyle/>
          <a:p>
            <a:r>
              <a:rPr lang="en-US" sz="2800" dirty="0"/>
              <a:t>Paper prototyping</a:t>
            </a:r>
          </a:p>
          <a:p>
            <a:r>
              <a:rPr lang="en-US" sz="2800" dirty="0"/>
              <a:t>Mockups and wireframes</a:t>
            </a:r>
            <a:endParaRPr lang="en-PK" sz="2800" dirty="0"/>
          </a:p>
        </p:txBody>
      </p:sp>
    </p:spTree>
    <p:extLst>
      <p:ext uri="{BB962C8B-B14F-4D97-AF65-F5344CB8AC3E}">
        <p14:creationId xmlns:p14="http://schemas.microsoft.com/office/powerpoint/2010/main" val="86560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6D1C-C334-4752-D0A9-C6FDBFE8261D}"/>
              </a:ext>
            </a:extLst>
          </p:cNvPr>
          <p:cNvSpPr>
            <a:spLocks noGrp="1"/>
          </p:cNvSpPr>
          <p:nvPr>
            <p:ph type="title"/>
          </p:nvPr>
        </p:nvSpPr>
        <p:spPr/>
        <p:txBody>
          <a:bodyPr/>
          <a:lstStyle/>
          <a:p>
            <a:r>
              <a:rPr lang="en-US" dirty="0"/>
              <a:t>UI Related Design Heuristics</a:t>
            </a:r>
            <a:br>
              <a:rPr lang="en-US" dirty="0"/>
            </a:br>
            <a:endParaRPr lang="en-PK" dirty="0"/>
          </a:p>
        </p:txBody>
      </p:sp>
      <p:sp>
        <p:nvSpPr>
          <p:cNvPr id="3" name="Content Placeholder 2">
            <a:extLst>
              <a:ext uri="{FF2B5EF4-FFF2-40B4-BE49-F238E27FC236}">
                <a16:creationId xmlns:a16="http://schemas.microsoft.com/office/drawing/2014/main" id="{F09D0CA7-BBEE-8C81-F120-DA1A483E64A2}"/>
              </a:ext>
            </a:extLst>
          </p:cNvPr>
          <p:cNvSpPr>
            <a:spLocks noGrp="1"/>
          </p:cNvSpPr>
          <p:nvPr>
            <p:ph idx="1"/>
          </p:nvPr>
        </p:nvSpPr>
        <p:spPr>
          <a:xfrm>
            <a:off x="1154954" y="2603500"/>
            <a:ext cx="10589633" cy="3416300"/>
          </a:xfrm>
        </p:spPr>
        <p:txBody>
          <a:bodyPr/>
          <a:lstStyle/>
          <a:p>
            <a:pPr algn="just"/>
            <a:r>
              <a:rPr lang="en-US" dirty="0"/>
              <a:t>MARS is a valuable tool for software quality engineers, as it can help to ensure that mobile applications meet high standards of quality and reliability.</a:t>
            </a:r>
            <a:endParaRPr lang="en-PK" dirty="0"/>
          </a:p>
        </p:txBody>
      </p:sp>
    </p:spTree>
    <p:extLst>
      <p:ext uri="{BB962C8B-B14F-4D97-AF65-F5344CB8AC3E}">
        <p14:creationId xmlns:p14="http://schemas.microsoft.com/office/powerpoint/2010/main" val="1508163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14535</TotalTime>
  <Words>4064</Words>
  <Application>Microsoft Office PowerPoint</Application>
  <PresentationFormat>Widescreen</PresentationFormat>
  <Paragraphs>165</Paragraphs>
  <Slides>51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Century Gothic</vt:lpstr>
      <vt:lpstr>Century Gothic (Headings)</vt:lpstr>
      <vt:lpstr>PT Serif</vt:lpstr>
      <vt:lpstr>Söhne</vt:lpstr>
      <vt:lpstr>Wingdings 3</vt:lpstr>
      <vt:lpstr>Ion Boardroom</vt:lpstr>
      <vt:lpstr>Software Quality Engineering </vt:lpstr>
      <vt:lpstr>PowerPoint Presentation</vt:lpstr>
      <vt:lpstr>Software Quality (usability of software design)</vt:lpstr>
      <vt:lpstr>PowerPoint Presentation</vt:lpstr>
      <vt:lpstr>PowerPoint Presentation</vt:lpstr>
      <vt:lpstr>PowerPoint Presentation</vt:lpstr>
      <vt:lpstr>PowerPoint Presentation</vt:lpstr>
      <vt:lpstr>Software Quality (usability of software design)</vt:lpstr>
      <vt:lpstr>UI Related Design Heuristics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Design and Architecture</vt:lpstr>
      <vt:lpstr>Examples</vt:lpstr>
      <vt:lpstr>PowerPoint Presentation</vt:lpstr>
      <vt:lpstr>Imaginative Software design and software architecture of WordPress</vt:lpstr>
      <vt:lpstr>PowerPoint Presentation</vt:lpstr>
      <vt:lpstr>Software design and software architecture of WhatsApp</vt:lpstr>
      <vt:lpstr>PowerPoint Presentation</vt:lpstr>
      <vt:lpstr>Software architecture styles</vt:lpstr>
      <vt:lpstr>PowerPoint Presentation</vt:lpstr>
      <vt:lpstr>Pipe and filter example</vt:lpstr>
      <vt:lpstr>PowerPoint Presentation</vt:lpstr>
      <vt:lpstr>PowerPoint Presentation</vt:lpstr>
      <vt:lpstr>PowerPoint Presentation</vt:lpstr>
      <vt:lpstr>PowerPoint Presentation</vt:lpstr>
      <vt:lpstr>Example event driven</vt:lpstr>
      <vt:lpstr>Microservices architecture </vt:lpstr>
      <vt:lpstr>The choice of which software architectural style to use depends on several factors, including the requirements and constraints of the system, the expected workload, the development team's expertise, and the available infrastructure. Here are some general guidelines that can help with the decision-making process: </vt:lpstr>
      <vt:lpstr>PowerPoint Presentation</vt:lpstr>
      <vt:lpstr>PowerPoint Presentation</vt:lpstr>
      <vt:lpstr>PowerPoint Presentation</vt:lpstr>
      <vt:lpstr>PowerPoint Presentation</vt:lpstr>
      <vt:lpstr>PowerPoint Presentation</vt:lpstr>
      <vt:lpstr>PowerPoint Presentation</vt:lpstr>
      <vt:lpstr>Modularity and maintainability </vt:lpstr>
      <vt:lpstr>Scalability and performance</vt:lpstr>
      <vt:lpstr>Flexibility and adaptability</vt:lpstr>
      <vt:lpstr>Security and reliability</vt:lpstr>
      <vt:lpstr>User experience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(Week-1)</dc:title>
  <dc:creator>Engr Muhammad Umer Haroon</dc:creator>
  <cp:lastModifiedBy>omar haroon</cp:lastModifiedBy>
  <cp:revision>424</cp:revision>
  <dcterms:created xsi:type="dcterms:W3CDTF">2021-02-17T14:04:28Z</dcterms:created>
  <dcterms:modified xsi:type="dcterms:W3CDTF">2023-02-22T09:59:09Z</dcterms:modified>
</cp:coreProperties>
</file>