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71"/>
  </p:normalViewPr>
  <p:slideViewPr>
    <p:cSldViewPr snapToGrid="0" snapToObjects="1">
      <p:cViewPr varScale="1">
        <p:scale>
          <a:sx n="86" d="100"/>
          <a:sy n="86" d="100"/>
        </p:scale>
        <p:origin x="1056" y="200"/>
      </p:cViewPr>
      <p:guideLst/>
    </p:cSldViewPr>
  </p:slideViewPr>
  <p:outlineViewPr>
    <p:cViewPr>
      <p:scale>
        <a:sx n="33" d="100"/>
        <a:sy n="33" d="100"/>
      </p:scale>
      <p:origin x="0" y="-44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5916F-59C9-DC49-8D81-D9CEBE63BE19}" type="datetimeFigureOut">
              <a:rPr lang="en-US" smtClean="0"/>
              <a:t>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E9ACF-08F5-1849-812A-107BD007F24F}" type="slidenum">
              <a:rPr lang="en-US" smtClean="0"/>
              <a:t>‹#›</a:t>
            </a:fld>
            <a:endParaRPr lang="en-US"/>
          </a:p>
        </p:txBody>
      </p:sp>
    </p:spTree>
    <p:extLst>
      <p:ext uri="{BB962C8B-B14F-4D97-AF65-F5344CB8AC3E}">
        <p14:creationId xmlns:p14="http://schemas.microsoft.com/office/powerpoint/2010/main" val="204441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Max Width </a:t>
            </a:r>
            <a:r>
              <a:rPr lang="en-US" dirty="0" err="1"/>
              <a:t>aswell</a:t>
            </a:r>
            <a:endParaRPr lang="en-US" dirty="0"/>
          </a:p>
        </p:txBody>
      </p:sp>
      <p:sp>
        <p:nvSpPr>
          <p:cNvPr id="4" name="Slide Number Placeholder 3"/>
          <p:cNvSpPr>
            <a:spLocks noGrp="1"/>
          </p:cNvSpPr>
          <p:nvPr>
            <p:ph type="sldNum" sz="quarter" idx="5"/>
          </p:nvPr>
        </p:nvSpPr>
        <p:spPr/>
        <p:txBody>
          <a:bodyPr/>
          <a:lstStyle/>
          <a:p>
            <a:fld id="{599E9ACF-08F5-1849-812A-107BD007F24F}" type="slidenum">
              <a:rPr lang="en-US" smtClean="0"/>
              <a:t>2</a:t>
            </a:fld>
            <a:endParaRPr lang="en-US"/>
          </a:p>
        </p:txBody>
      </p:sp>
    </p:spTree>
    <p:extLst>
      <p:ext uri="{BB962C8B-B14F-4D97-AF65-F5344CB8AC3E}">
        <p14:creationId xmlns:p14="http://schemas.microsoft.com/office/powerpoint/2010/main" val="365123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9E9ACF-08F5-1849-812A-107BD007F24F}" type="slidenum">
              <a:rPr lang="en-US" smtClean="0"/>
              <a:t>3</a:t>
            </a:fld>
            <a:endParaRPr lang="en-US"/>
          </a:p>
        </p:txBody>
      </p:sp>
    </p:spTree>
    <p:extLst>
      <p:ext uri="{BB962C8B-B14F-4D97-AF65-F5344CB8AC3E}">
        <p14:creationId xmlns:p14="http://schemas.microsoft.com/office/powerpoint/2010/main" val="332963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9E9ACF-08F5-1849-812A-107BD007F24F}" type="slidenum">
              <a:rPr lang="en-US" smtClean="0"/>
              <a:t>4</a:t>
            </a:fld>
            <a:endParaRPr lang="en-US"/>
          </a:p>
        </p:txBody>
      </p:sp>
    </p:spTree>
    <p:extLst>
      <p:ext uri="{BB962C8B-B14F-4D97-AF65-F5344CB8AC3E}">
        <p14:creationId xmlns:p14="http://schemas.microsoft.com/office/powerpoint/2010/main" val="2458637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9E9ACF-08F5-1849-812A-107BD007F24F}" type="slidenum">
              <a:rPr lang="en-US" smtClean="0"/>
              <a:t>5</a:t>
            </a:fld>
            <a:endParaRPr lang="en-US"/>
          </a:p>
        </p:txBody>
      </p:sp>
    </p:spTree>
    <p:extLst>
      <p:ext uri="{BB962C8B-B14F-4D97-AF65-F5344CB8AC3E}">
        <p14:creationId xmlns:p14="http://schemas.microsoft.com/office/powerpoint/2010/main" val="52083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9E9ACF-08F5-1849-812A-107BD007F24F}" type="slidenum">
              <a:rPr lang="en-US" smtClean="0"/>
              <a:t>6</a:t>
            </a:fld>
            <a:endParaRPr lang="en-US"/>
          </a:p>
        </p:txBody>
      </p:sp>
    </p:spTree>
    <p:extLst>
      <p:ext uri="{BB962C8B-B14F-4D97-AF65-F5344CB8AC3E}">
        <p14:creationId xmlns:p14="http://schemas.microsoft.com/office/powerpoint/2010/main" val="2273196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7453-7923-DA4E-952A-BEB918DEAF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D2388A-7FF1-C849-A6F5-4DC3C52BA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84E3C-4A86-B447-B07E-2681A71D7AF4}"/>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5" name="Footer Placeholder 4">
            <a:extLst>
              <a:ext uri="{FF2B5EF4-FFF2-40B4-BE49-F238E27FC236}">
                <a16:creationId xmlns:a16="http://schemas.microsoft.com/office/drawing/2014/main" id="{3DFF9852-B64F-1444-9F10-D65D35C7E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6325E-D708-AD43-91E8-8976AA5DA60F}"/>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41539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1DC8-F53F-EF4E-B838-3751D41D1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346D92-3B74-A049-998B-085A15B23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E8E4-0588-3144-B683-AE001EA98088}"/>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5" name="Footer Placeholder 4">
            <a:extLst>
              <a:ext uri="{FF2B5EF4-FFF2-40B4-BE49-F238E27FC236}">
                <a16:creationId xmlns:a16="http://schemas.microsoft.com/office/drawing/2014/main" id="{EF360B5D-53B0-9748-8607-603DA49B4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B3693-8DDB-D447-8B25-E49E357E6D14}"/>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329273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2FB54-3AB6-8746-AE87-B4D97814D6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497831-DF82-314F-8739-B24C2A0E6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F37A2-BAC5-274A-8976-1C56C22DB095}"/>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5" name="Footer Placeholder 4">
            <a:extLst>
              <a:ext uri="{FF2B5EF4-FFF2-40B4-BE49-F238E27FC236}">
                <a16:creationId xmlns:a16="http://schemas.microsoft.com/office/drawing/2014/main" id="{BFEA0F5E-443F-B64E-B95A-F8E9165C1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DBE4E-AFA5-1E40-8CAF-EBDB59547396}"/>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324447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EA48-3D2F-D54B-9018-56D414745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03367-A6AC-9245-BC96-3B43D24E14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4B146-6E50-DF4E-9E04-07933B63E3D0}"/>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5" name="Footer Placeholder 4">
            <a:extLst>
              <a:ext uri="{FF2B5EF4-FFF2-40B4-BE49-F238E27FC236}">
                <a16:creationId xmlns:a16="http://schemas.microsoft.com/office/drawing/2014/main" id="{85120D51-E2D8-804A-95A9-C65463475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E6EDB-44E7-264C-B294-998C26314DC0}"/>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285439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4B3E-F0E2-5847-ADF3-2E28E3E64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2CC5BE-D259-5E4A-8AEB-2F968CB9A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D0650-D0C2-CA44-8263-D413707FECBF}"/>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5" name="Footer Placeholder 4">
            <a:extLst>
              <a:ext uri="{FF2B5EF4-FFF2-40B4-BE49-F238E27FC236}">
                <a16:creationId xmlns:a16="http://schemas.microsoft.com/office/drawing/2014/main" id="{DE42AB6C-A348-B944-A893-299BECEA6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6DB01-92F4-1840-AD2D-4AE2D2CCBF62}"/>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314047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8630-E786-3B4C-90E4-FC856167D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8A7D2-D38B-C846-83BD-7D2AD9395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8CABCF-756F-D34F-8509-B00D3E4690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80F5D2-7DB0-C347-BD4F-DB157CE45E41}"/>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6" name="Footer Placeholder 5">
            <a:extLst>
              <a:ext uri="{FF2B5EF4-FFF2-40B4-BE49-F238E27FC236}">
                <a16:creationId xmlns:a16="http://schemas.microsoft.com/office/drawing/2014/main" id="{142A9A6A-861D-D243-9A00-E6A42CCB3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8CAE2-236E-7448-829E-765F704CED18}"/>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410335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5326-B431-2B45-9B4D-7617CBCDB2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4CCAA-B5F0-8D46-B6F0-6ABB263D8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C340F-A10D-5149-ACC1-239D7ADFC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E20F8A-5EF1-3E47-B2CD-320178218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1C545-C073-BB46-A70D-8366AD821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F965C2-5FCB-AA4E-83F7-F0C52E225244}"/>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8" name="Footer Placeholder 7">
            <a:extLst>
              <a:ext uri="{FF2B5EF4-FFF2-40B4-BE49-F238E27FC236}">
                <a16:creationId xmlns:a16="http://schemas.microsoft.com/office/drawing/2014/main" id="{519AC9B8-5A39-734A-B2E4-7332CBB1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E0E92-A51F-F244-BD95-1E570EDD407E}"/>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81709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3905-AD3A-1147-99EF-33FBFF9F1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0806BC-DF6F-F049-8CC7-8FC93B73FA5E}"/>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4" name="Footer Placeholder 3">
            <a:extLst>
              <a:ext uri="{FF2B5EF4-FFF2-40B4-BE49-F238E27FC236}">
                <a16:creationId xmlns:a16="http://schemas.microsoft.com/office/drawing/2014/main" id="{8C16663A-9BC0-194E-84E2-1B1EF783B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D354A2-5206-BB44-97B2-26AFD5166FBE}"/>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416888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C2D31-9A72-CE48-9041-51C0D59EF756}"/>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3" name="Footer Placeholder 2">
            <a:extLst>
              <a:ext uri="{FF2B5EF4-FFF2-40B4-BE49-F238E27FC236}">
                <a16:creationId xmlns:a16="http://schemas.microsoft.com/office/drawing/2014/main" id="{40FF2176-C617-AC45-8555-B27BACA2C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2DABBE-2964-724B-952E-443E3F78A221}"/>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142111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0B14-2F27-E243-B45B-F41E081D7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93CC8-9F2C-F040-A2A7-CBA545D95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1E363D-B89C-6D43-BE84-B6B7D7EDA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2626-5E4D-974E-8BF6-C97AC7DEF541}"/>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6" name="Footer Placeholder 5">
            <a:extLst>
              <a:ext uri="{FF2B5EF4-FFF2-40B4-BE49-F238E27FC236}">
                <a16:creationId xmlns:a16="http://schemas.microsoft.com/office/drawing/2014/main" id="{EECB2EAE-006C-1946-B5A6-6DDA9D198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7C5D3-2098-AF47-ACEC-1340D97EF39A}"/>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17508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5BB4-AD84-3244-9A77-E1F17E5A1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C52195-9D15-EB44-A0DB-50198DBA3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941F6-5289-B440-8CCC-AE34406BA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9A93B-F3DE-8E4D-823E-CEA12AFC1896}"/>
              </a:ext>
            </a:extLst>
          </p:cNvPr>
          <p:cNvSpPr>
            <a:spLocks noGrp="1"/>
          </p:cNvSpPr>
          <p:nvPr>
            <p:ph type="dt" sz="half" idx="10"/>
          </p:nvPr>
        </p:nvSpPr>
        <p:spPr/>
        <p:txBody>
          <a:bodyPr/>
          <a:lstStyle/>
          <a:p>
            <a:fld id="{A2229CDF-F212-7C4A-A2A1-36EA8AB077C6}" type="datetimeFigureOut">
              <a:rPr lang="en-US" smtClean="0"/>
              <a:t>10/5/21</a:t>
            </a:fld>
            <a:endParaRPr lang="en-US"/>
          </a:p>
        </p:txBody>
      </p:sp>
      <p:sp>
        <p:nvSpPr>
          <p:cNvPr id="6" name="Footer Placeholder 5">
            <a:extLst>
              <a:ext uri="{FF2B5EF4-FFF2-40B4-BE49-F238E27FC236}">
                <a16:creationId xmlns:a16="http://schemas.microsoft.com/office/drawing/2014/main" id="{1470D765-2234-644A-B942-9E3B88BAF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745AD-4654-1A4D-8CD1-268D2B2A9DC2}"/>
              </a:ext>
            </a:extLst>
          </p:cNvPr>
          <p:cNvSpPr>
            <a:spLocks noGrp="1"/>
          </p:cNvSpPr>
          <p:nvPr>
            <p:ph type="sldNum" sz="quarter" idx="12"/>
          </p:nvPr>
        </p:nvSpPr>
        <p:spPr/>
        <p:txBody>
          <a:bodyPr/>
          <a:lstStyle/>
          <a:p>
            <a:fld id="{77A95793-356C-5D4B-A73F-238E15F1406C}" type="slidenum">
              <a:rPr lang="en-US" smtClean="0"/>
              <a:t>‹#›</a:t>
            </a:fld>
            <a:endParaRPr lang="en-US"/>
          </a:p>
        </p:txBody>
      </p:sp>
    </p:spTree>
    <p:extLst>
      <p:ext uri="{BB962C8B-B14F-4D97-AF65-F5344CB8AC3E}">
        <p14:creationId xmlns:p14="http://schemas.microsoft.com/office/powerpoint/2010/main" val="246905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2BFD0-F3B4-A24C-BC26-C2350EB68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9BB65-9FA6-F94D-A1EE-58CE2DA8B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04DFB-848B-3B4E-A860-B2F24C42D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29CDF-F212-7C4A-A2A1-36EA8AB077C6}" type="datetimeFigureOut">
              <a:rPr lang="en-US" smtClean="0"/>
              <a:t>10/5/21</a:t>
            </a:fld>
            <a:endParaRPr lang="en-US"/>
          </a:p>
        </p:txBody>
      </p:sp>
      <p:sp>
        <p:nvSpPr>
          <p:cNvPr id="5" name="Footer Placeholder 4">
            <a:extLst>
              <a:ext uri="{FF2B5EF4-FFF2-40B4-BE49-F238E27FC236}">
                <a16:creationId xmlns:a16="http://schemas.microsoft.com/office/drawing/2014/main" id="{2E68FFAB-60EE-B647-9375-E1B9F2BEB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A90EAE-55A3-8643-98D3-C98317763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95793-356C-5D4B-A73F-238E15F1406C}" type="slidenum">
              <a:rPr lang="en-US" smtClean="0"/>
              <a:t>‹#›</a:t>
            </a:fld>
            <a:endParaRPr lang="en-US"/>
          </a:p>
        </p:txBody>
      </p:sp>
    </p:spTree>
    <p:extLst>
      <p:ext uri="{BB962C8B-B14F-4D97-AF65-F5344CB8AC3E}">
        <p14:creationId xmlns:p14="http://schemas.microsoft.com/office/powerpoint/2010/main" val="3563320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A47C-BF13-BC4A-989E-086C06F55ACC}"/>
              </a:ext>
            </a:extLst>
          </p:cNvPr>
          <p:cNvSpPr>
            <a:spLocks noGrp="1"/>
          </p:cNvSpPr>
          <p:nvPr>
            <p:ph type="ctrTitle"/>
          </p:nvPr>
        </p:nvSpPr>
        <p:spPr/>
        <p:txBody>
          <a:bodyPr/>
          <a:lstStyle/>
          <a:p>
            <a:r>
              <a:rPr lang="en-US" dirty="0"/>
              <a:t>CSS Height/ Width</a:t>
            </a:r>
          </a:p>
        </p:txBody>
      </p:sp>
      <p:sp>
        <p:nvSpPr>
          <p:cNvPr id="3" name="Subtitle 2">
            <a:extLst>
              <a:ext uri="{FF2B5EF4-FFF2-40B4-BE49-F238E27FC236}">
                <a16:creationId xmlns:a16="http://schemas.microsoft.com/office/drawing/2014/main" id="{BE7B26FF-71D3-EE4B-9FB8-6E5490A4DC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169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9E0A-B9CF-2E4A-AC25-9421C9B9D0DE}"/>
              </a:ext>
            </a:extLst>
          </p:cNvPr>
          <p:cNvSpPr>
            <a:spLocks noGrp="1"/>
          </p:cNvSpPr>
          <p:nvPr>
            <p:ph type="title"/>
          </p:nvPr>
        </p:nvSpPr>
        <p:spPr/>
        <p:txBody>
          <a:bodyPr/>
          <a:lstStyle/>
          <a:p>
            <a:r>
              <a:rPr lang="en-US" dirty="0"/>
              <a:t>Changing Inline to block</a:t>
            </a:r>
          </a:p>
        </p:txBody>
      </p:sp>
      <p:sp>
        <p:nvSpPr>
          <p:cNvPr id="3" name="Content Placeholder 2">
            <a:extLst>
              <a:ext uri="{FF2B5EF4-FFF2-40B4-BE49-F238E27FC236}">
                <a16:creationId xmlns:a16="http://schemas.microsoft.com/office/drawing/2014/main" id="{9EE6489B-7C9A-FA4F-A98B-85495FE744D8}"/>
              </a:ext>
            </a:extLst>
          </p:cNvPr>
          <p:cNvSpPr>
            <a:spLocks noGrp="1"/>
          </p:cNvSpPr>
          <p:nvPr>
            <p:ph idx="1"/>
          </p:nvPr>
        </p:nvSpPr>
        <p:spPr/>
        <p:txBody>
          <a:bodyPr/>
          <a:lstStyle/>
          <a:p>
            <a:r>
              <a:rPr lang="en-US" dirty="0"/>
              <a:t>As mentioned, every element has a default display value. However, you can override this.</a:t>
            </a:r>
          </a:p>
          <a:p>
            <a:r>
              <a:rPr lang="en-US" dirty="0"/>
              <a:t>Changing an inline element to a block element, or vice versa, can be useful for making the page look a specific way, and still follow the web standards.</a:t>
            </a:r>
          </a:p>
          <a:p>
            <a:r>
              <a:rPr lang="en-US" dirty="0"/>
              <a:t>Example:</a:t>
            </a:r>
          </a:p>
          <a:p>
            <a:pPr marL="457200" lvl="1" indent="0">
              <a:buNone/>
            </a:pPr>
            <a:r>
              <a:rPr lang="en-US" dirty="0"/>
              <a:t>Span</a:t>
            </a:r>
          </a:p>
          <a:p>
            <a:pPr marL="457200" lvl="1" indent="0">
              <a:buNone/>
            </a:pPr>
            <a:r>
              <a:rPr lang="en-US" dirty="0"/>
              <a:t>{ </a:t>
            </a:r>
            <a:r>
              <a:rPr lang="en-US" dirty="0" err="1"/>
              <a:t>Display:block</a:t>
            </a:r>
            <a:r>
              <a:rPr lang="en-US" dirty="0"/>
              <a:t>;}</a:t>
            </a:r>
          </a:p>
          <a:p>
            <a:pPr marL="457200" lvl="1" indent="0">
              <a:buNone/>
            </a:pPr>
            <a:r>
              <a:rPr lang="en-US" dirty="0"/>
              <a:t>// To change list direction</a:t>
            </a:r>
          </a:p>
          <a:p>
            <a:pPr marL="457200" lvl="1" indent="0">
              <a:buNone/>
            </a:pPr>
            <a:r>
              <a:rPr lang="en-US" dirty="0"/>
              <a:t>Use float in li = left</a:t>
            </a:r>
          </a:p>
        </p:txBody>
      </p:sp>
    </p:spTree>
    <p:extLst>
      <p:ext uri="{BB962C8B-B14F-4D97-AF65-F5344CB8AC3E}">
        <p14:creationId xmlns:p14="http://schemas.microsoft.com/office/powerpoint/2010/main" val="222994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C21-D6FA-8B49-9E11-47F371734FC2}"/>
              </a:ext>
            </a:extLst>
          </p:cNvPr>
          <p:cNvSpPr>
            <a:spLocks noGrp="1"/>
          </p:cNvSpPr>
          <p:nvPr>
            <p:ph type="title"/>
          </p:nvPr>
        </p:nvSpPr>
        <p:spPr/>
        <p:txBody>
          <a:bodyPr/>
          <a:lstStyle/>
          <a:p>
            <a:r>
              <a:rPr lang="en-US" dirty="0"/>
              <a:t>Display vs Visibility</a:t>
            </a:r>
          </a:p>
        </p:txBody>
      </p:sp>
      <p:sp>
        <p:nvSpPr>
          <p:cNvPr id="3" name="Content Placeholder 2">
            <a:extLst>
              <a:ext uri="{FF2B5EF4-FFF2-40B4-BE49-F238E27FC236}">
                <a16:creationId xmlns:a16="http://schemas.microsoft.com/office/drawing/2014/main" id="{E30F2673-BA2C-7847-AEE3-EFF8BCE55555}"/>
              </a:ext>
            </a:extLst>
          </p:cNvPr>
          <p:cNvSpPr>
            <a:spLocks noGrp="1"/>
          </p:cNvSpPr>
          <p:nvPr>
            <p:ph idx="1"/>
          </p:nvPr>
        </p:nvSpPr>
        <p:spPr/>
        <p:txBody>
          <a:bodyPr/>
          <a:lstStyle/>
          <a:p>
            <a:r>
              <a:rPr lang="en-US" dirty="0"/>
              <a:t>Display: none</a:t>
            </a:r>
          </a:p>
          <a:p>
            <a:pPr lvl="1"/>
            <a:r>
              <a:rPr lang="en-US" dirty="0"/>
              <a:t>Removes the element and the space it was taking</a:t>
            </a:r>
          </a:p>
          <a:p>
            <a:r>
              <a:rPr lang="en-US" dirty="0"/>
              <a:t>Visibility: hidden</a:t>
            </a:r>
          </a:p>
          <a:p>
            <a:pPr lvl="1"/>
            <a:r>
              <a:rPr lang="en-US" dirty="0"/>
              <a:t>Hides the element only</a:t>
            </a:r>
          </a:p>
        </p:txBody>
      </p:sp>
    </p:spTree>
    <p:extLst>
      <p:ext uri="{BB962C8B-B14F-4D97-AF65-F5344CB8AC3E}">
        <p14:creationId xmlns:p14="http://schemas.microsoft.com/office/powerpoint/2010/main" val="213070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9F34-70D3-A84C-A079-AEEE421D10EF}"/>
              </a:ext>
            </a:extLst>
          </p:cNvPr>
          <p:cNvSpPr>
            <a:spLocks noGrp="1"/>
          </p:cNvSpPr>
          <p:nvPr>
            <p:ph type="title"/>
          </p:nvPr>
        </p:nvSpPr>
        <p:spPr/>
        <p:txBody>
          <a:bodyPr>
            <a:normAutofit/>
          </a:bodyPr>
          <a:lstStyle/>
          <a:p>
            <a:r>
              <a:rPr lang="en-US" dirty="0"/>
              <a:t>CSS Layout - The position Property</a:t>
            </a:r>
          </a:p>
        </p:txBody>
      </p:sp>
      <p:sp>
        <p:nvSpPr>
          <p:cNvPr id="3" name="Content Placeholder 2">
            <a:extLst>
              <a:ext uri="{FF2B5EF4-FFF2-40B4-BE49-F238E27FC236}">
                <a16:creationId xmlns:a16="http://schemas.microsoft.com/office/drawing/2014/main" id="{636C8FE9-E61D-CB4F-90A5-D5BA43AC4B73}"/>
              </a:ext>
            </a:extLst>
          </p:cNvPr>
          <p:cNvSpPr>
            <a:spLocks noGrp="1"/>
          </p:cNvSpPr>
          <p:nvPr>
            <p:ph idx="1"/>
          </p:nvPr>
        </p:nvSpPr>
        <p:spPr/>
        <p:txBody>
          <a:bodyPr>
            <a:normAutofit fontScale="92500" lnSpcReduction="10000"/>
          </a:bodyPr>
          <a:lstStyle/>
          <a:p>
            <a:pPr marL="0" indent="0">
              <a:buNone/>
            </a:pPr>
            <a:r>
              <a:rPr lang="en-US" dirty="0"/>
              <a:t>The position property specifies the type of positioning method used for an element.</a:t>
            </a:r>
          </a:p>
          <a:p>
            <a:pPr marL="0" indent="0">
              <a:buNone/>
            </a:pPr>
            <a:r>
              <a:rPr lang="en-US" dirty="0"/>
              <a:t>There are five different position values:</a:t>
            </a:r>
          </a:p>
          <a:p>
            <a:r>
              <a:rPr lang="en-US" dirty="0"/>
              <a:t>static</a:t>
            </a:r>
          </a:p>
          <a:p>
            <a:r>
              <a:rPr lang="en-US" dirty="0"/>
              <a:t>relative</a:t>
            </a:r>
          </a:p>
          <a:p>
            <a:r>
              <a:rPr lang="en-US" dirty="0"/>
              <a:t>fixed</a:t>
            </a:r>
          </a:p>
          <a:p>
            <a:r>
              <a:rPr lang="en-US" dirty="0"/>
              <a:t>absolute</a:t>
            </a:r>
          </a:p>
          <a:p>
            <a:r>
              <a:rPr lang="en-US" dirty="0"/>
              <a:t>sticky</a:t>
            </a:r>
          </a:p>
          <a:p>
            <a:pPr marL="0" indent="0">
              <a:buNone/>
            </a:pPr>
            <a:br>
              <a:rPr lang="en-US" dirty="0"/>
            </a:br>
            <a:endParaRPr lang="en-US" dirty="0"/>
          </a:p>
        </p:txBody>
      </p:sp>
      <p:sp>
        <p:nvSpPr>
          <p:cNvPr id="4" name="TextBox 3">
            <a:extLst>
              <a:ext uri="{FF2B5EF4-FFF2-40B4-BE49-F238E27FC236}">
                <a16:creationId xmlns:a16="http://schemas.microsoft.com/office/drawing/2014/main" id="{EA8C679A-B5B8-0F4A-88E8-B1B5DC91D5DE}"/>
              </a:ext>
            </a:extLst>
          </p:cNvPr>
          <p:cNvSpPr txBox="1"/>
          <p:nvPr/>
        </p:nvSpPr>
        <p:spPr>
          <a:xfrm>
            <a:off x="5771213" y="3627619"/>
            <a:ext cx="5231567" cy="3970318"/>
          </a:xfrm>
          <a:prstGeom prst="rect">
            <a:avLst/>
          </a:prstGeom>
          <a:noFill/>
        </p:spPr>
        <p:txBody>
          <a:bodyPr wrap="square" rtlCol="0">
            <a:spAutoFit/>
          </a:bodyPr>
          <a:lstStyle/>
          <a:p>
            <a:r>
              <a:rPr lang="en-US" sz="2400" dirty="0"/>
              <a:t>Necessary CSS Properties with Position</a:t>
            </a:r>
            <a:br>
              <a:rPr lang="en-US" sz="2400" dirty="0"/>
            </a:br>
            <a:endParaRPr lang="en-US" sz="2400" dirty="0"/>
          </a:p>
          <a:p>
            <a:pPr marL="285750" indent="-285750">
              <a:buFont typeface="Arial" panose="020B0604020202020204" pitchFamily="34" charset="0"/>
              <a:buChar char="•"/>
            </a:pPr>
            <a:r>
              <a:rPr lang="en-US" sz="2400" dirty="0"/>
              <a:t>Left</a:t>
            </a:r>
          </a:p>
          <a:p>
            <a:pPr marL="285750" indent="-285750">
              <a:buFont typeface="Arial" panose="020B0604020202020204" pitchFamily="34" charset="0"/>
              <a:buChar char="•"/>
            </a:pPr>
            <a:r>
              <a:rPr lang="en-US" sz="2400" dirty="0"/>
              <a:t>Right </a:t>
            </a:r>
          </a:p>
          <a:p>
            <a:pPr marL="285750" indent="-285750">
              <a:buFont typeface="Arial" panose="020B0604020202020204" pitchFamily="34" charset="0"/>
              <a:buChar char="•"/>
            </a:pPr>
            <a:r>
              <a:rPr lang="en-US" sz="2400" dirty="0"/>
              <a:t>Top </a:t>
            </a:r>
          </a:p>
          <a:p>
            <a:pPr marL="285750" indent="-285750">
              <a:buFont typeface="Arial" panose="020B0604020202020204" pitchFamily="34" charset="0"/>
              <a:buChar char="•"/>
            </a:pPr>
            <a:r>
              <a:rPr lang="en-US" sz="2400" dirty="0"/>
              <a:t>Bottom</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7659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2AD5-4470-E04D-8220-EAEDF01F778B}"/>
              </a:ext>
            </a:extLst>
          </p:cNvPr>
          <p:cNvSpPr>
            <a:spLocks noGrp="1"/>
          </p:cNvSpPr>
          <p:nvPr>
            <p:ph type="title"/>
          </p:nvPr>
        </p:nvSpPr>
        <p:spPr/>
        <p:txBody>
          <a:bodyPr/>
          <a:lstStyle/>
          <a:p>
            <a:r>
              <a:rPr lang="en-US" dirty="0"/>
              <a:t>Position: Static</a:t>
            </a:r>
          </a:p>
        </p:txBody>
      </p:sp>
      <p:sp>
        <p:nvSpPr>
          <p:cNvPr id="3" name="Content Placeholder 2">
            <a:extLst>
              <a:ext uri="{FF2B5EF4-FFF2-40B4-BE49-F238E27FC236}">
                <a16:creationId xmlns:a16="http://schemas.microsoft.com/office/drawing/2014/main" id="{DC938604-2333-3149-B38B-E8C1846B3F12}"/>
              </a:ext>
            </a:extLst>
          </p:cNvPr>
          <p:cNvSpPr>
            <a:spLocks noGrp="1"/>
          </p:cNvSpPr>
          <p:nvPr>
            <p:ph idx="1"/>
          </p:nvPr>
        </p:nvSpPr>
        <p:spPr>
          <a:xfrm>
            <a:off x="838200" y="1690688"/>
            <a:ext cx="10515600" cy="1738312"/>
          </a:xfrm>
        </p:spPr>
        <p:txBody>
          <a:bodyPr>
            <a:normAutofit lnSpcReduction="10000"/>
          </a:bodyPr>
          <a:lstStyle/>
          <a:p>
            <a:r>
              <a:rPr lang="en-US" dirty="0"/>
              <a:t>HTML elements are positioned static by default.</a:t>
            </a:r>
          </a:p>
          <a:p>
            <a:r>
              <a:rPr lang="en-US" dirty="0"/>
              <a:t>Static positioned elements are not affected by the top, bottom, left, and right properties.</a:t>
            </a:r>
            <a:br>
              <a:rPr lang="en-US" dirty="0"/>
            </a:br>
            <a:endParaRPr lang="en-US" dirty="0"/>
          </a:p>
        </p:txBody>
      </p:sp>
      <p:sp>
        <p:nvSpPr>
          <p:cNvPr id="4" name="Title 1">
            <a:extLst>
              <a:ext uri="{FF2B5EF4-FFF2-40B4-BE49-F238E27FC236}">
                <a16:creationId xmlns:a16="http://schemas.microsoft.com/office/drawing/2014/main" id="{FA2334E9-FFA0-5046-B853-E5E4CA6D5E09}"/>
              </a:ext>
            </a:extLst>
          </p:cNvPr>
          <p:cNvSpPr txBox="1">
            <a:spLocks/>
          </p:cNvSpPr>
          <p:nvPr/>
        </p:nvSpPr>
        <p:spPr>
          <a:xfrm>
            <a:off x="838200" y="30162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Position: Relative</a:t>
            </a:r>
          </a:p>
        </p:txBody>
      </p:sp>
      <p:sp>
        <p:nvSpPr>
          <p:cNvPr id="5" name="Content Placeholder 2">
            <a:extLst>
              <a:ext uri="{FF2B5EF4-FFF2-40B4-BE49-F238E27FC236}">
                <a16:creationId xmlns:a16="http://schemas.microsoft.com/office/drawing/2014/main" id="{535B9949-37CC-DC43-9B80-A6F254279601}"/>
              </a:ext>
            </a:extLst>
          </p:cNvPr>
          <p:cNvSpPr txBox="1">
            <a:spLocks/>
          </p:cNvSpPr>
          <p:nvPr/>
        </p:nvSpPr>
        <p:spPr>
          <a:xfrm>
            <a:off x="838200" y="4341814"/>
            <a:ext cx="10515600" cy="17383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a:t>
            </a:r>
          </a:p>
        </p:txBody>
      </p:sp>
    </p:spTree>
    <p:extLst>
      <p:ext uri="{BB962C8B-B14F-4D97-AF65-F5344CB8AC3E}">
        <p14:creationId xmlns:p14="http://schemas.microsoft.com/office/powerpoint/2010/main" val="307378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1F3D-F2AD-B443-84EA-B9CF839E58C3}"/>
              </a:ext>
            </a:extLst>
          </p:cNvPr>
          <p:cNvSpPr>
            <a:spLocks noGrp="1"/>
          </p:cNvSpPr>
          <p:nvPr>
            <p:ph type="title"/>
          </p:nvPr>
        </p:nvSpPr>
        <p:spPr>
          <a:xfrm>
            <a:off x="838200" y="155366"/>
            <a:ext cx="10515600" cy="1325563"/>
          </a:xfrm>
        </p:spPr>
        <p:txBody>
          <a:bodyPr/>
          <a:lstStyle/>
          <a:p>
            <a:r>
              <a:rPr lang="en-US" dirty="0"/>
              <a:t>position: fixed;</a:t>
            </a:r>
          </a:p>
        </p:txBody>
      </p:sp>
      <p:sp>
        <p:nvSpPr>
          <p:cNvPr id="3" name="Content Placeholder 2">
            <a:extLst>
              <a:ext uri="{FF2B5EF4-FFF2-40B4-BE49-F238E27FC236}">
                <a16:creationId xmlns:a16="http://schemas.microsoft.com/office/drawing/2014/main" id="{A3ED88D6-287C-FD41-923C-9CEF19E2F434}"/>
              </a:ext>
            </a:extLst>
          </p:cNvPr>
          <p:cNvSpPr>
            <a:spLocks noGrp="1"/>
          </p:cNvSpPr>
          <p:nvPr>
            <p:ph idx="1"/>
          </p:nvPr>
        </p:nvSpPr>
        <p:spPr>
          <a:xfrm>
            <a:off x="838200" y="1241087"/>
            <a:ext cx="10515600" cy="1712054"/>
          </a:xfrm>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p:txBody>
      </p:sp>
      <p:sp>
        <p:nvSpPr>
          <p:cNvPr id="4" name="Title 1">
            <a:extLst>
              <a:ext uri="{FF2B5EF4-FFF2-40B4-BE49-F238E27FC236}">
                <a16:creationId xmlns:a16="http://schemas.microsoft.com/office/drawing/2014/main" id="{81F135D3-D5A2-AD43-82B3-8A861888F868}"/>
              </a:ext>
            </a:extLst>
          </p:cNvPr>
          <p:cNvSpPr txBox="1">
            <a:spLocks/>
          </p:cNvSpPr>
          <p:nvPr/>
        </p:nvSpPr>
        <p:spPr>
          <a:xfrm>
            <a:off x="838200" y="30034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position: absolute;</a:t>
            </a:r>
          </a:p>
        </p:txBody>
      </p:sp>
      <p:sp>
        <p:nvSpPr>
          <p:cNvPr id="5" name="Content Placeholder 2">
            <a:extLst>
              <a:ext uri="{FF2B5EF4-FFF2-40B4-BE49-F238E27FC236}">
                <a16:creationId xmlns:a16="http://schemas.microsoft.com/office/drawing/2014/main" id="{F2E90EEF-C3C1-8545-9FB8-37C0187193D2}"/>
              </a:ext>
            </a:extLst>
          </p:cNvPr>
          <p:cNvSpPr txBox="1">
            <a:spLocks/>
          </p:cNvSpPr>
          <p:nvPr/>
        </p:nvSpPr>
        <p:spPr>
          <a:xfrm>
            <a:off x="838200" y="4379336"/>
            <a:ext cx="10515600" cy="1712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element with position: absolute; is positioned relative to the nearest positioned ancestor</a:t>
            </a:r>
          </a:p>
        </p:txBody>
      </p:sp>
    </p:spTree>
    <p:extLst>
      <p:ext uri="{BB962C8B-B14F-4D97-AF65-F5344CB8AC3E}">
        <p14:creationId xmlns:p14="http://schemas.microsoft.com/office/powerpoint/2010/main" val="170638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4C7F-53F6-1741-81FB-26EB7C913221}"/>
              </a:ext>
            </a:extLst>
          </p:cNvPr>
          <p:cNvSpPr>
            <a:spLocks noGrp="1"/>
          </p:cNvSpPr>
          <p:nvPr>
            <p:ph type="title"/>
          </p:nvPr>
        </p:nvSpPr>
        <p:spPr/>
        <p:txBody>
          <a:bodyPr/>
          <a:lstStyle/>
          <a:p>
            <a:r>
              <a:rPr lang="en-US" dirty="0"/>
              <a:t>position: sticky</a:t>
            </a:r>
          </a:p>
        </p:txBody>
      </p:sp>
      <p:sp>
        <p:nvSpPr>
          <p:cNvPr id="3" name="Content Placeholder 2">
            <a:extLst>
              <a:ext uri="{FF2B5EF4-FFF2-40B4-BE49-F238E27FC236}">
                <a16:creationId xmlns:a16="http://schemas.microsoft.com/office/drawing/2014/main" id="{4368C923-FD92-BC4D-AE04-CCDD1AD3C5F4}"/>
              </a:ext>
            </a:extLst>
          </p:cNvPr>
          <p:cNvSpPr>
            <a:spLocks noGrp="1"/>
          </p:cNvSpPr>
          <p:nvPr>
            <p:ph idx="1"/>
          </p:nvPr>
        </p:nvSpPr>
        <p:spPr/>
        <p:txBody>
          <a:bodyPr/>
          <a:lstStyle/>
          <a:p>
            <a:r>
              <a:rPr lang="en-US" dirty="0"/>
              <a:t>An element with position: sticky; is positioned based on the user's scroll position.</a:t>
            </a:r>
          </a:p>
          <a:p>
            <a:r>
              <a:rPr lang="en-US" dirty="0"/>
              <a:t>A sticky element toggles between relative and fixed</a:t>
            </a:r>
          </a:p>
          <a:p>
            <a:r>
              <a:rPr lang="en-US" dirty="0"/>
              <a:t>Sticky element works with top or left or bottom or right property.</a:t>
            </a:r>
          </a:p>
        </p:txBody>
      </p:sp>
    </p:spTree>
    <p:extLst>
      <p:ext uri="{BB962C8B-B14F-4D97-AF65-F5344CB8AC3E}">
        <p14:creationId xmlns:p14="http://schemas.microsoft.com/office/powerpoint/2010/main" val="939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BFC1-AB69-9143-98CD-9EFFCA4A6841}"/>
              </a:ext>
            </a:extLst>
          </p:cNvPr>
          <p:cNvSpPr>
            <a:spLocks noGrp="1"/>
          </p:cNvSpPr>
          <p:nvPr>
            <p:ph type="title"/>
          </p:nvPr>
        </p:nvSpPr>
        <p:spPr/>
        <p:txBody>
          <a:bodyPr>
            <a:normAutofit/>
          </a:bodyPr>
          <a:lstStyle/>
          <a:p>
            <a:r>
              <a:rPr lang="en-US" dirty="0"/>
              <a:t>CSS Layout - float</a:t>
            </a:r>
          </a:p>
        </p:txBody>
      </p:sp>
      <p:sp>
        <p:nvSpPr>
          <p:cNvPr id="3" name="Content Placeholder 2">
            <a:extLst>
              <a:ext uri="{FF2B5EF4-FFF2-40B4-BE49-F238E27FC236}">
                <a16:creationId xmlns:a16="http://schemas.microsoft.com/office/drawing/2014/main" id="{DC54FB09-BB0A-5447-A74A-27FBF61C76EB}"/>
              </a:ext>
            </a:extLst>
          </p:cNvPr>
          <p:cNvSpPr>
            <a:spLocks noGrp="1"/>
          </p:cNvSpPr>
          <p:nvPr>
            <p:ph idx="1"/>
          </p:nvPr>
        </p:nvSpPr>
        <p:spPr/>
        <p:txBody>
          <a:bodyPr>
            <a:normAutofit/>
          </a:bodyPr>
          <a:lstStyle/>
          <a:p>
            <a:pPr marL="0" indent="0">
              <a:buNone/>
            </a:pPr>
            <a:r>
              <a:rPr lang="en-US" dirty="0"/>
              <a:t>The float property is used for positioning and formatting content e.g. let an image float left to the text in a container.</a:t>
            </a:r>
          </a:p>
          <a:p>
            <a:pPr marL="0" indent="0">
              <a:buNone/>
            </a:pPr>
            <a:r>
              <a:rPr lang="en-US" dirty="0"/>
              <a:t>The float property can have one of the following values:</a:t>
            </a:r>
          </a:p>
          <a:p>
            <a:r>
              <a:rPr lang="en-US" dirty="0"/>
              <a:t>left - The element floats to the left of its container</a:t>
            </a:r>
          </a:p>
          <a:p>
            <a:r>
              <a:rPr lang="en-US" dirty="0"/>
              <a:t>right - The element floats to the right of its container</a:t>
            </a:r>
          </a:p>
          <a:p>
            <a:pPr marL="0" indent="0">
              <a:buNone/>
            </a:pPr>
            <a:endParaRPr lang="en-US" dirty="0"/>
          </a:p>
        </p:txBody>
      </p:sp>
    </p:spTree>
    <p:extLst>
      <p:ext uri="{BB962C8B-B14F-4D97-AF65-F5344CB8AC3E}">
        <p14:creationId xmlns:p14="http://schemas.microsoft.com/office/powerpoint/2010/main" val="21600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and pointing at a computer screen&#10;&#10;Description automatically generated with low confidence">
            <a:extLst>
              <a:ext uri="{FF2B5EF4-FFF2-40B4-BE49-F238E27FC236}">
                <a16:creationId xmlns:a16="http://schemas.microsoft.com/office/drawing/2014/main" id="{1931E171-1423-D44F-BA52-DEB222F8AB30}"/>
              </a:ext>
            </a:extLst>
          </p:cNvPr>
          <p:cNvPicPr>
            <a:picLocks noChangeAspect="1"/>
          </p:cNvPicPr>
          <p:nvPr/>
        </p:nvPicPr>
        <p:blipFill>
          <a:blip r:embed="rId2"/>
          <a:stretch>
            <a:fillRect/>
          </a:stretch>
        </p:blipFill>
        <p:spPr>
          <a:xfrm>
            <a:off x="0" y="443009"/>
            <a:ext cx="12192000" cy="5971981"/>
          </a:xfrm>
          <a:prstGeom prst="rect">
            <a:avLst/>
          </a:prstGeom>
        </p:spPr>
      </p:pic>
    </p:spTree>
    <p:extLst>
      <p:ext uri="{BB962C8B-B14F-4D97-AF65-F5344CB8AC3E}">
        <p14:creationId xmlns:p14="http://schemas.microsoft.com/office/powerpoint/2010/main" val="380708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4A3F-E67A-4F43-8FA4-308E4364ADA4}"/>
              </a:ext>
            </a:extLst>
          </p:cNvPr>
          <p:cNvSpPr>
            <a:spLocks noGrp="1"/>
          </p:cNvSpPr>
          <p:nvPr>
            <p:ph type="title"/>
          </p:nvPr>
        </p:nvSpPr>
        <p:spPr>
          <a:xfrm>
            <a:off x="838200" y="-9989"/>
            <a:ext cx="10515600" cy="1325563"/>
          </a:xfrm>
        </p:spPr>
        <p:txBody>
          <a:bodyPr/>
          <a:lstStyle/>
          <a:p>
            <a:r>
              <a:rPr lang="en-US" dirty="0"/>
              <a:t>CSS Height and Width</a:t>
            </a:r>
          </a:p>
        </p:txBody>
      </p:sp>
      <p:sp>
        <p:nvSpPr>
          <p:cNvPr id="3" name="Content Placeholder 2">
            <a:extLst>
              <a:ext uri="{FF2B5EF4-FFF2-40B4-BE49-F238E27FC236}">
                <a16:creationId xmlns:a16="http://schemas.microsoft.com/office/drawing/2014/main" id="{49D8911A-D1D3-6D4D-8A10-BD952BB686EC}"/>
              </a:ext>
            </a:extLst>
          </p:cNvPr>
          <p:cNvSpPr>
            <a:spLocks noGrp="1"/>
          </p:cNvSpPr>
          <p:nvPr>
            <p:ph idx="1"/>
          </p:nvPr>
        </p:nvSpPr>
        <p:spPr>
          <a:xfrm>
            <a:off x="838200" y="1507573"/>
            <a:ext cx="10515600" cy="4351338"/>
          </a:xfrm>
        </p:spPr>
        <p:txBody>
          <a:bodyPr/>
          <a:lstStyle/>
          <a:p>
            <a:r>
              <a:rPr lang="en-US" dirty="0"/>
              <a:t>CSS height and width properties are used to set the height and width of an element.</a:t>
            </a:r>
          </a:p>
          <a:p>
            <a:r>
              <a:rPr lang="en-US" dirty="0"/>
              <a:t>The height and width properties do not include padding, borders, or margins. It sets the height/width of the area inside </a:t>
            </a:r>
          </a:p>
        </p:txBody>
      </p:sp>
      <p:pic>
        <p:nvPicPr>
          <p:cNvPr id="5" name="Picture 4" descr="Graphical user interface, application, Word&#10;&#10;Description automatically generated">
            <a:extLst>
              <a:ext uri="{FF2B5EF4-FFF2-40B4-BE49-F238E27FC236}">
                <a16:creationId xmlns:a16="http://schemas.microsoft.com/office/drawing/2014/main" id="{0132E797-4EB3-DD48-874D-0D93621438A7}"/>
              </a:ext>
            </a:extLst>
          </p:cNvPr>
          <p:cNvPicPr>
            <a:picLocks noChangeAspect="1"/>
          </p:cNvPicPr>
          <p:nvPr/>
        </p:nvPicPr>
        <p:blipFill>
          <a:blip r:embed="rId3"/>
          <a:stretch>
            <a:fillRect/>
          </a:stretch>
        </p:blipFill>
        <p:spPr>
          <a:xfrm>
            <a:off x="0" y="3429000"/>
            <a:ext cx="12192000" cy="3284691"/>
          </a:xfrm>
          <a:prstGeom prst="rect">
            <a:avLst/>
          </a:prstGeom>
        </p:spPr>
      </p:pic>
    </p:spTree>
    <p:extLst>
      <p:ext uri="{BB962C8B-B14F-4D97-AF65-F5344CB8AC3E}">
        <p14:creationId xmlns:p14="http://schemas.microsoft.com/office/powerpoint/2010/main" val="185359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3E89-43E4-0340-A03B-E9CDD7951950}"/>
              </a:ext>
            </a:extLst>
          </p:cNvPr>
          <p:cNvSpPr>
            <a:spLocks noGrp="1"/>
          </p:cNvSpPr>
          <p:nvPr>
            <p:ph type="title"/>
          </p:nvPr>
        </p:nvSpPr>
        <p:spPr/>
        <p:txBody>
          <a:bodyPr/>
          <a:lstStyle/>
          <a:p>
            <a:r>
              <a:rPr lang="en-US" dirty="0"/>
              <a:t>HTML Lists and CSS List Properties</a:t>
            </a:r>
          </a:p>
        </p:txBody>
      </p:sp>
      <p:sp>
        <p:nvSpPr>
          <p:cNvPr id="3" name="Content Placeholder 2">
            <a:extLst>
              <a:ext uri="{FF2B5EF4-FFF2-40B4-BE49-F238E27FC236}">
                <a16:creationId xmlns:a16="http://schemas.microsoft.com/office/drawing/2014/main" id="{80316114-7EC9-9843-8CBC-6AECFCBB42B5}"/>
              </a:ext>
            </a:extLst>
          </p:cNvPr>
          <p:cNvSpPr>
            <a:spLocks noGrp="1"/>
          </p:cNvSpPr>
          <p:nvPr>
            <p:ph idx="1"/>
          </p:nvPr>
        </p:nvSpPr>
        <p:spPr/>
        <p:txBody>
          <a:bodyPr>
            <a:normAutofit lnSpcReduction="10000"/>
          </a:bodyPr>
          <a:lstStyle/>
          <a:p>
            <a:pPr marL="0" indent="0">
              <a:buNone/>
            </a:pPr>
            <a:r>
              <a:rPr lang="en-US" dirty="0"/>
              <a:t>In HTML, there are two main types of lists:</a:t>
            </a:r>
          </a:p>
          <a:p>
            <a:pPr marL="514350" indent="-514350">
              <a:buFont typeface="+mj-lt"/>
              <a:buAutoNum type="arabicPeriod"/>
            </a:pPr>
            <a:r>
              <a:rPr lang="en-US" dirty="0"/>
              <a:t>unordered lists (&lt;ul&gt;) - the list items are marked with bullets</a:t>
            </a:r>
          </a:p>
          <a:p>
            <a:pPr marL="514350" indent="-514350">
              <a:buFont typeface="+mj-lt"/>
              <a:buAutoNum type="arabicPeriod"/>
            </a:pPr>
            <a:r>
              <a:rPr lang="en-US" dirty="0"/>
              <a:t>ordered lists (&lt;</a:t>
            </a:r>
            <a:r>
              <a:rPr lang="en-US" dirty="0" err="1"/>
              <a:t>ol</a:t>
            </a:r>
            <a:r>
              <a:rPr lang="en-US" dirty="0"/>
              <a:t>&gt;) - the list items are marked with numbers or letters</a:t>
            </a:r>
          </a:p>
          <a:p>
            <a:pPr marL="0" indent="0">
              <a:buNone/>
            </a:pPr>
            <a:r>
              <a:rPr lang="en-US" dirty="0"/>
              <a:t>The CSS list properties allow you to:</a:t>
            </a:r>
          </a:p>
          <a:p>
            <a:r>
              <a:rPr lang="en-US" dirty="0"/>
              <a:t>Set different list item markers for ordered lists</a:t>
            </a:r>
          </a:p>
          <a:p>
            <a:r>
              <a:rPr lang="en-US" dirty="0"/>
              <a:t>Set different list item markers for unordered lists</a:t>
            </a:r>
          </a:p>
          <a:p>
            <a:r>
              <a:rPr lang="en-US" dirty="0"/>
              <a:t>Set an image as the list item marker</a:t>
            </a:r>
          </a:p>
          <a:p>
            <a:r>
              <a:rPr lang="en-US" dirty="0"/>
              <a:t>Add background colors to lists and list items</a:t>
            </a:r>
          </a:p>
          <a:p>
            <a:endParaRPr lang="en-US" dirty="0"/>
          </a:p>
        </p:txBody>
      </p:sp>
    </p:spTree>
    <p:extLst>
      <p:ext uri="{BB962C8B-B14F-4D97-AF65-F5344CB8AC3E}">
        <p14:creationId xmlns:p14="http://schemas.microsoft.com/office/powerpoint/2010/main" val="3892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04ABE-4E11-424C-AC57-6628AE2FBE62}"/>
              </a:ext>
            </a:extLst>
          </p:cNvPr>
          <p:cNvSpPr>
            <a:spLocks noGrp="1"/>
          </p:cNvSpPr>
          <p:nvPr>
            <p:ph type="title"/>
          </p:nvPr>
        </p:nvSpPr>
        <p:spPr>
          <a:xfrm>
            <a:off x="1008184" y="174032"/>
            <a:ext cx="10175631" cy="1111843"/>
          </a:xfrm>
        </p:spPr>
        <p:txBody>
          <a:bodyPr anchor="ctr">
            <a:normAutofit/>
          </a:bodyPr>
          <a:lstStyle/>
          <a:p>
            <a:pPr algn="ctr"/>
            <a:r>
              <a:rPr lang="en-US" sz="4000" dirty="0"/>
              <a:t>Set different list item markers for ordered lists</a:t>
            </a:r>
          </a:p>
        </p:txBody>
      </p:sp>
      <p:sp>
        <p:nvSpPr>
          <p:cNvPr id="3" name="Content Placeholder 2">
            <a:extLst>
              <a:ext uri="{FF2B5EF4-FFF2-40B4-BE49-F238E27FC236}">
                <a16:creationId xmlns:a16="http://schemas.microsoft.com/office/drawing/2014/main" id="{EFC1364A-A07D-F94F-973A-8E9C2AC8E60A}"/>
              </a:ext>
            </a:extLst>
          </p:cNvPr>
          <p:cNvSpPr>
            <a:spLocks noGrp="1"/>
          </p:cNvSpPr>
          <p:nvPr>
            <p:ph idx="1"/>
          </p:nvPr>
        </p:nvSpPr>
        <p:spPr>
          <a:xfrm>
            <a:off x="-383294" y="1354304"/>
            <a:ext cx="10175630" cy="767904"/>
          </a:xfrm>
        </p:spPr>
        <p:txBody>
          <a:bodyPr anchor="ctr">
            <a:normAutofit/>
          </a:bodyPr>
          <a:lstStyle/>
          <a:p>
            <a:pPr algn="ctr"/>
            <a:r>
              <a:rPr lang="en-US" sz="2000" dirty="0"/>
              <a:t>The following example shows some of the available list item markers:</a:t>
            </a:r>
          </a:p>
          <a:p>
            <a:pPr marL="0" indent="0" algn="ctr">
              <a:buNone/>
            </a:pPr>
            <a:endParaRPr lang="en-US" sz="2000" dirty="0"/>
          </a:p>
        </p:txBody>
      </p:sp>
      <p:pic>
        <p:nvPicPr>
          <p:cNvPr id="5" name="Picture 4" descr="Graphical user interface, application&#10;&#10;Description automatically generated">
            <a:extLst>
              <a:ext uri="{FF2B5EF4-FFF2-40B4-BE49-F238E27FC236}">
                <a16:creationId xmlns:a16="http://schemas.microsoft.com/office/drawing/2014/main" id="{75345307-1B13-0A43-A7CA-98DB815D3FE0}"/>
              </a:ext>
            </a:extLst>
          </p:cNvPr>
          <p:cNvPicPr>
            <a:picLocks noChangeAspect="1"/>
          </p:cNvPicPr>
          <p:nvPr/>
        </p:nvPicPr>
        <p:blipFill>
          <a:blip r:embed="rId3"/>
          <a:stretch>
            <a:fillRect/>
          </a:stretch>
        </p:blipFill>
        <p:spPr>
          <a:xfrm>
            <a:off x="1246723" y="2059933"/>
            <a:ext cx="9146635" cy="439038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41AF71E-EF22-E648-BFA4-198D93F74CD9}"/>
              </a:ext>
            </a:extLst>
          </p:cNvPr>
          <p:cNvPicPr>
            <a:picLocks noChangeAspect="1"/>
          </p:cNvPicPr>
          <p:nvPr/>
        </p:nvPicPr>
        <p:blipFill>
          <a:blip r:embed="rId4"/>
          <a:stretch>
            <a:fillRect/>
          </a:stretch>
        </p:blipFill>
        <p:spPr>
          <a:xfrm>
            <a:off x="9063678" y="4099103"/>
            <a:ext cx="3128322" cy="2758897"/>
          </a:xfrm>
          <a:prstGeom prst="rect">
            <a:avLst/>
          </a:prstGeom>
        </p:spPr>
      </p:pic>
    </p:spTree>
    <p:extLst>
      <p:ext uri="{BB962C8B-B14F-4D97-AF65-F5344CB8AC3E}">
        <p14:creationId xmlns:p14="http://schemas.microsoft.com/office/powerpoint/2010/main" val="266577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5CEC-6866-E542-AE64-CFC99C7C8A80}"/>
              </a:ext>
            </a:extLst>
          </p:cNvPr>
          <p:cNvSpPr>
            <a:spLocks noGrp="1"/>
          </p:cNvSpPr>
          <p:nvPr>
            <p:ph type="title"/>
          </p:nvPr>
        </p:nvSpPr>
        <p:spPr/>
        <p:txBody>
          <a:bodyPr>
            <a:normAutofit/>
          </a:bodyPr>
          <a:lstStyle/>
          <a:p>
            <a:r>
              <a:rPr lang="en-US" dirty="0"/>
              <a:t>An Image as The List Item Marker</a:t>
            </a:r>
          </a:p>
        </p:txBody>
      </p:sp>
      <p:sp>
        <p:nvSpPr>
          <p:cNvPr id="3" name="Content Placeholder 2">
            <a:extLst>
              <a:ext uri="{FF2B5EF4-FFF2-40B4-BE49-F238E27FC236}">
                <a16:creationId xmlns:a16="http://schemas.microsoft.com/office/drawing/2014/main" id="{87EB560B-35F6-B74E-B168-F862698D75A7}"/>
              </a:ext>
            </a:extLst>
          </p:cNvPr>
          <p:cNvSpPr>
            <a:spLocks noGrp="1"/>
          </p:cNvSpPr>
          <p:nvPr>
            <p:ph idx="1"/>
          </p:nvPr>
        </p:nvSpPr>
        <p:spPr/>
        <p:txBody>
          <a:bodyPr/>
          <a:lstStyle/>
          <a:p>
            <a:r>
              <a:rPr lang="en-US" dirty="0"/>
              <a:t>ul {</a:t>
            </a:r>
            <a:br>
              <a:rPr lang="en-US" dirty="0"/>
            </a:br>
            <a:r>
              <a:rPr lang="en-US" dirty="0"/>
              <a:t>  	list-style-image: </a:t>
            </a:r>
            <a:r>
              <a:rPr lang="en-US" dirty="0" err="1"/>
              <a:t>url</a:t>
            </a:r>
            <a:r>
              <a:rPr lang="en-US" dirty="0"/>
              <a:t>('</a:t>
            </a:r>
            <a:r>
              <a:rPr lang="en-US" dirty="0" err="1"/>
              <a:t>sqpurple.gif</a:t>
            </a:r>
            <a:r>
              <a:rPr lang="en-US" dirty="0"/>
              <a:t>’);</a:t>
            </a:r>
            <a:br>
              <a:rPr lang="en-US" dirty="0"/>
            </a:br>
            <a:r>
              <a:rPr lang="en-US" dirty="0"/>
              <a:t>	}</a:t>
            </a:r>
          </a:p>
          <a:p>
            <a:endParaRPr lang="en-US" dirty="0"/>
          </a:p>
          <a:p>
            <a:r>
              <a:rPr lang="en-US" dirty="0"/>
              <a:t>Make sure the size of image is not too big.</a:t>
            </a:r>
          </a:p>
        </p:txBody>
      </p:sp>
    </p:spTree>
    <p:extLst>
      <p:ext uri="{BB962C8B-B14F-4D97-AF65-F5344CB8AC3E}">
        <p14:creationId xmlns:p14="http://schemas.microsoft.com/office/powerpoint/2010/main" val="32526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AA49-D0CD-304A-B03F-680BB61D917D}"/>
              </a:ext>
            </a:extLst>
          </p:cNvPr>
          <p:cNvSpPr>
            <a:spLocks noGrp="1"/>
          </p:cNvSpPr>
          <p:nvPr>
            <p:ph type="title"/>
          </p:nvPr>
        </p:nvSpPr>
        <p:spPr/>
        <p:txBody>
          <a:bodyPr/>
          <a:lstStyle/>
          <a:p>
            <a:r>
              <a:rPr lang="en-US" dirty="0"/>
              <a:t>OL and Li </a:t>
            </a:r>
            <a:r>
              <a:rPr lang="en-US" dirty="0" err="1"/>
              <a:t>Colour</a:t>
            </a:r>
            <a:endParaRPr lang="en-US" dirty="0"/>
          </a:p>
        </p:txBody>
      </p:sp>
      <p:pic>
        <p:nvPicPr>
          <p:cNvPr id="11" name="Content Placeholder 10" descr="Arrow&#10;&#10;Description automatically generated with low confidence">
            <a:extLst>
              <a:ext uri="{FF2B5EF4-FFF2-40B4-BE49-F238E27FC236}">
                <a16:creationId xmlns:a16="http://schemas.microsoft.com/office/drawing/2014/main" id="{20C0F43F-6B45-E742-9F69-DD7E95664951}"/>
              </a:ext>
            </a:extLst>
          </p:cNvPr>
          <p:cNvPicPr>
            <a:picLocks noGrp="1" noChangeAspect="1"/>
          </p:cNvPicPr>
          <p:nvPr>
            <p:ph idx="1"/>
          </p:nvPr>
        </p:nvPicPr>
        <p:blipFill>
          <a:blip r:embed="rId3"/>
          <a:stretch>
            <a:fillRect/>
          </a:stretch>
        </p:blipFill>
        <p:spPr>
          <a:xfrm>
            <a:off x="1086173" y="4560605"/>
            <a:ext cx="10515600" cy="1682050"/>
          </a:xfrm>
        </p:spPr>
      </p:pic>
      <p:pic>
        <p:nvPicPr>
          <p:cNvPr id="13" name="Picture 12" descr="Logo&#10;&#10;Description automatically generated with low confidence">
            <a:extLst>
              <a:ext uri="{FF2B5EF4-FFF2-40B4-BE49-F238E27FC236}">
                <a16:creationId xmlns:a16="http://schemas.microsoft.com/office/drawing/2014/main" id="{C244BD01-4319-7349-9BA6-850E21F9C57A}"/>
              </a:ext>
            </a:extLst>
          </p:cNvPr>
          <p:cNvPicPr>
            <a:picLocks noChangeAspect="1"/>
          </p:cNvPicPr>
          <p:nvPr/>
        </p:nvPicPr>
        <p:blipFill>
          <a:blip r:embed="rId4"/>
          <a:stretch>
            <a:fillRect/>
          </a:stretch>
        </p:blipFill>
        <p:spPr>
          <a:xfrm>
            <a:off x="1516435" y="1944546"/>
            <a:ext cx="3352800" cy="2362200"/>
          </a:xfrm>
          <a:prstGeom prst="rect">
            <a:avLst/>
          </a:prstGeom>
        </p:spPr>
      </p:pic>
    </p:spTree>
    <p:extLst>
      <p:ext uri="{BB962C8B-B14F-4D97-AF65-F5344CB8AC3E}">
        <p14:creationId xmlns:p14="http://schemas.microsoft.com/office/powerpoint/2010/main" val="379940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9F99-42AE-2A4F-B82C-AD9939401132}"/>
              </a:ext>
            </a:extLst>
          </p:cNvPr>
          <p:cNvSpPr>
            <a:spLocks noGrp="1"/>
          </p:cNvSpPr>
          <p:nvPr>
            <p:ph type="title"/>
          </p:nvPr>
        </p:nvSpPr>
        <p:spPr/>
        <p:txBody>
          <a:bodyPr/>
          <a:lstStyle/>
          <a:p>
            <a:r>
              <a:rPr lang="en-US" dirty="0"/>
              <a:t>The display Property</a:t>
            </a:r>
          </a:p>
        </p:txBody>
      </p:sp>
      <p:sp>
        <p:nvSpPr>
          <p:cNvPr id="3" name="Content Placeholder 2">
            <a:extLst>
              <a:ext uri="{FF2B5EF4-FFF2-40B4-BE49-F238E27FC236}">
                <a16:creationId xmlns:a16="http://schemas.microsoft.com/office/drawing/2014/main" id="{4AA6D046-930D-0243-ACCA-323B054FEA62}"/>
              </a:ext>
            </a:extLst>
          </p:cNvPr>
          <p:cNvSpPr>
            <a:spLocks noGrp="1"/>
          </p:cNvSpPr>
          <p:nvPr>
            <p:ph idx="1"/>
          </p:nvPr>
        </p:nvSpPr>
        <p:spPr/>
        <p:txBody>
          <a:bodyPr/>
          <a:lstStyle/>
          <a:p>
            <a:r>
              <a:rPr lang="en-US" dirty="0"/>
              <a:t>The display property is the most important CSS property for controlling layout.</a:t>
            </a:r>
          </a:p>
          <a:p>
            <a:r>
              <a:rPr lang="en-US" dirty="0"/>
              <a:t>Every HTML element has a default display value depending on what type of element it is.</a:t>
            </a:r>
          </a:p>
          <a:p>
            <a:r>
              <a:rPr lang="en-US" dirty="0"/>
              <a:t>The default display value for most elements is block or inline.</a:t>
            </a:r>
          </a:p>
          <a:p>
            <a:r>
              <a:rPr lang="en-US" dirty="0"/>
              <a:t>What is Block Level elements and what are in-line elements</a:t>
            </a:r>
          </a:p>
        </p:txBody>
      </p:sp>
    </p:spTree>
    <p:extLst>
      <p:ext uri="{BB962C8B-B14F-4D97-AF65-F5344CB8AC3E}">
        <p14:creationId xmlns:p14="http://schemas.microsoft.com/office/powerpoint/2010/main" val="85303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DC5B-EE99-A641-ADB5-C27F160113BF}"/>
              </a:ext>
            </a:extLst>
          </p:cNvPr>
          <p:cNvSpPr>
            <a:spLocks noGrp="1"/>
          </p:cNvSpPr>
          <p:nvPr>
            <p:ph type="title"/>
          </p:nvPr>
        </p:nvSpPr>
        <p:spPr/>
        <p:txBody>
          <a:bodyPr>
            <a:normAutofit/>
          </a:bodyPr>
          <a:lstStyle/>
          <a:p>
            <a:r>
              <a:rPr lang="en-US" dirty="0"/>
              <a:t>Block-level Elements</a:t>
            </a:r>
          </a:p>
        </p:txBody>
      </p:sp>
      <p:sp>
        <p:nvSpPr>
          <p:cNvPr id="3" name="Content Placeholder 2">
            <a:extLst>
              <a:ext uri="{FF2B5EF4-FFF2-40B4-BE49-F238E27FC236}">
                <a16:creationId xmlns:a16="http://schemas.microsoft.com/office/drawing/2014/main" id="{3F9C713F-7BA7-9849-A932-CE402C6B51B1}"/>
              </a:ext>
            </a:extLst>
          </p:cNvPr>
          <p:cNvSpPr>
            <a:spLocks noGrp="1"/>
          </p:cNvSpPr>
          <p:nvPr>
            <p:ph idx="1"/>
          </p:nvPr>
        </p:nvSpPr>
        <p:spPr/>
        <p:txBody>
          <a:bodyPr>
            <a:normAutofit fontScale="85000" lnSpcReduction="20000"/>
          </a:bodyPr>
          <a:lstStyle/>
          <a:p>
            <a:pPr marL="0" indent="0">
              <a:buNone/>
            </a:pPr>
            <a:r>
              <a:rPr lang="en-US" dirty="0"/>
              <a:t>A block-level element always starts on a new line and takes up the full width available (stretches out to the left and right as far as it can).</a:t>
            </a:r>
          </a:p>
          <a:p>
            <a:pPr marL="0" indent="0">
              <a:buNone/>
            </a:pPr>
            <a:endParaRPr lang="en-US" dirty="0"/>
          </a:p>
          <a:p>
            <a:pPr marL="0" indent="0">
              <a:buNone/>
            </a:pPr>
            <a:r>
              <a:rPr lang="en-US" dirty="0"/>
              <a:t>Examples of block-level elements:</a:t>
            </a:r>
          </a:p>
          <a:p>
            <a:pPr marL="514350" indent="-514350">
              <a:buFont typeface="+mj-lt"/>
              <a:buAutoNum type="arabicPeriod"/>
            </a:pPr>
            <a:r>
              <a:rPr lang="en-US" dirty="0"/>
              <a:t>&lt;div&gt;</a:t>
            </a:r>
          </a:p>
          <a:p>
            <a:pPr marL="514350" indent="-514350">
              <a:buFont typeface="+mj-lt"/>
              <a:buAutoNum type="arabicPeriod"/>
            </a:pPr>
            <a:r>
              <a:rPr lang="en-US" dirty="0"/>
              <a:t>&lt;h1&gt; - &lt;h6&gt;</a:t>
            </a:r>
          </a:p>
          <a:p>
            <a:pPr marL="514350" indent="-514350">
              <a:buFont typeface="+mj-lt"/>
              <a:buAutoNum type="arabicPeriod"/>
            </a:pPr>
            <a:r>
              <a:rPr lang="en-US" dirty="0"/>
              <a:t>&lt;p&gt;</a:t>
            </a:r>
          </a:p>
          <a:p>
            <a:pPr marL="514350" indent="-514350">
              <a:buFont typeface="+mj-lt"/>
              <a:buAutoNum type="arabicPeriod"/>
            </a:pPr>
            <a:r>
              <a:rPr lang="en-US" dirty="0"/>
              <a:t>&lt;form&gt;</a:t>
            </a:r>
          </a:p>
          <a:p>
            <a:pPr marL="514350" indent="-514350">
              <a:buFont typeface="+mj-lt"/>
              <a:buAutoNum type="arabicPeriod"/>
            </a:pPr>
            <a:r>
              <a:rPr lang="en-US" dirty="0"/>
              <a:t>&lt;header&gt;</a:t>
            </a:r>
          </a:p>
          <a:p>
            <a:pPr marL="514350" indent="-514350">
              <a:buFont typeface="+mj-lt"/>
              <a:buAutoNum type="arabicPeriod"/>
            </a:pPr>
            <a:r>
              <a:rPr lang="en-US" dirty="0"/>
              <a:t>&lt;footer&gt;</a:t>
            </a:r>
          </a:p>
          <a:p>
            <a:pPr marL="514350" indent="-514350">
              <a:buFont typeface="+mj-lt"/>
              <a:buAutoNum type="arabicPeriod"/>
            </a:pPr>
            <a:r>
              <a:rPr lang="en-US" dirty="0"/>
              <a:t>&lt;section&gt;</a:t>
            </a:r>
            <a:br>
              <a:rPr lang="en-US" dirty="0"/>
            </a:br>
            <a:endParaRPr lang="en-US" dirty="0"/>
          </a:p>
        </p:txBody>
      </p:sp>
      <p:pic>
        <p:nvPicPr>
          <p:cNvPr id="5" name="Picture 4">
            <a:extLst>
              <a:ext uri="{FF2B5EF4-FFF2-40B4-BE49-F238E27FC236}">
                <a16:creationId xmlns:a16="http://schemas.microsoft.com/office/drawing/2014/main" id="{CE213756-E394-734E-B9BE-9880898476D0}"/>
              </a:ext>
            </a:extLst>
          </p:cNvPr>
          <p:cNvPicPr>
            <a:picLocks noChangeAspect="1"/>
          </p:cNvPicPr>
          <p:nvPr/>
        </p:nvPicPr>
        <p:blipFill>
          <a:blip r:embed="rId2"/>
          <a:stretch>
            <a:fillRect/>
          </a:stretch>
        </p:blipFill>
        <p:spPr>
          <a:xfrm>
            <a:off x="0" y="6289675"/>
            <a:ext cx="12192000" cy="406400"/>
          </a:xfrm>
          <a:prstGeom prst="rect">
            <a:avLst/>
          </a:prstGeom>
        </p:spPr>
      </p:pic>
    </p:spTree>
    <p:extLst>
      <p:ext uri="{BB962C8B-B14F-4D97-AF65-F5344CB8AC3E}">
        <p14:creationId xmlns:p14="http://schemas.microsoft.com/office/powerpoint/2010/main" val="88565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EB51-918B-4C40-A793-4214C43BE853}"/>
              </a:ext>
            </a:extLst>
          </p:cNvPr>
          <p:cNvSpPr>
            <a:spLocks noGrp="1"/>
          </p:cNvSpPr>
          <p:nvPr>
            <p:ph type="title"/>
          </p:nvPr>
        </p:nvSpPr>
        <p:spPr/>
        <p:txBody>
          <a:bodyPr>
            <a:normAutofit/>
          </a:bodyPr>
          <a:lstStyle/>
          <a:p>
            <a:r>
              <a:rPr lang="en-US" dirty="0"/>
              <a:t>Inline Elements</a:t>
            </a:r>
          </a:p>
        </p:txBody>
      </p:sp>
      <p:sp>
        <p:nvSpPr>
          <p:cNvPr id="3" name="Content Placeholder 2">
            <a:extLst>
              <a:ext uri="{FF2B5EF4-FFF2-40B4-BE49-F238E27FC236}">
                <a16:creationId xmlns:a16="http://schemas.microsoft.com/office/drawing/2014/main" id="{FC3A93AD-5260-1047-94F5-6CC8CA742073}"/>
              </a:ext>
            </a:extLst>
          </p:cNvPr>
          <p:cNvSpPr>
            <a:spLocks noGrp="1"/>
          </p:cNvSpPr>
          <p:nvPr>
            <p:ph idx="1"/>
          </p:nvPr>
        </p:nvSpPr>
        <p:spPr/>
        <p:txBody>
          <a:bodyPr/>
          <a:lstStyle/>
          <a:p>
            <a:pPr marL="0" indent="0">
              <a:buNone/>
            </a:pPr>
            <a:r>
              <a:rPr lang="en-US" dirty="0"/>
              <a:t>An inline element does not start on a new line and only takes up as much width as necessary.</a:t>
            </a:r>
          </a:p>
          <a:p>
            <a:pPr marL="0" indent="0">
              <a:buNone/>
            </a:pPr>
            <a:r>
              <a:rPr lang="en-US" dirty="0"/>
              <a:t>Examples of inline elements:</a:t>
            </a:r>
          </a:p>
          <a:p>
            <a:r>
              <a:rPr lang="en-US" dirty="0"/>
              <a:t>&lt;span&gt;</a:t>
            </a:r>
          </a:p>
          <a:p>
            <a:r>
              <a:rPr lang="en-US" dirty="0"/>
              <a:t>&lt;a&gt;</a:t>
            </a:r>
          </a:p>
          <a:p>
            <a:r>
              <a:rPr lang="en-US" dirty="0"/>
              <a:t>&lt;</a:t>
            </a:r>
            <a:r>
              <a:rPr lang="en-US" dirty="0" err="1"/>
              <a:t>img</a:t>
            </a:r>
            <a:r>
              <a:rPr lang="en-US" dirty="0"/>
              <a:t>&gt;</a:t>
            </a:r>
          </a:p>
          <a:p>
            <a:endParaRPr lang="en-US" dirty="0"/>
          </a:p>
        </p:txBody>
      </p:sp>
      <p:pic>
        <p:nvPicPr>
          <p:cNvPr id="5" name="Picture 4">
            <a:extLst>
              <a:ext uri="{FF2B5EF4-FFF2-40B4-BE49-F238E27FC236}">
                <a16:creationId xmlns:a16="http://schemas.microsoft.com/office/drawing/2014/main" id="{53155C8E-AE6E-A846-8D34-FBCA32FA3B76}"/>
              </a:ext>
            </a:extLst>
          </p:cNvPr>
          <p:cNvPicPr>
            <a:picLocks noChangeAspect="1"/>
          </p:cNvPicPr>
          <p:nvPr/>
        </p:nvPicPr>
        <p:blipFill>
          <a:blip r:embed="rId2"/>
          <a:stretch>
            <a:fillRect/>
          </a:stretch>
        </p:blipFill>
        <p:spPr>
          <a:xfrm>
            <a:off x="2872409" y="5116719"/>
            <a:ext cx="5334000" cy="520700"/>
          </a:xfrm>
          <a:prstGeom prst="rect">
            <a:avLst/>
          </a:prstGeom>
        </p:spPr>
      </p:pic>
    </p:spTree>
    <p:extLst>
      <p:ext uri="{BB962C8B-B14F-4D97-AF65-F5344CB8AC3E}">
        <p14:creationId xmlns:p14="http://schemas.microsoft.com/office/powerpoint/2010/main" val="67484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741</Words>
  <Application>Microsoft Macintosh PowerPoint</Application>
  <PresentationFormat>Widescreen</PresentationFormat>
  <Paragraphs>98</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CSS Height/ Width</vt:lpstr>
      <vt:lpstr>CSS Height and Width</vt:lpstr>
      <vt:lpstr>HTML Lists and CSS List Properties</vt:lpstr>
      <vt:lpstr>Set different list item markers for ordered lists</vt:lpstr>
      <vt:lpstr>An Image as The List Item Marker</vt:lpstr>
      <vt:lpstr>OL and Li Colour</vt:lpstr>
      <vt:lpstr>The display Property</vt:lpstr>
      <vt:lpstr>Block-level Elements</vt:lpstr>
      <vt:lpstr>Inline Elements</vt:lpstr>
      <vt:lpstr>Changing Inline to block</vt:lpstr>
      <vt:lpstr>Display vs Visibility</vt:lpstr>
      <vt:lpstr>CSS Layout - The position Property</vt:lpstr>
      <vt:lpstr>Position: Static</vt:lpstr>
      <vt:lpstr>position: fixed;</vt:lpstr>
      <vt:lpstr>position: sticky</vt:lpstr>
      <vt:lpstr>CSS Layout - float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Height/ Width</dc:title>
  <dc:creator>Basit Ali</dc:creator>
  <cp:lastModifiedBy>Basit Ali</cp:lastModifiedBy>
  <cp:revision>5</cp:revision>
  <dcterms:created xsi:type="dcterms:W3CDTF">2021-10-05T09:21:39Z</dcterms:created>
  <dcterms:modified xsi:type="dcterms:W3CDTF">2021-10-05T12:25:56Z</dcterms:modified>
</cp:coreProperties>
</file>