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handoutMasterIdLst>
    <p:handoutMasterId r:id="rId16"/>
  </p:handoutMasterIdLst>
  <p:sldIdLst>
    <p:sldId id="256" r:id="rId2"/>
    <p:sldId id="257" r:id="rId3"/>
    <p:sldId id="281" r:id="rId4"/>
    <p:sldId id="291" r:id="rId5"/>
    <p:sldId id="283" r:id="rId6"/>
    <p:sldId id="284" r:id="rId7"/>
    <p:sldId id="285" r:id="rId8"/>
    <p:sldId id="295" r:id="rId9"/>
    <p:sldId id="288" r:id="rId10"/>
    <p:sldId id="289" r:id="rId11"/>
    <p:sldId id="296" r:id="rId12"/>
    <p:sldId id="297" r:id="rId13"/>
    <p:sldId id="279"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3" autoAdjust="0"/>
    <p:restoredTop sz="84767" autoAdjust="0"/>
  </p:normalViewPr>
  <p:slideViewPr>
    <p:cSldViewPr>
      <p:cViewPr varScale="1">
        <p:scale>
          <a:sx n="62" d="100"/>
          <a:sy n="62" d="100"/>
        </p:scale>
        <p:origin x="1554"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88C91E-4F43-4DFB-92C3-545340B13090}" type="datetimeFigureOut">
              <a:rPr lang="fr-FR" smtClean="0"/>
              <a:pPr/>
              <a:t>20/10/2017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9217F-DEEF-44BF-9D8F-D864905F231C}" type="slidenum">
              <a:rPr lang="fr-FR" smtClean="0"/>
              <a:pPr/>
              <a:t>‹N°›</a:t>
            </a:fld>
            <a:endParaRPr lang="fr-FR"/>
          </a:p>
        </p:txBody>
      </p:sp>
    </p:spTree>
    <p:extLst>
      <p:ext uri="{BB962C8B-B14F-4D97-AF65-F5344CB8AC3E}">
        <p14:creationId xmlns:p14="http://schemas.microsoft.com/office/powerpoint/2010/main" val="30456126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759314-4C92-412F-84DB-AE8757DFC80C}" type="datetimeFigureOut">
              <a:rPr lang="fr-FR" smtClean="0"/>
              <a:pPr/>
              <a:t>20/10/2017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CE0847-CAD5-44C9-ACC9-0D19DDDCE761}" type="slidenum">
              <a:rPr lang="fr-FR" smtClean="0"/>
              <a:pPr/>
              <a:t>‹N°›</a:t>
            </a:fld>
            <a:endParaRPr lang="fr-FR"/>
          </a:p>
        </p:txBody>
      </p:sp>
    </p:spTree>
    <p:extLst>
      <p:ext uri="{BB962C8B-B14F-4D97-AF65-F5344CB8AC3E}">
        <p14:creationId xmlns:p14="http://schemas.microsoft.com/office/powerpoint/2010/main" val="24028060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Bonjour</a:t>
            </a:r>
            <a:r>
              <a:rPr lang="fr-FR" baseline="0" dirty="0" smtClean="0"/>
              <a:t> tout le monde ,notre présentation aujourd’hui cet à propos d’une modélisation </a:t>
            </a:r>
            <a:r>
              <a:rPr lang="fr-FR" baseline="0" dirty="0" err="1" smtClean="0"/>
              <a:t>uml</a:t>
            </a:r>
            <a:r>
              <a:rPr lang="fr-FR" baseline="0" dirty="0" smtClean="0"/>
              <a:t> d’une plateforme e-learning</a:t>
            </a:r>
          </a:p>
          <a:p>
            <a:r>
              <a:rPr lang="fr-FR" baseline="0" dirty="0" smtClean="0"/>
              <a:t>Qui va être présenter par </a:t>
            </a:r>
            <a:r>
              <a:rPr lang="fr-FR" baseline="0" dirty="0" err="1" smtClean="0"/>
              <a:t>omar</a:t>
            </a:r>
            <a:r>
              <a:rPr lang="fr-FR" baseline="0" dirty="0" smtClean="0"/>
              <a:t> </a:t>
            </a:r>
            <a:r>
              <a:rPr lang="fr-FR" baseline="0" dirty="0" err="1" smtClean="0"/>
              <a:t>zoubir</a:t>
            </a:r>
            <a:r>
              <a:rPr lang="fr-FR" baseline="0" dirty="0" smtClean="0"/>
              <a:t> et moi-même </a:t>
            </a:r>
          </a:p>
        </p:txBody>
      </p:sp>
      <p:sp>
        <p:nvSpPr>
          <p:cNvPr id="4" name="Espace réservé du numéro de diapositive 3"/>
          <p:cNvSpPr>
            <a:spLocks noGrp="1"/>
          </p:cNvSpPr>
          <p:nvPr>
            <p:ph type="sldNum" sz="quarter" idx="10"/>
          </p:nvPr>
        </p:nvSpPr>
        <p:spPr/>
        <p:txBody>
          <a:bodyPr/>
          <a:lstStyle/>
          <a:p>
            <a:fld id="{31CE0847-CAD5-44C9-ACC9-0D19DDDCE761}" type="slidenum">
              <a:rPr lang="fr-FR" smtClean="0"/>
              <a:pPr/>
              <a:t>1</a:t>
            </a:fld>
            <a:endParaRPr lang="fr-FR"/>
          </a:p>
        </p:txBody>
      </p:sp>
    </p:spTree>
    <p:extLst>
      <p:ext uri="{BB962C8B-B14F-4D97-AF65-F5344CB8AC3E}">
        <p14:creationId xmlns:p14="http://schemas.microsoft.com/office/powerpoint/2010/main" val="852016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Dans</a:t>
            </a:r>
            <a:r>
              <a:rPr lang="fr-FR" baseline="0" dirty="0" smtClean="0"/>
              <a:t> un premier temps nous </a:t>
            </a:r>
            <a:r>
              <a:rPr lang="fr-FR" baseline="0" dirty="0" err="1" smtClean="0"/>
              <a:t>allon</a:t>
            </a:r>
            <a:r>
              <a:rPr lang="fr-FR" baseline="0" dirty="0" smtClean="0"/>
              <a:t> faire une </a:t>
            </a:r>
            <a:r>
              <a:rPr lang="fr-FR" baseline="0" dirty="0" err="1" smtClean="0"/>
              <a:t>presentation</a:t>
            </a:r>
            <a:r>
              <a:rPr lang="fr-FR" baseline="0" dirty="0" smtClean="0"/>
              <a:t> globale du projet en montrant les </a:t>
            </a:r>
            <a:r>
              <a:rPr lang="fr-FR" baseline="0" dirty="0" err="1" smtClean="0"/>
              <a:t>objectis</a:t>
            </a:r>
            <a:r>
              <a:rPr lang="fr-FR" baseline="0" dirty="0" smtClean="0"/>
              <a:t> , le </a:t>
            </a:r>
            <a:r>
              <a:rPr lang="fr-FR" baseline="0" dirty="0" err="1" smtClean="0"/>
              <a:t>perimetre</a:t>
            </a:r>
            <a:r>
              <a:rPr lang="fr-FR" baseline="0" dirty="0" smtClean="0"/>
              <a:t> ,les besoins </a:t>
            </a:r>
            <a:r>
              <a:rPr lang="fr-FR" baseline="0" dirty="0" err="1" smtClean="0"/>
              <a:t>fonc</a:t>
            </a:r>
            <a:r>
              <a:rPr lang="fr-FR" baseline="0" dirty="0" smtClean="0"/>
              <a:t> et non </a:t>
            </a:r>
            <a:r>
              <a:rPr lang="fr-FR" baseline="0" dirty="0" err="1" smtClean="0"/>
              <a:t>fonct</a:t>
            </a:r>
            <a:r>
              <a:rPr lang="fr-FR" baseline="0" dirty="0" smtClean="0"/>
              <a:t> </a:t>
            </a:r>
          </a:p>
          <a:p>
            <a:r>
              <a:rPr lang="fr-FR" baseline="0" dirty="0" smtClean="0"/>
              <a:t>et </a:t>
            </a:r>
            <a:r>
              <a:rPr lang="fr-FR" baseline="0" dirty="0" err="1" smtClean="0"/>
              <a:t>dernierement</a:t>
            </a:r>
            <a:r>
              <a:rPr lang="fr-FR" baseline="0" dirty="0" smtClean="0"/>
              <a:t> nous allons voir un </a:t>
            </a:r>
            <a:r>
              <a:rPr lang="fr-FR" baseline="0" dirty="0" err="1" smtClean="0"/>
              <a:t>diag</a:t>
            </a:r>
            <a:r>
              <a:rPr lang="fr-FR" baseline="0" dirty="0" smtClean="0"/>
              <a:t> de c u et d de s</a:t>
            </a:r>
          </a:p>
          <a:p>
            <a:endParaRPr lang="fr-FR" dirty="0"/>
          </a:p>
        </p:txBody>
      </p:sp>
      <p:sp>
        <p:nvSpPr>
          <p:cNvPr id="4" name="Espace réservé du numéro de diapositive 3"/>
          <p:cNvSpPr>
            <a:spLocks noGrp="1"/>
          </p:cNvSpPr>
          <p:nvPr>
            <p:ph type="sldNum" sz="quarter" idx="10"/>
          </p:nvPr>
        </p:nvSpPr>
        <p:spPr/>
        <p:txBody>
          <a:bodyPr/>
          <a:lstStyle/>
          <a:p>
            <a:fld id="{31CE0847-CAD5-44C9-ACC9-0D19DDDCE761}" type="slidenum">
              <a:rPr lang="fr-FR" smtClean="0"/>
              <a:pPr/>
              <a:t>2</a:t>
            </a:fld>
            <a:endParaRPr lang="fr-FR"/>
          </a:p>
        </p:txBody>
      </p:sp>
    </p:spTree>
    <p:extLst>
      <p:ext uri="{BB962C8B-B14F-4D97-AF65-F5344CB8AC3E}">
        <p14:creationId xmlns:p14="http://schemas.microsoft.com/office/powerpoint/2010/main" val="3010421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1CE0847-CAD5-44C9-ACC9-0D19DDDCE761}" type="slidenum">
              <a:rPr lang="fr-FR" smtClean="0"/>
              <a:pPr/>
              <a:t>6</a:t>
            </a:fld>
            <a:endParaRPr lang="fr-FR"/>
          </a:p>
        </p:txBody>
      </p:sp>
    </p:spTree>
    <p:extLst>
      <p:ext uri="{BB962C8B-B14F-4D97-AF65-F5344CB8AC3E}">
        <p14:creationId xmlns:p14="http://schemas.microsoft.com/office/powerpoint/2010/main" val="3870452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baseline="0" dirty="0">
                <a:solidFill>
                  <a:schemeClr val="tx1"/>
                </a:solidFill>
                <a:latin typeface="+mn-lt"/>
                <a:ea typeface="+mn-ea"/>
                <a:cs typeface="+mn-cs"/>
              </a:rPr>
              <a:t>- Le visiteur demande le formulaire d’inscription.</a:t>
            </a:r>
          </a:p>
          <a:p>
            <a:r>
              <a:rPr lang="fr-FR" sz="1200" kern="1200" baseline="0" dirty="0">
                <a:solidFill>
                  <a:schemeClr val="tx1"/>
                </a:solidFill>
                <a:latin typeface="+mn-lt"/>
                <a:ea typeface="+mn-ea"/>
                <a:cs typeface="+mn-cs"/>
              </a:rPr>
              <a:t>- Le formulaire s’affiche.</a:t>
            </a:r>
          </a:p>
          <a:p>
            <a:r>
              <a:rPr lang="fr-FR" sz="1200" kern="1200" baseline="0" dirty="0">
                <a:solidFill>
                  <a:schemeClr val="tx1"/>
                </a:solidFill>
                <a:latin typeface="+mn-lt"/>
                <a:ea typeface="+mn-ea"/>
                <a:cs typeface="+mn-cs"/>
              </a:rPr>
              <a:t>- Le visiteur rempli le formulaire.</a:t>
            </a:r>
          </a:p>
          <a:p>
            <a:r>
              <a:rPr lang="fr-FR" sz="1200" kern="1200" baseline="0" dirty="0">
                <a:solidFill>
                  <a:schemeClr val="tx1"/>
                </a:solidFill>
                <a:latin typeface="+mn-lt"/>
                <a:ea typeface="+mn-ea"/>
                <a:cs typeface="+mn-cs"/>
              </a:rPr>
              <a:t>- Une vérification de l’existence du client dans la base se lance.</a:t>
            </a:r>
          </a:p>
          <a:p>
            <a:r>
              <a:rPr lang="fr-FR" sz="1200" kern="1200" baseline="0" dirty="0">
                <a:solidFill>
                  <a:schemeClr val="tx1"/>
                </a:solidFill>
                <a:latin typeface="+mn-lt"/>
                <a:ea typeface="+mn-ea"/>
                <a:cs typeface="+mn-cs"/>
              </a:rPr>
              <a:t>- Si le client existe déjà un message d’erreur s’affiche.</a:t>
            </a:r>
          </a:p>
          <a:p>
            <a:r>
              <a:rPr lang="fr-FR" sz="1200" kern="1200" baseline="0" dirty="0">
                <a:solidFill>
                  <a:schemeClr val="tx1"/>
                </a:solidFill>
                <a:latin typeface="+mn-lt"/>
                <a:ea typeface="+mn-ea"/>
                <a:cs typeface="+mn-cs"/>
              </a:rPr>
              <a:t>- Si c’est un nouveau client confirmation de l’inscription s’affiche.</a:t>
            </a:r>
            <a:endParaRPr lang="fr-FR" dirty="0"/>
          </a:p>
        </p:txBody>
      </p:sp>
      <p:sp>
        <p:nvSpPr>
          <p:cNvPr id="4" name="Espace réservé du numéro de diapositive 3"/>
          <p:cNvSpPr>
            <a:spLocks noGrp="1"/>
          </p:cNvSpPr>
          <p:nvPr>
            <p:ph type="sldNum" sz="quarter" idx="10"/>
          </p:nvPr>
        </p:nvSpPr>
        <p:spPr/>
        <p:txBody>
          <a:bodyPr/>
          <a:lstStyle/>
          <a:p>
            <a:fld id="{31CE0847-CAD5-44C9-ACC9-0D19DDDCE761}" type="slidenum">
              <a:rPr lang="fr-FR" smtClean="0"/>
              <a:pPr/>
              <a:t>9</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1CE0847-CAD5-44C9-ACC9-0D19DDDCE761}" type="slidenum">
              <a:rPr lang="fr-FR" smtClean="0"/>
              <a:pPr/>
              <a:t>10</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FCCC442-E647-4044-84A0-7F572C55D0D7}" type="datetime1">
              <a:rPr lang="fr-FR" smtClean="0"/>
              <a:pPr/>
              <a:t>20/10/2017</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123665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46AB8994-04EC-46CE-8874-0C60A6DE45EE}" type="datetime1">
              <a:rPr lang="fr-FR" smtClean="0"/>
              <a:pPr/>
              <a:t>20/10/2017</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162450649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46AB8994-04EC-46CE-8874-0C60A6DE45EE}" type="datetime1">
              <a:rPr lang="fr-FR" smtClean="0"/>
              <a:pPr/>
              <a:t>20/10/2017</a:t>
            </a:fld>
            <a:endParaRPr lang="fr-FR"/>
          </a:p>
        </p:txBody>
      </p:sp>
      <p:sp>
        <p:nvSpPr>
          <p:cNvPr id="5" name="Footer Placeholder 4"/>
          <p:cNvSpPr>
            <a:spLocks noGrp="1"/>
          </p:cNvSpPr>
          <p:nvPr>
            <p:ph type="ftr" sz="quarter" idx="11"/>
          </p:nvPr>
        </p:nvSpPr>
        <p:spPr/>
        <p:txBody>
          <a:bodyPr/>
          <a:lstStyle/>
          <a:p>
            <a:endParaRPr lang="fr-FR"/>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A803E23-BC22-4BF2-9D3D-F9715A9E162F}" type="slidenum">
              <a:rPr lang="fr-FR" smtClean="0"/>
              <a:pPr/>
              <a:t>‹N°›</a:t>
            </a:fld>
            <a:endParaRPr lang="fr-F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69944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46AB8994-04EC-46CE-8874-0C60A6DE45EE}" type="datetime1">
              <a:rPr lang="fr-FR" smtClean="0"/>
              <a:pPr/>
              <a:t>20/10/2017</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2430137131"/>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46AB8994-04EC-46CE-8874-0C60A6DE45EE}" type="datetime1">
              <a:rPr lang="fr-FR" smtClean="0"/>
              <a:pPr/>
              <a:t>20/10/2017</a:t>
            </a:fld>
            <a:endParaRPr lang="fr-FR"/>
          </a:p>
        </p:txBody>
      </p:sp>
      <p:sp>
        <p:nvSpPr>
          <p:cNvPr id="6" name="Footer Placeholder 5"/>
          <p:cNvSpPr>
            <a:spLocks noGrp="1"/>
          </p:cNvSpPr>
          <p:nvPr>
            <p:ph type="ftr" sz="quarter" idx="11"/>
          </p:nvPr>
        </p:nvSpPr>
        <p:spPr/>
        <p:txBody>
          <a:bodyPr/>
          <a:lstStyle/>
          <a:p>
            <a:endParaRPr lang="fr-FR"/>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A803E23-BC22-4BF2-9D3D-F9715A9E162F}" type="slidenum">
              <a:rPr lang="fr-FR" smtClean="0"/>
              <a:pPr/>
              <a:t>‹N°›</a:t>
            </a:fld>
            <a:endParaRPr lang="fr-F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3186272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46AB8994-04EC-46CE-8874-0C60A6DE45EE}" type="datetime1">
              <a:rPr lang="fr-FR" smtClean="0"/>
              <a:pPr/>
              <a:t>20/10/2017</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359794563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F354234-144E-4986-83DE-0C26ACC951D6}" type="datetime1">
              <a:rPr lang="fr-FR" smtClean="0"/>
              <a:pPr/>
              <a:t>20/10/2017</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2855238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A22BBD3-4E6D-4124-B9E2-0F0F2F832698}" type="datetime1">
              <a:rPr lang="fr-FR" smtClean="0"/>
              <a:pPr/>
              <a:t>20/10/2017</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240076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fr-FR"/>
              <a:t>Modifiez le style du titre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574E6E8-7C15-4F15-A52F-0EE156B5350D}" type="datetime1">
              <a:rPr lang="fr-FR" smtClean="0"/>
              <a:pPr/>
              <a:t>20/10/2017</a:t>
            </a:fld>
            <a:endParaRPr lang="fr-FR"/>
          </a:p>
        </p:txBody>
      </p:sp>
      <p:sp>
        <p:nvSpPr>
          <p:cNvPr id="5" name="Footer Placeholder 4"/>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37171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FB04060-D0D1-4404-8F9D-5FA5AF92D833}" type="datetime1">
              <a:rPr lang="fr-FR" smtClean="0"/>
              <a:pPr/>
              <a:t>20/10/2017</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160359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5527C71-C559-47A0-8EBE-244A78288532}" type="datetime1">
              <a:rPr lang="fr-FR" smtClean="0"/>
              <a:pPr/>
              <a:t>20/10/2017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289483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7CFBD9B-B1A9-429E-B53B-F67335E49039}" type="datetime1">
              <a:rPr lang="fr-FR" smtClean="0"/>
              <a:pPr/>
              <a:t>20/10/2017</a:t>
            </a:fld>
            <a:endParaRPr lang="fr-FR"/>
          </a:p>
        </p:txBody>
      </p:sp>
      <p:sp>
        <p:nvSpPr>
          <p:cNvPr id="8" name="Footer Placeholder 7"/>
          <p:cNvSpPr>
            <a:spLocks noGrp="1"/>
          </p:cNvSpPr>
          <p:nvPr>
            <p:ph type="ftr" sz="quarter" idx="11"/>
          </p:nvPr>
        </p:nvSpPr>
        <p:spPr/>
        <p:txBody>
          <a:bodyPr/>
          <a:lstStyle/>
          <a:p>
            <a:endParaRPr lang="fr-FR"/>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319600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75F9D71-51F1-487C-ACDD-37004AFB2A97}" type="datetime1">
              <a:rPr lang="fr-FR" smtClean="0"/>
              <a:pPr/>
              <a:t>20/10/2017</a:t>
            </a:fld>
            <a:endParaRPr lang="fr-FR"/>
          </a:p>
        </p:txBody>
      </p:sp>
      <p:sp>
        <p:nvSpPr>
          <p:cNvPr id="4" name="Footer Placeholder 3"/>
          <p:cNvSpPr>
            <a:spLocks noGrp="1"/>
          </p:cNvSpPr>
          <p:nvPr>
            <p:ph type="ftr" sz="quarter" idx="11"/>
          </p:nvPr>
        </p:nvSpPr>
        <p:spPr/>
        <p:txBody>
          <a:bodyPr/>
          <a:lstStyle/>
          <a:p>
            <a:endParaRPr lang="fr-FR"/>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29184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4CF9D-430F-4F05-ADE0-ABE4EDF6ECDB}" type="datetime1">
              <a:rPr lang="fr-FR" smtClean="0"/>
              <a:pPr/>
              <a:t>20/10/2017</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389815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8E445516-3C50-4555-924D-1F7CDF193829}" type="datetime1">
              <a:rPr lang="fr-FR" smtClean="0"/>
              <a:pPr/>
              <a:t>20/10/2017</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287923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A86A5AB-13A3-4C3C-8699-2AC1BB005523}" type="datetime1">
              <a:rPr lang="fr-FR" smtClean="0"/>
              <a:pPr/>
              <a:t>20/10/2017</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4A803E23-BC22-4BF2-9D3D-F9715A9E162F}" type="slidenum">
              <a:rPr lang="fr-FR" smtClean="0"/>
              <a:pPr/>
              <a:t>‹N°›</a:t>
            </a:fld>
            <a:endParaRPr lang="fr-FR"/>
          </a:p>
        </p:txBody>
      </p:sp>
    </p:spTree>
    <p:extLst>
      <p:ext uri="{BB962C8B-B14F-4D97-AF65-F5344CB8AC3E}">
        <p14:creationId xmlns:p14="http://schemas.microsoft.com/office/powerpoint/2010/main" val="86153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6AB8994-04EC-46CE-8874-0C60A6DE45EE}" type="datetime1">
              <a:rPr lang="fr-FR" smtClean="0"/>
              <a:pPr/>
              <a:t>20/10/2017</a:t>
            </a:fld>
            <a:endParaRPr lang="fr-FR"/>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4A803E23-BC22-4BF2-9D3D-F9715A9E162F}" type="slidenum">
              <a:rPr lang="fr-FR" smtClean="0"/>
              <a:pPr/>
              <a:t>‹N°›</a:t>
            </a:fld>
            <a:endParaRPr lang="fr-FR"/>
          </a:p>
        </p:txBody>
      </p:sp>
    </p:spTree>
    <p:extLst>
      <p:ext uri="{BB962C8B-B14F-4D97-AF65-F5344CB8AC3E}">
        <p14:creationId xmlns:p14="http://schemas.microsoft.com/office/powerpoint/2010/main" val="32566435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ved=&amp;url=http://canaletudes.com/fr/ecole/Ingenieurs-Maroc&amp;psig=AOvVaw3VhL6RWji_A3vY9PPx7Sgr&amp;ust=150847124249326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numéro de diapositive 13"/>
          <p:cNvSpPr>
            <a:spLocks noGrp="1"/>
          </p:cNvSpPr>
          <p:nvPr>
            <p:ph type="sldNum" sz="quarter" idx="12"/>
          </p:nvPr>
        </p:nvSpPr>
        <p:spPr/>
        <p:txBody>
          <a:bodyPr>
            <a:normAutofit fontScale="92500" lnSpcReduction="20000"/>
          </a:bodyPr>
          <a:lstStyle/>
          <a:p>
            <a:fld id="{4A803E23-BC22-4BF2-9D3D-F9715A9E162F}" type="slidenum">
              <a:rPr lang="fr-FR" sz="2400" smtClean="0">
                <a:solidFill>
                  <a:schemeClr val="tx1"/>
                </a:solidFill>
                <a:latin typeface="Baskerville Old Face" pitchFamily="18" charset="0"/>
              </a:rPr>
              <a:pPr/>
              <a:t>1</a:t>
            </a:fld>
            <a:endParaRPr lang="fr-FR" sz="2400" dirty="0">
              <a:solidFill>
                <a:schemeClr val="tx1"/>
              </a:solidFill>
              <a:latin typeface="Baskerville Old Face" pitchFamily="18" charset="0"/>
            </a:endParaRPr>
          </a:p>
        </p:txBody>
      </p:sp>
      <p:sp>
        <p:nvSpPr>
          <p:cNvPr id="19" name="ZoneTexte 18"/>
          <p:cNvSpPr txBox="1"/>
          <p:nvPr/>
        </p:nvSpPr>
        <p:spPr>
          <a:xfrm>
            <a:off x="725184" y="1916832"/>
            <a:ext cx="5372801" cy="1508105"/>
          </a:xfrm>
          <a:prstGeom prst="rect">
            <a:avLst/>
          </a:prstGeom>
          <a:noFill/>
        </p:spPr>
        <p:txBody>
          <a:bodyPr wrap="square" rtlCol="0">
            <a:spAutoFit/>
          </a:bodyPr>
          <a:lstStyle/>
          <a:p>
            <a:r>
              <a:rPr lang="fr-FR" sz="3600" dirty="0">
                <a:solidFill>
                  <a:schemeClr val="accent6"/>
                </a:solidFill>
              </a:rPr>
              <a:t>Modélisation Projet UML </a:t>
            </a:r>
          </a:p>
          <a:p>
            <a:pPr marL="342900" indent="-342900">
              <a:buFont typeface="Wingdings" panose="05000000000000000000" pitchFamily="2" charset="2"/>
              <a:buChar char="§"/>
            </a:pPr>
            <a:r>
              <a:rPr lang="fr-FR" sz="2000" b="1" u="sng" dirty="0" smtClean="0">
                <a:solidFill>
                  <a:srgbClr val="FF0000"/>
                </a:solidFill>
                <a:latin typeface="Arial Narrow" panose="020B0606020202030204" pitchFamily="34" charset="0"/>
              </a:rPr>
              <a:t>Plateforme e-learnin</a:t>
            </a:r>
            <a:r>
              <a:rPr lang="fr-FR" sz="2000" b="1" u="sng" dirty="0">
                <a:solidFill>
                  <a:srgbClr val="FF0000"/>
                </a:solidFill>
                <a:latin typeface="Arial Narrow" panose="020B0606020202030204" pitchFamily="34" charset="0"/>
              </a:rPr>
              <a:t>g</a:t>
            </a:r>
            <a:r>
              <a:rPr lang="fr-FR" sz="2000" b="1" u="sng" dirty="0" smtClean="0">
                <a:solidFill>
                  <a:srgbClr val="FF0000"/>
                </a:solidFill>
                <a:latin typeface="Arial Narrow" panose="020B0606020202030204" pitchFamily="34" charset="0"/>
              </a:rPr>
              <a:t>   </a:t>
            </a:r>
            <a:endParaRPr lang="fr-FR" sz="2000" b="1" u="sng" dirty="0">
              <a:solidFill>
                <a:srgbClr val="FF0000"/>
              </a:solidFill>
              <a:latin typeface="Arial Narrow" panose="020B0606020202030204" pitchFamily="34" charset="0"/>
            </a:endParaRPr>
          </a:p>
        </p:txBody>
      </p:sp>
      <p:sp>
        <p:nvSpPr>
          <p:cNvPr id="20" name="ZoneTexte 19"/>
          <p:cNvSpPr txBox="1"/>
          <p:nvPr/>
        </p:nvSpPr>
        <p:spPr>
          <a:xfrm>
            <a:off x="1242819" y="4603279"/>
            <a:ext cx="3814981" cy="1338828"/>
          </a:xfrm>
          <a:prstGeom prst="rect">
            <a:avLst/>
          </a:prstGeom>
          <a:noFill/>
        </p:spPr>
        <p:txBody>
          <a:bodyPr wrap="square" rtlCol="0">
            <a:spAutoFit/>
          </a:bodyPr>
          <a:lstStyle/>
          <a:p>
            <a:pPr>
              <a:lnSpc>
                <a:spcPct val="150000"/>
              </a:lnSpc>
            </a:pPr>
            <a:r>
              <a:rPr lang="fr-FR" u="sng" dirty="0">
                <a:solidFill>
                  <a:schemeClr val="accent6"/>
                </a:solidFill>
              </a:rPr>
              <a:t>Présenté par:</a:t>
            </a:r>
          </a:p>
          <a:p>
            <a:pPr marL="285750" indent="-285750">
              <a:lnSpc>
                <a:spcPct val="150000"/>
              </a:lnSpc>
              <a:buFontTx/>
              <a:buChar char="-"/>
            </a:pPr>
            <a:r>
              <a:rPr lang="fr-FR" dirty="0" smtClean="0"/>
              <a:t>SLITNI AMGHARI HAMZA        </a:t>
            </a:r>
          </a:p>
          <a:p>
            <a:pPr marL="285750" indent="-285750">
              <a:lnSpc>
                <a:spcPct val="150000"/>
              </a:lnSpc>
              <a:buFontTx/>
              <a:buChar char="-"/>
            </a:pPr>
            <a:r>
              <a:rPr lang="fr-FR" dirty="0" smtClean="0"/>
              <a:t>ZOUBIR OMAR</a:t>
            </a:r>
            <a:endParaRPr lang="fr-FR" dirty="0"/>
          </a:p>
        </p:txBody>
      </p:sp>
      <p:sp>
        <p:nvSpPr>
          <p:cNvPr id="21" name="ZoneTexte 20"/>
          <p:cNvSpPr txBox="1"/>
          <p:nvPr/>
        </p:nvSpPr>
        <p:spPr>
          <a:xfrm>
            <a:off x="4058795" y="6357605"/>
            <a:ext cx="2234817" cy="369332"/>
          </a:xfrm>
          <a:prstGeom prst="rect">
            <a:avLst/>
          </a:prstGeom>
          <a:noFill/>
        </p:spPr>
        <p:txBody>
          <a:bodyPr wrap="square" rtlCol="0">
            <a:spAutoFit/>
          </a:bodyPr>
          <a:lstStyle/>
          <a:p>
            <a:r>
              <a:rPr lang="fr-FR" dirty="0" smtClean="0">
                <a:solidFill>
                  <a:schemeClr val="accent6"/>
                </a:solidFill>
              </a:rPr>
              <a:t>2017-2018</a:t>
            </a:r>
            <a:endParaRPr lang="fr-FR" dirty="0">
              <a:solidFill>
                <a:schemeClr val="accent6"/>
              </a:solidFill>
            </a:endParaRPr>
          </a:p>
        </p:txBody>
      </p:sp>
      <p:pic>
        <p:nvPicPr>
          <p:cNvPr id="1026" name="Picture 2" descr="Résultat de recherche d'images pour &quot;logo ensias&quo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752" y="146560"/>
            <a:ext cx="4652543" cy="144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983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fade">
                                      <p:cBhvr>
                                        <p:cTn id="17" dur="500"/>
                                        <p:tgtEl>
                                          <p:spTgt spid="2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xEl>
                                              <p:pRg st="2" end="2"/>
                                            </p:txEl>
                                          </p:spTgt>
                                        </p:tgtEl>
                                        <p:attrNameLst>
                                          <p:attrName>style.visibility</p:attrName>
                                        </p:attrNameLst>
                                      </p:cBhvr>
                                      <p:to>
                                        <p:strVal val="visible"/>
                                      </p:to>
                                    </p:set>
                                    <p:animEffect transition="in" filter="fade">
                                      <p:cBhvr>
                                        <p:cTn id="2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4A803E23-BC22-4BF2-9D3D-F9715A9E162F}" type="slidenum">
              <a:rPr lang="fr-FR" smtClean="0"/>
              <a:pPr/>
              <a:t>10</a:t>
            </a:fld>
            <a:endParaRPr lang="fr-F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70" y="0"/>
            <a:ext cx="8875060" cy="6858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6" name="Espace réservé du contenu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88640"/>
            <a:ext cx="8712968" cy="6669360"/>
          </a:xfrm>
        </p:spPr>
      </p:pic>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A803E23-BC22-4BF2-9D3D-F9715A9E162F}" type="slidenum">
              <a:rPr lang="fr-FR" smtClean="0"/>
              <a:pPr/>
              <a:t>11</a:t>
            </a:fld>
            <a:endParaRPr lang="fr-FR"/>
          </a:p>
        </p:txBody>
      </p:sp>
    </p:spTree>
    <p:extLst>
      <p:ext uri="{BB962C8B-B14F-4D97-AF65-F5344CB8AC3E}">
        <p14:creationId xmlns:p14="http://schemas.microsoft.com/office/powerpoint/2010/main" val="1572786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6" name="Espace réservé du contenu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520" y="116632"/>
            <a:ext cx="8568952" cy="6552728"/>
          </a:xfrm>
        </p:spPr>
      </p:pic>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A803E23-BC22-4BF2-9D3D-F9715A9E162F}" type="slidenum">
              <a:rPr lang="fr-FR" smtClean="0"/>
              <a:pPr/>
              <a:t>12</a:t>
            </a:fld>
            <a:endParaRPr lang="fr-FR"/>
          </a:p>
        </p:txBody>
      </p:sp>
    </p:spTree>
    <p:extLst>
      <p:ext uri="{BB962C8B-B14F-4D97-AF65-F5344CB8AC3E}">
        <p14:creationId xmlns:p14="http://schemas.microsoft.com/office/powerpoint/2010/main" val="1773814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a:xfrm>
            <a:off x="39855" y="4437112"/>
            <a:ext cx="539552" cy="476250"/>
          </a:xfrm>
        </p:spPr>
        <p:txBody>
          <a:bodyPr/>
          <a:lstStyle/>
          <a:p>
            <a:fld id="{4A803E23-BC22-4BF2-9D3D-F9715A9E162F}" type="slidenum">
              <a:rPr lang="fr-FR" sz="2400" smtClean="0">
                <a:solidFill>
                  <a:schemeClr val="tx1"/>
                </a:solidFill>
                <a:latin typeface="Baskerville Old Face" pitchFamily="18" charset="0"/>
              </a:rPr>
              <a:pPr/>
              <a:t>13</a:t>
            </a:fld>
            <a:endParaRPr lang="fr-FR" sz="2400" dirty="0">
              <a:solidFill>
                <a:schemeClr val="tx1"/>
              </a:solidFill>
              <a:latin typeface="Baskerville Old Face" pitchFamily="18" charset="0"/>
            </a:endParaRPr>
          </a:p>
        </p:txBody>
      </p:sp>
      <p:sp>
        <p:nvSpPr>
          <p:cNvPr id="11" name="Titre 2"/>
          <p:cNvSpPr txBox="1">
            <a:spLocks/>
          </p:cNvSpPr>
          <p:nvPr/>
        </p:nvSpPr>
        <p:spPr>
          <a:xfrm>
            <a:off x="1403648" y="4833366"/>
            <a:ext cx="8280920" cy="1472184"/>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fr-FR" i="1" dirty="0">
                <a:solidFill>
                  <a:schemeClr val="bg2">
                    <a:lumMod val="50000"/>
                  </a:schemeClr>
                </a:solidFill>
                <a:effectLst/>
                <a:latin typeface="Arabic Typesetting" panose="03020402040406030203" pitchFamily="66" charset="-78"/>
                <a:cs typeface="Arabic Typesetting" panose="03020402040406030203" pitchFamily="66" charset="-78"/>
              </a:rPr>
              <a:t>MERCI POUR VOTRE ATTENTION</a:t>
            </a:r>
          </a:p>
        </p:txBody>
      </p:sp>
      <p:pic>
        <p:nvPicPr>
          <p:cNvPr id="2050" name="Picture 2" descr="C:\Users\dell\Desktop\informatique_img.jpg"/>
          <p:cNvPicPr>
            <a:picLocks noChangeAspect="1" noChangeArrowheads="1"/>
          </p:cNvPicPr>
          <p:nvPr/>
        </p:nvPicPr>
        <p:blipFill>
          <a:blip r:embed="rId2"/>
          <a:srcRect/>
          <a:stretch>
            <a:fillRect/>
          </a:stretch>
        </p:blipFill>
        <p:spPr bwMode="auto">
          <a:xfrm>
            <a:off x="603016" y="-30110"/>
            <a:ext cx="8215320" cy="4943472"/>
          </a:xfrm>
          <a:prstGeom prst="rect">
            <a:avLst/>
          </a:prstGeom>
          <a:noFill/>
        </p:spPr>
      </p:pic>
    </p:spTree>
    <p:extLst>
      <p:ext uri="{BB962C8B-B14F-4D97-AF65-F5344CB8AC3E}">
        <p14:creationId xmlns:p14="http://schemas.microsoft.com/office/powerpoint/2010/main" val="399779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27584" y="836712"/>
            <a:ext cx="6600451" cy="2262781"/>
          </a:xfrm>
        </p:spPr>
        <p:txBody>
          <a:bodyPr>
            <a:normAutofit fontScale="90000"/>
          </a:bodyPr>
          <a:lstStyle/>
          <a:p>
            <a:pPr marL="571500" indent="-571500">
              <a:buFont typeface="Wingdings" panose="05000000000000000000" pitchFamily="2" charset="2"/>
              <a:buChar char="Ø"/>
            </a:pPr>
            <a:r>
              <a:rPr lang="fr-FR" sz="4000" b="1" u="sng" dirty="0">
                <a:solidFill>
                  <a:schemeClr val="bg2">
                    <a:lumMod val="50000"/>
                  </a:schemeClr>
                </a:solidFill>
                <a:latin typeface="Bell MT" panose="02020503060305020303" pitchFamily="18" charset="0"/>
                <a:cs typeface="Aharoni" panose="02010803020104030203" pitchFamily="2" charset="-79"/>
              </a:rPr>
              <a:t>Plan:</a:t>
            </a:r>
            <a:br>
              <a:rPr lang="fr-FR" sz="4000" b="1" u="sng" dirty="0">
                <a:solidFill>
                  <a:schemeClr val="bg2">
                    <a:lumMod val="50000"/>
                  </a:schemeClr>
                </a:solidFill>
                <a:latin typeface="Bell MT" panose="02020503060305020303" pitchFamily="18" charset="0"/>
                <a:cs typeface="Aharoni" panose="02010803020104030203" pitchFamily="2" charset="-79"/>
              </a:rPr>
            </a:br>
            <a:r>
              <a:rPr lang="fr-FR" sz="3100" b="1" u="sng" dirty="0">
                <a:solidFill>
                  <a:schemeClr val="bg2">
                    <a:lumMod val="50000"/>
                  </a:schemeClr>
                </a:solidFill>
                <a:latin typeface="Bell MT" panose="02020503060305020303" pitchFamily="18" charset="0"/>
                <a:cs typeface="Aharoni" panose="02010803020104030203" pitchFamily="2" charset="-79"/>
              </a:rPr>
              <a:t/>
            </a:r>
            <a:br>
              <a:rPr lang="fr-FR" sz="3100" b="1" u="sng" dirty="0">
                <a:solidFill>
                  <a:schemeClr val="bg2">
                    <a:lumMod val="50000"/>
                  </a:schemeClr>
                </a:solidFill>
                <a:latin typeface="Bell MT" panose="02020503060305020303" pitchFamily="18" charset="0"/>
                <a:cs typeface="Aharoni" panose="02010803020104030203" pitchFamily="2" charset="-79"/>
              </a:rPr>
            </a:br>
            <a:r>
              <a:rPr lang="fr-FR" dirty="0">
                <a:solidFill>
                  <a:schemeClr val="accent2">
                    <a:lumMod val="75000"/>
                  </a:schemeClr>
                </a:solidFill>
              </a:rPr>
              <a:t>  </a:t>
            </a:r>
            <a:r>
              <a:rPr lang="fr-FR" sz="2800" dirty="0">
                <a:solidFill>
                  <a:schemeClr val="accent2">
                    <a:lumMod val="75000"/>
                  </a:schemeClr>
                </a:solidFill>
                <a:latin typeface="Arial Rounded MT Bold" panose="020F0704030504030204" pitchFamily="34" charset="0"/>
                <a:cs typeface="Aharoni" panose="02010803020104030203" pitchFamily="2" charset="-79"/>
              </a:rPr>
              <a:t/>
            </a:r>
            <a:br>
              <a:rPr lang="fr-FR" sz="2800" dirty="0">
                <a:solidFill>
                  <a:schemeClr val="accent2">
                    <a:lumMod val="75000"/>
                  </a:schemeClr>
                </a:solidFill>
                <a:latin typeface="Arial Rounded MT Bold" panose="020F0704030504030204" pitchFamily="34" charset="0"/>
                <a:cs typeface="Aharoni" panose="02010803020104030203" pitchFamily="2" charset="-79"/>
              </a:rPr>
            </a:br>
            <a:r>
              <a:rPr lang="fr-FR" sz="2800" dirty="0">
                <a:solidFill>
                  <a:schemeClr val="accent2">
                    <a:lumMod val="75000"/>
                  </a:schemeClr>
                </a:solidFill>
                <a:latin typeface="Arial Rounded MT Bold" panose="020F0704030504030204" pitchFamily="34" charset="0"/>
                <a:cs typeface="Aharoni" panose="02010803020104030203" pitchFamily="2" charset="-79"/>
              </a:rPr>
              <a:t>    </a:t>
            </a:r>
            <a:br>
              <a:rPr lang="fr-FR" sz="2800" dirty="0">
                <a:solidFill>
                  <a:schemeClr val="accent2">
                    <a:lumMod val="75000"/>
                  </a:schemeClr>
                </a:solidFill>
                <a:latin typeface="Arial Rounded MT Bold" panose="020F0704030504030204" pitchFamily="34" charset="0"/>
                <a:cs typeface="Aharoni" panose="02010803020104030203" pitchFamily="2" charset="-79"/>
              </a:rPr>
            </a:br>
            <a:r>
              <a:rPr lang="fr-FR" sz="2800" dirty="0">
                <a:solidFill>
                  <a:schemeClr val="accent2">
                    <a:lumMod val="75000"/>
                  </a:schemeClr>
                </a:solidFill>
                <a:latin typeface="Arial Rounded MT Bold" panose="020F0704030504030204" pitchFamily="34" charset="0"/>
                <a:cs typeface="Aharoni" panose="02010803020104030203" pitchFamily="2" charset="-79"/>
              </a:rPr>
              <a:t>    </a:t>
            </a:r>
          </a:p>
        </p:txBody>
      </p:sp>
      <p:sp>
        <p:nvSpPr>
          <p:cNvPr id="4" name="Sous-titre 3"/>
          <p:cNvSpPr>
            <a:spLocks noGrp="1"/>
          </p:cNvSpPr>
          <p:nvPr>
            <p:ph type="subTitle" idx="1"/>
          </p:nvPr>
        </p:nvSpPr>
        <p:spPr>
          <a:xfrm>
            <a:off x="1403648" y="1973210"/>
            <a:ext cx="7200800" cy="3400006"/>
          </a:xfrm>
        </p:spPr>
        <p:txBody>
          <a:bodyPr>
            <a:noAutofit/>
          </a:bodyPr>
          <a:lstStyle/>
          <a:p>
            <a:pPr marL="285750" indent="-285750">
              <a:buFont typeface="Wingdings" panose="05000000000000000000" pitchFamily="2" charset="2"/>
              <a:buChar char="§"/>
            </a:pPr>
            <a:r>
              <a:rPr lang="fr-FR" dirty="0">
                <a:solidFill>
                  <a:schemeClr val="accent2">
                    <a:lumMod val="75000"/>
                  </a:schemeClr>
                </a:solidFill>
                <a:latin typeface="Arial Rounded MT Bold" panose="020F0704030504030204" pitchFamily="34" charset="0"/>
                <a:cs typeface="Aharoni" panose="02010803020104030203" pitchFamily="2" charset="-79"/>
              </a:rPr>
              <a:t> </a:t>
            </a:r>
            <a:r>
              <a:rPr lang="fr-FR" dirty="0" smtClean="0">
                <a:solidFill>
                  <a:schemeClr val="accent2">
                    <a:lumMod val="75000"/>
                  </a:schemeClr>
                </a:solidFill>
                <a:latin typeface="Arial Rounded MT Bold" panose="020F0704030504030204" pitchFamily="34" charset="0"/>
                <a:cs typeface="Aharoni" panose="02010803020104030203" pitchFamily="2" charset="-79"/>
              </a:rPr>
              <a:t> </a:t>
            </a:r>
            <a:r>
              <a:rPr lang="fr-FR" dirty="0">
                <a:solidFill>
                  <a:schemeClr val="accent2">
                    <a:lumMod val="75000"/>
                  </a:schemeClr>
                </a:solidFill>
                <a:latin typeface="Arial Rounded MT Bold" panose="020F0704030504030204" pitchFamily="34" charset="0"/>
                <a:cs typeface="Aharoni" panose="02010803020104030203" pitchFamily="2" charset="-79"/>
              </a:rPr>
              <a:t>Présentation du </a:t>
            </a:r>
            <a:r>
              <a:rPr lang="fr-FR" dirty="0" smtClean="0">
                <a:solidFill>
                  <a:schemeClr val="accent2">
                    <a:lumMod val="75000"/>
                  </a:schemeClr>
                </a:solidFill>
                <a:latin typeface="Arial Rounded MT Bold" panose="020F0704030504030204" pitchFamily="34" charset="0"/>
                <a:cs typeface="Aharoni" panose="02010803020104030203" pitchFamily="2" charset="-79"/>
              </a:rPr>
              <a:t>projet</a:t>
            </a:r>
          </a:p>
          <a:p>
            <a:pPr marL="285750" indent="-285750">
              <a:buFont typeface="Wingdings" panose="05000000000000000000" pitchFamily="2" charset="2"/>
              <a:buChar char="§"/>
            </a:pPr>
            <a:r>
              <a:rPr lang="fr-FR" dirty="0" smtClean="0">
                <a:solidFill>
                  <a:schemeClr val="accent2">
                    <a:lumMod val="75000"/>
                  </a:schemeClr>
                </a:solidFill>
                <a:latin typeface="Arial Rounded MT Bold" panose="020F0704030504030204" pitchFamily="34" charset="0"/>
                <a:cs typeface="Aharoni" panose="02010803020104030203" pitchFamily="2" charset="-79"/>
              </a:rPr>
              <a:t>  Objectif</a:t>
            </a:r>
          </a:p>
          <a:p>
            <a:pPr marL="285750" indent="-285750">
              <a:buFont typeface="Wingdings" panose="05000000000000000000" pitchFamily="2" charset="2"/>
              <a:buChar char="§"/>
            </a:pPr>
            <a:r>
              <a:rPr lang="fr-FR" sz="1800" dirty="0" smtClean="0">
                <a:solidFill>
                  <a:schemeClr val="accent2">
                    <a:lumMod val="75000"/>
                  </a:schemeClr>
                </a:solidFill>
                <a:latin typeface="Arial Rounded MT Bold" panose="020F0704030504030204" pitchFamily="34" charset="0"/>
                <a:cs typeface="Aharoni" panose="02010803020104030203" pitchFamily="2" charset="-79"/>
              </a:rPr>
              <a:t>  Diagramme </a:t>
            </a:r>
            <a:r>
              <a:rPr lang="fr-FR" sz="1800" dirty="0">
                <a:solidFill>
                  <a:schemeClr val="accent2">
                    <a:lumMod val="75000"/>
                  </a:schemeClr>
                </a:solidFill>
                <a:latin typeface="Arial Rounded MT Bold" panose="020F0704030504030204" pitchFamily="34" charset="0"/>
                <a:cs typeface="Aharoni" panose="02010803020104030203" pitchFamily="2" charset="-79"/>
              </a:rPr>
              <a:t>des cas d’utilisation.        </a:t>
            </a:r>
            <a:r>
              <a:rPr lang="fr-FR" dirty="0">
                <a:solidFill>
                  <a:schemeClr val="accent2">
                    <a:lumMod val="75000"/>
                  </a:schemeClr>
                </a:solidFill>
                <a:latin typeface="Arial Rounded MT Bold" panose="020F0704030504030204" pitchFamily="34" charset="0"/>
                <a:cs typeface="Aharoni" panose="02010803020104030203" pitchFamily="2" charset="-79"/>
              </a:rPr>
              <a:t> </a:t>
            </a:r>
            <a:endParaRPr lang="fr-FR" dirty="0" smtClean="0">
              <a:solidFill>
                <a:schemeClr val="accent2">
                  <a:lumMod val="75000"/>
                </a:schemeClr>
              </a:solidFill>
              <a:latin typeface="Arial Rounded MT Bold" panose="020F0704030504030204" pitchFamily="34" charset="0"/>
              <a:cs typeface="Aharoni" panose="02010803020104030203" pitchFamily="2" charset="-79"/>
            </a:endParaRPr>
          </a:p>
          <a:p>
            <a:pPr marL="285750" indent="-285750">
              <a:buFont typeface="Wingdings" panose="05000000000000000000" pitchFamily="2" charset="2"/>
              <a:buChar char="§"/>
            </a:pPr>
            <a:r>
              <a:rPr lang="fr-FR" sz="1800" dirty="0" smtClean="0">
                <a:solidFill>
                  <a:schemeClr val="accent2">
                    <a:lumMod val="75000"/>
                  </a:schemeClr>
                </a:solidFill>
                <a:latin typeface="Arial Rounded MT Bold" panose="020F0704030504030204" pitchFamily="34" charset="0"/>
                <a:cs typeface="Aharoni" panose="02010803020104030203" pitchFamily="2" charset="-79"/>
              </a:rPr>
              <a:t>  Diagramme </a:t>
            </a:r>
            <a:r>
              <a:rPr lang="fr-FR" sz="1800" dirty="0">
                <a:solidFill>
                  <a:schemeClr val="accent2">
                    <a:lumMod val="75000"/>
                  </a:schemeClr>
                </a:solidFill>
                <a:latin typeface="Arial Rounded MT Bold" panose="020F0704030504030204" pitchFamily="34" charset="0"/>
                <a:cs typeface="Aharoni" panose="02010803020104030203" pitchFamily="2" charset="-79"/>
              </a:rPr>
              <a:t>de séquence.</a:t>
            </a:r>
            <a:br>
              <a:rPr lang="fr-FR" sz="1800" dirty="0">
                <a:solidFill>
                  <a:schemeClr val="accent2">
                    <a:lumMod val="75000"/>
                  </a:schemeClr>
                </a:solidFill>
                <a:latin typeface="Arial Rounded MT Bold" panose="020F0704030504030204" pitchFamily="34" charset="0"/>
                <a:cs typeface="Aharoni" panose="02010803020104030203" pitchFamily="2" charset="-79"/>
              </a:rPr>
            </a:br>
            <a:r>
              <a:rPr lang="fr-FR" sz="1800" dirty="0">
                <a:solidFill>
                  <a:schemeClr val="accent2">
                    <a:lumMod val="75000"/>
                  </a:schemeClr>
                </a:solidFill>
                <a:latin typeface="Arial Rounded MT Bold" panose="020F0704030504030204" pitchFamily="34" charset="0"/>
                <a:cs typeface="Aharoni" panose="02010803020104030203" pitchFamily="2" charset="-79"/>
              </a:rPr>
              <a:t>  </a:t>
            </a:r>
            <a:endParaRPr lang="fr-FR" sz="1800" dirty="0"/>
          </a:p>
        </p:txBody>
      </p:sp>
      <p:sp>
        <p:nvSpPr>
          <p:cNvPr id="5" name="Espace réservé du numéro de diapositive 4"/>
          <p:cNvSpPr>
            <a:spLocks noGrp="1"/>
          </p:cNvSpPr>
          <p:nvPr>
            <p:ph type="sldNum" sz="quarter" idx="12"/>
          </p:nvPr>
        </p:nvSpPr>
        <p:spPr/>
        <p:txBody>
          <a:bodyPr>
            <a:normAutofit fontScale="92500" lnSpcReduction="20000"/>
          </a:bodyPr>
          <a:lstStyle/>
          <a:p>
            <a:fld id="{4A803E23-BC22-4BF2-9D3D-F9715A9E162F}" type="slidenum">
              <a:rPr lang="fr-FR" sz="2400" smtClean="0">
                <a:solidFill>
                  <a:schemeClr val="tx1"/>
                </a:solidFill>
                <a:latin typeface="Baskerville Old Face" pitchFamily="18" charset="0"/>
              </a:rPr>
              <a:pPr/>
              <a:t>2</a:t>
            </a:fld>
            <a:endParaRPr lang="fr-FR" sz="2400" dirty="0">
              <a:solidFill>
                <a:schemeClr val="tx1"/>
              </a:solidFill>
              <a:latin typeface="Baskerville Old Face" pitchFamily="18" charset="0"/>
            </a:endParaRPr>
          </a:p>
        </p:txBody>
      </p:sp>
    </p:spTree>
    <p:extLst>
      <p:ext uri="{BB962C8B-B14F-4D97-AF65-F5344CB8AC3E}">
        <p14:creationId xmlns:p14="http://schemas.microsoft.com/office/powerpoint/2010/main" val="20615208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4A803E23-BC22-4BF2-9D3D-F9715A9E162F}" type="slidenum">
              <a:rPr lang="fr-FR" smtClean="0"/>
              <a:pPr/>
              <a:t>3</a:t>
            </a:fld>
            <a:endParaRPr lang="fr-FR"/>
          </a:p>
        </p:txBody>
      </p:sp>
      <p:sp>
        <p:nvSpPr>
          <p:cNvPr id="6" name="Rectangle 5"/>
          <p:cNvSpPr/>
          <p:nvPr/>
        </p:nvSpPr>
        <p:spPr>
          <a:xfrm>
            <a:off x="676578" y="332656"/>
            <a:ext cx="4767652" cy="584775"/>
          </a:xfrm>
          <a:prstGeom prst="rect">
            <a:avLst/>
          </a:prstGeom>
        </p:spPr>
        <p:txBody>
          <a:bodyPr wrap="none">
            <a:spAutoFit/>
          </a:bodyPr>
          <a:lstStyle/>
          <a:p>
            <a:pPr marL="457200" indent="-457200">
              <a:buFont typeface="Wingdings" panose="05000000000000000000" pitchFamily="2" charset="2"/>
              <a:buChar char="Ø"/>
            </a:pPr>
            <a:r>
              <a:rPr lang="fr-FR" sz="3200" u="sng"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Présentation du projet:</a:t>
            </a:r>
            <a:endParaRPr lang="fr-FR" sz="3200" dirty="0">
              <a:solidFill>
                <a:schemeClr val="accent2">
                  <a:lumMod val="7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itre 2"/>
          <p:cNvSpPr>
            <a:spLocks noGrp="1"/>
          </p:cNvSpPr>
          <p:nvPr>
            <p:ph type="ctrTitle"/>
          </p:nvPr>
        </p:nvSpPr>
        <p:spPr>
          <a:xfrm>
            <a:off x="1008312" y="1556791"/>
            <a:ext cx="7164088" cy="4464497"/>
          </a:xfrm>
        </p:spPr>
        <p:txBody>
          <a:bodyPr>
            <a:noAutofit/>
          </a:bodyPr>
          <a:lstStyle/>
          <a:p>
            <a:r>
              <a:rPr lang="fr-FR" sz="1800" b="1" dirty="0">
                <a:solidFill>
                  <a:schemeClr val="tx1"/>
                </a:solidFill>
                <a:latin typeface="Arabic Typesetting"/>
              </a:rPr>
              <a:t>L</a:t>
            </a:r>
            <a:r>
              <a:rPr lang="fr-FR" sz="1800" b="1" dirty="0" smtClean="0">
                <a:solidFill>
                  <a:schemeClr val="tx1"/>
                </a:solidFill>
                <a:latin typeface="Arabic Typesetting"/>
              </a:rPr>
              <a:t>’apprentissage a </a:t>
            </a:r>
            <a:r>
              <a:rPr lang="fr-FR" sz="1800" b="1" dirty="0">
                <a:solidFill>
                  <a:schemeClr val="tx1"/>
                </a:solidFill>
                <a:latin typeface="Arabic Typesetting"/>
              </a:rPr>
              <a:t>connu un saut très remarquable à savoir le </a:t>
            </a:r>
            <a:r>
              <a:rPr lang="fr-FR" sz="1800" b="1" dirty="0" smtClean="0">
                <a:solidFill>
                  <a:schemeClr val="tx1"/>
                </a:solidFill>
                <a:latin typeface="Arabic Typesetting"/>
              </a:rPr>
              <a:t>passage de </a:t>
            </a:r>
            <a:r>
              <a:rPr lang="fr-FR" sz="1800" b="1" dirty="0">
                <a:solidFill>
                  <a:schemeClr val="tx1"/>
                </a:solidFill>
                <a:latin typeface="Arabic Typesetting"/>
              </a:rPr>
              <a:t>l’apprentissage dans la classe avec un professeur et des élèves à l’apprentissage </a:t>
            </a:r>
            <a:r>
              <a:rPr lang="fr-FR" sz="1800" b="1" dirty="0" smtClean="0">
                <a:solidFill>
                  <a:schemeClr val="tx1"/>
                </a:solidFill>
                <a:latin typeface="Arabic Typesetting"/>
              </a:rPr>
              <a:t>par Internet</a:t>
            </a:r>
            <a:r>
              <a:rPr lang="fr-FR" sz="1800" b="1" dirty="0">
                <a:solidFill>
                  <a:schemeClr val="tx1"/>
                </a:solidFill>
                <a:latin typeface="Arabic Typesetting"/>
              </a:rPr>
              <a:t>. Ce nouveau type s’est divisé en plusieurs catégories: Soit tu trouves les MOOC, </a:t>
            </a:r>
            <a:r>
              <a:rPr lang="fr-FR" sz="1800" b="1" dirty="0" smtClean="0">
                <a:solidFill>
                  <a:schemeClr val="tx1"/>
                </a:solidFill>
                <a:latin typeface="Arabic Typesetting"/>
              </a:rPr>
              <a:t>soit les </a:t>
            </a:r>
            <a:r>
              <a:rPr lang="fr-FR" sz="1800" b="1" dirty="0">
                <a:solidFill>
                  <a:schemeClr val="tx1"/>
                </a:solidFill>
                <a:latin typeface="Arabic Typesetting"/>
              </a:rPr>
              <a:t>plateformes e-learning ou des cours écrits distribués en format </a:t>
            </a:r>
            <a:r>
              <a:rPr lang="fr-FR" sz="1800" b="1" dirty="0" err="1">
                <a:solidFill>
                  <a:schemeClr val="tx1"/>
                </a:solidFill>
                <a:latin typeface="Arabic Typesetting"/>
              </a:rPr>
              <a:t>pdf</a:t>
            </a:r>
            <a:r>
              <a:rPr lang="fr-FR" sz="1800" b="1" dirty="0" smtClean="0">
                <a:solidFill>
                  <a:schemeClr val="tx1"/>
                </a:solidFill>
                <a:latin typeface="Arabic Typesetting"/>
              </a:rPr>
              <a:t>.</a:t>
            </a:r>
            <a:r>
              <a:rPr lang="fr-FR" sz="1800" b="1" dirty="0">
                <a:solidFill>
                  <a:schemeClr val="tx1"/>
                </a:solidFill>
                <a:latin typeface="Arabic Typesetting"/>
              </a:rPr>
              <a:t/>
            </a:r>
            <a:br>
              <a:rPr lang="fr-FR" sz="1800" b="1" dirty="0">
                <a:solidFill>
                  <a:schemeClr val="tx1"/>
                </a:solidFill>
                <a:latin typeface="Arabic Typesetting"/>
              </a:rPr>
            </a:br>
            <a:r>
              <a:rPr lang="fr-FR" sz="1800" b="1" dirty="0" smtClean="0">
                <a:solidFill>
                  <a:schemeClr val="tx1"/>
                </a:solidFill>
                <a:latin typeface="Arabic Typesetting"/>
              </a:rPr>
              <a:t>-  C’est </a:t>
            </a:r>
            <a:r>
              <a:rPr lang="fr-FR" sz="1800" b="1" dirty="0">
                <a:solidFill>
                  <a:schemeClr val="tx1"/>
                </a:solidFill>
                <a:latin typeface="Arabic Typesetting"/>
              </a:rPr>
              <a:t>pourquoi on a choisit de créer une plateforme e-learning pour les étudiants </a:t>
            </a:r>
            <a:r>
              <a:rPr lang="fr-FR" sz="1800" b="1" dirty="0" smtClean="0">
                <a:solidFill>
                  <a:schemeClr val="tx1"/>
                </a:solidFill>
                <a:latin typeface="Arabic Typesetting"/>
              </a:rPr>
              <a:t>des écoles </a:t>
            </a:r>
            <a:r>
              <a:rPr lang="fr-FR" sz="1800" b="1" dirty="0">
                <a:solidFill>
                  <a:schemeClr val="tx1"/>
                </a:solidFill>
                <a:latin typeface="Arabic Typesetting"/>
              </a:rPr>
              <a:t>d’ingénieurs qui veulent continuer leurs études dans les pays anglophones. </a:t>
            </a:r>
            <a:r>
              <a:rPr lang="fr-FR" sz="1800" b="1" dirty="0" smtClean="0">
                <a:solidFill>
                  <a:schemeClr val="tx1"/>
                </a:solidFill>
                <a:latin typeface="Arabic Typesetting"/>
              </a:rPr>
              <a:t>Cette application </a:t>
            </a:r>
            <a:r>
              <a:rPr lang="fr-FR" sz="1800" b="1" dirty="0">
                <a:solidFill>
                  <a:schemeClr val="tx1"/>
                </a:solidFill>
                <a:latin typeface="Arabic Typesetting"/>
              </a:rPr>
              <a:t>offre un espace d’apprentissage et d’interaction entre les étudiants inscrits et </a:t>
            </a:r>
            <a:r>
              <a:rPr lang="fr-FR" sz="1800" b="1" dirty="0" smtClean="0">
                <a:solidFill>
                  <a:schemeClr val="tx1"/>
                </a:solidFill>
                <a:latin typeface="Arabic Typesetting"/>
              </a:rPr>
              <a:t>les professeurs </a:t>
            </a:r>
            <a:r>
              <a:rPr lang="fr-FR" sz="1800" b="1" dirty="0">
                <a:solidFill>
                  <a:schemeClr val="tx1"/>
                </a:solidFill>
                <a:latin typeface="Arabic Typesetting"/>
              </a:rPr>
              <a:t>afin d’avoir une bonne préparation aux examens de TOEC et TOEFL</a:t>
            </a:r>
            <a:r>
              <a:rPr lang="fr-FR" sz="1800" dirty="0">
                <a:solidFill>
                  <a:schemeClr val="tx1"/>
                </a:solidFill>
                <a:latin typeface="Arabic Typesetting"/>
              </a:rPr>
              <a:t>.</a:t>
            </a:r>
          </a:p>
        </p:txBody>
      </p:sp>
    </p:spTree>
    <p:extLst>
      <p:ext uri="{BB962C8B-B14F-4D97-AF65-F5344CB8AC3E}">
        <p14:creationId xmlns:p14="http://schemas.microsoft.com/office/powerpoint/2010/main" val="3588445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857250" indent="-857250" algn="ctr">
              <a:buFont typeface="Wingdings" panose="05000000000000000000" pitchFamily="2" charset="2"/>
              <a:buChar char="Ø"/>
            </a:pPr>
            <a:r>
              <a:rPr lang="fr-FR" sz="6600" b="1" dirty="0">
                <a:solidFill>
                  <a:schemeClr val="accent2"/>
                </a:solidFill>
                <a:effectLst>
                  <a:outerShdw blurRad="38100" dist="38100" dir="2700000" algn="tl">
                    <a:srgbClr val="000000">
                      <a:alpha val="43137"/>
                    </a:srgbClr>
                  </a:outerShdw>
                </a:effectLst>
              </a:rPr>
              <a:t>Objectif</a:t>
            </a:r>
            <a:endParaRPr lang="fr-FR" sz="6600" b="1" dirty="0">
              <a:solidFill>
                <a:schemeClr val="accent2"/>
              </a:solidFill>
              <a:effectLst>
                <a:outerShdw blurRad="38100" dist="38100" dir="2700000" algn="tl">
                  <a:srgbClr val="000000">
                    <a:alpha val="43137"/>
                  </a:srgbClr>
                </a:outerShdw>
              </a:effectLst>
              <a:latin typeface="Arial Black" panose="020B0A04020102020204" pitchFamily="34" charset="0"/>
            </a:endParaRPr>
          </a:p>
        </p:txBody>
      </p:sp>
      <p:sp>
        <p:nvSpPr>
          <p:cNvPr id="3" name="Espace réservé du contenu 2"/>
          <p:cNvSpPr>
            <a:spLocks noGrp="1"/>
          </p:cNvSpPr>
          <p:nvPr>
            <p:ph idx="1"/>
          </p:nvPr>
        </p:nvSpPr>
        <p:spPr/>
        <p:txBody>
          <a:bodyPr>
            <a:normAutofit fontScale="92500" lnSpcReduction="10000"/>
          </a:bodyPr>
          <a:lstStyle/>
          <a:p>
            <a:pPr marL="0" indent="0">
              <a:buNone/>
            </a:pPr>
            <a:r>
              <a:rPr lang="fr-FR" b="1" dirty="0"/>
              <a:t>Cette application vise à offrir un espace d’apprentissage et </a:t>
            </a:r>
            <a:r>
              <a:rPr lang="fr-FR" b="1" dirty="0" smtClean="0"/>
              <a:t>d’interaction entre </a:t>
            </a:r>
            <a:r>
              <a:rPr lang="fr-FR" b="1" dirty="0"/>
              <a:t>le étudiants qui s’entrainent et les professeurs, à travers :</a:t>
            </a:r>
          </a:p>
          <a:p>
            <a:r>
              <a:rPr lang="fr-FR" b="1" dirty="0" smtClean="0"/>
              <a:t> </a:t>
            </a:r>
            <a:r>
              <a:rPr lang="fr-FR" b="1" dirty="0"/>
              <a:t>Présenter des cours sous différents formats (texte, </a:t>
            </a:r>
            <a:r>
              <a:rPr lang="fr-FR" b="1" dirty="0" err="1"/>
              <a:t>videos</a:t>
            </a:r>
            <a:r>
              <a:rPr lang="fr-FR" b="1" dirty="0"/>
              <a:t> …)</a:t>
            </a:r>
          </a:p>
          <a:p>
            <a:r>
              <a:rPr lang="fr-FR" b="1" dirty="0" smtClean="0"/>
              <a:t> </a:t>
            </a:r>
            <a:r>
              <a:rPr lang="fr-FR" b="1" dirty="0"/>
              <a:t>Présenter un espace d’interaction entre les étudiants</a:t>
            </a:r>
          </a:p>
          <a:p>
            <a:r>
              <a:rPr lang="fr-FR" b="1" dirty="0" smtClean="0"/>
              <a:t> </a:t>
            </a:r>
            <a:r>
              <a:rPr lang="fr-FR" b="1" dirty="0"/>
              <a:t>Présenter un espace d’interaction entre les étudiants et les professeurs</a:t>
            </a:r>
          </a:p>
          <a:p>
            <a:r>
              <a:rPr lang="fr-FR" b="1" dirty="0" smtClean="0"/>
              <a:t> </a:t>
            </a:r>
            <a:r>
              <a:rPr lang="fr-FR" b="1" dirty="0"/>
              <a:t>Présenter des exemples des examens des années dernières avec </a:t>
            </a:r>
            <a:r>
              <a:rPr lang="fr-FR" b="1" dirty="0" smtClean="0"/>
              <a:t>leurs corrigés</a:t>
            </a:r>
            <a:endParaRPr lang="fr-FR" b="1" dirty="0"/>
          </a:p>
          <a:p>
            <a:r>
              <a:rPr lang="fr-FR" b="1" dirty="0" smtClean="0"/>
              <a:t> </a:t>
            </a:r>
            <a:r>
              <a:rPr lang="fr-FR" b="1" dirty="0"/>
              <a:t>Présenter une possibilité de chercher les centres où se passent </a:t>
            </a:r>
            <a:r>
              <a:rPr lang="fr-FR" b="1" dirty="0" smtClean="0"/>
              <a:t>ces examens </a:t>
            </a:r>
            <a:r>
              <a:rPr lang="fr-FR" b="1" dirty="0"/>
              <a:t>en fournissant la ville</a:t>
            </a:r>
            <a:endParaRPr lang="fr-FR" dirty="0"/>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A803E23-BC22-4BF2-9D3D-F9715A9E162F}" type="slidenum">
              <a:rPr lang="fr-FR" smtClean="0"/>
              <a:pPr/>
              <a:t>4</a:t>
            </a:fld>
            <a:endParaRPr lang="fr-FR"/>
          </a:p>
        </p:txBody>
      </p:sp>
    </p:spTree>
    <p:extLst>
      <p:ext uri="{BB962C8B-B14F-4D97-AF65-F5344CB8AC3E}">
        <p14:creationId xmlns:p14="http://schemas.microsoft.com/office/powerpoint/2010/main" val="633876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715823" y="332656"/>
            <a:ext cx="8107992" cy="1472184"/>
          </a:xfrm>
        </p:spPr>
        <p:txBody>
          <a:bodyPr>
            <a:normAutofit/>
          </a:bodyPr>
          <a:lstStyle/>
          <a:p>
            <a:pPr marL="457200" indent="-457200">
              <a:buFont typeface="Wingdings" panose="05000000000000000000" pitchFamily="2" charset="2"/>
              <a:buChar char="Ø"/>
            </a:pPr>
            <a:r>
              <a:rPr lang="fr-FR" sz="3200" u="sng" dirty="0">
                <a:solidFill>
                  <a:schemeClr val="accent5">
                    <a:lumMod val="75000"/>
                  </a:schemeClr>
                </a:solidFill>
                <a:latin typeface="Bell MT" panose="02020503060305020303" pitchFamily="18" charset="0"/>
              </a:rPr>
              <a:t>Diagramme de cas d’utilisation:</a:t>
            </a:r>
          </a:p>
        </p:txBody>
      </p:sp>
      <p:sp>
        <p:nvSpPr>
          <p:cNvPr id="5" name="Espace réservé du numéro de diapositive 4"/>
          <p:cNvSpPr>
            <a:spLocks noGrp="1"/>
          </p:cNvSpPr>
          <p:nvPr>
            <p:ph type="sldNum" sz="quarter" idx="12"/>
          </p:nvPr>
        </p:nvSpPr>
        <p:spPr/>
        <p:txBody>
          <a:bodyPr>
            <a:normAutofit fontScale="92500" lnSpcReduction="20000"/>
          </a:bodyPr>
          <a:lstStyle/>
          <a:p>
            <a:fld id="{4A803E23-BC22-4BF2-9D3D-F9715A9E162F}" type="slidenum">
              <a:rPr lang="fr-FR" sz="2400" smtClean="0">
                <a:solidFill>
                  <a:schemeClr val="tx1"/>
                </a:solidFill>
                <a:latin typeface="Baskerville Old Face" pitchFamily="18" charset="0"/>
              </a:rPr>
              <a:pPr/>
              <a:t>5</a:t>
            </a:fld>
            <a:endParaRPr lang="fr-FR" sz="2400" dirty="0">
              <a:solidFill>
                <a:schemeClr val="tx1"/>
              </a:solidFill>
              <a:latin typeface="Baskerville Old Face" pitchFamily="18" charset="0"/>
            </a:endParaRPr>
          </a:p>
        </p:txBody>
      </p:sp>
      <p:sp>
        <p:nvSpPr>
          <p:cNvPr id="8" name="ZoneTexte 7"/>
          <p:cNvSpPr txBox="1"/>
          <p:nvPr/>
        </p:nvSpPr>
        <p:spPr>
          <a:xfrm>
            <a:off x="1008312" y="2928895"/>
            <a:ext cx="7128792" cy="1631216"/>
          </a:xfrm>
          <a:prstGeom prst="rect">
            <a:avLst/>
          </a:prstGeom>
          <a:noFill/>
        </p:spPr>
        <p:txBody>
          <a:bodyPr wrap="square" rtlCol="0">
            <a:spAutoFit/>
          </a:bodyPr>
          <a:lstStyle/>
          <a:p>
            <a:endParaRPr lang="fr-FR" sz="2000" dirty="0">
              <a:latin typeface="Calibri" pitchFamily="34" charset="0"/>
              <a:cs typeface="Calibri" pitchFamily="34" charset="0"/>
            </a:endParaRPr>
          </a:p>
          <a:p>
            <a:r>
              <a:rPr lang="fr-FR" sz="2000" b="1" i="1" dirty="0">
                <a:solidFill>
                  <a:srgbClr val="00B050"/>
                </a:solidFill>
              </a:rPr>
              <a:t>Les acteurs de notre projet</a:t>
            </a:r>
          </a:p>
          <a:p>
            <a:r>
              <a:rPr lang="fr-FR" sz="2000" b="1" i="1" dirty="0">
                <a:solidFill>
                  <a:srgbClr val="0070C0"/>
                </a:solidFill>
                <a:latin typeface="Calibri" pitchFamily="34" charset="0"/>
                <a:cs typeface="Calibri" pitchFamily="34" charset="0"/>
              </a:rPr>
              <a:t>Le visiteur </a:t>
            </a:r>
            <a:r>
              <a:rPr lang="fr-FR" sz="2000" b="1" dirty="0">
                <a:solidFill>
                  <a:srgbClr val="0070C0"/>
                </a:solidFill>
                <a:latin typeface="Calibri" pitchFamily="34" charset="0"/>
                <a:cs typeface="Calibri" pitchFamily="34" charset="0"/>
              </a:rPr>
              <a:t>: </a:t>
            </a:r>
            <a:r>
              <a:rPr lang="fr-FR" sz="2000" dirty="0">
                <a:latin typeface="Calibri" pitchFamily="34" charset="0"/>
                <a:cs typeface="Calibri" pitchFamily="34" charset="0"/>
              </a:rPr>
              <a:t>c’est un individu qui est entrain de fouiller sur le net, </a:t>
            </a:r>
            <a:r>
              <a:rPr lang="fr-FR" sz="2000" dirty="0" smtClean="0">
                <a:latin typeface="Calibri" pitchFamily="34" charset="0"/>
                <a:cs typeface="Calibri" pitchFamily="34" charset="0"/>
              </a:rPr>
              <a:t>cherchant un cours sur internet. </a:t>
            </a:r>
            <a:r>
              <a:rPr lang="fr-FR" sz="2000" dirty="0">
                <a:latin typeface="Calibri" pitchFamily="34" charset="0"/>
                <a:cs typeface="Calibri" pitchFamily="34" charset="0"/>
              </a:rPr>
              <a:t>Jusqu’au ce stade c’est un utilisateur inconnu donc il n’est pas encore un </a:t>
            </a:r>
            <a:r>
              <a:rPr lang="fr-FR" sz="2000" dirty="0" err="1" smtClean="0">
                <a:latin typeface="Calibri" pitchFamily="34" charset="0"/>
                <a:cs typeface="Calibri" pitchFamily="34" charset="0"/>
              </a:rPr>
              <a:t>unscrit</a:t>
            </a:r>
            <a:r>
              <a:rPr lang="fr-FR" sz="2000" dirty="0" smtClean="0">
                <a:latin typeface="Calibri" pitchFamily="34" charset="0"/>
                <a:cs typeface="Calibri" pitchFamily="34" charset="0"/>
              </a:rPr>
              <a:t>.</a:t>
            </a:r>
            <a:endParaRPr lang="fr-FR" sz="2000" dirty="0">
              <a:latin typeface="Calibri" pitchFamily="34" charset="0"/>
              <a:cs typeface="Calibri" pitchFamily="34" charset="0"/>
            </a:endParaRPr>
          </a:p>
        </p:txBody>
      </p:sp>
    </p:spTree>
    <p:extLst>
      <p:ext uri="{BB962C8B-B14F-4D97-AF65-F5344CB8AC3E}">
        <p14:creationId xmlns:p14="http://schemas.microsoft.com/office/powerpoint/2010/main" val="3595658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434910" y="-126935"/>
            <a:ext cx="8208912" cy="1040136"/>
          </a:xfrm>
        </p:spPr>
        <p:txBody>
          <a:bodyPr>
            <a:normAutofit/>
          </a:bodyPr>
          <a:lstStyle/>
          <a:p>
            <a:pPr marL="457200" indent="-457200">
              <a:buFont typeface="Wingdings" panose="05000000000000000000" pitchFamily="2" charset="2"/>
              <a:buChar char="Ø"/>
            </a:pPr>
            <a:r>
              <a:rPr lang="fr-FR" sz="2800" u="sng" dirty="0">
                <a:solidFill>
                  <a:schemeClr val="accent5">
                    <a:lumMod val="75000"/>
                  </a:schemeClr>
                </a:solidFill>
                <a:latin typeface="Calibri" panose="020F0502020204030204" pitchFamily="34" charset="0"/>
              </a:rPr>
              <a:t>Diagramme de cas d’utilisation:</a:t>
            </a:r>
          </a:p>
        </p:txBody>
      </p:sp>
      <p:sp>
        <p:nvSpPr>
          <p:cNvPr id="5" name="Espace réservé du numéro de diapositive 4"/>
          <p:cNvSpPr>
            <a:spLocks noGrp="1"/>
          </p:cNvSpPr>
          <p:nvPr>
            <p:ph type="sldNum" sz="quarter" idx="12"/>
          </p:nvPr>
        </p:nvSpPr>
        <p:spPr/>
        <p:txBody>
          <a:bodyPr>
            <a:normAutofit fontScale="85000" lnSpcReduction="20000"/>
          </a:bodyPr>
          <a:lstStyle/>
          <a:p>
            <a:fld id="{4A803E23-BC22-4BF2-9D3D-F9715A9E162F}" type="slidenum">
              <a:rPr lang="fr-FR" sz="2400" smtClean="0">
                <a:solidFill>
                  <a:schemeClr val="tx1"/>
                </a:solidFill>
                <a:latin typeface="Baskerville Old Face" pitchFamily="18" charset="0"/>
              </a:rPr>
              <a:pPr/>
              <a:t>6</a:t>
            </a:fld>
            <a:endParaRPr lang="fr-FR" sz="2400" dirty="0">
              <a:solidFill>
                <a:schemeClr val="tx1"/>
              </a:solidFill>
              <a:latin typeface="Baskerville Old Face" pitchFamily="18" charset="0"/>
            </a:endParaRPr>
          </a:p>
        </p:txBody>
      </p:sp>
      <p:sp>
        <p:nvSpPr>
          <p:cNvPr id="6" name="ZoneTexte 5"/>
          <p:cNvSpPr txBox="1"/>
          <p:nvPr/>
        </p:nvSpPr>
        <p:spPr>
          <a:xfrm>
            <a:off x="1403648" y="1115967"/>
            <a:ext cx="5544616" cy="4401205"/>
          </a:xfrm>
          <a:prstGeom prst="rect">
            <a:avLst/>
          </a:prstGeom>
          <a:noFill/>
        </p:spPr>
        <p:txBody>
          <a:bodyPr wrap="square" rtlCol="0">
            <a:spAutoFit/>
          </a:bodyPr>
          <a:lstStyle/>
          <a:p>
            <a:r>
              <a:rPr lang="fr-FR" sz="2000" b="1" dirty="0" smtClean="0">
                <a:solidFill>
                  <a:srgbClr val="0070C0"/>
                </a:solidFill>
                <a:latin typeface="Calibri" pitchFamily="34" charset="0"/>
                <a:cs typeface="Calibri" pitchFamily="34" charset="0"/>
              </a:rPr>
              <a:t>Un inscrit: </a:t>
            </a:r>
            <a:r>
              <a:rPr lang="fr-FR" sz="2000" dirty="0">
                <a:latin typeface="Calibri" pitchFamily="34" charset="0"/>
                <a:cs typeface="Calibri" pitchFamily="34" charset="0"/>
              </a:rPr>
              <a:t>cette acteur est un visiteur ayant déjà créer un compte sur notre site, il peut donc suivre le </a:t>
            </a:r>
            <a:r>
              <a:rPr lang="fr-FR" sz="2000" dirty="0" smtClean="0">
                <a:latin typeface="Calibri" pitchFamily="34" charset="0"/>
                <a:cs typeface="Calibri" pitchFamily="34" charset="0"/>
              </a:rPr>
              <a:t>processus du choix du cours ou d’examens ,les gérer sur sa propre liste, chercher les centres d’examens , consulter les professeurs ainsi il peut contacter le site.</a:t>
            </a:r>
            <a:endParaRPr lang="fr-FR" sz="2000" dirty="0">
              <a:latin typeface="Calibri" pitchFamily="34" charset="0"/>
              <a:cs typeface="Calibri" pitchFamily="34" charset="0"/>
            </a:endParaRPr>
          </a:p>
          <a:p>
            <a:endParaRPr lang="fr-FR" sz="2000" dirty="0">
              <a:latin typeface="Calibri" pitchFamily="34" charset="0"/>
              <a:cs typeface="Calibri" pitchFamily="34" charset="0"/>
            </a:endParaRPr>
          </a:p>
          <a:p>
            <a:r>
              <a:rPr lang="fr-FR" sz="2000" b="1" dirty="0">
                <a:solidFill>
                  <a:srgbClr val="0070C0"/>
                </a:solidFill>
                <a:latin typeface="Calibri" pitchFamily="34" charset="0"/>
                <a:cs typeface="Calibri" pitchFamily="34" charset="0"/>
              </a:rPr>
              <a:t>L’administrateur : </a:t>
            </a:r>
            <a:r>
              <a:rPr lang="fr-FR" sz="2000" dirty="0">
                <a:latin typeface="Calibri" pitchFamily="34" charset="0"/>
                <a:cs typeface="Calibri" pitchFamily="34" charset="0"/>
              </a:rPr>
              <a:t>pour les sites web on l’appelle généralement « </a:t>
            </a:r>
            <a:r>
              <a:rPr lang="fr-FR" sz="2000" i="1" dirty="0">
                <a:latin typeface="Calibri" pitchFamily="34" charset="0"/>
                <a:cs typeface="Calibri" pitchFamily="34" charset="0"/>
              </a:rPr>
              <a:t>le webmaster ». C’est celui qui assure le dynamisme du site et veille sur les mises à jour des </a:t>
            </a:r>
            <a:r>
              <a:rPr lang="fr-FR" sz="2000" i="1" dirty="0" smtClean="0">
                <a:latin typeface="Calibri" pitchFamily="34" charset="0"/>
                <a:cs typeface="Calibri" pitchFamily="34" charset="0"/>
              </a:rPr>
              <a:t>cours, de leur professeur, </a:t>
            </a:r>
            <a:r>
              <a:rPr lang="fr-FR" sz="2000" i="1" dirty="0">
                <a:latin typeface="Calibri" pitchFamily="34" charset="0"/>
                <a:cs typeface="Calibri" pitchFamily="34" charset="0"/>
              </a:rPr>
              <a:t>de leurs </a:t>
            </a:r>
            <a:r>
              <a:rPr lang="fr-FR" sz="2000" i="1" dirty="0" smtClean="0">
                <a:latin typeface="Calibri" pitchFamily="34" charset="0"/>
                <a:cs typeface="Calibri" pitchFamily="34" charset="0"/>
              </a:rPr>
              <a:t>disponibilités</a:t>
            </a:r>
            <a:r>
              <a:rPr lang="fr-FR" sz="2000" i="1" dirty="0">
                <a:latin typeface="Calibri" pitchFamily="34" charset="0"/>
                <a:cs typeface="Calibri" pitchFamily="34" charset="0"/>
              </a:rPr>
              <a:t>.</a:t>
            </a:r>
            <a:endParaRPr lang="fr-FR" sz="2000" dirty="0">
              <a:latin typeface="Calibri" pitchFamily="34" charset="0"/>
              <a:cs typeface="Calibri" pitchFamily="34" charset="0"/>
            </a:endParaRPr>
          </a:p>
          <a:p>
            <a:pPr marL="342900" indent="-342900"/>
            <a:r>
              <a:rPr lang="fr-FR" sz="2000" b="1" dirty="0" smtClean="0">
                <a:solidFill>
                  <a:srgbClr val="0070C0"/>
                </a:solidFill>
                <a:latin typeface="Calibri" pitchFamily="34" charset="0"/>
                <a:cs typeface="Calibri" pitchFamily="34" charset="0"/>
              </a:rPr>
              <a:t>Le professeur: </a:t>
            </a:r>
            <a:r>
              <a:rPr lang="fr-FR" sz="2000" dirty="0" smtClean="0">
                <a:latin typeface="Calibri" pitchFamily="34" charset="0"/>
                <a:cs typeface="Calibri" pitchFamily="34" charset="0"/>
              </a:rPr>
              <a:t>cette acteur peuvent simplement gérer les cours.</a:t>
            </a:r>
            <a:endParaRPr lang="fr-FR" sz="2000" dirty="0">
              <a:solidFill>
                <a:srgbClr val="0070C0"/>
              </a:solidFill>
              <a:latin typeface="Calibri" pitchFamily="34" charset="0"/>
              <a:cs typeface="Calibri" pitchFamily="34" charset="0"/>
            </a:endParaRPr>
          </a:p>
        </p:txBody>
      </p:sp>
    </p:spTree>
    <p:extLst>
      <p:ext uri="{BB962C8B-B14F-4D97-AF65-F5344CB8AC3E}">
        <p14:creationId xmlns:p14="http://schemas.microsoft.com/office/powerpoint/2010/main" val="1192844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423334" y="188639"/>
            <a:ext cx="7891968" cy="752104"/>
          </a:xfrm>
        </p:spPr>
        <p:txBody>
          <a:bodyPr>
            <a:normAutofit/>
          </a:bodyPr>
          <a:lstStyle/>
          <a:p>
            <a:pPr marL="457200" indent="-457200">
              <a:buFont typeface="Wingdings" panose="05000000000000000000" pitchFamily="2" charset="2"/>
              <a:buChar char="Ø"/>
            </a:pPr>
            <a:r>
              <a:rPr lang="fr-FR" sz="2800" u="sng" dirty="0">
                <a:solidFill>
                  <a:schemeClr val="accent5">
                    <a:lumMod val="75000"/>
                  </a:schemeClr>
                </a:solidFill>
                <a:latin typeface="Calibri" panose="020F0502020204030204" pitchFamily="34" charset="0"/>
              </a:rPr>
              <a:t>Diagramme de cas d’utilisation:</a:t>
            </a:r>
          </a:p>
        </p:txBody>
      </p:sp>
      <p:sp>
        <p:nvSpPr>
          <p:cNvPr id="5" name="Espace réservé du numéro de diapositive 4"/>
          <p:cNvSpPr>
            <a:spLocks noGrp="1"/>
          </p:cNvSpPr>
          <p:nvPr>
            <p:ph type="sldNum" sz="quarter" idx="12"/>
          </p:nvPr>
        </p:nvSpPr>
        <p:spPr/>
        <p:txBody>
          <a:bodyPr>
            <a:normAutofit fontScale="92500" lnSpcReduction="20000"/>
          </a:bodyPr>
          <a:lstStyle/>
          <a:p>
            <a:fld id="{4A803E23-BC22-4BF2-9D3D-F9715A9E162F}" type="slidenum">
              <a:rPr lang="fr-FR" sz="2400" smtClean="0">
                <a:solidFill>
                  <a:schemeClr val="tx1"/>
                </a:solidFill>
                <a:latin typeface="Baskerville Old Face" pitchFamily="18" charset="0"/>
              </a:rPr>
              <a:pPr/>
              <a:t>7</a:t>
            </a:fld>
            <a:endParaRPr lang="fr-FR" sz="2400" dirty="0">
              <a:solidFill>
                <a:schemeClr val="tx1"/>
              </a:solidFill>
              <a:latin typeface="Baskerville Old Face" pitchFamily="18" charset="0"/>
            </a:endParaRPr>
          </a:p>
        </p:txBody>
      </p:sp>
    </p:spTree>
    <p:extLst>
      <p:ext uri="{BB962C8B-B14F-4D97-AF65-F5344CB8AC3E}">
        <p14:creationId xmlns:p14="http://schemas.microsoft.com/office/powerpoint/2010/main" val="78896057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4A803E23-BC22-4BF2-9D3D-F9715A9E162F}" type="slidenum">
              <a:rPr lang="fr-FR" smtClean="0"/>
              <a:pPr/>
              <a:t>8</a:t>
            </a:fld>
            <a:endParaRPr lang="fr-FR"/>
          </a:p>
        </p:txBody>
      </p:sp>
      <p:pic>
        <p:nvPicPr>
          <p:cNvPr id="7" name="Espace réservé du contenu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79512" y="116632"/>
            <a:ext cx="8712967" cy="6624736"/>
          </a:xfrm>
        </p:spPr>
      </p:pic>
    </p:spTree>
    <p:extLst>
      <p:ext uri="{BB962C8B-B14F-4D97-AF65-F5344CB8AC3E}">
        <p14:creationId xmlns:p14="http://schemas.microsoft.com/office/powerpoint/2010/main" val="1940032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0"/>
            <a:ext cx="6600451" cy="762583"/>
          </a:xfrm>
        </p:spPr>
        <p:txBody>
          <a:bodyPr>
            <a:normAutofit/>
          </a:bodyPr>
          <a:lstStyle/>
          <a:p>
            <a:pPr>
              <a:buFont typeface="Wingdings" pitchFamily="2" charset="2"/>
              <a:buChar char="Ø"/>
            </a:pPr>
            <a:r>
              <a:rPr lang="fr-FR" sz="2800" u="sng" dirty="0">
                <a:solidFill>
                  <a:schemeClr val="accent5">
                    <a:lumMod val="75000"/>
                  </a:schemeClr>
                </a:solidFill>
                <a:latin typeface="Calibri" panose="020F0502020204030204" pitchFamily="34" charset="0"/>
              </a:rPr>
              <a:t>Diagramme de cas d’utilisation:</a:t>
            </a:r>
            <a:endParaRPr lang="fr-FR" sz="2800" dirty="0"/>
          </a:p>
        </p:txBody>
      </p:sp>
      <p:sp>
        <p:nvSpPr>
          <p:cNvPr id="3" name="Sous-titre 2"/>
          <p:cNvSpPr>
            <a:spLocks noGrp="1"/>
          </p:cNvSpPr>
          <p:nvPr>
            <p:ph type="subTitle" idx="1"/>
          </p:nvPr>
        </p:nvSpPr>
        <p:spPr>
          <a:xfrm>
            <a:off x="785786" y="714356"/>
            <a:ext cx="6600451" cy="1126283"/>
          </a:xfrm>
        </p:spPr>
        <p:txBody>
          <a:bodyPr/>
          <a:lstStyle/>
          <a:p>
            <a:r>
              <a:rPr lang="fr-FR" b="1" dirty="0">
                <a:solidFill>
                  <a:srgbClr val="00B050"/>
                </a:solidFill>
              </a:rPr>
              <a:t>a. Diagramme de </a:t>
            </a:r>
            <a:r>
              <a:rPr lang="fr-FR" b="1" dirty="0" smtClean="0">
                <a:solidFill>
                  <a:srgbClr val="00B050"/>
                </a:solidFill>
              </a:rPr>
              <a:t>séquences</a:t>
            </a:r>
            <a:endParaRPr lang="fr-FR" b="1" dirty="0">
              <a:solidFill>
                <a:srgbClr val="00B050"/>
              </a:solidFill>
            </a:endParaRPr>
          </a:p>
        </p:txBody>
      </p:sp>
      <p:sp>
        <p:nvSpPr>
          <p:cNvPr id="5" name="Espace réservé du numéro de diapositive 4"/>
          <p:cNvSpPr>
            <a:spLocks noGrp="1"/>
          </p:cNvSpPr>
          <p:nvPr>
            <p:ph type="sldNum" sz="quarter" idx="12"/>
          </p:nvPr>
        </p:nvSpPr>
        <p:spPr/>
        <p:txBody>
          <a:bodyPr/>
          <a:lstStyle/>
          <a:p>
            <a:fld id="{4A803E23-BC22-4BF2-9D3D-F9715A9E162F}" type="slidenum">
              <a:rPr lang="fr-FR" smtClean="0"/>
              <a:pPr/>
              <a:t>9</a:t>
            </a:fld>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1154</TotalTime>
  <Words>486</Words>
  <Application>Microsoft Office PowerPoint</Application>
  <PresentationFormat>Affichage à l'écran (4:3)</PresentationFormat>
  <Paragraphs>61</Paragraphs>
  <Slides>13</Slides>
  <Notes>5</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13</vt:i4>
      </vt:variant>
    </vt:vector>
  </HeadingPairs>
  <TitlesOfParts>
    <vt:vector size="27" baseType="lpstr">
      <vt:lpstr>Aharoni</vt:lpstr>
      <vt:lpstr>Arabic Typesetting</vt:lpstr>
      <vt:lpstr>Arial</vt:lpstr>
      <vt:lpstr>Arial Black</vt:lpstr>
      <vt:lpstr>Arial Narrow</vt:lpstr>
      <vt:lpstr>Arial Rounded MT Bold</vt:lpstr>
      <vt:lpstr>Arial Unicode MS</vt:lpstr>
      <vt:lpstr>Baskerville Old Face</vt:lpstr>
      <vt:lpstr>Bell MT</vt:lpstr>
      <vt:lpstr>Calibri</vt:lpstr>
      <vt:lpstr>Century Gothic</vt:lpstr>
      <vt:lpstr>Wingdings</vt:lpstr>
      <vt:lpstr>Wingdings 3</vt:lpstr>
      <vt:lpstr>Brin</vt:lpstr>
      <vt:lpstr>Présentation PowerPoint</vt:lpstr>
      <vt:lpstr>Plan:              </vt:lpstr>
      <vt:lpstr>L’apprentissage a connu un saut très remarquable à savoir le passage de l’apprentissage dans la classe avec un professeur et des élèves à l’apprentissage par Internet. Ce nouveau type s’est divisé en plusieurs catégories: Soit tu trouves les MOOC, soit les plateformes e-learning ou des cours écrits distribués en format pdf. -  C’est pourquoi on a choisit de créer une plateforme e-learning pour les étudiants des écoles d’ingénieurs qui veulent continuer leurs études dans les pays anglophones. Cette application offre un espace d’apprentissage et d’interaction entre les étudiants inscrits et les professeurs afin d’avoir une bonne préparation aux examens de TOEC et TOEFL.</vt:lpstr>
      <vt:lpstr>Objectif</vt:lpstr>
      <vt:lpstr>Diagramme de cas d’utilisation:</vt:lpstr>
      <vt:lpstr>Diagramme de cas d’utilisation:</vt:lpstr>
      <vt:lpstr>Diagramme de cas d’utilisation:</vt:lpstr>
      <vt:lpstr>Présentation PowerPoint</vt:lpstr>
      <vt:lpstr>Diagramme de cas d’utilisation:</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yasser</dc:creator>
  <cp:lastModifiedBy>hamza</cp:lastModifiedBy>
  <cp:revision>88</cp:revision>
  <dcterms:created xsi:type="dcterms:W3CDTF">2012-03-10T14:07:52Z</dcterms:created>
  <dcterms:modified xsi:type="dcterms:W3CDTF">2017-10-20T22:49:18Z</dcterms:modified>
</cp:coreProperties>
</file>