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4630400" cy="8229600"/>
  <p:notesSz cx="8229600" cy="14630400"/>
  <p:embeddedFontLst>
    <p:embeddedFont>
      <p:font typeface="Instrument Sans Medium" panose="020B0604020202020204" charset="0"/>
      <p:regular r:id="rId15"/>
    </p:embeddedFont>
    <p:embeddedFont>
      <p:font typeface="Instrument Sans Semi Bold" panose="020B0604020202020204" charset="0"/>
      <p:regular r:id="rId16"/>
    </p:embeddedFont>
  </p:embeddedFontLst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90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4F8D6-2629-C7BA-016A-A314F3660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0E840-C167-852B-3D8D-ADBFAF522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7D1A5-F0DB-DA0B-8E4E-00E0DA5E0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41116-94C7-1D09-88E8-D5E4AEAD8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AA7A6-061A-06CA-8985-8403A4DF5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8FCAE-B9A4-714D-6F24-71E5B7583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85F1A-21F5-749C-0BB6-CEDB954B6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9871B-C4B9-C0D2-93F9-615EA984B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Regression and Classification with ANN and CNN</a:t>
            </a:r>
            <a:endParaRPr lang="en-US" sz="4450" dirty="0"/>
          </a:p>
        </p:txBody>
      </p:sp>
      <p:sp>
        <p:nvSpPr>
          <p:cNvPr id="7" name="Text 3"/>
          <p:cNvSpPr/>
          <p:nvPr/>
        </p:nvSpPr>
        <p:spPr>
          <a:xfrm>
            <a:off x="6280190" y="4917961"/>
            <a:ext cx="416837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MUHAMMAD HAMZA TAHIR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Instrument Sans Bold" pitchFamily="34" charset="0"/>
                <a:ea typeface="Instrument Sans Bold" pitchFamily="34" charset="-122"/>
              </a:rPr>
              <a:t>Sp23-Bai-035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Instrument Sans Bold" pitchFamily="34" charset="0"/>
                <a:ea typeface="Instrument Sans Bold" pitchFamily="34" charset="-122"/>
              </a:rPr>
              <a:t>Ahmad Haseeb Butt</a:t>
            </a:r>
          </a:p>
          <a:p>
            <a:pPr>
              <a:lnSpc>
                <a:spcPts val="3100"/>
              </a:lnSpc>
            </a:pPr>
            <a:r>
              <a:rPr lang="en-US" sz="2200" b="1" dirty="0">
                <a:solidFill>
                  <a:srgbClr val="CFD0D8"/>
                </a:solidFill>
                <a:latin typeface="Instrument Sans Bold" pitchFamily="34" charset="0"/>
                <a:ea typeface="Instrument Sans Bold" pitchFamily="34" charset="-122"/>
              </a:rPr>
              <a:t>Sp23-Bai-006</a:t>
            </a:r>
          </a:p>
          <a:p>
            <a:pPr>
              <a:lnSpc>
                <a:spcPts val="3100"/>
              </a:lnSpc>
            </a:pPr>
            <a:r>
              <a:rPr lang="en-US" sz="2200" b="1" dirty="0">
                <a:solidFill>
                  <a:srgbClr val="CFD0D8"/>
                </a:solidFill>
                <a:latin typeface="Instrument Sans Bold" pitchFamily="34" charset="0"/>
                <a:ea typeface="Instrument Sans Bold" pitchFamily="34" charset="-122"/>
              </a:rPr>
              <a:t>Ahmad Sameen </a:t>
            </a:r>
          </a:p>
          <a:p>
            <a:pPr>
              <a:lnSpc>
                <a:spcPts val="3100"/>
              </a:lnSpc>
            </a:pPr>
            <a:r>
              <a:rPr lang="en-US" sz="2200" b="1" dirty="0">
                <a:solidFill>
                  <a:srgbClr val="CFD0D8"/>
                </a:solidFill>
                <a:latin typeface="Instrument Sans Bold" pitchFamily="34" charset="0"/>
                <a:ea typeface="Instrument Sans Bold" pitchFamily="34" charset="-122"/>
              </a:rPr>
              <a:t>Sp23-Bai-004</a:t>
            </a:r>
            <a:endParaRPr lang="en-US" sz="2200" dirty="0"/>
          </a:p>
          <a:p>
            <a:pPr>
              <a:lnSpc>
                <a:spcPts val="31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5731" y="483048"/>
            <a:ext cx="87138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Confusion Matrix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15731" y="1412210"/>
            <a:ext cx="13189840" cy="2245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ANN Regression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CBCCCE"/>
              </a:solidFill>
              <a:latin typeface="Instrument Sans Semi Bold" pitchFamily="34" charset="0"/>
              <a:ea typeface="Instrument Sans Semi Bold" pitchFamily="34" charset="-122"/>
              <a:cs typeface="Instrument Sans Semi Bold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GB" sz="2200" dirty="0">
                <a:solidFill>
                  <a:schemeClr val="bg2"/>
                </a:solidFill>
              </a:rPr>
              <a:t>Evaluation Metrics: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GB" sz="2200" dirty="0">
                <a:solidFill>
                  <a:schemeClr val="bg2"/>
                </a:solidFill>
              </a:rPr>
              <a:t>Mean Squared Error (MSE): 0.2735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GB" sz="2200" dirty="0">
                <a:solidFill>
                  <a:schemeClr val="bg2"/>
                </a:solidFill>
              </a:rPr>
              <a:t>Mean Absolute Error (MAE): 0.3532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GB" sz="2200" dirty="0">
                <a:solidFill>
                  <a:schemeClr val="bg2"/>
                </a:solidFill>
              </a:rPr>
              <a:t>R² Score: 0.7913</a:t>
            </a:r>
            <a:endParaRPr lang="en-US" sz="2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FD9B-2872-299D-7EDA-A5C6CA0AA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046DD2E6-7642-B560-1D86-F8DC21E51343}"/>
              </a:ext>
            </a:extLst>
          </p:cNvPr>
          <p:cNvSpPr/>
          <p:nvPr/>
        </p:nvSpPr>
        <p:spPr>
          <a:xfrm>
            <a:off x="715731" y="9215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CNN Classification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10FD4-3AFE-31E0-D5D6-F62CCD8D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26" y="1275886"/>
            <a:ext cx="7459051" cy="678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8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79686" y="4731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Results Comparison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2820018" y="1516500"/>
            <a:ext cx="7556421" cy="5882640"/>
          </a:xfrm>
          <a:prstGeom prst="roundRect">
            <a:avLst>
              <a:gd name="adj" fmla="val 161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5" name="Shape 2"/>
          <p:cNvSpPr/>
          <p:nvPr/>
        </p:nvSpPr>
        <p:spPr>
          <a:xfrm>
            <a:off x="2827638" y="1524120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6" name="Text 3"/>
          <p:cNvSpPr/>
          <p:nvPr/>
        </p:nvSpPr>
        <p:spPr>
          <a:xfrm>
            <a:off x="3054809" y="1667829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566784" y="1667829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Dataset / Task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074948" y="1667829"/>
            <a:ext cx="104691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Hyperparams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83113" y="1667829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Final Metric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091278" y="1667829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Training Time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827638" y="2900245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2" name="Text 9"/>
          <p:cNvSpPr/>
          <p:nvPr/>
        </p:nvSpPr>
        <p:spPr>
          <a:xfrm>
            <a:off x="3054809" y="3043953"/>
            <a:ext cx="105072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PyTorch ANN (Reg)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566784" y="3043953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California Housing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6074948" y="3043953"/>
            <a:ext cx="104691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LR=0.1, Epoch=100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583113" y="3043953"/>
            <a:ext cx="104691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MSE = 0.2735; MAE=0.3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9091278" y="3043953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~5 min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2827638" y="4276369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8" name="Text 15"/>
          <p:cNvSpPr/>
          <p:nvPr/>
        </p:nvSpPr>
        <p:spPr>
          <a:xfrm>
            <a:off x="3054809" y="4420078"/>
            <a:ext cx="105072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PyTorch ANN (Class)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566784" y="442007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Loan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6074948" y="4420078"/>
            <a:ext cx="104691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LR=0.01, Epoch=50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7583113" y="4420078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Accuracy = 82.4%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9091278" y="4420078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~10 min</a:t>
            </a:r>
            <a:endParaRPr lang="en-US" sz="1750" dirty="0"/>
          </a:p>
        </p:txBody>
      </p:sp>
      <p:sp>
        <p:nvSpPr>
          <p:cNvPr id="23" name="Shape 20"/>
          <p:cNvSpPr/>
          <p:nvPr/>
        </p:nvSpPr>
        <p:spPr>
          <a:xfrm>
            <a:off x="2827638" y="5652493"/>
            <a:ext cx="7541181" cy="17390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24" name="Text 21"/>
          <p:cNvSpPr/>
          <p:nvPr/>
        </p:nvSpPr>
        <p:spPr>
          <a:xfrm>
            <a:off x="3054809" y="5796202"/>
            <a:ext cx="105072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Keras CNN (Class)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4566784" y="5796202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Caltech-256</a:t>
            </a:r>
            <a:endParaRPr lang="en-US" sz="1750" dirty="0"/>
          </a:p>
        </p:txBody>
      </p:sp>
      <p:sp>
        <p:nvSpPr>
          <p:cNvPr id="26" name="Text 23"/>
          <p:cNvSpPr/>
          <p:nvPr/>
        </p:nvSpPr>
        <p:spPr>
          <a:xfrm>
            <a:off x="6074948" y="5796202"/>
            <a:ext cx="104691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LR=0.0001, Epoch=10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7583113" y="5796202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Accuracy = 50. 5%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9091278" y="5796202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~55 min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30" y="9689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Datasets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070491" y="31680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California Housing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070491" y="35696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20,640 samples, 8 features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3371" y="26188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Regression task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4759582" y="60183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30,607 images in total, random size,  RGB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764284" y="6374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256 Categories</a:t>
            </a:r>
            <a:endParaRPr lang="en-US" sz="175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3AFF829E-A134-12E7-9BA8-F5811C57A7BD}"/>
              </a:ext>
            </a:extLst>
          </p:cNvPr>
          <p:cNvSpPr/>
          <p:nvPr/>
        </p:nvSpPr>
        <p:spPr>
          <a:xfrm>
            <a:off x="5287671" y="1685860"/>
            <a:ext cx="11766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ANN</a:t>
            </a:r>
            <a:endParaRPr lang="en-US" sz="32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8C28D111-C15D-2D89-344B-F05C5898155A}"/>
              </a:ext>
            </a:extLst>
          </p:cNvPr>
          <p:cNvSpPr/>
          <p:nvPr/>
        </p:nvSpPr>
        <p:spPr>
          <a:xfrm>
            <a:off x="7599520" y="26188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Classification task</a:t>
            </a:r>
            <a:endParaRPr lang="en-US" sz="28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80454AE1-D6B8-6DEF-593A-12910676E8D9}"/>
              </a:ext>
            </a:extLst>
          </p:cNvPr>
          <p:cNvSpPr/>
          <p:nvPr/>
        </p:nvSpPr>
        <p:spPr>
          <a:xfrm>
            <a:off x="7886639" y="31680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Loan Data</a:t>
            </a:r>
            <a:endParaRPr lang="en-US" sz="2200" dirty="0"/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E180D0C7-2403-5F07-67B6-16F7C343574E}"/>
              </a:ext>
            </a:extLst>
          </p:cNvPr>
          <p:cNvSpPr/>
          <p:nvPr/>
        </p:nvSpPr>
        <p:spPr>
          <a:xfrm>
            <a:off x="5287671" y="4232434"/>
            <a:ext cx="11766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CNN</a:t>
            </a:r>
            <a:endParaRPr lang="en-US" sz="320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56805C4F-511C-AF2C-4D61-9811BC90E8D5}"/>
              </a:ext>
            </a:extLst>
          </p:cNvPr>
          <p:cNvSpPr/>
          <p:nvPr/>
        </p:nvSpPr>
        <p:spPr>
          <a:xfrm>
            <a:off x="4350799" y="50999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Classification task</a:t>
            </a:r>
            <a:endParaRPr lang="en-US" sz="2800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DE31F031-B02E-B600-49E3-7726BE45115A}"/>
              </a:ext>
            </a:extLst>
          </p:cNvPr>
          <p:cNvSpPr/>
          <p:nvPr/>
        </p:nvSpPr>
        <p:spPr>
          <a:xfrm>
            <a:off x="7886639" y="34997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44,988 samples, 12 features</a:t>
            </a:r>
            <a:endParaRPr lang="en-US" sz="17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ACB9B3A8-DEB4-9878-B584-D8B91F04096A}"/>
              </a:ext>
            </a:extLst>
          </p:cNvPr>
          <p:cNvSpPr/>
          <p:nvPr/>
        </p:nvSpPr>
        <p:spPr>
          <a:xfrm>
            <a:off x="4764284" y="56216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Caltech-256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8391"/>
            <a:ext cx="702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PyTorch ANN (Regression)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5" name="Text 2"/>
          <p:cNvSpPr/>
          <p:nvPr/>
        </p:nvSpPr>
        <p:spPr>
          <a:xfrm>
            <a:off x="983099" y="3757493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Input Layer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16290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 neurons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9" name="Text 6"/>
          <p:cNvSpPr/>
          <p:nvPr/>
        </p:nvSpPr>
        <p:spPr>
          <a:xfrm>
            <a:off x="4845844" y="3757493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Hidden Layers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16290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r>
              <a:rPr lang="en-US" sz="1750" baseline="300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Hidden Layer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	64 neurons with </a:t>
            </a:r>
            <a:r>
              <a:rPr lang="en-US" sz="17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ReLU</a:t>
            </a:r>
            <a:endParaRPr lang="en-US" sz="1750" dirty="0">
              <a:solidFill>
                <a:srgbClr val="CFD0D8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r>
              <a:rPr lang="en-US" sz="1750" baseline="300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nd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Hidden Layer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	32 neurons with </a:t>
            </a:r>
            <a:r>
              <a:rPr lang="en-US" sz="17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ReLU</a:t>
            </a:r>
            <a:endParaRPr lang="en-US" sz="1750" dirty="0">
              <a:solidFill>
                <a:srgbClr val="CFD0D8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r>
              <a:rPr lang="en-US" sz="1750" baseline="300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rd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Hidden Layer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	16 neurons with </a:t>
            </a:r>
            <a:r>
              <a:rPr lang="en-US" sz="17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ReLU</a:t>
            </a:r>
            <a:endParaRPr lang="en-US" sz="1750" dirty="0">
              <a:solidFill>
                <a:srgbClr val="CFD0D8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CFD0D8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73541" y="63430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3" name="Text 10"/>
          <p:cNvSpPr/>
          <p:nvPr/>
        </p:nvSpPr>
        <p:spPr>
          <a:xfrm>
            <a:off x="931389" y="6428064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441691" y="64210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Output Layer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438513" y="692630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 neuron (linear activation)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33320"/>
            <a:ext cx="76292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PyTorch ANN (Classification)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29728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5" name="Text 2"/>
          <p:cNvSpPr/>
          <p:nvPr/>
        </p:nvSpPr>
        <p:spPr>
          <a:xfrm>
            <a:off x="983099" y="4401288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93401" y="4364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Input Layer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93401" y="4953129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12 neurons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122188" y="42860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9" name="Text 6"/>
          <p:cNvSpPr/>
          <p:nvPr/>
        </p:nvSpPr>
        <p:spPr>
          <a:xfrm>
            <a:off x="5282565" y="4371558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897582" y="43752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Hidden Layers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897582" y="4981323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r>
              <a:rPr lang="en-US" sz="1750" baseline="300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Hidden Layer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	10 neurons with </a:t>
            </a:r>
            <a:r>
              <a:rPr lang="en-US" sz="17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ReLU</a:t>
            </a:r>
            <a:endParaRPr lang="en-US" sz="1750" dirty="0">
              <a:solidFill>
                <a:srgbClr val="CFD0D8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r>
              <a:rPr lang="en-US" sz="1750" baseline="300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nd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Hidden Layer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	19 neurons with </a:t>
            </a:r>
            <a:r>
              <a:rPr lang="en-US" sz="17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ReLU</a:t>
            </a:r>
            <a:endParaRPr lang="en-US" sz="1750" dirty="0">
              <a:solidFill>
                <a:srgbClr val="CFD0D8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r>
              <a:rPr lang="en-US" sz="1750" baseline="300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rd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Hidden Layer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	20 neurons with </a:t>
            </a:r>
            <a:r>
              <a:rPr lang="en-US" sz="17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ReLU</a:t>
            </a:r>
            <a:endParaRPr lang="en-US" sz="1750" dirty="0">
              <a:solidFill>
                <a:srgbClr val="CFD0D8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42860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3" name="Text 10"/>
          <p:cNvSpPr/>
          <p:nvPr/>
        </p:nvSpPr>
        <p:spPr>
          <a:xfrm>
            <a:off x="9789702" y="4411066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43752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Output Layer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034942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 neurons (softmax activation)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8391"/>
            <a:ext cx="69767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Keras CNN (Classification)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5" name="Text 2"/>
          <p:cNvSpPr/>
          <p:nvPr/>
        </p:nvSpPr>
        <p:spPr>
          <a:xfrm>
            <a:off x="6469499" y="3757493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Convolutional Layers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416290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[Conv2D(32), Conv2D(64)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Conv2D(128)]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9" name="Text 6"/>
          <p:cNvSpPr/>
          <p:nvPr/>
        </p:nvSpPr>
        <p:spPr>
          <a:xfrm>
            <a:off x="10332244" y="3757493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Pooling Layers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416290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MaxPooling2D (2x2)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3" name="Text 10"/>
          <p:cNvSpPr/>
          <p:nvPr/>
        </p:nvSpPr>
        <p:spPr>
          <a:xfrm>
            <a:off x="6436757" y="5092779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007769"/>
            <a:ext cx="31001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Fully Connected Layers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Dense(256 with </a:t>
            </a:r>
            <a:r>
              <a:rPr lang="en-US" sz="17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Relu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), Dense(256 with softmax)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0036"/>
            <a:ext cx="62753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Training Configurations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2889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Learning Rates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57318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0.1 (Regression), 0.01 (ANN), </a:t>
            </a:r>
            <a:r>
              <a:rPr lang="en-GB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default learning rate for the Adam optimizer in </a:t>
            </a:r>
            <a:r>
              <a:rPr lang="en-GB" sz="17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Keras</a:t>
            </a:r>
            <a:r>
              <a:rPr lang="en-GB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is 0.001 (CNN)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22889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Batch Size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3573185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32 for all tasks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Epochs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263640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Regression - 100, ANN - 50, CNN - 10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1697" y="3116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Performance Metrics</a:t>
            </a:r>
            <a:endParaRPr lang="en-US" sz="4450" dirty="0"/>
          </a:p>
        </p:txBody>
      </p:sp>
      <p:sp>
        <p:nvSpPr>
          <p:cNvPr id="10" name="Shape 7"/>
          <p:cNvSpPr/>
          <p:nvPr/>
        </p:nvSpPr>
        <p:spPr>
          <a:xfrm>
            <a:off x="791696" y="1184026"/>
            <a:ext cx="13013513" cy="2210581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1" name="Text 8"/>
          <p:cNvSpPr/>
          <p:nvPr/>
        </p:nvSpPr>
        <p:spPr>
          <a:xfrm>
            <a:off x="1028224" y="14328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Classification (CNN)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192641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Epoch 10/10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Training: Accuracy: 50.5%, loss: 1.6808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</a:rPr>
              <a:t>Validation: 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Accuracy: 24.36%  Loss: 4.3203</a:t>
            </a:r>
          </a:p>
        </p:txBody>
      </p:sp>
      <p:sp>
        <p:nvSpPr>
          <p:cNvPr id="2" name="Shape 7">
            <a:extLst>
              <a:ext uri="{FF2B5EF4-FFF2-40B4-BE49-F238E27FC236}">
                <a16:creationId xmlns:a16="http://schemas.microsoft.com/office/drawing/2014/main" id="{FFB1EB15-41A8-3B1D-966C-207189CDD2F4}"/>
              </a:ext>
            </a:extLst>
          </p:cNvPr>
          <p:cNvSpPr/>
          <p:nvPr/>
        </p:nvSpPr>
        <p:spPr>
          <a:xfrm>
            <a:off x="791696" y="3558162"/>
            <a:ext cx="13013513" cy="19393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FE71FB2F-EC14-3474-D786-6BC2AD078031}"/>
              </a:ext>
            </a:extLst>
          </p:cNvPr>
          <p:cNvSpPr/>
          <p:nvPr/>
        </p:nvSpPr>
        <p:spPr>
          <a:xfrm>
            <a:off x="1028224" y="3806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Regression (ANN)</a:t>
            </a:r>
            <a:endParaRPr lang="en-US" sz="2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015F72A0-FFC5-F71C-A127-573C708C9536}"/>
              </a:ext>
            </a:extLst>
          </p:cNvPr>
          <p:cNvSpPr/>
          <p:nvPr/>
        </p:nvSpPr>
        <p:spPr>
          <a:xfrm>
            <a:off x="1028224" y="4300550"/>
            <a:ext cx="7087553" cy="11970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Epoch 100/100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</a:rPr>
              <a:t>Training Loss: 0.2370, Validation Loss: 0.2735</a:t>
            </a:r>
            <a:endParaRPr lang="en-US" sz="1750" dirty="0">
              <a:solidFill>
                <a:srgbClr val="CFD0D8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</p:txBody>
      </p:sp>
      <p:sp>
        <p:nvSpPr>
          <p:cNvPr id="6" name="Shape 7">
            <a:extLst>
              <a:ext uri="{FF2B5EF4-FFF2-40B4-BE49-F238E27FC236}">
                <a16:creationId xmlns:a16="http://schemas.microsoft.com/office/drawing/2014/main" id="{E2C4F347-DF4E-7481-4A5A-B0E9261CF184}"/>
              </a:ext>
            </a:extLst>
          </p:cNvPr>
          <p:cNvSpPr/>
          <p:nvPr/>
        </p:nvSpPr>
        <p:spPr>
          <a:xfrm>
            <a:off x="791695" y="5661106"/>
            <a:ext cx="13013513" cy="19393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6FA52C46-EEEB-85BA-ECEB-0EAC5A065868}"/>
              </a:ext>
            </a:extLst>
          </p:cNvPr>
          <p:cNvSpPr/>
          <p:nvPr/>
        </p:nvSpPr>
        <p:spPr>
          <a:xfrm>
            <a:off x="1028224" y="5815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Classification (ANN)</a:t>
            </a:r>
            <a:endParaRPr lang="en-US" sz="2200" dirty="0"/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CAEA9819-7F69-D0E3-D6B6-2470BF234F70}"/>
              </a:ext>
            </a:extLst>
          </p:cNvPr>
          <p:cNvSpPr/>
          <p:nvPr/>
        </p:nvSpPr>
        <p:spPr>
          <a:xfrm>
            <a:off x="1033361" y="6239939"/>
            <a:ext cx="7087553" cy="11970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Epoch 50/50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</a:rPr>
              <a:t>Training Loss: 0.6</a:t>
            </a:r>
            <a:endParaRPr lang="en-US" sz="1750" dirty="0">
              <a:solidFill>
                <a:srgbClr val="CFD0D8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5280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Learning Curves</a:t>
            </a:r>
            <a:endParaRPr lang="en-US" sz="4450" dirty="0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645B3B5-C419-C9A1-785D-B64E0853408F}"/>
              </a:ext>
            </a:extLst>
          </p:cNvPr>
          <p:cNvSpPr/>
          <p:nvPr/>
        </p:nvSpPr>
        <p:spPr>
          <a:xfrm>
            <a:off x="793790" y="4375322"/>
            <a:ext cx="5670590" cy="553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0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ANN Classification</a:t>
            </a:r>
            <a:endParaRPr lang="en-US" sz="200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DD5F019A-F77B-CEDB-5A0D-33B283092EBD}"/>
              </a:ext>
            </a:extLst>
          </p:cNvPr>
          <p:cNvSpPr/>
          <p:nvPr/>
        </p:nvSpPr>
        <p:spPr>
          <a:xfrm>
            <a:off x="793790" y="875281"/>
            <a:ext cx="5670590" cy="372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0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ANN Regression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42F9BF-AD0A-E988-9D19-C21949F3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85" y="1527256"/>
            <a:ext cx="4951520" cy="2721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1D4A50-8EA4-0521-8D9B-6C46AE470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85" y="4652080"/>
            <a:ext cx="4951520" cy="33588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926B8-74FE-2200-F010-F8E748089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1F5B9148-2925-671E-E567-EA06D9A49CB0}"/>
              </a:ext>
            </a:extLst>
          </p:cNvPr>
          <p:cNvSpPr/>
          <p:nvPr/>
        </p:nvSpPr>
        <p:spPr>
          <a:xfrm>
            <a:off x="793790" y="875281"/>
            <a:ext cx="5670590" cy="372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000" dirty="0">
                <a:solidFill>
                  <a:srgbClr val="CBCCCE"/>
                </a:solidFill>
                <a:latin typeface="Instrument Sans Semi Bold" pitchFamily="34" charset="0"/>
              </a:rPr>
              <a:t>CNN Classification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50567-2D1F-C7C8-A3F0-8C462575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00" y="1975510"/>
            <a:ext cx="9534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4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415</Words>
  <Application>Microsoft Office PowerPoint</Application>
  <PresentationFormat>Custom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Instrument Sans Medium</vt:lpstr>
      <vt:lpstr>Arial</vt:lpstr>
      <vt:lpstr>Instrument Sans Semi Bold</vt:lpstr>
      <vt:lpstr>Instrument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SP23-BAI-035 (MUHAMMAD HAMZA TAHIR)</cp:lastModifiedBy>
  <cp:revision>7</cp:revision>
  <dcterms:created xsi:type="dcterms:W3CDTF">2024-12-29T15:27:33Z</dcterms:created>
  <dcterms:modified xsi:type="dcterms:W3CDTF">2024-12-29T18:44:58Z</dcterms:modified>
</cp:coreProperties>
</file>