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e9d74ce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cae9d74ce7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ae9d74ce7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ae9d74ce7_1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ae9d74ce7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ae9d74ce7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cae9d74ce7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ae9d74ce7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cae9d74ce7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ae9d74ce7_1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cae9d74ce7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ae9d74ce7_1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ae9d74ce7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ae9d74ce7_1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cae9d74ce7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ae9d74c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ae9d74c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e9d74ce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e9d74ce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ae9d74ce7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cae9d74ce7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cae9d74ce7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e9d74ce7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ae9d74ce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e9d74ce7_1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cae9d74ce7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e9d74ce7_1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ae9d74ce7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ae9d74ce7_1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ae9d74ce7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ae9d74ce7_1_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cae9d74ce7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e9d74ce7_1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ae9d74ce7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ae9d74ce7_1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cae9d74ce7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ae9d74ce7_1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cae9d74ce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1376700" y="970347"/>
            <a:ext cx="639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Projet Compilation</a:t>
            </a:r>
            <a:endParaRPr b="1"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Universal</a:t>
            </a:r>
            <a:endParaRPr b="1" sz="3300"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437775" y="3339075"/>
            <a:ext cx="3381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Hamza </a:t>
            </a:r>
            <a:r>
              <a:rPr b="1" lang="en" sz="1317">
                <a:solidFill>
                  <a:schemeClr val="dk2"/>
                </a:solidFill>
              </a:rPr>
              <a:t>TAMRY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Abdelwadoud </a:t>
            </a:r>
            <a:r>
              <a:rPr b="1" lang="en" sz="1317">
                <a:solidFill>
                  <a:schemeClr val="dk2"/>
                </a:solidFill>
              </a:rPr>
              <a:t>TAMTAOUI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Zakaria </a:t>
            </a:r>
            <a:r>
              <a:rPr b="1" lang="en" sz="1317">
                <a:solidFill>
                  <a:schemeClr val="dk2"/>
                </a:solidFill>
              </a:rPr>
              <a:t>SABOUR</a:t>
            </a:r>
            <a:endParaRPr sz="1317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951846" y="3045079"/>
            <a:ext cx="2875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Encadre par :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Mr. </a:t>
            </a: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Youness </a:t>
            </a:r>
            <a: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TABII</a:t>
            </a:r>
            <a:b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SIAS Rabat - 9rayti.Com"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958" y="272975"/>
            <a:ext cx="1506684" cy="1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053968" y="3689770"/>
            <a:ext cx="2016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Rida TAZI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Said EL ABOUDI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Yasser FALEH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27800" y="2902221"/>
            <a:ext cx="372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Réalisé par 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Declaration</a:t>
            </a:r>
            <a:endParaRPr sz="1100"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[const] &lt;variable_type&gt; &lt;variable_name&gt; [:][= &lt;valuelet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&lt;variable_name&gt; : &lt;variable_type&gt; [:][= &lt;value&gt;]; (const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&lt;variable_name&gt; : &lt;variable_type&gt; [:][= &lt;value&gt;]; (&lt;variable_name&gt; :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&lt;variable_type&gt; [:][= &lt;value&gt;];   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&lt;var_name&gt; is &lt;var_type&gt; [:][= &lt;value&gt;]; </a:t>
            </a:r>
            <a:endParaRPr sz="1800"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Affectation</a:t>
            </a:r>
            <a:endParaRPr sz="1100"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28650" y="1369225"/>
            <a:ext cx="78867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 id &gt; := &lt;EXPRESSION&gt;</a:t>
            </a:r>
            <a:endParaRPr sz="1800"/>
          </a:p>
          <a:p>
            <a:pPr indent="-266700" lvl="0" marL="1778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&lt; id &gt; = &lt;EXPRESSION&gt;</a:t>
            </a:r>
            <a:endParaRPr sz="1800"/>
          </a:p>
          <a:p>
            <a:pPr indent="-266700" lvl="0" marL="177800" rtl="0" algn="l">
              <a:spcBef>
                <a:spcPts val="1200"/>
              </a:spcBef>
              <a:spcAft>
                <a:spcPts val="1200"/>
              </a:spcAft>
              <a:buSzPts val="2800"/>
              <a:buChar char="●"/>
            </a:pPr>
            <a:r>
              <a:rPr lang="en" sz="1800"/>
              <a:t>&lt; id &gt;  &lt;-  &lt;EXPRESSION&gt;</a:t>
            </a:r>
            <a:endParaRPr sz="1800"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Instructions </a:t>
            </a:r>
            <a:r>
              <a:rPr lang="en" sz="1800">
                <a:solidFill>
                  <a:schemeClr val="lt2"/>
                </a:solidFill>
              </a:rPr>
              <a:t>d'entree</a:t>
            </a:r>
            <a:r>
              <a:rPr lang="en" sz="1800">
                <a:solidFill>
                  <a:schemeClr val="lt2"/>
                </a:solidFill>
              </a:rPr>
              <a:t> / sortie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314450" y="1265625"/>
            <a:ext cx="6729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 printf()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scanf()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print()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input()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log()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fprintf()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fscanf()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fread()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fwrite()    </a:t>
            </a:r>
            <a:endParaRPr sz="1100"/>
          </a:p>
        </p:txBody>
      </p:sp>
      <p:sp>
        <p:nvSpPr>
          <p:cNvPr id="230" name="Google Shape;230;p26"/>
          <p:cNvSpPr txBox="1"/>
          <p:nvPr/>
        </p:nvSpPr>
        <p:spPr>
          <a:xfrm>
            <a:off x="5366084" y="1265635"/>
            <a:ext cx="205439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gets()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cout &lt;&lt; ___;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 &gt;&gt; ____;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fopen("", "")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open("", "")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fclose()    close()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628650" y="100348"/>
            <a:ext cx="7886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boucles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628650" y="767400"/>
            <a:ext cx="78867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60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/>
              <a:t>For</a:t>
            </a:r>
            <a:endParaRPr sz="1700" u="sng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(&lt;var-declaration&gt;; &lt;condition&gt;; &lt;step&gt;)     {        [break;|continue;]    }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(&lt;interator&gt; : &lt;iterable&gt;)    {        }   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&lt;iterator&gt; in &lt;iterable&gt;:   [break|pass|continue]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&lt;iterator&gt; in &lt;iterable&gt;:        [break;|continue;]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&lt;index&gt; := &lt;StartingLow&gt; to EndingHigh do        &lt;statement&gt;;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1460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/>
              <a:t>While</a:t>
            </a:r>
            <a:endParaRPr sz="1700" u="sng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while (&lt;condition&gt;)    {        [break;|continue;]    }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while &lt;condition&gt;:       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while (condition) do   S;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196850" lvl="0" marL="177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Do while</a:t>
            </a:r>
            <a:endParaRPr sz="1700" u="sng"/>
          </a:p>
          <a:p>
            <a:pPr indent="-196850" lvl="1" marL="520700" rtl="0" algn="l"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do     {    } while (&lt;condition&gt;); </a:t>
            </a:r>
            <a:endParaRPr sz="1700"/>
          </a:p>
          <a:p>
            <a:pPr indent="-196850" lvl="1" marL="520700" rtl="0" algn="l">
              <a:spcBef>
                <a:spcPts val="400"/>
              </a:spcBef>
              <a:spcAft>
                <a:spcPts val="1200"/>
              </a:spcAft>
              <a:buSzPts val="1700"/>
              <a:buChar char="○"/>
            </a:pPr>
            <a:r>
              <a:rPr lang="en" sz="1700"/>
              <a:t>repeat         STATEMENTS      until CONDITION; </a:t>
            </a:r>
            <a:endParaRPr sz="1700"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628650" y="273848"/>
            <a:ext cx="7886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conditions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628650" y="1158526"/>
            <a:ext cx="78867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095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1700" u="sng"/>
              <a:t>if</a:t>
            </a:r>
            <a:endParaRPr sz="1700" u="sng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if &lt;condition&gt;:        ___    elif &lt;condition&gt;:        ___    else:        ___</a:t>
            </a:r>
            <a:endParaRPr sz="1700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if (&lt;condition&gt;)     {    }     else if (&lt;condition&gt;)    {    }     else     {    }</a:t>
            </a:r>
            <a:endParaRPr sz="17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2095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1700" u="sng"/>
              <a:t>Switch</a:t>
            </a:r>
            <a:endParaRPr sz="1700" u="sng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switch ()    {        case __: ____; break;        default: ___;    }</a:t>
            </a:r>
            <a:endParaRPr sz="17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2095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1700"/>
              <a:t> </a:t>
            </a:r>
            <a:r>
              <a:rPr lang="en" sz="1700" u="sng"/>
              <a:t>Opérateur conditionnel - ?:</a:t>
            </a:r>
            <a:endParaRPr sz="1700" u="sng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&lt;condition&gt; ? &lt;if_true&gt; : &lt;if_false&gt;        </a:t>
            </a:r>
            <a:endParaRPr sz="17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" sz="1700"/>
              <a:t> </a:t>
            </a:r>
            <a:endParaRPr sz="1700"/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fonctions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464725" y="1332023"/>
            <a:ext cx="82146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&lt;function_name&gt;([parameters, ...]);</a:t>
            </a:r>
            <a:endParaRPr sz="1800"/>
          </a:p>
          <a:p>
            <a:pPr indent="-2222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function &lt;function_name&gt;(....)     {    }</a:t>
            </a:r>
            <a:endParaRPr sz="1800"/>
          </a:p>
          <a:p>
            <a:pPr indent="-2222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 def &lt;function_name&gt;(...):        ______        return </a:t>
            </a:r>
            <a:endParaRPr sz="1800"/>
          </a:p>
          <a:p>
            <a:pPr indent="-2222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&lt;return_type&gt; &lt;function_name&gt;([&lt;variable_declaration&gt;, ...])     {    return    }</a:t>
            </a:r>
            <a:endParaRPr sz="1800"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5"/>
                </a:solidFill>
              </a:rPr>
              <a:t>Test du code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628650" y="1230148"/>
            <a:ext cx="7886700" cy="268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6"/>
                </a:solidFill>
              </a:rPr>
              <a:t>Merci Pour Votre Attention 😃</a:t>
            </a:r>
            <a:endParaRPr sz="5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ctrTitle"/>
          </p:nvPr>
        </p:nvSpPr>
        <p:spPr>
          <a:xfrm>
            <a:off x="1376700" y="970347"/>
            <a:ext cx="639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Projet Compilation</a:t>
            </a:r>
            <a:endParaRPr b="1"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Universal</a:t>
            </a:r>
            <a:endParaRPr b="1" sz="3300"/>
          </a:p>
        </p:txBody>
      </p:sp>
      <p:sp>
        <p:nvSpPr>
          <p:cNvPr id="269" name="Google Shape;269;p32"/>
          <p:cNvSpPr txBox="1"/>
          <p:nvPr>
            <p:ph idx="1" type="subTitle"/>
          </p:nvPr>
        </p:nvSpPr>
        <p:spPr>
          <a:xfrm>
            <a:off x="437775" y="3339075"/>
            <a:ext cx="3381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Hamza </a:t>
            </a:r>
            <a:r>
              <a:rPr b="1" lang="en" sz="1317">
                <a:solidFill>
                  <a:schemeClr val="dk2"/>
                </a:solidFill>
              </a:rPr>
              <a:t>TAMRY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Abdelwadoud </a:t>
            </a:r>
            <a:r>
              <a:rPr b="1" lang="en" sz="1317">
                <a:solidFill>
                  <a:schemeClr val="dk2"/>
                </a:solidFill>
              </a:rPr>
              <a:t>TAMTAOUI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Zakaria </a:t>
            </a:r>
            <a:r>
              <a:rPr b="1" lang="en" sz="1317">
                <a:solidFill>
                  <a:schemeClr val="dk2"/>
                </a:solidFill>
              </a:rPr>
              <a:t>SABOUR</a:t>
            </a:r>
            <a:endParaRPr sz="1317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5951846" y="3045079"/>
            <a:ext cx="2875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Encadre par :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Mr. </a:t>
            </a: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Youness </a:t>
            </a:r>
            <a: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TABII</a:t>
            </a:r>
            <a:b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SIAS Rabat - 9rayti.Com" id="271" name="Google Shape;2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958" y="272975"/>
            <a:ext cx="1506684" cy="1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3053968" y="3689770"/>
            <a:ext cx="2016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Rida TAZI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Said EL ABOUDI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Yasser FALEH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27800" y="2902221"/>
            <a:ext cx="372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Réalisé par 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628650" y="4318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5000">
                <a:solidFill>
                  <a:schemeClr val="accent5"/>
                </a:solidFill>
              </a:rPr>
              <a:t>Plan: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757950" y="1915197"/>
            <a:ext cx="7886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Introduction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Caractéristique de notre langage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Tableau des FIRST/FOLLOW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Les composants du grammaire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Exemples de programme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5000">
                <a:solidFill>
                  <a:schemeClr val="accent5"/>
                </a:solidFill>
              </a:rPr>
              <a:t>Introduction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/>
              <a:t>Vous avez sans doute eu l’occasion d’apprendre plusieurs </a:t>
            </a:r>
            <a:r>
              <a:rPr b="1" lang="en" sz="2000"/>
              <a:t>langages</a:t>
            </a:r>
            <a:br>
              <a:rPr b="1" lang="en" sz="2000"/>
            </a:br>
            <a:r>
              <a:rPr b="1" lang="en" sz="2000"/>
              <a:t>de programmation</a:t>
            </a:r>
            <a:r>
              <a:rPr lang="en" sz="2000"/>
              <a:t>, et vous vous êtes </a:t>
            </a:r>
            <a:r>
              <a:rPr lang="en" sz="2000"/>
              <a:t>trompés</a:t>
            </a:r>
            <a:r>
              <a:rPr lang="en" sz="2000"/>
              <a:t> en  syntaxe!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br>
              <a:rPr lang="en" sz="2000"/>
            </a:br>
            <a:r>
              <a:rPr lang="en" sz="2000"/>
              <a:t>Trop de langages rendent la vie des développeurs moins plaisante c’est pour cela qu’on a décidé de créer un langage universel unique ONE FOR ALL , compatible avec la plupart des langages de programmation a savoi</a:t>
            </a:r>
            <a:r>
              <a:rPr lang="en" sz="2000"/>
              <a:t>r </a:t>
            </a:r>
            <a:r>
              <a:rPr b="1" lang="en" sz="2000"/>
              <a:t>C</a:t>
            </a:r>
            <a:r>
              <a:rPr lang="en" sz="2000"/>
              <a:t>, </a:t>
            </a:r>
            <a:r>
              <a:rPr b="1" lang="en" sz="2000"/>
              <a:t>javaScript</a:t>
            </a:r>
            <a:r>
              <a:rPr lang="en" sz="2000"/>
              <a:t>, </a:t>
            </a:r>
            <a:r>
              <a:rPr b="1" lang="en" sz="2000"/>
              <a:t>pascal</a:t>
            </a:r>
            <a:r>
              <a:rPr lang="en" sz="2000"/>
              <a:t>, </a:t>
            </a:r>
            <a:r>
              <a:rPr b="1" lang="en" sz="2000"/>
              <a:t>typeScript </a:t>
            </a:r>
            <a:r>
              <a:rPr lang="en" sz="2000"/>
              <a:t>mais aussi </a:t>
            </a:r>
            <a:r>
              <a:rPr lang="en" sz="2000"/>
              <a:t>adapté</a:t>
            </a:r>
            <a:r>
              <a:rPr lang="en" sz="2000"/>
              <a:t> </a:t>
            </a:r>
            <a:r>
              <a:rPr lang="en" sz="2000"/>
              <a:t>a</a:t>
            </a:r>
            <a:r>
              <a:rPr lang="en" sz="2000"/>
              <a:t> de nouvelles règles grammaticales </a:t>
            </a:r>
            <a:endParaRPr sz="2000"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82200" y="259475"/>
            <a:ext cx="8379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3700">
                <a:solidFill>
                  <a:schemeClr val="accent5"/>
                </a:solidFill>
              </a:rPr>
              <a:t>Caractéristique de notre Langage</a:t>
            </a:r>
            <a:endParaRPr sz="3700">
              <a:solidFill>
                <a:schemeClr val="accent5"/>
              </a:solidFill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772300" y="1611297"/>
            <a:ext cx="7886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❖"/>
            </a:pPr>
            <a:r>
              <a:rPr lang="en" sz="1900">
                <a:solidFill>
                  <a:schemeClr val="dk2"/>
                </a:solidFill>
              </a:rPr>
              <a:t>Langage universel unique </a:t>
            </a:r>
            <a:endParaRPr sz="1900">
              <a:solidFill>
                <a:schemeClr val="dk2"/>
              </a:solidFill>
            </a:endParaRPr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900"/>
              <a:buChar char="❖"/>
            </a:pPr>
            <a:r>
              <a:rPr lang="en" sz="1900">
                <a:solidFill>
                  <a:schemeClr val="dk2"/>
                </a:solidFill>
              </a:rPr>
              <a:t>Une grammaire LL(1) (Vérifié)</a:t>
            </a:r>
            <a:endParaRPr sz="1900">
              <a:solidFill>
                <a:schemeClr val="dk2"/>
              </a:solidFill>
            </a:endParaRPr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2"/>
              </a:buClr>
              <a:buSzPts val="2900"/>
              <a:buChar char="❖"/>
            </a:pPr>
            <a:r>
              <a:rPr lang="en" sz="1900">
                <a:solidFill>
                  <a:schemeClr val="dk2"/>
                </a:solidFill>
              </a:rPr>
              <a:t>Des nouvelles règles grammaticales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28650" y="1369224"/>
            <a:ext cx="78867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Python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Javascript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C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C ++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Java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Typescript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Pascal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Plus nos propres </a:t>
            </a:r>
            <a:r>
              <a:rPr lang="en" sz="2100">
                <a:solidFill>
                  <a:schemeClr val="dk2"/>
                </a:solidFill>
              </a:rPr>
              <a:t>regles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>
                <a:solidFill>
                  <a:schemeClr val="dk2"/>
                </a:solidFill>
              </a:rPr>
              <a:t>grammaticales</a:t>
            </a:r>
            <a:r>
              <a:rPr lang="en" sz="2100">
                <a:solidFill>
                  <a:schemeClr val="dk2"/>
                </a:solidFill>
              </a:rPr>
              <a:t>. </a:t>
            </a:r>
            <a:r>
              <a:rPr lang="en" sz="2100">
                <a:solidFill>
                  <a:schemeClr val="dk2"/>
                </a:solidFill>
              </a:rPr>
              <a:t>😮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382200" y="259475"/>
            <a:ext cx="8379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3700">
                <a:solidFill>
                  <a:schemeClr val="accent5"/>
                </a:solidFill>
              </a:rPr>
              <a:t>Liste des langages inclus: 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58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700">
                <a:solidFill>
                  <a:schemeClr val="accent5"/>
                </a:solidFill>
              </a:rPr>
              <a:t>Les composants du grammaire:</a:t>
            </a:r>
            <a:endParaRPr sz="3700">
              <a:solidFill>
                <a:schemeClr val="accent5"/>
              </a:solidFill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o</a:t>
            </a:r>
            <a:r>
              <a:rPr lang="en" sz="1500">
                <a:solidFill>
                  <a:schemeClr val="dk2"/>
                </a:solidFill>
              </a:rPr>
              <a:t>perations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t</a:t>
            </a:r>
            <a:r>
              <a:rPr lang="en" sz="1500">
                <a:solidFill>
                  <a:schemeClr val="dk2"/>
                </a:solidFill>
              </a:rPr>
              <a:t>ypes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Instructions </a:t>
            </a:r>
            <a:r>
              <a:rPr lang="en" sz="1500">
                <a:solidFill>
                  <a:schemeClr val="dk2"/>
                </a:solidFill>
              </a:rPr>
              <a:t>d'entree</a:t>
            </a:r>
            <a:r>
              <a:rPr lang="en" sz="1500">
                <a:solidFill>
                  <a:schemeClr val="dk2"/>
                </a:solidFill>
              </a:rPr>
              <a:t> / sortie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boucles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conditions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fonctions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628650" y="3750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o</a:t>
            </a:r>
            <a:r>
              <a:rPr lang="en" sz="1800">
                <a:solidFill>
                  <a:schemeClr val="lt2"/>
                </a:solidFill>
              </a:rPr>
              <a:t>perations: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 affectation:</a:t>
            </a:r>
            <a:endParaRPr sz="1100"/>
          </a:p>
          <a:p>
            <a:pPr indent="4572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/>
              <a:t>=              </a:t>
            </a:r>
            <a:r>
              <a:rPr lang="en" sz="1100"/>
              <a:t>affect  </a:t>
            </a:r>
            <a:r>
              <a:rPr lang="en"/>
              <a:t>   </a:t>
            </a:r>
            <a:r>
              <a:rPr lang="en" sz="1100"/>
              <a:t>&lt;- 	:= 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arithmétiques :   </a:t>
            </a:r>
            <a:r>
              <a:rPr lang="en" sz="1100"/>
              <a:t> 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+	 add          -	 minus         * 	mult        / 	div 	per        % 	mod modulo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de traitement de bits   :      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^          ~         &lt;&lt;         &gt;&gt;         &amp;         |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logiques   :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&amp;&amp;           and         ||             or         !           not  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de comparaison      : 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&lt;    lss        &gt;     gtr        &lt;=      leq        =&gt;     </a:t>
            </a:r>
            <a:r>
              <a:rPr lang="en"/>
              <a:t>geq</a:t>
            </a:r>
            <a:r>
              <a:rPr lang="en" sz="1100"/>
              <a:t>       ==    equ        is        ===        in 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Autres opérateurs    :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/>
              <a:t>**        +=         -=        *=        /=         %=         ^=         &amp;=        |=        **=         ++         --       </a:t>
            </a:r>
            <a:endParaRPr sz="1100"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Types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28650" y="1369219"/>
            <a:ext cx="301691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 int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Integer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number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float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string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String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str </a:t>
            </a:r>
            <a:endParaRPr sz="1100"/>
          </a:p>
        </p:txBody>
      </p:sp>
      <p:sp>
        <p:nvSpPr>
          <p:cNvPr id="207" name="Google Shape;207;p23"/>
          <p:cNvSpPr txBox="1"/>
          <p:nvPr/>
        </p:nvSpPr>
        <p:spPr>
          <a:xfrm>
            <a:off x="3453062" y="1268016"/>
            <a:ext cx="1768643" cy="3364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short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int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long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double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838324" y="1268015"/>
            <a:ext cx="4051634" cy="3364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boolean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bool, Boolean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