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EA35F9-548E-62CF-2B7F-E87212042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EE381DB-A841-95BA-EC13-2AFDA9D8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FB2A1A-7A71-8D7B-2CED-02324992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076C65-5A31-1CB8-DAD4-23ACAD7E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9F86897-AFF7-8BE0-C27E-B926902E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288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856612-F768-7F63-A7DB-43761E9C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BB6D83E-7D9D-07FD-1794-2D2A2A8D3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05B7EB-D0A0-2EC9-F221-1F6F2B83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7CD99EC-7C1D-1613-3A80-39D219E4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A5BB56-1D9C-2702-3CCA-BEF6DC5A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289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B37E4B6-0678-7109-80BB-1B228186E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9F44435-78EA-652D-2DCD-8706E15A6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6306DA-7F93-37EA-0B14-5BDF79FB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E24A75-E531-E121-29C5-CE39E507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A22597-C845-1628-8D07-4B9751A3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19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1AB791-9276-8B74-CB64-0ECCDD2F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737230-1068-F903-A644-DEC4591C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AF785-8723-4952-D5DD-B59DC356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85787F-CB63-33B6-3ADF-3B6768FD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3448A7-9F3E-A40B-BAD7-2DE9448A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878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F608A3-E258-782F-D46B-818848A0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8C80C78-7D67-0991-113A-ECC1FA172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111CD0-B368-C378-0EF0-017B315B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FC22F1-439F-CE7E-AAED-9650DBAF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FD48EB-7EC4-A2F9-DCD4-87E0724D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95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6F3F80-0A8C-0953-2AEB-41C15D3B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A3F0A6-6952-80A4-B352-73E67B351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07AD080-7274-DDFD-17CA-E82754CB2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4C9C97A-B9FA-5330-41FD-E6561348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81ED0DC-8250-B927-8316-4F0EFB4B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DA58D5-7EAA-7F00-1F83-4CA7339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665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68EEB0-3116-8773-FA82-263C5032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0948C0-9A33-91E4-53A2-F19048DE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474177C-8D48-7621-0A39-017E56320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B5BC35D-AA82-2D38-E569-9229253EA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F6B0184-1CB7-425B-1FDD-CBF77DAEB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319D7BC-569B-8A64-673A-761BD8CD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401221B-C864-E32D-D26C-2CC72033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D618C35-0727-4EAD-DE39-3836F7FE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507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5985C2-35BB-67F5-10A0-43BFC12B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E94E4B8-BF71-E906-8DA6-D66C83CB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58F8162-E88D-DA34-A213-713C88AD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E603052-FEFB-B10B-1A9B-5EC52BB3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131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5806F8B-E949-7508-33F7-E3D78086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8DAF5E8-A06A-5C90-1BF8-BB4F75D4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DD4AFCF-128A-571B-3B60-A02F2D9E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48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9FCC8D-5940-110B-B3D0-1AB8D9245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475FBB-FE70-005F-556B-AD8229593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6FD50B-0310-BCC5-61D7-CA88EF9F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615C3BB-EDE9-2E13-41F7-D5A56393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0FB8E57-550B-6DD9-FA96-85C46AE1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4197367-5702-E361-9678-D51DD54A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89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BF64C7-B418-1116-4A04-128E8C9A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63FA90F-710D-7172-6FE5-966D23DF6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9745578-FDE4-2173-2164-97FD7DF37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FB6CCD-002F-8F91-76F1-92F2E6E5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1BECAE-A0FE-733E-F66D-EE794313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4FFCDA3-E6B1-1B5C-DDF0-6654709D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752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18D63F8-74CA-114C-612D-65CEC5E1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A2F6A0C-522C-24C4-7195-338EB1165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02D0B5-4666-9A6A-4024-3F871E4CC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C97AF-AD09-42A1-9F1F-51193D64AD0D}" type="datetimeFigureOut">
              <a:rPr lang="tr-TR" smtClean="0"/>
              <a:t>6.08.2023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F71A429-B0F0-B035-9C8E-8AED9158A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B90645-06BA-6FBD-BC4B-F4D92AD97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B0E04-D9FD-47DB-969C-6E2EC308506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661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E7A918F-A846-BAA7-9243-25CC53444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tr-TR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Tabanlı Sınıflandırma ile Potansiyel Müşteri Getirisi Hesaplama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2B19BD80-6B3C-BB38-0016-7D15844E4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20575"/>
              </p:ext>
            </p:extLst>
          </p:nvPr>
        </p:nvGraphicFramePr>
        <p:xfrm>
          <a:off x="5922492" y="1186543"/>
          <a:ext cx="5536003" cy="4989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4535">
                  <a:extLst>
                    <a:ext uri="{9D8B030D-6E8A-4147-A177-3AD203B41FA5}">
                      <a16:colId xmlns:a16="http://schemas.microsoft.com/office/drawing/2014/main" val="925727322"/>
                    </a:ext>
                  </a:extLst>
                </a:gridCol>
                <a:gridCol w="1168327">
                  <a:extLst>
                    <a:ext uri="{9D8B030D-6E8A-4147-A177-3AD203B41FA5}">
                      <a16:colId xmlns:a16="http://schemas.microsoft.com/office/drawing/2014/main" val="1722436647"/>
                    </a:ext>
                  </a:extLst>
                </a:gridCol>
                <a:gridCol w="946379">
                  <a:extLst>
                    <a:ext uri="{9D8B030D-6E8A-4147-A177-3AD203B41FA5}">
                      <a16:colId xmlns:a16="http://schemas.microsoft.com/office/drawing/2014/main" val="2074014263"/>
                    </a:ext>
                  </a:extLst>
                </a:gridCol>
                <a:gridCol w="1364807">
                  <a:extLst>
                    <a:ext uri="{9D8B030D-6E8A-4147-A177-3AD203B41FA5}">
                      <a16:colId xmlns:a16="http://schemas.microsoft.com/office/drawing/2014/main" val="1605429603"/>
                    </a:ext>
                  </a:extLst>
                </a:gridCol>
                <a:gridCol w="1151955">
                  <a:extLst>
                    <a:ext uri="{9D8B030D-6E8A-4147-A177-3AD203B41FA5}">
                      <a16:colId xmlns:a16="http://schemas.microsoft.com/office/drawing/2014/main" val="3214241190"/>
                    </a:ext>
                  </a:extLst>
                </a:gridCol>
              </a:tblGrid>
              <a:tr h="3564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sales_ID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concept_type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city_name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season_number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price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/>
                </a:tc>
                <a:extLst>
                  <a:ext uri="{0D108BD9-81ED-4DB2-BD59-A6C34878D82A}">
                    <a16:rowId xmlns:a16="http://schemas.microsoft.com/office/drawing/2014/main" val="784969961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concept_A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city_A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253,5360293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4027771328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A0CX002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city_A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220,202696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1869509225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A0CX003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concept_A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city_A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S_2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252,0708278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1667748265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A0CX004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396,9426227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727246591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A0CX005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314,7081905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2857959048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A0CX006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244,5006203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2849005141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A0CX007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city_A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220,0195458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2638962086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A0CX008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concept_A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city_A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225,4713162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1854848095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A0CX009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251,5213773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368123812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A0CX010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city_Other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242,9133187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565570445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A0CX011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city_Other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277,253978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1706403655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A0CX012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concept_C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city_Other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213,9145397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3521176031"/>
                  </a:ext>
                </a:extLst>
              </a:tr>
              <a:tr h="356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A0CX013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concept_C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city_B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>
                          <a:effectLst/>
                        </a:rPr>
                        <a:t>S_1</a:t>
                      </a:r>
                      <a:endParaRPr lang="tr-TR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300" kern="0" dirty="0">
                          <a:effectLst/>
                        </a:rPr>
                        <a:t>227,5897534</a:t>
                      </a:r>
                      <a:endParaRPr lang="tr-TR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939" marR="50939" marT="0" marB="0" anchor="b"/>
                </a:tc>
                <a:extLst>
                  <a:ext uri="{0D108BD9-81ED-4DB2-BD59-A6C34878D82A}">
                    <a16:rowId xmlns:a16="http://schemas.microsoft.com/office/drawing/2014/main" val="2990919942"/>
                  </a:ext>
                </a:extLst>
              </a:tr>
            </a:tbl>
          </a:graphicData>
        </a:graphic>
      </p:graphicFrame>
      <p:sp>
        <p:nvSpPr>
          <p:cNvPr id="6" name="Alt Başlık 5">
            <a:extLst>
              <a:ext uri="{FF2B5EF4-FFF2-40B4-BE49-F238E27FC236}">
                <a16:creationId xmlns:a16="http://schemas.microsoft.com/office/drawing/2014/main" id="{8A0DB221-C3B1-F1D1-815C-D6077FC64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8493" y="681803"/>
            <a:ext cx="9144000" cy="1655762"/>
          </a:xfrm>
        </p:spPr>
        <p:txBody>
          <a:bodyPr/>
          <a:lstStyle/>
          <a:p>
            <a:r>
              <a:rPr lang="tr-TR"/>
              <a:t>Veri Seti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47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62061C-24EC-25FD-0472-2FD69DE7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875900"/>
            <a:ext cx="5499342" cy="1135460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ADIM-1 :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Veriseti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içeri aktarıp gerekli kütüphaneler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edilir. Satış miktarını etkileyen tüm değişkenler kullanılarak yeni satış tanımlamaları oluşturulur.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1C02828-A141-2A20-017B-B45F488039FA}"/>
              </a:ext>
            </a:extLst>
          </p:cNvPr>
          <p:cNvSpPr txBox="1"/>
          <p:nvPr/>
        </p:nvSpPr>
        <p:spPr>
          <a:xfrm>
            <a:off x="640080" y="2307491"/>
            <a:ext cx="559078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r-TR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as</a:t>
            </a:r>
            <a: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</a:t>
            </a:r>
            <a:b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import</a:t>
            </a:r>
            <a: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pandas</a:t>
            </a:r>
            <a: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as</a:t>
            </a:r>
            <a: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pd</a:t>
            </a:r>
            <a:b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6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tr-TR" sz="16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sz="16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pd.read_excel</a:t>
            </a:r>
            <a:r>
              <a:rPr lang="tr-TR" sz="16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</a:t>
            </a:r>
            <a:r>
              <a:rPr lang="tr-TR" sz="16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tr-TR" sz="16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/miuul_gezinomi.xlsx")</a:t>
            </a:r>
          </a:p>
          <a:p>
            <a:pPr marL="0" indent="0">
              <a:buNone/>
            </a:pPr>
            <a:endParaRPr lang="tr-TR" sz="18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df.groupby</a:t>
            </a:r>
            <a:r>
              <a:rPr lang="en-US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(["</a:t>
            </a:r>
            <a:r>
              <a:rPr lang="en-US" sz="16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concept_type</a:t>
            </a:r>
            <a:r>
              <a:rPr lang="en-US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", "</a:t>
            </a:r>
            <a:r>
              <a:rPr lang="en-US" sz="16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city_name</a:t>
            </a:r>
            <a:r>
              <a:rPr lang="en-US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",</a:t>
            </a:r>
            <a:r>
              <a:rPr lang="tr-TR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en-US" sz="16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season_number</a:t>
            </a:r>
            <a:r>
              <a:rPr lang="en-US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"]</a:t>
            </a:r>
            <a:r>
              <a:rPr lang="tr-TR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  <a:r>
              <a:rPr lang="tr-TR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sz="16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agg</a:t>
            </a:r>
            <a:r>
              <a:rPr lang="en-US" sz="16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({"price": "mean"})</a:t>
            </a:r>
            <a:endParaRPr lang="tr-TR" sz="16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6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6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 olarak her bir konsept, şehir ve sezon eşleşme durumu için ortalama fiyat hesaplanmış olur.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</a:t>
            </a:r>
          </a:p>
          <a:p>
            <a:endParaRPr lang="tr-TR" dirty="0"/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B7FF653A-CE48-851C-2146-9CE750D051BF}"/>
              </a:ext>
            </a:extLst>
          </p:cNvPr>
          <p:cNvCxnSpPr>
            <a:cxnSpLocks/>
          </p:cNvCxnSpPr>
          <p:nvPr/>
        </p:nvCxnSpPr>
        <p:spPr>
          <a:xfrm flipV="1">
            <a:off x="838200" y="4600876"/>
            <a:ext cx="4928979" cy="14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4" name="Resim 53">
            <a:extLst>
              <a:ext uri="{FF2B5EF4-FFF2-40B4-BE49-F238E27FC236}">
                <a16:creationId xmlns:a16="http://schemas.microsoft.com/office/drawing/2014/main" id="{7FF13C9D-4D42-3D70-19A4-8BD7EDD3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821" y="875899"/>
            <a:ext cx="5499342" cy="51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62061C-24EC-25FD-0472-2FD69DE7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875900"/>
            <a:ext cx="5499342" cy="1135460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ADIM-2 : Her eşleşme bir persona olarak tanımlanır ve her persona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 göre segmentlere ayrılır.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1C02828-A141-2A20-017B-B45F488039FA}"/>
              </a:ext>
            </a:extLst>
          </p:cNvPr>
          <p:cNvSpPr txBox="1"/>
          <p:nvPr/>
        </p:nvSpPr>
        <p:spPr>
          <a:xfrm>
            <a:off x="640080" y="2307491"/>
            <a:ext cx="5590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sales_level_based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"]=</a:t>
            </a:r>
            <a: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br>
              <a:rPr lang="tr-TR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tr-TR" kern="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kern="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oncept_type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tr-TR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city_name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tr-TR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season_number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"]].</a:t>
            </a: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US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(lambda x: '_'.join(x, axis=1)</a:t>
            </a:r>
            <a:endParaRPr lang="tr-TR" sz="1800" kern="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["</a:t>
            </a:r>
            <a:r>
              <a:rPr lang="tr-TR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segment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"]= </a:t>
            </a:r>
            <a:r>
              <a:rPr lang="en-US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pd.qcut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["</a:t>
            </a:r>
            <a:r>
              <a:rPr lang="tr-TR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rice"], 4, ["D", "C", "B", "A"])</a:t>
            </a:r>
            <a:endParaRPr lang="tr-TR" sz="18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B7FF653A-CE48-851C-2146-9CE750D051BF}"/>
              </a:ext>
            </a:extLst>
          </p:cNvPr>
          <p:cNvCxnSpPr>
            <a:cxnSpLocks/>
          </p:cNvCxnSpPr>
          <p:nvPr/>
        </p:nvCxnSpPr>
        <p:spPr>
          <a:xfrm flipV="1">
            <a:off x="838200" y="4753276"/>
            <a:ext cx="4928979" cy="14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A6E5AEED-3500-F0C5-290D-C7344AE13ED5}"/>
              </a:ext>
            </a:extLst>
          </p:cNvPr>
          <p:cNvSpPr txBox="1">
            <a:spLocks/>
          </p:cNvSpPr>
          <p:nvPr/>
        </p:nvSpPr>
        <p:spPr>
          <a:xfrm>
            <a:off x="685802" y="4905673"/>
            <a:ext cx="5499342" cy="1135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 olarak tüm veriler tek değişkene indirgenmiş ve segmentler oluşturulmuş olur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39BAFE85-6DFB-78CF-E38D-238A32E9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255" y="875898"/>
            <a:ext cx="5499342" cy="51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2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62061C-24EC-25FD-0472-2FD69DE7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875900"/>
            <a:ext cx="5499342" cy="1135460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ADIM-3 : Veri seti işimize yarayacak son haline dönüştürülür. Yeni gelen bir müşterinin bilgileri, veri setine uygun bir şekilde yazılarak fiyat tahmini yapılır.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1C02828-A141-2A20-017B-B45F488039FA}"/>
              </a:ext>
            </a:extLst>
          </p:cNvPr>
          <p:cNvSpPr txBox="1"/>
          <p:nvPr/>
        </p:nvSpPr>
        <p:spPr>
          <a:xfrm>
            <a:off x="640080" y="2307491"/>
            <a:ext cx="559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 = </a:t>
            </a:r>
            <a:r>
              <a:rPr lang="en-US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[["</a:t>
            </a:r>
            <a:r>
              <a:rPr lang="en-US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sales_level_based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", "segment", "price"]]</a:t>
            </a:r>
            <a:endParaRPr lang="tr-TR" sz="18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B7FF653A-CE48-851C-2146-9CE750D051BF}"/>
              </a:ext>
            </a:extLst>
          </p:cNvPr>
          <p:cNvCxnSpPr>
            <a:cxnSpLocks/>
          </p:cNvCxnSpPr>
          <p:nvPr/>
        </p:nvCxnSpPr>
        <p:spPr>
          <a:xfrm flipV="1">
            <a:off x="838200" y="4753276"/>
            <a:ext cx="4928979" cy="14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A6E5AEED-3500-F0C5-290D-C7344AE13ED5}"/>
              </a:ext>
            </a:extLst>
          </p:cNvPr>
          <p:cNvSpPr txBox="1">
            <a:spLocks/>
          </p:cNvSpPr>
          <p:nvPr/>
        </p:nvSpPr>
        <p:spPr>
          <a:xfrm>
            <a:off x="685802" y="4905673"/>
            <a:ext cx="5499342" cy="1135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9BA0FE81-CBE9-CE48-A81B-280FB3DD4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255" y="875900"/>
            <a:ext cx="5516908" cy="525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0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62061C-24EC-25FD-0472-2FD69DE7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875900"/>
            <a:ext cx="5499342" cy="1135460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Ali C konsepti, A şehri, sezon 2 Buğra ise B konsepti, C şehri, sezon 1 de tatile çıkacaktır.  Müşterilerin yaklaşık getirisi nedir?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1C02828-A141-2A20-017B-B45F488039FA}"/>
              </a:ext>
            </a:extLst>
          </p:cNvPr>
          <p:cNvSpPr txBox="1"/>
          <p:nvPr/>
        </p:nvSpPr>
        <p:spPr>
          <a:xfrm>
            <a:off x="640080" y="2307491"/>
            <a:ext cx="5835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r-TR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tr-TR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_customer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tr-TR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concept_C_city_A_S_2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endParaRPr lang="tr-TR" sz="18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tr-TR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tr-TR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sales_level_based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]==</a:t>
            </a:r>
            <a:r>
              <a:rPr lang="tr-TR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new_customer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endParaRPr lang="tr-TR" sz="18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B7FF653A-CE48-851C-2146-9CE750D051BF}"/>
              </a:ext>
            </a:extLst>
          </p:cNvPr>
          <p:cNvCxnSpPr>
            <a:cxnSpLocks/>
          </p:cNvCxnSpPr>
          <p:nvPr/>
        </p:nvCxnSpPr>
        <p:spPr>
          <a:xfrm flipV="1">
            <a:off x="838200" y="4753276"/>
            <a:ext cx="4928979" cy="149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A6E5AEED-3500-F0C5-290D-C7344AE13ED5}"/>
              </a:ext>
            </a:extLst>
          </p:cNvPr>
          <p:cNvSpPr txBox="1">
            <a:spLocks/>
          </p:cNvSpPr>
          <p:nvPr/>
        </p:nvSpPr>
        <p:spPr>
          <a:xfrm>
            <a:off x="685802" y="4905673"/>
            <a:ext cx="5499342" cy="1135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 gelen müşteriler siparişlerindeki seçenekler göz önünde bulundurularak Ali’nin yaklaşık 240 birim, Buğra ise 200 birim kazanç getirmesi beklenir.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8908BB8-7357-5B8E-A754-816ECA35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62" y="2307491"/>
            <a:ext cx="4948228" cy="71873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606FA06-8DE9-B230-FAEE-22345C6B5AAC}"/>
              </a:ext>
            </a:extLst>
          </p:cNvPr>
          <p:cNvSpPr txBox="1"/>
          <p:nvPr/>
        </p:nvSpPr>
        <p:spPr>
          <a:xfrm>
            <a:off x="633597" y="3389721"/>
            <a:ext cx="5835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tr-TR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new</a:t>
            </a:r>
            <a:r>
              <a:rPr lang="tr-TR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_customer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=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tr-TR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concept_B_city_C_S_1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endParaRPr lang="tr-TR" sz="18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tr-TR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df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[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tr-TR" sz="1800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sales_level_based</a:t>
            </a:r>
            <a:r>
              <a:rPr lang="en-US" sz="1800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]==</a:t>
            </a:r>
            <a:r>
              <a:rPr lang="tr-TR" kern="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new_customer</a:t>
            </a:r>
            <a:r>
              <a:rPr lang="tr-TR" kern="0" dirty="0">
                <a:latin typeface="Courier New" panose="02070309020205020404" pitchFamily="49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endParaRPr lang="tr-TR" sz="1800" kern="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C2FF9CE-E17F-6118-15A5-7F63FA5B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862" y="3428683"/>
            <a:ext cx="4948228" cy="71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533</Words>
  <Application>Microsoft Office PowerPoint</Application>
  <PresentationFormat>Geniş ekran</PresentationFormat>
  <Paragraphs>93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Times New Roman</vt:lpstr>
      <vt:lpstr>Office Teması</vt:lpstr>
      <vt:lpstr>Kural Tabanlı Sınıflandırma ile Potansiyel Müşteri Getirisi Hesaplama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Kural Tabanlı Sınıflandırma ile Potansiyel Müşteri Getirisi Hesaplama</dc:title>
  <dc:creator>3810jet</dc:creator>
  <cp:lastModifiedBy>3810jet</cp:lastModifiedBy>
  <cp:revision>2</cp:revision>
  <dcterms:created xsi:type="dcterms:W3CDTF">2023-08-06T03:33:17Z</dcterms:created>
  <dcterms:modified xsi:type="dcterms:W3CDTF">2023-08-06T06:57:40Z</dcterms:modified>
</cp:coreProperties>
</file>