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5" r:id="rId4"/>
    <p:sldId id="262" r:id="rId5"/>
    <p:sldId id="279" r:id="rId6"/>
    <p:sldId id="277" r:id="rId7"/>
    <p:sldId id="292" r:id="rId8"/>
    <p:sldId id="278" r:id="rId9"/>
    <p:sldId id="283" r:id="rId10"/>
    <p:sldId id="274" r:id="rId11"/>
    <p:sldId id="263" r:id="rId12"/>
    <p:sldId id="275" r:id="rId13"/>
    <p:sldId id="280" r:id="rId14"/>
    <p:sldId id="266" r:id="rId15"/>
    <p:sldId id="269" r:id="rId16"/>
    <p:sldId id="281" r:id="rId17"/>
    <p:sldId id="270" r:id="rId18"/>
    <p:sldId id="282" r:id="rId19"/>
    <p:sldId id="272" r:id="rId20"/>
    <p:sldId id="284" r:id="rId21"/>
    <p:sldId id="290" r:id="rId22"/>
    <p:sldId id="268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43CA-48F3-46DB-95E2-88C433C47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86C29-C081-4528-BE09-52265CB57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8F408-9FB5-42E3-904A-407813C84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715D-5C8A-44F2-B083-BEBC97110CD3}" type="datetimeFigureOut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30283-2D6F-498D-9CA1-65F1CEF6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3E19D-FB9A-4950-8200-23F7E637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9298-8A11-46D2-9AA8-3364B199CC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5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1203-C9C0-45B5-A199-022A29D8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62337-5723-47A6-BE13-10199CF3F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EC6CD-F6C0-49BE-B0FF-35D53947B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715D-5C8A-44F2-B083-BEBC97110CD3}" type="datetimeFigureOut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8E7AA-DC92-4C84-893B-FD499A25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27744-4A5B-47ED-87BF-7FF6D096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9298-8A11-46D2-9AA8-3364B199CC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98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437DCA-DAC6-4614-B829-CE2E928E1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49824-E992-4CBA-AF18-846F7C684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87E97-F169-4667-863E-93E661DA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715D-5C8A-44F2-B083-BEBC97110CD3}" type="datetimeFigureOut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29C73-A3AE-4EF8-A03E-5B179638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A1B91-E878-4EC0-92A3-A032FF5EA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9298-8A11-46D2-9AA8-3364B199CC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0868-9C8A-468D-99DF-0CDB66050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225FF-F4A3-4B70-A4C0-380650A3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52FF0-CDB6-4A32-9D1E-D420620C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715D-5C8A-44F2-B083-BEBC97110CD3}" type="datetimeFigureOut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C72D3-39A8-44EE-B58F-25FBE0FE5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676A9-25FA-43E6-8350-D3600690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9298-8A11-46D2-9AA8-3364B199CC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66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8271-722F-4CA7-A555-C7D163A2C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79E81-1D00-4C96-9B5C-DEE2BB727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9FDA2-A623-4D46-8A0A-98B33E59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715D-5C8A-44F2-B083-BEBC97110CD3}" type="datetimeFigureOut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FDC7D-2734-410D-BEB2-610A16E0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8D822-77D1-487F-B346-F2542FC8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9298-8A11-46D2-9AA8-3364B199CC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40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2B72A-1619-4008-8B09-86103F3C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7145A-62D6-4241-AEC6-A887C4BB1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F4176-3ED4-4CBB-B22C-00DD06651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E41F2-88FD-406D-9BD5-0E0BB811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715D-5C8A-44F2-B083-BEBC97110CD3}" type="datetimeFigureOut">
              <a:rPr lang="en-US" smtClean="0"/>
              <a:t>4/2/2023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AE4A7-D978-4197-9DE3-EB7821C03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4C0F9-7E1E-472F-A7B2-81F47FD7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9298-8A11-46D2-9AA8-3364B199CC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8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0A9A-DAB6-4B34-B576-B5DA13604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2762F-A261-4B32-87E7-632018528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3F484-4183-4E7D-BA99-D4F3353FC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0FB92A-C561-4438-AFE1-70BB2ECCD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67F08-E755-4AA2-A6CF-3CF69D525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76901E-A2D1-4871-B882-1CC4E9BF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715D-5C8A-44F2-B083-BEBC97110CD3}" type="datetimeFigureOut">
              <a:rPr lang="en-US" smtClean="0"/>
              <a:t>4/2/2023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5BFB3-87CC-4918-A1E8-851B3746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636AC-9CC7-4688-A8A8-B51A466B0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9298-8A11-46D2-9AA8-3364B199CC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1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E028-1A7F-47DD-ABBB-69330AEC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2307F-9329-4B6C-8818-29063A41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715D-5C8A-44F2-B083-BEBC97110CD3}" type="datetimeFigureOut">
              <a:rPr lang="en-US" smtClean="0"/>
              <a:t>4/2/2023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E64EE-E474-47EC-945B-FC7BB939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DB1CC-BB23-447D-AB4F-F708ED83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9298-8A11-46D2-9AA8-3364B199CC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2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1399B-ECD5-4AC1-91AB-116ADED03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715D-5C8A-44F2-B083-BEBC97110CD3}" type="datetimeFigureOut">
              <a:rPr lang="en-US" smtClean="0"/>
              <a:t>4/2/2023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8AF2C7-55CF-454A-B637-913033D6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B38CD-842C-491F-921D-AE17424A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9298-8A11-46D2-9AA8-3364B199CC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01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C124-ECEA-4109-9BA3-6A13BFFE4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7C66D-2661-4DF9-B5CE-1AD524E14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759CB-ADD9-4CC9-A718-E9C5F9D4A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0F492-F901-49A8-A37D-82FF8DA8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715D-5C8A-44F2-B083-BEBC97110CD3}" type="datetimeFigureOut">
              <a:rPr lang="en-US" smtClean="0"/>
              <a:t>4/2/2023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54400-34E3-417E-B30C-FF8B367B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9FDA1-90EF-42D5-9509-B29F53AC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9298-8A11-46D2-9AA8-3364B199CC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45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CCF9B-4FFE-4A47-B3D7-161E683C7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12703-C83A-4800-AC89-1982779AA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2CB67-E9CE-4527-8CE5-B24ED24AA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9EE45-233A-4AF0-B4EE-83E043B5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715D-5C8A-44F2-B083-BEBC97110CD3}" type="datetimeFigureOut">
              <a:rPr lang="en-US" smtClean="0"/>
              <a:t>4/2/2023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7E557-C915-4974-B3EE-A012E95E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D344B-AA11-4B18-9CC6-20374E2F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9298-8A11-46D2-9AA8-3364B199CC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20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B410FE-0FBE-45F2-AE01-D1CA495B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38DBA-653A-4CFC-AB77-90A58A1EE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BBEEF-980E-4A44-A72A-3F9ECA526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E715D-5C8A-44F2-B083-BEBC97110CD3}" type="datetimeFigureOut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721B6-1285-4EE8-9706-2ADA1B6F9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8B707-A868-4866-8404-AFEAD1B57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19298-8A11-46D2-9AA8-3364B199CC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6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C8D7-A479-46E6-8D9B-3F94A568C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827363" cy="901746"/>
          </a:xfrm>
        </p:spPr>
        <p:txBody>
          <a:bodyPr>
            <a:normAutofit fontScale="90000"/>
          </a:bodyPr>
          <a:lstStyle/>
          <a:p>
            <a:r>
              <a:rPr lang="en-US" dirty="0"/>
              <a:t>Airline Industry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C5D1E-3F3E-4339-8E40-6DE1A0D51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827363" cy="5527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84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23A0-309B-4DE2-BF44-740376F1D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292"/>
            <a:ext cx="4035641" cy="195309"/>
          </a:xfrm>
        </p:spPr>
        <p:txBody>
          <a:bodyPr>
            <a:normAutofit fontScale="90000"/>
          </a:bodyPr>
          <a:lstStyle/>
          <a:p>
            <a:r>
              <a:rPr lang="en-US" dirty="0"/>
              <a:t>Deep-Dive 2001-2005 Industry Loss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809A2-2793-4F14-ACEA-16F26E293F5F}"/>
              </a:ext>
            </a:extLst>
          </p:cNvPr>
          <p:cNvSpPr txBox="1"/>
          <p:nvPr/>
        </p:nvSpPr>
        <p:spPr>
          <a:xfrm>
            <a:off x="838200" y="1655468"/>
            <a:ext cx="26455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drivers behind Total Revenue being less than Total Expenses in the years 2001-2005 were 3 airlines; Delta, United &amp; American Airlines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42A525-4AE4-428F-943F-D6BD2567A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691" y="1297050"/>
            <a:ext cx="1338309" cy="7109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2915D6-5488-4AA9-A103-109516935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080" y="1297050"/>
            <a:ext cx="3159598" cy="40920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FC0F0F-40C3-4AB9-9D56-40ECEB1AE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754" y="1297050"/>
            <a:ext cx="2912424" cy="40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00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D21C-C1DC-4640-A542-020A7886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666608" cy="380598"/>
          </a:xfrm>
        </p:spPr>
        <p:txBody>
          <a:bodyPr>
            <a:normAutofit fontScale="90000"/>
          </a:bodyPr>
          <a:lstStyle/>
          <a:p>
            <a:r>
              <a:rPr lang="en-US" dirty="0"/>
              <a:t>2001-2005 Loss-Making Companies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0813CA-E385-4E9B-A542-3380992F0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749" y="1384917"/>
            <a:ext cx="4734447" cy="34534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693F5D-FE0C-45DD-A08F-2A5532649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8404" y="1384917"/>
            <a:ext cx="1206691" cy="13050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A44B2D-956A-4803-B6AD-B153E0D3CF3E}"/>
              </a:ext>
            </a:extLst>
          </p:cNvPr>
          <p:cNvSpPr txBox="1"/>
          <p:nvPr/>
        </p:nvSpPr>
        <p:spPr>
          <a:xfrm>
            <a:off x="941033" y="1384917"/>
            <a:ext cx="3240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can be seen, Delta, United &amp; American Airlines were in loss in these years</a:t>
            </a:r>
          </a:p>
        </p:txBody>
      </p:sp>
    </p:spTree>
    <p:extLst>
      <p:ext uri="{BB962C8B-B14F-4D97-AF65-F5344CB8AC3E}">
        <p14:creationId xmlns:p14="http://schemas.microsoft.com/office/powerpoint/2010/main" val="392052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77C4-553F-4E0B-80CD-B7F62525F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93924" cy="1247436"/>
          </a:xfrm>
        </p:spPr>
        <p:txBody>
          <a:bodyPr>
            <a:normAutofit fontScale="90000"/>
          </a:bodyPr>
          <a:lstStyle/>
          <a:p>
            <a:r>
              <a:rPr lang="en-US" dirty="0"/>
              <a:t>Deep-Dive into the loss-making airlines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CB0F3-2382-4D53-A4DE-7B7548FFC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7880" y="5236461"/>
            <a:ext cx="7927759" cy="125641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An increasing Transport Expense YoY was one of the drivers being increased Total Expenses for the loss-making airlines. The airlines should keep an eye out on optimizing this expense to increase profitability</a:t>
            </a:r>
          </a:p>
          <a:p>
            <a:r>
              <a:rPr lang="en-US" dirty="0"/>
              <a:t>2001 was 9/11; security concerns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7AC12B-3109-4A38-971E-CAC65F403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37" y="1621539"/>
            <a:ext cx="5257800" cy="3351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D6F4FF-4F09-4630-A8BF-35D256538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791" y="1621539"/>
            <a:ext cx="4792550" cy="31368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7F79CA-C812-4569-8DFC-B2C88BE9D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341" y="1621540"/>
            <a:ext cx="1109561" cy="62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10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91B3-8F36-4561-ACA9-B264FEBC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1770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Revenue Breakdown loss-making Airlines 2001-2005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7B96AB-2221-45ED-A35C-53FE22032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224" y="1846301"/>
            <a:ext cx="8757873" cy="3165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18C1EC-9F93-4A9C-961A-077C52E2C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098" y="1846301"/>
            <a:ext cx="1364098" cy="5639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44A02-B2C5-41FF-804D-9FC0C33C76F6}"/>
              </a:ext>
            </a:extLst>
          </p:cNvPr>
          <p:cNvSpPr txBox="1"/>
          <p:nvPr/>
        </p:nvSpPr>
        <p:spPr>
          <a:xfrm>
            <a:off x="2539014" y="5424256"/>
            <a:ext cx="665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Transport Revenue Pax dropped for Delta and United Airlines leading to lower Total Revenues in those years</a:t>
            </a:r>
          </a:p>
        </p:txBody>
      </p:sp>
    </p:spTree>
    <p:extLst>
      <p:ext uri="{BB962C8B-B14F-4D97-AF65-F5344CB8AC3E}">
        <p14:creationId xmlns:p14="http://schemas.microsoft.com/office/powerpoint/2010/main" val="2819681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8686-992B-4BED-9758-D2297B300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05" y="457675"/>
            <a:ext cx="5509334" cy="1325563"/>
          </a:xfrm>
        </p:spPr>
        <p:txBody>
          <a:bodyPr/>
          <a:lstStyle/>
          <a:p>
            <a:r>
              <a:rPr lang="en-US" dirty="0"/>
              <a:t>Dip in Profitability in 2008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D41266-83A8-4E7F-B13B-983779FC4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1091" y="534239"/>
            <a:ext cx="6062709" cy="32691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ED5E80-D716-4A63-B4BF-8E96979D0FE1}"/>
              </a:ext>
            </a:extLst>
          </p:cNvPr>
          <p:cNvSpPr txBox="1"/>
          <p:nvPr/>
        </p:nvSpPr>
        <p:spPr>
          <a:xfrm>
            <a:off x="438705" y="1910500"/>
            <a:ext cx="45860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American Airlines and United Airlines faced losses in 2008, bringing overall industry profitability low for the year of 2008 to -1.4% of Total Revenue even though Total Revenue was almost constant YoY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2 Airlines had similar revenues to 2007 but increased Total Expenses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 increases in expenses were in flying ops for both companies, and General Admin Expenses for American Airlines in particular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5E4093-C3F6-4C47-9EDF-0B81BDE98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091" y="3879980"/>
            <a:ext cx="6062709" cy="28936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61E2A9-A167-4062-872C-4E35D282C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2093" y="3972530"/>
            <a:ext cx="1025926" cy="70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02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C2FB-D4EF-4174-B515-79A2B495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444666" cy="584786"/>
          </a:xfrm>
        </p:spPr>
        <p:txBody>
          <a:bodyPr>
            <a:normAutofit fontScale="90000"/>
          </a:bodyPr>
          <a:lstStyle/>
          <a:p>
            <a:r>
              <a:rPr lang="en-US" dirty="0"/>
              <a:t>2010-2015 Profitability Attribution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6B2D63-C239-4617-83ED-A4F330B21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0800" y="1322773"/>
            <a:ext cx="5442012" cy="43944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167099-EEEA-4862-AA93-60938D746063}"/>
              </a:ext>
            </a:extLst>
          </p:cNvPr>
          <p:cNvSpPr txBox="1"/>
          <p:nvPr/>
        </p:nvSpPr>
        <p:spPr>
          <a:xfrm>
            <a:off x="838200" y="1216241"/>
            <a:ext cx="53406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Between 2010 and 2015, the increasing revenues and profitability can be attributed towards most airlines brining in increasing revenues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total revenues are increasing because of higher </a:t>
            </a:r>
            <a:r>
              <a:rPr lang="en-US" dirty="0" err="1"/>
              <a:t>trans_rev_pax</a:t>
            </a:r>
            <a:r>
              <a:rPr lang="en-US" dirty="0"/>
              <a:t> indicating either a price decrease across the industry or more consumer demand due to less security fears or increasing GDP of the economy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2015 Q3 was the most profitable quarter of the industry, with $10.7 M profit</a:t>
            </a:r>
          </a:p>
        </p:txBody>
      </p:sp>
    </p:spTree>
    <p:extLst>
      <p:ext uri="{BB962C8B-B14F-4D97-AF65-F5344CB8AC3E}">
        <p14:creationId xmlns:p14="http://schemas.microsoft.com/office/powerpoint/2010/main" val="2855679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6766A-B871-4365-8680-54F3EFEF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41994" cy="1325563"/>
          </a:xfrm>
        </p:spPr>
        <p:txBody>
          <a:bodyPr/>
          <a:lstStyle/>
          <a:p>
            <a:r>
              <a:rPr lang="en-US" dirty="0"/>
              <a:t>Exp Breakdown 2010-2015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35E02-08D4-4864-AAC0-567FAE684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792" y="1690688"/>
            <a:ext cx="5921408" cy="37868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E7BE71-1916-47E7-9858-EBE1D054E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200" y="1690688"/>
            <a:ext cx="1348857" cy="8230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FC5620-1400-4213-8E1A-3CF93F9E065A}"/>
              </a:ext>
            </a:extLst>
          </p:cNvPr>
          <p:cNvSpPr txBox="1"/>
          <p:nvPr/>
        </p:nvSpPr>
        <p:spPr>
          <a:xfrm>
            <a:off x="838201" y="2088232"/>
            <a:ext cx="24376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Flying costs not increasing as much even though more revenue is being generated, indicating favorable oil prices or lower industry wages in these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Marginal increase in expenses not as high as the marginal increase in revenue in those years</a:t>
            </a:r>
          </a:p>
        </p:txBody>
      </p:sp>
    </p:spTree>
    <p:extLst>
      <p:ext uri="{BB962C8B-B14F-4D97-AF65-F5344CB8AC3E}">
        <p14:creationId xmlns:p14="http://schemas.microsoft.com/office/powerpoint/2010/main" val="1023537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1397-D247-4D59-BA28-5AEFD6E5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84720" cy="1460500"/>
          </a:xfrm>
        </p:spPr>
        <p:txBody>
          <a:bodyPr/>
          <a:lstStyle/>
          <a:p>
            <a:r>
              <a:rPr lang="en-US" dirty="0"/>
              <a:t>2016-2018 Rising Expenses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465EA-364D-47F9-8CC8-C9392DFC9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59368"/>
            <a:ext cx="4168806" cy="277300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Revenue increasing from 2015-2018 but with lower profitability %age due to increasing Total Expenses</a:t>
            </a:r>
          </a:p>
          <a:p>
            <a:r>
              <a:rPr lang="en-US" dirty="0"/>
              <a:t>Rising fuel costs could explain why flying costs have increased for all airlines in those years</a:t>
            </a:r>
          </a:p>
          <a:p>
            <a:r>
              <a:rPr lang="en-US" dirty="0"/>
              <a:t>Marginal expense greater than revenue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8C1FFC-9E3E-4113-88DC-91EA036BB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8462" y="1144554"/>
            <a:ext cx="1312925" cy="925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30836C-30F7-4784-9478-037654B08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480" y="1144554"/>
            <a:ext cx="5442982" cy="49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75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FA868-742C-4AE3-8CDE-F4D13E352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Low-Cost Airlines 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7CDFD-232E-4BA3-9106-6AAD8A93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4124417" cy="23380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Low-Cost Airlines such as Spirit and Southwest are able to maintain profitability due to lower expenses such as </a:t>
            </a:r>
            <a:r>
              <a:rPr lang="en-US" dirty="0" err="1"/>
              <a:t>trans_rev_expenses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04104-EFB9-4CDE-BBC5-EE2FAD350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507" y="1690688"/>
            <a:ext cx="6095999" cy="322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61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BE18-AEB6-4A72-90A5-3AF3ECD87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69784" cy="1073058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of Revenue/Expenses &amp; Profit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F3875-0C58-4BC9-BC99-FB31C90ED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403" y="1185146"/>
            <a:ext cx="6803766" cy="44877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215CB4-87C7-4312-89F8-F4648F8F7BD8}"/>
              </a:ext>
            </a:extLst>
          </p:cNvPr>
          <p:cNvSpPr txBox="1"/>
          <p:nvPr/>
        </p:nvSpPr>
        <p:spPr>
          <a:xfrm>
            <a:off x="8416031" y="1438184"/>
            <a:ext cx="3648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correlation of Rev (0.6) with Profit than Exp (0.49) with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EA0F-3C8E-472E-896F-5D56EE3F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8E127-AFED-4B89-BF6A-1B407D62F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Metrics</a:t>
            </a:r>
          </a:p>
          <a:p>
            <a:r>
              <a:rPr lang="en-US" dirty="0"/>
              <a:t>Quarterly Trends</a:t>
            </a:r>
          </a:p>
          <a:p>
            <a:r>
              <a:rPr lang="en-US" dirty="0"/>
              <a:t>YoY Trends</a:t>
            </a:r>
          </a:p>
          <a:p>
            <a:r>
              <a:rPr lang="en-US" dirty="0"/>
              <a:t>Deep Dive into YoY Trends &amp; identify drivers/causes</a:t>
            </a:r>
          </a:p>
          <a:p>
            <a:r>
              <a:rPr lang="en-US" dirty="0"/>
              <a:t>Outlier cases such as FedEx, United Airlines</a:t>
            </a:r>
          </a:p>
        </p:txBody>
      </p:sp>
    </p:spTree>
    <p:extLst>
      <p:ext uri="{BB962C8B-B14F-4D97-AF65-F5344CB8AC3E}">
        <p14:creationId xmlns:p14="http://schemas.microsoft.com/office/powerpoint/2010/main" val="3959629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D1E9-9B04-440E-A1EC-7B3D7F98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4719220" cy="327332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by Airline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0CD3C1-DE84-43B2-9C1A-4A0387D65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709" y="843380"/>
            <a:ext cx="10076155" cy="56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7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901B-9DF2-42C2-81DC-8510228E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by Airline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710FC-5E92-4789-977D-A2C10FEFE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Fed Ex Flying ops and total revenue not as highly correlated as other 3 airlines</a:t>
            </a:r>
          </a:p>
          <a:p>
            <a:r>
              <a:rPr lang="en-US" dirty="0"/>
              <a:t>Exp Aircraft services highly correlated (0.8) with P/L for Delta as opposed to other 2 (0.5)</a:t>
            </a:r>
          </a:p>
          <a:p>
            <a:r>
              <a:rPr lang="en-US" dirty="0" err="1"/>
              <a:t>Rev_trans_revenue</a:t>
            </a:r>
            <a:r>
              <a:rPr lang="en-US" dirty="0"/>
              <a:t> not as highly correlated with other variable for Spirit than the other 2 low-cost airlines </a:t>
            </a:r>
          </a:p>
        </p:txBody>
      </p:sp>
    </p:spTree>
    <p:extLst>
      <p:ext uri="{BB962C8B-B14F-4D97-AF65-F5344CB8AC3E}">
        <p14:creationId xmlns:p14="http://schemas.microsoft.com/office/powerpoint/2010/main" val="2086404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FFF93-AEEC-43DD-9BD3-482EF47F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86383" cy="1325563"/>
          </a:xfrm>
        </p:spPr>
        <p:txBody>
          <a:bodyPr/>
          <a:lstStyle/>
          <a:p>
            <a:r>
              <a:rPr lang="en-US" dirty="0"/>
              <a:t>United Airlines Outlier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09A16-5872-4A56-9934-277E4E576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0858"/>
            <a:ext cx="5678010" cy="111510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United Airlines made a significant jump in Total Revenue from 2011 to 2012 from 21 M to 37 Mil, as well as a jump in Total Expenses from 20M to 37M</a:t>
            </a:r>
          </a:p>
          <a:p>
            <a:r>
              <a:rPr lang="en-US" dirty="0"/>
              <a:t>This could mean an increase in demand for this airline and an increase in services with more frequent flights or more destinations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10CA44-F9DB-467A-A944-1D8E7B2AE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752" y="1473693"/>
            <a:ext cx="4199442" cy="445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C01B-307A-4861-AE98-8119D604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United Deep Dive 2012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EA2640-DCC7-445E-ABC0-48964414C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241" y="1690688"/>
            <a:ext cx="4152900" cy="220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78FE9B-9421-420B-8E9A-EFD69F752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108" y="1690688"/>
            <a:ext cx="4352925" cy="145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EA051B-3907-4E59-8310-5F21DF659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3217" y="1690688"/>
            <a:ext cx="2114550" cy="1495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8BD87A-9821-4345-82D2-3075A5194C98}"/>
              </a:ext>
            </a:extLst>
          </p:cNvPr>
          <p:cNvSpPr txBox="1"/>
          <p:nvPr/>
        </p:nvSpPr>
        <p:spPr>
          <a:xfrm>
            <a:off x="914400" y="4065973"/>
            <a:ext cx="48827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Revenue Total Charter increased by 564% but the absolute amount wasn’t enough to explain why the Total Revenue for United increased in 2012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excess aircrafts, it seems that United Airlines was able to schedule more charter flights than usual</a:t>
            </a:r>
          </a:p>
        </p:txBody>
      </p:sp>
    </p:spTree>
    <p:extLst>
      <p:ext uri="{BB962C8B-B14F-4D97-AF65-F5344CB8AC3E}">
        <p14:creationId xmlns:p14="http://schemas.microsoft.com/office/powerpoint/2010/main" val="127825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42247-0958-477E-9517-79EC4CFA1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4151050" cy="1002036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85B1D-E09A-4B1B-96D6-DA2B06398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cleaned using SQL; queries inserted along with other attachments</a:t>
            </a:r>
          </a:p>
          <a:p>
            <a:r>
              <a:rPr lang="en-US" dirty="0"/>
              <a:t>Cases of NA values, Total Column Values not matching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7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9EF4-DC4D-4AEB-98C5-395EF7826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07868"/>
            <a:ext cx="3352059" cy="124287"/>
          </a:xfrm>
        </p:spPr>
        <p:txBody>
          <a:bodyPr>
            <a:normAutofit fontScale="90000"/>
          </a:bodyPr>
          <a:lstStyle/>
          <a:p>
            <a:r>
              <a:rPr lang="en-US" dirty="0"/>
              <a:t>Time-Series(Revenue and Profit) YoY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1E9387-8A83-4D08-BB69-411494FC4C42}"/>
              </a:ext>
            </a:extLst>
          </p:cNvPr>
          <p:cNvSpPr txBox="1"/>
          <p:nvPr/>
        </p:nvSpPr>
        <p:spPr>
          <a:xfrm>
            <a:off x="838201" y="1882066"/>
            <a:ext cx="31656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2001-2009 saw low levels of profitability, with the airline industry being in loss from 2001-2004 as well as in 2008, with the highest loss as a %age of total revenue being 9.3% in 2002.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Revenues increased YoY at an average rate of 6.2% per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profitability seen in 2015 and 16.3%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5336CB-40A0-4C5C-B5FB-416EB929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629" y="736610"/>
            <a:ext cx="6612461" cy="53553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03D71C-5914-431A-8881-E3EE5ED43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2090" y="736610"/>
            <a:ext cx="949910" cy="44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5D2FE-950C-4870-A646-784DD239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87897" cy="922137"/>
          </a:xfrm>
        </p:spPr>
        <p:txBody>
          <a:bodyPr>
            <a:normAutofit fontScale="90000"/>
          </a:bodyPr>
          <a:lstStyle/>
          <a:p>
            <a:r>
              <a:rPr lang="en-US" dirty="0"/>
              <a:t>Revenue &amp; Expenses Breakdown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DEC2E4-B1B7-45CC-AEF4-E10131A92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775" y="1677881"/>
            <a:ext cx="10458450" cy="3000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5A79E3-FEB3-4AB7-ADD2-D00A33A1378F}"/>
              </a:ext>
            </a:extLst>
          </p:cNvPr>
          <p:cNvSpPr txBox="1"/>
          <p:nvPr/>
        </p:nvSpPr>
        <p:spPr>
          <a:xfrm>
            <a:off x="866775" y="4776186"/>
            <a:ext cx="4459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3 contributors to Revenue are </a:t>
            </a:r>
            <a:r>
              <a:rPr lang="en-US" dirty="0" err="1"/>
              <a:t>Transport_Revenue_Pax</a:t>
            </a:r>
            <a:r>
              <a:rPr lang="en-US" dirty="0"/>
              <a:t>, </a:t>
            </a:r>
            <a:r>
              <a:rPr lang="en-US" dirty="0" err="1"/>
              <a:t>Transport_Revenue</a:t>
            </a:r>
            <a:r>
              <a:rPr lang="en-US" dirty="0"/>
              <a:t> And Total Property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E1B3A-9797-4D3A-9C0C-79B2E56DC11E}"/>
              </a:ext>
            </a:extLst>
          </p:cNvPr>
          <p:cNvSpPr txBox="1"/>
          <p:nvPr/>
        </p:nvSpPr>
        <p:spPr>
          <a:xfrm>
            <a:off x="6986726" y="4829453"/>
            <a:ext cx="4338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3 contributors to Expenses are </a:t>
            </a:r>
            <a:r>
              <a:rPr lang="en-US" dirty="0" err="1"/>
              <a:t>Flying_Ops</a:t>
            </a:r>
            <a:r>
              <a:rPr lang="en-US" dirty="0"/>
              <a:t>, </a:t>
            </a:r>
            <a:r>
              <a:rPr lang="en-US" dirty="0" err="1"/>
              <a:t>Transport_Expenses</a:t>
            </a:r>
            <a:r>
              <a:rPr lang="en-US" dirty="0"/>
              <a:t>  and Aircraft Services</a:t>
            </a:r>
          </a:p>
        </p:txBody>
      </p:sp>
    </p:spTree>
    <p:extLst>
      <p:ext uri="{BB962C8B-B14F-4D97-AF65-F5344CB8AC3E}">
        <p14:creationId xmlns:p14="http://schemas.microsoft.com/office/powerpoint/2010/main" val="370126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38573-EC06-4888-825B-957B07D4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218895" cy="1232856"/>
          </a:xfrm>
        </p:spPr>
        <p:txBody>
          <a:bodyPr>
            <a:normAutofit fontScale="90000"/>
          </a:bodyPr>
          <a:lstStyle/>
          <a:p>
            <a:r>
              <a:rPr lang="en-US" dirty="0"/>
              <a:t>Overall Metrics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1BDE31-0F95-4B6F-8483-D8ECFB079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822" y="1932157"/>
            <a:ext cx="7141249" cy="263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51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A1D3-2ADC-41D2-9744-56E2E8D89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28" y="560435"/>
            <a:ext cx="4603812" cy="726828"/>
          </a:xfrm>
        </p:spPr>
        <p:txBody>
          <a:bodyPr>
            <a:normAutofit fontScale="90000"/>
          </a:bodyPr>
          <a:lstStyle/>
          <a:p>
            <a:r>
              <a:rPr lang="en-US" dirty="0"/>
              <a:t>Quarterly Performance – Top 3 Airlines by Revenue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2A7A87-2DE8-44B0-BC85-F03279D5F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812" y="2053794"/>
            <a:ext cx="6248743" cy="13752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20FF41-8A8F-45D6-8DFB-DB5A3EAA9D11}"/>
              </a:ext>
            </a:extLst>
          </p:cNvPr>
          <p:cNvSpPr txBox="1"/>
          <p:nvPr/>
        </p:nvSpPr>
        <p:spPr>
          <a:xfrm>
            <a:off x="577049" y="1961965"/>
            <a:ext cx="4536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%age of Overall Profit for the particular Quarter, we see that Delta remains consistently profitable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American and United Airlines are in loss in Q4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United Airlines is severely in loss in Q1</a:t>
            </a:r>
          </a:p>
        </p:txBody>
      </p:sp>
    </p:spTree>
    <p:extLst>
      <p:ext uri="{BB962C8B-B14F-4D97-AF65-F5344CB8AC3E}">
        <p14:creationId xmlns:p14="http://schemas.microsoft.com/office/powerpoint/2010/main" val="3473103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C260-E0E2-4F11-AAD5-28515CCC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97" y="611552"/>
            <a:ext cx="4669654" cy="409380"/>
          </a:xfrm>
        </p:spPr>
        <p:txBody>
          <a:bodyPr>
            <a:normAutofit fontScale="90000"/>
          </a:bodyPr>
          <a:lstStyle/>
          <a:p>
            <a:r>
              <a:rPr lang="en-US" dirty="0"/>
              <a:t>Quarter Trends in Profitability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AA37C4-2360-481B-AA31-1011A2090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401" y="1106533"/>
            <a:ext cx="5947230" cy="4903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F75725-66BF-4ACC-9AB5-B45883B8D5E0}"/>
              </a:ext>
            </a:extLst>
          </p:cNvPr>
          <p:cNvSpPr txBox="1"/>
          <p:nvPr/>
        </p:nvSpPr>
        <p:spPr>
          <a:xfrm>
            <a:off x="1278384" y="1677880"/>
            <a:ext cx="3258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Quarters 1 &amp; 4 have lower correlation of Total Revenue &amp; Total Expenses with Profit/Loss than Quarters 2 &amp;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A1CB86-CEBA-4E65-BE78-DEB66E0A4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16" y="3812156"/>
            <a:ext cx="4337785" cy="153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9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DEF1-3E8A-4F70-8506-DD20093E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37986" cy="753461"/>
          </a:xfrm>
        </p:spPr>
        <p:txBody>
          <a:bodyPr>
            <a:normAutofit fontScale="90000"/>
          </a:bodyPr>
          <a:lstStyle/>
          <a:p>
            <a:r>
              <a:rPr lang="en-US" dirty="0"/>
              <a:t>Quarterly Trend in Revenue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8B826B-1AEA-4CCC-9D0B-33B7EE4C5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1171"/>
            <a:ext cx="7190913" cy="34356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2019C6-4F16-4228-A692-ABF1F932A704}"/>
              </a:ext>
            </a:extLst>
          </p:cNvPr>
          <p:cNvSpPr txBox="1"/>
          <p:nvPr/>
        </p:nvSpPr>
        <p:spPr>
          <a:xfrm>
            <a:off x="8708994" y="1695635"/>
            <a:ext cx="28852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Cyclical Trend seen in Quarterly Total Revenue, indicating each quarter bringing with it a unique set of similarities that hold true for same quarters over the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example, Quarter 2 &amp; 3 are in the Summer time and increased costumer demand could be foreseen </a:t>
            </a:r>
          </a:p>
        </p:txBody>
      </p:sp>
    </p:spTree>
    <p:extLst>
      <p:ext uri="{BB962C8B-B14F-4D97-AF65-F5344CB8AC3E}">
        <p14:creationId xmlns:p14="http://schemas.microsoft.com/office/powerpoint/2010/main" val="2229056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6680</TotalTime>
  <Words>843</Words>
  <Application>Microsoft Office PowerPoint</Application>
  <PresentationFormat>Widescreen</PresentationFormat>
  <Paragraphs>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Airline Industry Analysis</vt:lpstr>
      <vt:lpstr>Framework</vt:lpstr>
      <vt:lpstr>Data Cleaning</vt:lpstr>
      <vt:lpstr>Time-Series(Revenue and Profit) YoY</vt:lpstr>
      <vt:lpstr>Revenue &amp; Expenses Breakdown</vt:lpstr>
      <vt:lpstr>Overall Metrics</vt:lpstr>
      <vt:lpstr>Quarterly Performance – Top 3 Airlines by Revenue</vt:lpstr>
      <vt:lpstr>Quarter Trends in Profitability</vt:lpstr>
      <vt:lpstr>Quarterly Trend in Revenue</vt:lpstr>
      <vt:lpstr>Deep-Dive 2001-2005 Industry Loss</vt:lpstr>
      <vt:lpstr>2001-2005 Loss-Making Companies</vt:lpstr>
      <vt:lpstr>Deep-Dive into the loss-making airlines</vt:lpstr>
      <vt:lpstr>Revenue Breakdown loss-making Airlines 2001-2005</vt:lpstr>
      <vt:lpstr>Dip in Profitability in 2008</vt:lpstr>
      <vt:lpstr>2010-2015 Profitability Attribution</vt:lpstr>
      <vt:lpstr>Exp Breakdown 2010-2015</vt:lpstr>
      <vt:lpstr>2016-2018 Rising Expenses</vt:lpstr>
      <vt:lpstr>Low-Cost Airlines Business Model</vt:lpstr>
      <vt:lpstr>Correlation of Revenue/Expenses &amp; Profit</vt:lpstr>
      <vt:lpstr>Correlation by Airline</vt:lpstr>
      <vt:lpstr>Correlation by Airline Points</vt:lpstr>
      <vt:lpstr>United Airlines Outlier Case</vt:lpstr>
      <vt:lpstr>United Deep Dive 2012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Industry Analysis</dc:title>
  <dc:creator>Hamza Javed</dc:creator>
  <cp:lastModifiedBy>Hamza Javed</cp:lastModifiedBy>
  <cp:revision>78</cp:revision>
  <dcterms:created xsi:type="dcterms:W3CDTF">2023-02-26T16:20:28Z</dcterms:created>
  <dcterms:modified xsi:type="dcterms:W3CDTF">2023-04-02T06:12:17Z</dcterms:modified>
</cp:coreProperties>
</file>